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61" r:id="rId5"/>
    <p:sldId id="312" r:id="rId6"/>
    <p:sldId id="265" r:id="rId7"/>
    <p:sldId id="267" r:id="rId8"/>
    <p:sldId id="313" r:id="rId9"/>
    <p:sldId id="308" r:id="rId10"/>
    <p:sldId id="316" r:id="rId11"/>
    <p:sldId id="315" r:id="rId12"/>
    <p:sldId id="286" r:id="rId13"/>
    <p:sldId id="274" r:id="rId14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4660"/>
  </p:normalViewPr>
  <p:slideViewPr>
    <p:cSldViewPr>
      <p:cViewPr>
        <p:scale>
          <a:sx n="69" d="100"/>
          <a:sy n="69" d="100"/>
        </p:scale>
        <p:origin x="1698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00401" y="2781173"/>
            <a:ext cx="4572000" cy="2319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2267775" cy="1141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7083" y="250012"/>
            <a:ext cx="8069833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44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‹nº›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2267775" cy="1141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44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‹nº›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44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‹nº›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244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‹nº›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00401" y="2781173"/>
            <a:ext cx="4572000" cy="2319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361176" y="3581400"/>
            <a:ext cx="781812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11979" y="4268723"/>
            <a:ext cx="402336" cy="4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655564" y="4573523"/>
            <a:ext cx="402336" cy="4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658100" y="4878323"/>
            <a:ext cx="402335" cy="420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00401" y="2781173"/>
            <a:ext cx="4572000" cy="23194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844" y="440512"/>
            <a:ext cx="806831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244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1570" y="1993519"/>
            <a:ext cx="7812405" cy="4031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44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‹nº›</a:t>
            </a:fld>
            <a:endParaRPr spc="-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d.camara.gov.br/bd/handle/bdcamara/3437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GUILHERME.RESENDE@CADE.GOV.B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2751410"/>
            <a:ext cx="67818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3070" marR="5080" indent="-421005" algn="ctr">
              <a:lnSpc>
                <a:spcPct val="100000"/>
              </a:lnSpc>
              <a:spcBef>
                <a:spcPts val="95"/>
              </a:spcBef>
            </a:pPr>
            <a:r>
              <a:rPr sz="3600" b="1" spc="100" dirty="0" err="1">
                <a:latin typeface="Arial"/>
                <a:cs typeface="Arial"/>
              </a:rPr>
              <a:t>Aspectos</a:t>
            </a:r>
            <a:r>
              <a:rPr sz="3600" b="1" spc="100" dirty="0">
                <a:latin typeface="Arial"/>
                <a:cs typeface="Arial"/>
              </a:rPr>
              <a:t> </a:t>
            </a:r>
            <a:r>
              <a:rPr lang="pt-BR" sz="3600" b="1" spc="100" dirty="0">
                <a:latin typeface="Arial"/>
                <a:cs typeface="Arial"/>
              </a:rPr>
              <a:t>Concorrenciais  </a:t>
            </a:r>
            <a:r>
              <a:rPr sz="3600" b="1" spc="100" dirty="0">
                <a:latin typeface="Arial"/>
                <a:cs typeface="Arial"/>
              </a:rPr>
              <a:t>no </a:t>
            </a:r>
            <a:r>
              <a:rPr lang="pt-BR" sz="3600" b="1" spc="100" dirty="0">
                <a:latin typeface="Arial"/>
                <a:cs typeface="Arial"/>
              </a:rPr>
              <a:t>Transporte Aéreo</a:t>
            </a:r>
            <a:endParaRPr sz="3600" spc="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457200"/>
            <a:ext cx="2876422" cy="987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414511" y="6465214"/>
            <a:ext cx="2063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</a:t>
            </a:fld>
            <a:endParaRPr spc="-6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10400" y="6269114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6 de junho de 2019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52800" y="5177993"/>
            <a:ext cx="5334000" cy="131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/>
              <a:t>Guilherme Mendes Resende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/>
              <a:t>Economista-Chefe Departamento De Estudos Econômicos (</a:t>
            </a:r>
            <a:r>
              <a:rPr lang="pt-BR" sz="1600" dirty="0" err="1"/>
              <a:t>Dee</a:t>
            </a:r>
            <a:r>
              <a:rPr lang="pt-BR" sz="1600" dirty="0"/>
              <a:t>/</a:t>
            </a:r>
            <a:r>
              <a:rPr lang="pt-BR" sz="1600" dirty="0" err="1"/>
              <a:t>Cade</a:t>
            </a:r>
            <a:r>
              <a:rPr lang="pt-BR" sz="1600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03447"/>
            <a:ext cx="7996554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2914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4. </a:t>
            </a:r>
            <a:r>
              <a:rPr lang="pt-BR" spc="-275" dirty="0"/>
              <a:t>Estudos empíricos  sobre  os efeitos da cobrança de bagagens no preço de passagens aéreas</a:t>
            </a:r>
            <a:endParaRPr spc="-165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</a:t>
            </a:fld>
            <a:endParaRPr spc="-60" dirty="0"/>
          </a:p>
        </p:txBody>
      </p:sp>
      <p:sp>
        <p:nvSpPr>
          <p:cNvPr id="6" name="Retângulo 5"/>
          <p:cNvSpPr/>
          <p:nvPr/>
        </p:nvSpPr>
        <p:spPr>
          <a:xfrm>
            <a:off x="533400" y="1384786"/>
            <a:ext cx="830135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24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Em geral, os estudos empíricos disponíveis sugerem que os passageiros que não levam bagagem serão beneficiados com preços menores, e aqueles viajantes que levam malas tenderão a pagar valores mais elevados. </a:t>
            </a:r>
          </a:p>
          <a:p>
            <a:endParaRPr lang="pt-BR" spc="-125" dirty="0">
              <a:solidFill>
                <a:srgbClr val="24406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SILVA, E. F.; GONÇALVES, S. S. (2017). A cobrança da bagagem despachada nas viagens aéreas: a quem interessa? Estudo técnico. Câmara dos Deputados. Disponível em: 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  <a:hlinkClick r:id="rId2"/>
              </a:rPr>
              <a:t>http://bd.camara.gov.br/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  <a:hlinkClick r:id="rId2"/>
              </a:rPr>
              <a:t>bd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  <a:hlinkClick r:id="rId2"/>
              </a:rPr>
              <a:t>/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  <a:hlinkClick r:id="rId2"/>
              </a:rPr>
              <a:t>handle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  <a:hlinkClick r:id="rId2"/>
              </a:rPr>
              <a:t>/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  <a:hlinkClick r:id="rId2"/>
              </a:rPr>
              <a:t>bdcamara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  <a:hlinkClick r:id="rId2"/>
              </a:rPr>
              <a:t>/34379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i="1" spc="1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RESENDE, B. C. M. (2018) Estimativas do efeito da taxa de despacho de bagagem. Dissertação de mestrado. FGV.</a:t>
            </a:r>
          </a:p>
          <a:p>
            <a:pPr marL="298450" marR="426084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Allon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Gad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Achal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Bassamboo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e Martin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Lariviere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. 2011.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Would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Social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Planner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Let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Bags Fly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Free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? SSRN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Scholarly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Paper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ID 1919807. Rochester, NY: Social Science </a:t>
            </a:r>
            <a:r>
              <a:rPr lang="pt-BR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Research</a:t>
            </a:r>
            <a:r>
              <a:rPr lang="pt-BR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Network.</a:t>
            </a:r>
          </a:p>
          <a:p>
            <a:pPr marL="298450" marR="426084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BRUECKNER, J.K., LEE, D.N., PICARD, P.M., SINGER, E. Product Unbundling in the Travel Industry: The Economics of Airline Bag Fees. </a:t>
            </a:r>
            <a:r>
              <a:rPr lang="en-US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Disponível</a:t>
            </a:r>
            <a:r>
              <a:rPr lang="en-US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: http://www.socsci.uci.edu/~jkbrueck/course%20readings/bag_fee.pdf </a:t>
            </a:r>
            <a:endParaRPr lang="pt-BR" sz="1600" spc="-125" dirty="0">
              <a:solidFill>
                <a:srgbClr val="244060"/>
              </a:solidFill>
              <a:latin typeface="+mj-lt"/>
              <a:cs typeface="Arial" panose="020B0604020202020204" pitchFamily="34" charset="0"/>
            </a:endParaRPr>
          </a:p>
          <a:p>
            <a:pPr marL="298450" marR="426084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Scotti, Davide, e Martin </a:t>
            </a:r>
            <a:r>
              <a:rPr lang="en-US" sz="1600" spc="-125" dirty="0" err="1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Dresner</a:t>
            </a:r>
            <a:r>
              <a:rPr lang="en-US" sz="1600" spc="-125" dirty="0">
                <a:solidFill>
                  <a:srgbClr val="244060"/>
                </a:solidFill>
                <a:latin typeface="+mj-lt"/>
                <a:cs typeface="Arial" panose="020B0604020202020204" pitchFamily="34" charset="0"/>
              </a:rPr>
              <a:t>. 2015. “The Impact of Baggage Fees on Passenger Demand on US Air Routes”. Transport Policy, Air Transport Economics, 43 (): 4–10.</a:t>
            </a:r>
          </a:p>
        </p:txBody>
      </p:sp>
    </p:spTree>
    <p:extLst>
      <p:ext uri="{BB962C8B-B14F-4D97-AF65-F5344CB8AC3E}">
        <p14:creationId xmlns:p14="http://schemas.microsoft.com/office/powerpoint/2010/main" val="382314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405" y="1274878"/>
            <a:ext cx="8489189" cy="5368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255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8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combater elevação de tarifas aéreas (sintomas)?</a:t>
            </a:r>
          </a:p>
          <a:p>
            <a:pPr marL="927100" marR="8255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 as causas dessa elevação.</a:t>
            </a:r>
          </a:p>
          <a:p>
            <a:pPr marL="1384300" marR="8255" lvl="2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2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causas estão ligadas a estrutura de custo (combustível, por exemplo).</a:t>
            </a:r>
          </a:p>
          <a:p>
            <a:pPr marL="1384300" marR="8255" lvl="2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2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Pouca concorrência no setor </a:t>
            </a:r>
            <a:r>
              <a:rPr lang="pt-BR" sz="22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Medidas devem ser focas em atrair mais concorrentes para o mercado brasileiro:</a:t>
            </a:r>
          </a:p>
          <a:p>
            <a:pPr marL="1841500" marR="8255" lvl="3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000" b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Abertura (100%) do setor ao investimento estrangeiro</a:t>
            </a:r>
          </a:p>
          <a:p>
            <a:pPr marL="1841500" marR="8255" lvl="3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000" b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Regras que estimulem a entrada de companhias “</a:t>
            </a:r>
            <a:r>
              <a:rPr lang="pt-BR" sz="2000" b="1" spc="-125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</a:t>
            </a:r>
            <a:r>
              <a:rPr lang="pt-BR" sz="2000" b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000" b="1" spc="-125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cost</a:t>
            </a:r>
            <a:r>
              <a:rPr lang="pt-BR" sz="2000" b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</a:p>
          <a:p>
            <a:pPr marL="1841500" marR="8255" lvl="3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000" b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Redistribuição de slots de maneira pró-competitiva</a:t>
            </a:r>
          </a:p>
          <a:p>
            <a:pPr marL="1384300" marR="8255" lvl="2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do CADE na repressão de condutas anticompetitivas </a:t>
            </a: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detecção de práticas </a:t>
            </a:r>
            <a:r>
              <a:rPr lang="pt-BR" sz="2400" spc="-125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colusivas</a:t>
            </a:r>
            <a:endParaRPr lang="pt-BR" sz="2400" spc="-125" dirty="0">
              <a:solidFill>
                <a:srgbClr val="244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0" marR="8255" lvl="3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endParaRPr lang="pt-BR" sz="2000" b="1" spc="-125" dirty="0">
              <a:solidFill>
                <a:srgbClr val="244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</a:t>
            </a:fld>
            <a:endParaRPr spc="-6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0" y="533400"/>
            <a:ext cx="457200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pc="-80" dirty="0"/>
              <a:t>5. Considerações finais</a:t>
            </a:r>
            <a:endParaRPr spc="-150" dirty="0"/>
          </a:p>
        </p:txBody>
      </p:sp>
    </p:spTree>
    <p:extLst>
      <p:ext uri="{BB962C8B-B14F-4D97-AF65-F5344CB8AC3E}">
        <p14:creationId xmlns:p14="http://schemas.microsoft.com/office/powerpoint/2010/main" val="365431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1" y="0"/>
            <a:ext cx="9144000" cy="6778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778625"/>
          </a:xfrm>
          <a:custGeom>
            <a:avLst/>
            <a:gdLst/>
            <a:ahLst/>
            <a:cxnLst/>
            <a:rect l="l" t="t" r="r" b="b"/>
            <a:pathLst>
              <a:path w="9144000" h="6778625">
                <a:moveTo>
                  <a:pt x="0" y="6778486"/>
                </a:moveTo>
                <a:lnTo>
                  <a:pt x="9144000" y="6778486"/>
                </a:lnTo>
                <a:lnTo>
                  <a:pt x="9144000" y="0"/>
                </a:lnTo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778625"/>
          </a:xfrm>
          <a:custGeom>
            <a:avLst/>
            <a:gdLst/>
            <a:ahLst/>
            <a:cxnLst/>
            <a:rect l="l" t="t" r="r" b="b"/>
            <a:pathLst>
              <a:path h="6778625">
                <a:moveTo>
                  <a:pt x="0" y="0"/>
                </a:moveTo>
                <a:lnTo>
                  <a:pt x="0" y="6778486"/>
                </a:lnTo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1975" y="618490"/>
            <a:ext cx="6049899" cy="192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7136" y="3389243"/>
            <a:ext cx="2815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OBRIG</a:t>
            </a:r>
            <a:r>
              <a:rPr sz="4000" spc="-20" dirty="0"/>
              <a:t>A</a:t>
            </a:r>
            <a:r>
              <a:rPr sz="4000" spc="-5" dirty="0"/>
              <a:t>DO</a:t>
            </a:r>
            <a:endParaRPr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91200" y="4890208"/>
            <a:ext cx="2882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hlinkClick r:id="rId4"/>
              </a:rPr>
              <a:t>guilherme.resende@cade.gov.br</a:t>
            </a:r>
            <a:endParaRPr lang="pt-BR" sz="1200" dirty="0"/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200" dirty="0"/>
              <a:t>+55 61 3221-8409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200" dirty="0"/>
              <a:t> SEPN 515 CONJUNTO D, LOTE 4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200" dirty="0"/>
              <a:t>ED. CARLOS TAURISANO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200" dirty="0"/>
              <a:t>CEP: 70770-504 BRASÍLIA/DF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2914">
              <a:lnSpc>
                <a:spcPct val="100000"/>
              </a:lnSpc>
              <a:spcBef>
                <a:spcPts val="95"/>
              </a:spcBef>
            </a:pPr>
            <a:r>
              <a:rPr spc="-275" dirty="0" err="1"/>
              <a:t>Tópicos</a:t>
            </a:r>
            <a:r>
              <a:rPr spc="-275" dirty="0"/>
              <a:t> </a:t>
            </a:r>
            <a:r>
              <a:rPr spc="-165" dirty="0"/>
              <a:t>relevantes para </a:t>
            </a:r>
            <a:r>
              <a:rPr spc="-200" dirty="0"/>
              <a:t>concorrência </a:t>
            </a:r>
            <a:r>
              <a:rPr spc="-190" dirty="0"/>
              <a:t>no</a:t>
            </a:r>
            <a:r>
              <a:rPr spc="-285" dirty="0"/>
              <a:t> </a:t>
            </a:r>
            <a:r>
              <a:rPr spc="-165" dirty="0"/>
              <a:t>setor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13180"/>
            <a:ext cx="778634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105"/>
              </a:spcBef>
            </a:pPr>
            <a:r>
              <a:rPr lang="pt-BR" sz="2000" b="1" u="heavy" spc="10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Barreiras à entrada:</a:t>
            </a:r>
          </a:p>
        </p:txBody>
      </p:sp>
      <p:sp>
        <p:nvSpPr>
          <p:cNvPr id="4" name="object 4"/>
          <p:cNvSpPr/>
          <p:nvPr/>
        </p:nvSpPr>
        <p:spPr>
          <a:xfrm>
            <a:off x="1331594" y="1700796"/>
            <a:ext cx="6669406" cy="4625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1991" y="1645666"/>
            <a:ext cx="417195" cy="288290"/>
          </a:xfrm>
          <a:custGeom>
            <a:avLst/>
            <a:gdLst/>
            <a:ahLst/>
            <a:cxnLst/>
            <a:rect l="l" t="t" r="r" b="b"/>
            <a:pathLst>
              <a:path w="417194" h="288289">
                <a:moveTo>
                  <a:pt x="0" y="288036"/>
                </a:moveTo>
                <a:lnTo>
                  <a:pt x="416572" y="288036"/>
                </a:lnTo>
                <a:lnTo>
                  <a:pt x="416572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13</a:t>
            </a:fld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414400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360635" y="1680820"/>
            <a:ext cx="8162925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Font typeface="Arial"/>
              <a:buChar char="•"/>
              <a:tabLst>
                <a:tab pos="356235" algn="l"/>
              </a:tabLst>
            </a:pPr>
            <a:r>
              <a:rPr sz="2000"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Concorrência é o motor que leva as empresas a fazer o  melhor para os consumidores:</a:t>
            </a:r>
            <a:endParaRPr sz="2000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3485" lvl="2" indent="-286385">
              <a:spcBef>
                <a:spcPts val="1200"/>
              </a:spcBef>
              <a:spcAft>
                <a:spcPts val="1200"/>
              </a:spcAft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Reduzindo </a:t>
            </a:r>
            <a:r>
              <a:rPr spc="100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0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  <a:endParaRPr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3485" lvl="2" indent="-286385">
              <a:spcBef>
                <a:spcPts val="1200"/>
              </a:spcBef>
              <a:spcAft>
                <a:spcPts val="1200"/>
              </a:spcAft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Oferecendo </a:t>
            </a:r>
            <a:r>
              <a:rPr spc="100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0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</a:t>
            </a:r>
            <a:endParaRPr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3485" lvl="2" indent="-286385">
              <a:spcBef>
                <a:spcPts val="1200"/>
              </a:spcBef>
              <a:spcAft>
                <a:spcPts val="1200"/>
              </a:spcAft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Produzindo </a:t>
            </a:r>
            <a:r>
              <a:rPr spc="100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pc="100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0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inovadores</a:t>
            </a:r>
            <a:endParaRPr lang="pt-BR" spc="100" dirty="0">
              <a:solidFill>
                <a:srgbClr val="244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209801" y="553034"/>
            <a:ext cx="6706742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1" i="0">
                <a:solidFill>
                  <a:srgbClr val="24406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BR" kern="0" spc="-80" dirty="0"/>
              <a:t>1. </a:t>
            </a:r>
            <a:r>
              <a:rPr lang="pt-BR" kern="0" spc="-190" dirty="0"/>
              <a:t>Importância da concorrência, o papel do CADE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0635" y="4419600"/>
            <a:ext cx="816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 algn="just">
              <a:spcBef>
                <a:spcPts val="100"/>
              </a:spcBef>
              <a:spcAft>
                <a:spcPts val="1200"/>
              </a:spcAft>
              <a:buFont typeface="Arial"/>
              <a:buChar char="•"/>
              <a:tabLst>
                <a:tab pos="356235" algn="l"/>
              </a:tabLst>
            </a:pPr>
            <a:r>
              <a:rPr lang="pt-BR" sz="2000"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autoridade de defesa da concorrência não constrói esse motor. Ela apenas ajuda a mantê-lo em bom funcionamento, e faz isso retirando os obstáculos que impedem a  concorrência de fazer o seu trabalho.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</a:t>
            </a:fld>
            <a:endParaRPr spc="-60" dirty="0"/>
          </a:p>
        </p:txBody>
      </p:sp>
      <p:sp>
        <p:nvSpPr>
          <p:cNvPr id="4" name="object 4"/>
          <p:cNvSpPr txBox="1"/>
          <p:nvPr/>
        </p:nvSpPr>
        <p:spPr>
          <a:xfrm>
            <a:off x="811823" y="1635748"/>
            <a:ext cx="6781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  <a:tab pos="826135" algn="l"/>
              </a:tabLst>
            </a:pPr>
            <a:r>
              <a:rPr sz="2400" spc="100" dirty="0">
                <a:solidFill>
                  <a:srgbClr val="244060"/>
                </a:solidFill>
                <a:latin typeface="Arial"/>
                <a:cs typeface="Arial"/>
              </a:rPr>
              <a:t>O	CADE</a:t>
            </a:r>
            <a:r>
              <a:rPr lang="pt-BR" sz="2400" spc="100" dirty="0">
                <a:solidFill>
                  <a:srgbClr val="244060"/>
                </a:solidFill>
                <a:latin typeface="Arial"/>
                <a:cs typeface="Arial"/>
              </a:rPr>
              <a:t>  desempenha três	papéis: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1823" y="2514600"/>
            <a:ext cx="7602688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800"/>
              </a:spcBef>
              <a:spcAft>
                <a:spcPts val="1800"/>
              </a:spcAft>
            </a:pPr>
            <a:r>
              <a:rPr lang="pt-BR" sz="2000" b="1"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Preventivo: </a:t>
            </a:r>
            <a:r>
              <a:rPr lang="pt-BR" sz="2000"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de estruturas, análise de atos de concentração (AC)</a:t>
            </a:r>
          </a:p>
          <a:p>
            <a:pPr marL="12700" marR="5080" algn="just">
              <a:spcBef>
                <a:spcPts val="1800"/>
              </a:spcBef>
              <a:spcAft>
                <a:spcPts val="1800"/>
              </a:spcAft>
            </a:pPr>
            <a:r>
              <a:rPr lang="pt-BR" sz="2000" b="1"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Repressivo: </a:t>
            </a:r>
            <a:r>
              <a:rPr lang="pt-BR" sz="2000"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combate a condutas </a:t>
            </a:r>
            <a:r>
              <a:rPr lang="pt-BR" sz="2000" spc="100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anticompetitivas</a:t>
            </a:r>
            <a:r>
              <a:rPr lang="pt-BR" sz="2000"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e.g. , combate a cartéis</a:t>
            </a:r>
          </a:p>
          <a:p>
            <a:pPr marL="12700" marR="5080" algn="just">
              <a:spcBef>
                <a:spcPts val="1800"/>
              </a:spcBef>
              <a:spcAft>
                <a:spcPts val="1800"/>
              </a:spcAft>
            </a:pPr>
            <a:r>
              <a:rPr lang="pt-BR" sz="2000" b="1"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Educativo: </a:t>
            </a:r>
            <a:r>
              <a:rPr lang="pt-BR" sz="2000" spc="100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disseminação de conhecimento, advocacia da concorrência</a:t>
            </a: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322067" y="553034"/>
            <a:ext cx="65944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1. </a:t>
            </a:r>
            <a:r>
              <a:rPr lang="pt-BR" spc="-190" dirty="0"/>
              <a:t>Importância da concorrência, o papel do CADE</a:t>
            </a:r>
          </a:p>
        </p:txBody>
      </p:sp>
    </p:spTree>
    <p:extLst>
      <p:ext uri="{BB962C8B-B14F-4D97-AF65-F5344CB8AC3E}">
        <p14:creationId xmlns:p14="http://schemas.microsoft.com/office/powerpoint/2010/main" val="275223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267775" cy="1141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2" y="250012"/>
            <a:ext cx="565975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2. </a:t>
            </a:r>
            <a:r>
              <a:rPr spc="-150" dirty="0"/>
              <a:t>Mercado </a:t>
            </a:r>
            <a:r>
              <a:rPr spc="-190" dirty="0"/>
              <a:t>do </a:t>
            </a:r>
            <a:r>
              <a:rPr spc="-145" dirty="0"/>
              <a:t>transporte aéreo </a:t>
            </a:r>
            <a:r>
              <a:rPr spc="-190" dirty="0"/>
              <a:t>no </a:t>
            </a:r>
            <a:r>
              <a:rPr spc="-210" dirty="0"/>
              <a:t>Brasil</a:t>
            </a:r>
            <a:r>
              <a:rPr spc="-65" dirty="0"/>
              <a:t> </a:t>
            </a:r>
            <a:r>
              <a:rPr spc="-135" dirty="0"/>
              <a:t>e</a:t>
            </a:r>
          </a:p>
          <a:p>
            <a:pPr marL="2253615">
              <a:lnSpc>
                <a:spcPct val="100000"/>
              </a:lnSpc>
            </a:pPr>
            <a:r>
              <a:rPr spc="-200" dirty="0"/>
              <a:t>concentração </a:t>
            </a:r>
            <a:r>
              <a:rPr spc="-165" dirty="0"/>
              <a:t>de</a:t>
            </a:r>
            <a:r>
              <a:rPr spc="-125" dirty="0"/>
              <a:t> </a:t>
            </a:r>
            <a:r>
              <a:rPr spc="-195" dirty="0"/>
              <a:t>mercado</a:t>
            </a:r>
          </a:p>
        </p:txBody>
      </p:sp>
      <p:sp>
        <p:nvSpPr>
          <p:cNvPr id="7" name="object 7"/>
          <p:cNvSpPr/>
          <p:nvPr/>
        </p:nvSpPr>
        <p:spPr>
          <a:xfrm>
            <a:off x="827582" y="1196733"/>
            <a:ext cx="1152525" cy="576580"/>
          </a:xfrm>
          <a:custGeom>
            <a:avLst/>
            <a:gdLst/>
            <a:ahLst/>
            <a:cxnLst/>
            <a:rect l="l" t="t" r="r" b="b"/>
            <a:pathLst>
              <a:path w="1152525" h="576580">
                <a:moveTo>
                  <a:pt x="0" y="576059"/>
                </a:moveTo>
                <a:lnTo>
                  <a:pt x="1152131" y="576059"/>
                </a:lnTo>
                <a:lnTo>
                  <a:pt x="1152131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582" y="1196733"/>
            <a:ext cx="1152525" cy="576580"/>
          </a:xfrm>
          <a:custGeom>
            <a:avLst/>
            <a:gdLst/>
            <a:ahLst/>
            <a:cxnLst/>
            <a:rect l="l" t="t" r="r" b="b"/>
            <a:pathLst>
              <a:path w="1152525" h="576580">
                <a:moveTo>
                  <a:pt x="0" y="576059"/>
                </a:moveTo>
                <a:lnTo>
                  <a:pt x="1152131" y="576059"/>
                </a:lnTo>
                <a:lnTo>
                  <a:pt x="1152131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</a:t>
            </a:fld>
            <a:endParaRPr spc="-6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046D552-9E21-4F92-A03B-ECCAD3BDA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312088"/>
            <a:ext cx="3724275" cy="529590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E28B8BF5-831F-4626-B1FE-F4636B9CC5C8}"/>
              </a:ext>
            </a:extLst>
          </p:cNvPr>
          <p:cNvSpPr txBox="1"/>
          <p:nvPr/>
        </p:nvSpPr>
        <p:spPr>
          <a:xfrm>
            <a:off x="589407" y="1012012"/>
            <a:ext cx="4658868" cy="5409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54965" algn="l"/>
                <a:tab pos="356235" algn="l"/>
                <a:tab pos="826135" algn="l"/>
              </a:tabLst>
            </a:pPr>
            <a:endParaRPr lang="pt-BR" sz="2400" dirty="0"/>
          </a:p>
          <a:p>
            <a:pPr marL="355600" indent="-342900"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354965" algn="l"/>
                <a:tab pos="356235" algn="l"/>
                <a:tab pos="826135" algn="l"/>
              </a:tabLst>
            </a:pPr>
            <a:r>
              <a:rPr lang="pt-BR" sz="2000" dirty="0"/>
              <a:t>O </a:t>
            </a:r>
            <a:r>
              <a:rPr lang="pt-BR" sz="2000" dirty="0" err="1"/>
              <a:t>Cade</a:t>
            </a:r>
            <a:r>
              <a:rPr lang="pt-BR" sz="2000" dirty="0"/>
              <a:t> teve que se manifestar em 123 processos administrativos para a prevenção, apuração e repressão de infrações à ordem econômica relativos ao mercado de transporte de passageiros e cargas no período compreendido entre 1994 e 2017 </a:t>
            </a:r>
            <a:endParaRPr lang="pt-BR" sz="2000" spc="100" dirty="0">
              <a:solidFill>
                <a:srgbClr val="244060"/>
              </a:solidFill>
              <a:latin typeface="Arial"/>
              <a:cs typeface="Arial"/>
            </a:endParaRPr>
          </a:p>
          <a:p>
            <a:pPr marL="12700" algn="ctr">
              <a:spcBef>
                <a:spcPts val="100"/>
              </a:spcBef>
              <a:tabLst>
                <a:tab pos="354965" algn="l"/>
                <a:tab pos="356235" algn="l"/>
                <a:tab pos="826135" algn="l"/>
              </a:tabLst>
            </a:pPr>
            <a:endParaRPr lang="pt-BR" sz="2000" spc="100" dirty="0">
              <a:solidFill>
                <a:srgbClr val="244060"/>
              </a:solidFill>
              <a:latin typeface="Arial"/>
              <a:cs typeface="Arial"/>
            </a:endParaRPr>
          </a:p>
          <a:p>
            <a:pPr marL="12700" algn="ctr">
              <a:spcBef>
                <a:spcPts val="100"/>
              </a:spcBef>
              <a:tabLst>
                <a:tab pos="354965" algn="l"/>
                <a:tab pos="356235" algn="l"/>
                <a:tab pos="826135" algn="l"/>
              </a:tabLst>
            </a:pPr>
            <a:endParaRPr lang="pt-BR" sz="2000" spc="100" dirty="0">
              <a:solidFill>
                <a:srgbClr val="244060"/>
              </a:solidFill>
              <a:latin typeface="Arial"/>
              <a:cs typeface="Arial"/>
            </a:endParaRPr>
          </a:p>
          <a:p>
            <a:pPr marL="12700" algn="ctr">
              <a:spcBef>
                <a:spcPts val="100"/>
              </a:spcBef>
              <a:tabLst>
                <a:tab pos="354965" algn="l"/>
                <a:tab pos="356235" algn="l"/>
                <a:tab pos="826135" algn="l"/>
              </a:tabLst>
            </a:pPr>
            <a:r>
              <a:rPr lang="pt-BR" sz="2000" spc="100" dirty="0">
                <a:solidFill>
                  <a:srgbClr val="244060"/>
                </a:solidFill>
                <a:latin typeface="Arial"/>
                <a:cs typeface="Arial"/>
              </a:rPr>
              <a:t>Sumário:</a:t>
            </a:r>
          </a:p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  <a:tab pos="826135" algn="l"/>
              </a:tabLst>
            </a:pPr>
            <a:r>
              <a:rPr lang="pt-BR" sz="2000" dirty="0"/>
              <a:t>Introdução</a:t>
            </a:r>
          </a:p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  <a:tab pos="826135" algn="l"/>
              </a:tabLst>
            </a:pPr>
            <a:r>
              <a:rPr lang="pt-BR" sz="2000" dirty="0"/>
              <a:t>O mercado de transporte aéreo de passageiros e cargas</a:t>
            </a:r>
          </a:p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  <a:tab pos="826135" algn="l"/>
              </a:tabLst>
            </a:pPr>
            <a:r>
              <a:rPr lang="pt-BR" sz="2000" dirty="0"/>
              <a:t>Defesa da concorrência aplicada ao mercado de transporte aéreo no Brasil</a:t>
            </a:r>
          </a:p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6235" algn="l"/>
                <a:tab pos="826135" algn="l"/>
              </a:tabLst>
            </a:pPr>
            <a:r>
              <a:rPr lang="pt-BR" sz="2000" dirty="0"/>
              <a:t>Conclusões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267775" cy="1141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48432" y="250012"/>
            <a:ext cx="565975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2. </a:t>
            </a:r>
            <a:r>
              <a:rPr spc="-150" dirty="0"/>
              <a:t>Mercado </a:t>
            </a:r>
            <a:r>
              <a:rPr spc="-190" dirty="0"/>
              <a:t>do </a:t>
            </a:r>
            <a:r>
              <a:rPr spc="-145" dirty="0"/>
              <a:t>transporte aéreo </a:t>
            </a:r>
            <a:r>
              <a:rPr spc="-190" dirty="0"/>
              <a:t>no </a:t>
            </a:r>
            <a:r>
              <a:rPr spc="-210" dirty="0"/>
              <a:t>Brasil</a:t>
            </a:r>
            <a:r>
              <a:rPr spc="-65" dirty="0"/>
              <a:t> </a:t>
            </a:r>
            <a:r>
              <a:rPr spc="-135" dirty="0"/>
              <a:t>e</a:t>
            </a:r>
          </a:p>
          <a:p>
            <a:pPr marL="2253615">
              <a:lnSpc>
                <a:spcPct val="100000"/>
              </a:lnSpc>
            </a:pPr>
            <a:r>
              <a:rPr spc="-200" dirty="0"/>
              <a:t>concentração </a:t>
            </a:r>
            <a:r>
              <a:rPr spc="-165" dirty="0"/>
              <a:t>de</a:t>
            </a:r>
            <a:r>
              <a:rPr spc="-125" dirty="0"/>
              <a:t> </a:t>
            </a:r>
            <a:r>
              <a:rPr spc="-195" dirty="0"/>
              <a:t>mercado</a:t>
            </a:r>
          </a:p>
        </p:txBody>
      </p:sp>
      <p:sp>
        <p:nvSpPr>
          <p:cNvPr id="6" name="object 6"/>
          <p:cNvSpPr/>
          <p:nvPr/>
        </p:nvSpPr>
        <p:spPr>
          <a:xfrm>
            <a:off x="1043609" y="1124775"/>
            <a:ext cx="7139051" cy="5260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582" y="1196733"/>
            <a:ext cx="1152525" cy="576580"/>
          </a:xfrm>
          <a:custGeom>
            <a:avLst/>
            <a:gdLst/>
            <a:ahLst/>
            <a:cxnLst/>
            <a:rect l="l" t="t" r="r" b="b"/>
            <a:pathLst>
              <a:path w="1152525" h="576580">
                <a:moveTo>
                  <a:pt x="0" y="576059"/>
                </a:moveTo>
                <a:lnTo>
                  <a:pt x="1152131" y="576059"/>
                </a:lnTo>
                <a:lnTo>
                  <a:pt x="1152131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582" y="1196733"/>
            <a:ext cx="1152525" cy="576580"/>
          </a:xfrm>
          <a:custGeom>
            <a:avLst/>
            <a:gdLst/>
            <a:ahLst/>
            <a:cxnLst/>
            <a:rect l="l" t="t" r="r" b="b"/>
            <a:pathLst>
              <a:path w="1152525" h="576580">
                <a:moveTo>
                  <a:pt x="0" y="576059"/>
                </a:moveTo>
                <a:lnTo>
                  <a:pt x="1152131" y="576059"/>
                </a:lnTo>
                <a:lnTo>
                  <a:pt x="1152131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5</a:t>
            </a:fld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375496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8432" y="250012"/>
            <a:ext cx="565975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2. </a:t>
            </a:r>
            <a:r>
              <a:rPr spc="-150" dirty="0"/>
              <a:t>Mercado </a:t>
            </a:r>
            <a:r>
              <a:rPr spc="-190" dirty="0"/>
              <a:t>do </a:t>
            </a:r>
            <a:r>
              <a:rPr spc="-145" dirty="0"/>
              <a:t>transporte aéreo </a:t>
            </a:r>
            <a:r>
              <a:rPr spc="-190" dirty="0"/>
              <a:t>no </a:t>
            </a:r>
            <a:r>
              <a:rPr spc="-210" dirty="0"/>
              <a:t>Brasil</a:t>
            </a:r>
            <a:r>
              <a:rPr spc="-65" dirty="0"/>
              <a:t> </a:t>
            </a:r>
            <a:r>
              <a:rPr spc="-135" dirty="0"/>
              <a:t>e</a:t>
            </a:r>
          </a:p>
          <a:p>
            <a:pPr marL="2253615">
              <a:lnSpc>
                <a:spcPct val="100000"/>
              </a:lnSpc>
            </a:pPr>
            <a:r>
              <a:rPr spc="-200" dirty="0"/>
              <a:t>concentração </a:t>
            </a:r>
            <a:r>
              <a:rPr spc="-165" dirty="0"/>
              <a:t>de</a:t>
            </a:r>
            <a:r>
              <a:rPr spc="-125" dirty="0"/>
              <a:t> </a:t>
            </a:r>
            <a:r>
              <a:rPr spc="-195" dirty="0"/>
              <a:t>mercado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</a:t>
            </a:fld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906576" y="1213484"/>
            <a:ext cx="4785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0" dirty="0">
                <a:solidFill>
                  <a:srgbClr val="244060"/>
                </a:solidFill>
                <a:latin typeface="Arial"/>
                <a:cs typeface="Arial"/>
              </a:rPr>
              <a:t>Transporte </a:t>
            </a:r>
            <a:r>
              <a:rPr sz="2000" b="1" spc="-120" dirty="0">
                <a:solidFill>
                  <a:srgbClr val="244060"/>
                </a:solidFill>
                <a:latin typeface="Arial"/>
                <a:cs typeface="Arial"/>
              </a:rPr>
              <a:t>aéreo </a:t>
            </a:r>
            <a:r>
              <a:rPr sz="2000" b="1" spc="-105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2000" b="1" spc="-160" dirty="0">
                <a:solidFill>
                  <a:srgbClr val="244060"/>
                </a:solidFill>
                <a:latin typeface="Arial"/>
                <a:cs typeface="Arial"/>
              </a:rPr>
              <a:t>concentração </a:t>
            </a:r>
            <a:r>
              <a:rPr sz="2000" b="1" spc="-125" dirty="0">
                <a:solidFill>
                  <a:srgbClr val="244060"/>
                </a:solidFill>
                <a:latin typeface="Arial"/>
                <a:cs typeface="Arial"/>
              </a:rPr>
              <a:t>de</a:t>
            </a:r>
            <a:r>
              <a:rPr sz="2000" b="1" spc="-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244060"/>
                </a:solidFill>
                <a:latin typeface="Arial"/>
                <a:cs typeface="Arial"/>
              </a:rPr>
              <a:t>mercado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173" y="1569085"/>
          <a:ext cx="8645518" cy="3919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98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5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1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43204">
                <a:tc gridSpan="14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HHI em </a:t>
                      </a: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diferentes </a:t>
                      </a: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regiões 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mundo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95" dirty="0">
                          <a:latin typeface="Arial"/>
                          <a:cs typeface="Arial"/>
                        </a:rPr>
                        <a:t>Country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2006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2007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2008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2009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2010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2011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2012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2013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2014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2015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2016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Brasil¹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3700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3700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3200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2800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2700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2800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3000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2900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2800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200" spc="-114" dirty="0">
                          <a:latin typeface="Arial"/>
                          <a:cs typeface="Arial"/>
                        </a:rPr>
                        <a:t>EUA²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1196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1170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1152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1152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1349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ASEAN*³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1491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1409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1339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1308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1282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1287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1424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75">
                <a:tc gridSpan="14">
                  <a:txBody>
                    <a:bodyPr/>
                    <a:lstStyle/>
                    <a:p>
                      <a:pPr marL="26676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Comparativo 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HHI em 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rotas (pares 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localizações)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75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105" dirty="0">
                          <a:latin typeface="Arial"/>
                          <a:cs typeface="Arial"/>
                        </a:rPr>
                        <a:t>Par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regiões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2006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2016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75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Amsterdã-Londres</a:t>
                      </a:r>
                      <a:r>
                        <a:rPr sz="1200" spc="-89" baseline="20833" dirty="0">
                          <a:latin typeface="Arial"/>
                          <a:cs typeface="Arial"/>
                        </a:rPr>
                        <a:t>4</a:t>
                      </a:r>
                      <a:endParaRPr sz="1200" baseline="20833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2200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775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Madri-Roma</a:t>
                      </a:r>
                      <a:r>
                        <a:rPr sz="1200" spc="-82" baseline="20833" dirty="0">
                          <a:latin typeface="Arial"/>
                          <a:cs typeface="Arial"/>
                        </a:rPr>
                        <a:t>4</a:t>
                      </a:r>
                      <a:endParaRPr sz="1200" baseline="20833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2600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775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80" dirty="0">
                          <a:latin typeface="Arial"/>
                          <a:cs typeface="Arial"/>
                        </a:rPr>
                        <a:t>Bruxelas-Roma</a:t>
                      </a:r>
                      <a:r>
                        <a:rPr sz="1200" spc="-120" baseline="20833" dirty="0">
                          <a:latin typeface="Arial"/>
                          <a:cs typeface="Arial"/>
                        </a:rPr>
                        <a:t>4</a:t>
                      </a:r>
                      <a:endParaRPr sz="1200" baseline="20833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2600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775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Londres-Roma</a:t>
                      </a:r>
                      <a:r>
                        <a:rPr sz="1200" spc="-112" baseline="20833" dirty="0">
                          <a:latin typeface="Arial"/>
                          <a:cs typeface="Arial"/>
                        </a:rPr>
                        <a:t>4</a:t>
                      </a:r>
                      <a:endParaRPr sz="1200" baseline="20833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2700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345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Congonhas-Santos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Dumont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3640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79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30" dirty="0">
                          <a:latin typeface="Arial"/>
                          <a:cs typeface="Arial"/>
                        </a:rPr>
                        <a:t>São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Paulo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(GRU)-New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York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(JFK)</a:t>
                      </a:r>
                      <a:r>
                        <a:rPr sz="1200" spc="-172" baseline="20833" dirty="0">
                          <a:latin typeface="Arial"/>
                          <a:cs typeface="Arial"/>
                        </a:rPr>
                        <a:t>5</a:t>
                      </a:r>
                      <a:endParaRPr sz="1200" baseline="20833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3420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979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30" dirty="0">
                          <a:latin typeface="Arial"/>
                          <a:cs typeface="Arial"/>
                        </a:rPr>
                        <a:t>São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Paulo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(GRU)-Londres</a:t>
                      </a:r>
                      <a:r>
                        <a:rPr sz="1200" spc="-127" baseline="20833" dirty="0">
                          <a:latin typeface="Arial"/>
                          <a:cs typeface="Arial"/>
                        </a:rPr>
                        <a:t>5</a:t>
                      </a:r>
                      <a:endParaRPr sz="1200" baseline="20833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5120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979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Rio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Janeiro-New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York</a:t>
                      </a:r>
                      <a:r>
                        <a:rPr sz="1200" spc="-127" baseline="20833" dirty="0">
                          <a:latin typeface="Arial"/>
                          <a:cs typeface="Arial"/>
                        </a:rPr>
                        <a:t>5</a:t>
                      </a:r>
                      <a:endParaRPr sz="1200" baseline="20833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5106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979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30" dirty="0">
                          <a:latin typeface="Arial"/>
                          <a:cs typeface="Arial"/>
                        </a:rPr>
                        <a:t>São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Paulo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(GRU)-Europa¹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1200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979">
                <a:tc gridSpan="9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30" dirty="0">
                          <a:latin typeface="Arial"/>
                          <a:cs typeface="Arial"/>
                        </a:rPr>
                        <a:t>São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Paulo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(GRU)-América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Norte¹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1700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2300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70154" y="5556910"/>
            <a:ext cx="85572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Referências: </a:t>
            </a:r>
            <a:r>
              <a:rPr sz="1200" spc="-10" dirty="0">
                <a:latin typeface="Arial"/>
                <a:cs typeface="Arial"/>
              </a:rPr>
              <a:t>¹Caderno do </a:t>
            </a:r>
            <a:r>
              <a:rPr sz="1200" spc="-5" dirty="0">
                <a:latin typeface="Arial"/>
                <a:cs typeface="Arial"/>
              </a:rPr>
              <a:t>CADE </a:t>
            </a:r>
            <a:r>
              <a:rPr sz="1200" spc="-10" dirty="0">
                <a:latin typeface="Arial"/>
                <a:cs typeface="Arial"/>
              </a:rPr>
              <a:t>sobre </a:t>
            </a:r>
            <a:r>
              <a:rPr sz="1200" spc="-5" dirty="0">
                <a:latin typeface="Arial"/>
                <a:cs typeface="Arial"/>
              </a:rPr>
              <a:t>“Defesa </a:t>
            </a:r>
            <a:r>
              <a:rPr sz="1200" spc="-10" dirty="0">
                <a:latin typeface="Arial"/>
                <a:cs typeface="Arial"/>
              </a:rPr>
              <a:t>da concorrência no </a:t>
            </a:r>
            <a:r>
              <a:rPr sz="1200" spc="-5" dirty="0">
                <a:latin typeface="Arial"/>
                <a:cs typeface="Arial"/>
              </a:rPr>
              <a:t>transporte </a:t>
            </a:r>
            <a:r>
              <a:rPr sz="1200" spc="-10" dirty="0">
                <a:latin typeface="Arial"/>
                <a:cs typeface="Arial"/>
              </a:rPr>
              <a:t>aéreo brasileiro” </a:t>
            </a:r>
            <a:r>
              <a:rPr sz="1200" spc="-5" dirty="0">
                <a:latin typeface="Arial"/>
                <a:cs typeface="Arial"/>
              </a:rPr>
              <a:t>(2017), </a:t>
            </a:r>
            <a:r>
              <a:rPr sz="1200" spc="-20" dirty="0">
                <a:latin typeface="Arial"/>
                <a:cs typeface="Arial"/>
              </a:rPr>
              <a:t>²Vasigh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</a:t>
            </a:r>
            <a:r>
              <a:rPr sz="1200" spc="-10" dirty="0">
                <a:latin typeface="Arial"/>
                <a:cs typeface="Arial"/>
              </a:rPr>
              <a:t>(2013),  </a:t>
            </a:r>
            <a:r>
              <a:rPr sz="1200" spc="-5" dirty="0">
                <a:latin typeface="Arial"/>
                <a:cs typeface="Arial"/>
              </a:rPr>
              <a:t>³Jantachalobon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</a:t>
            </a:r>
            <a:r>
              <a:rPr sz="1200" spc="-10" dirty="0">
                <a:latin typeface="Arial"/>
                <a:cs typeface="Arial"/>
              </a:rPr>
              <a:t>(2014), </a:t>
            </a:r>
            <a:r>
              <a:rPr sz="1200" spc="-7" baseline="24305" dirty="0">
                <a:latin typeface="Arial"/>
                <a:cs typeface="Arial"/>
              </a:rPr>
              <a:t>4</a:t>
            </a:r>
            <a:r>
              <a:rPr sz="1200" spc="-5" dirty="0">
                <a:latin typeface="Arial"/>
                <a:cs typeface="Arial"/>
              </a:rPr>
              <a:t>Cranfield University (2006), </a:t>
            </a:r>
            <a:r>
              <a:rPr sz="1200" spc="-22" baseline="24305" dirty="0">
                <a:latin typeface="Arial"/>
                <a:cs typeface="Arial"/>
              </a:rPr>
              <a:t>5</a:t>
            </a:r>
            <a:r>
              <a:rPr sz="1200" spc="-15" dirty="0">
                <a:latin typeface="Arial"/>
                <a:cs typeface="Arial"/>
              </a:rPr>
              <a:t>Cálculos </a:t>
            </a:r>
            <a:r>
              <a:rPr sz="1200" spc="-5" dirty="0">
                <a:latin typeface="Arial"/>
                <a:cs typeface="Arial"/>
              </a:rPr>
              <a:t>próprios feitos </a:t>
            </a:r>
            <a:r>
              <a:rPr sz="1200" spc="-10" dirty="0">
                <a:latin typeface="Arial"/>
                <a:cs typeface="Arial"/>
              </a:rPr>
              <a:t>com </a:t>
            </a:r>
            <a:r>
              <a:rPr sz="1200" spc="-5" dirty="0">
                <a:latin typeface="Arial"/>
                <a:cs typeface="Arial"/>
              </a:rPr>
              <a:t>uso da </a:t>
            </a:r>
            <a:r>
              <a:rPr sz="1200" spc="-10" dirty="0">
                <a:latin typeface="Arial"/>
                <a:cs typeface="Arial"/>
              </a:rPr>
              <a:t>base de </a:t>
            </a:r>
            <a:r>
              <a:rPr sz="1200" spc="-5" dirty="0">
                <a:latin typeface="Arial"/>
                <a:cs typeface="Arial"/>
              </a:rPr>
              <a:t>dados estatísticos </a:t>
            </a:r>
            <a:r>
              <a:rPr sz="1200" spc="-15" dirty="0">
                <a:latin typeface="Arial"/>
                <a:cs typeface="Arial"/>
              </a:rPr>
              <a:t>da  </a:t>
            </a:r>
            <a:r>
              <a:rPr sz="1200" spc="-5" dirty="0">
                <a:latin typeface="Arial"/>
                <a:cs typeface="Arial"/>
              </a:rPr>
              <a:t>ANAC </a:t>
            </a:r>
            <a:r>
              <a:rPr sz="1200" spc="-10" dirty="0">
                <a:latin typeface="Arial"/>
                <a:cs typeface="Arial"/>
              </a:rPr>
              <a:t>para </a:t>
            </a:r>
            <a:r>
              <a:rPr sz="1200" spc="-5" dirty="0">
                <a:latin typeface="Arial"/>
                <a:cs typeface="Arial"/>
              </a:rPr>
              <a:t>o ano </a:t>
            </a:r>
            <a:r>
              <a:rPr sz="1200" spc="-10" dirty="0">
                <a:latin typeface="Arial"/>
                <a:cs typeface="Arial"/>
              </a:rPr>
              <a:t>2016 </a:t>
            </a:r>
            <a:r>
              <a:rPr sz="1200" spc="-5" dirty="0">
                <a:latin typeface="Arial"/>
                <a:cs typeface="Arial"/>
              </a:rPr>
              <a:t>(ida-volta). *Formado por Brunei, </a:t>
            </a:r>
            <a:r>
              <a:rPr sz="1200" spc="-10" dirty="0">
                <a:latin typeface="Arial"/>
                <a:cs typeface="Arial"/>
              </a:rPr>
              <a:t>Camboja, </a:t>
            </a:r>
            <a:r>
              <a:rPr sz="1200" spc="-5" dirty="0">
                <a:latin typeface="Arial"/>
                <a:cs typeface="Arial"/>
              </a:rPr>
              <a:t>Filipinas, Indonésia, Laos, Malásia, </a:t>
            </a:r>
            <a:r>
              <a:rPr sz="1200" spc="-15" dirty="0">
                <a:latin typeface="Arial"/>
                <a:cs typeface="Arial"/>
              </a:rPr>
              <a:t>Myanmar, </a:t>
            </a:r>
            <a:r>
              <a:rPr sz="1200" spc="-5" dirty="0">
                <a:latin typeface="Arial"/>
                <a:cs typeface="Arial"/>
              </a:rPr>
              <a:t>Singapura,  </a:t>
            </a:r>
            <a:r>
              <a:rPr sz="1200" spc="-20" dirty="0">
                <a:latin typeface="Arial"/>
                <a:cs typeface="Arial"/>
              </a:rPr>
              <a:t>Tailândia 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Vietnã.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011" y="1211503"/>
            <a:ext cx="8270875" cy="413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255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32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Evidências:</a:t>
            </a:r>
          </a:p>
          <a:p>
            <a:pPr marL="12700" marR="8255">
              <a:spcBef>
                <a:spcPts val="600"/>
              </a:spcBef>
              <a:spcAft>
                <a:spcPts val="600"/>
              </a:spcAft>
              <a:tabLst>
                <a:tab pos="469900" algn="l"/>
                <a:tab pos="470534" algn="l"/>
              </a:tabLst>
            </a:pPr>
            <a:endParaRPr lang="pt-BR" sz="1200" spc="-125" dirty="0">
              <a:solidFill>
                <a:srgbClr val="244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marR="8255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setor aéreo brasileiro apresenta índices moderados/altos de concentração</a:t>
            </a:r>
          </a:p>
          <a:p>
            <a:pPr marL="927100" marR="8255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brasileiro tem uma estrutura de mercado mais concentrada que outros países</a:t>
            </a:r>
          </a:p>
          <a:p>
            <a:pPr marL="469900" marR="8255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endParaRPr lang="pt-BR" sz="1100" spc="-125" dirty="0">
              <a:solidFill>
                <a:srgbClr val="244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marR="8255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ampliar a concorrência nesse mercado?</a:t>
            </a:r>
          </a:p>
          <a:p>
            <a:pPr marL="927100" marR="8255" lvl="1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medida seria diminuir as barreiras à entrada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7</a:t>
            </a:fld>
            <a:endParaRPr spc="-6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400" y="250012"/>
            <a:ext cx="5787517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pc="-80" dirty="0"/>
              <a:t>2. </a:t>
            </a:r>
            <a:r>
              <a:rPr lang="pt-BR" spc="-150" dirty="0"/>
              <a:t>Mercado </a:t>
            </a:r>
            <a:r>
              <a:rPr lang="pt-BR" spc="-190" dirty="0"/>
              <a:t>do </a:t>
            </a:r>
            <a:r>
              <a:rPr lang="pt-BR" spc="-145" dirty="0"/>
              <a:t>transporte aéreo </a:t>
            </a:r>
            <a:r>
              <a:rPr lang="pt-BR" spc="-190" dirty="0"/>
              <a:t>no </a:t>
            </a:r>
            <a:r>
              <a:rPr lang="pt-BR" spc="-210" dirty="0"/>
              <a:t>Brasil</a:t>
            </a:r>
            <a:r>
              <a:rPr lang="pt-BR" spc="-65" dirty="0"/>
              <a:t> </a:t>
            </a:r>
            <a:r>
              <a:rPr lang="pt-BR" spc="-135" dirty="0"/>
              <a:t>e</a:t>
            </a:r>
            <a:br>
              <a:rPr lang="pt-BR" spc="-135" dirty="0"/>
            </a:br>
            <a:r>
              <a:rPr lang="pt-BR" spc="-200" dirty="0"/>
              <a:t>concentração </a:t>
            </a:r>
            <a:r>
              <a:rPr lang="pt-BR" spc="-165" dirty="0"/>
              <a:t>de</a:t>
            </a:r>
            <a:r>
              <a:rPr lang="pt-BR" spc="-125" dirty="0"/>
              <a:t> </a:t>
            </a:r>
            <a:r>
              <a:rPr lang="pt-BR" spc="-195" dirty="0"/>
              <a:t>mercado</a:t>
            </a:r>
            <a:endParaRPr spc="-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011" y="1211503"/>
            <a:ext cx="8270875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255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32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Contribuições recentes para o debate concorrencial do setor aéreo:</a:t>
            </a:r>
          </a:p>
          <a:p>
            <a:pPr marL="469900" marR="8255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endParaRPr lang="pt-BR" sz="1000" spc="-125" dirty="0">
              <a:solidFill>
                <a:srgbClr val="244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8255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400" b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técnica nº 4/2019/DEE/CADE </a:t>
            </a: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Discute preocupações concorrenciais da proposta de alienação de slots da Avianca</a:t>
            </a:r>
          </a:p>
          <a:p>
            <a:pPr marL="469900" marR="8255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400" b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técnica nº 11/2019/DEE/CADE </a:t>
            </a: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Analisa a MP 863/2019, a qual permite o investimento estrangeiro na aviação civil e instituiu franquia mínima de bagagem</a:t>
            </a:r>
          </a:p>
          <a:p>
            <a:pPr marL="469900" marR="8255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pt-BR" sz="2400" b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técnica nº 12/2019/DEE/CADE </a:t>
            </a: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Analisa possíveis efeitos concorrenciais da adoção de um modelo de regulação </a:t>
            </a:r>
            <a:r>
              <a:rPr lang="pt-BR" sz="2400" i="1" spc="-125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price</a:t>
            </a:r>
            <a:r>
              <a:rPr lang="pt-BR" sz="2400" i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400" i="1" spc="-125" dirty="0" err="1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cap</a:t>
            </a:r>
            <a:r>
              <a:rPr lang="pt-BR" sz="2400" i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(limite de preço)</a:t>
            </a:r>
            <a:r>
              <a:rPr lang="pt-BR" sz="2400" i="1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2400" spc="-125" dirty="0">
                <a:solidFill>
                  <a:srgbClr val="244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 os preços de passagens aéreas.</a:t>
            </a:r>
            <a:endParaRPr lang="pt-BR" sz="2400" spc="-125" dirty="0">
              <a:solidFill>
                <a:srgbClr val="244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8</a:t>
            </a:fld>
            <a:endParaRPr spc="-6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9570" y="412780"/>
            <a:ext cx="5711316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3. </a:t>
            </a:r>
            <a:r>
              <a:rPr lang="pt-BR" spc="-295" dirty="0"/>
              <a:t>Notas técnicas produzidas pelos DEE/CADE</a:t>
            </a:r>
            <a:endParaRPr spc="-150" dirty="0"/>
          </a:p>
        </p:txBody>
      </p:sp>
    </p:spTree>
    <p:extLst>
      <p:ext uri="{BB962C8B-B14F-4D97-AF65-F5344CB8AC3E}">
        <p14:creationId xmlns:p14="http://schemas.microsoft.com/office/powerpoint/2010/main" val="71344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317" y="363760"/>
            <a:ext cx="761555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2914">
              <a:lnSpc>
                <a:spcPct val="100000"/>
              </a:lnSpc>
              <a:spcBef>
                <a:spcPts val="95"/>
              </a:spcBef>
            </a:pPr>
            <a:r>
              <a:rPr lang="pt-BR" spc="-80" dirty="0"/>
              <a:t>3. </a:t>
            </a:r>
            <a:r>
              <a:rPr lang="pt-BR" spc="-295" dirty="0"/>
              <a:t>Notas técnicas produzidas pelos DEE/CADE</a:t>
            </a:r>
            <a:endParaRPr spc="-165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9</a:t>
            </a:fld>
            <a:endParaRPr spc="-60" dirty="0"/>
          </a:p>
        </p:txBody>
      </p:sp>
      <p:sp>
        <p:nvSpPr>
          <p:cNvPr id="4" name="Retângulo 3"/>
          <p:cNvSpPr/>
          <p:nvPr/>
        </p:nvSpPr>
        <p:spPr>
          <a:xfrm>
            <a:off x="230347" y="1489726"/>
            <a:ext cx="2743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NOTA TÉCNICA 12/2019/DEE/CADE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pt-BR" sz="1500" i="1" spc="100" dirty="0">
                <a:latin typeface="Arial" panose="020B0604020202020204" pitchFamily="34" charset="0"/>
                <a:cs typeface="Arial" panose="020B0604020202020204" pitchFamily="34" charset="0"/>
              </a:rPr>
              <a:t>“Portanto, a volta da regulação de preços de passagens aéreas, adotando-se o modelo </a:t>
            </a:r>
            <a:r>
              <a:rPr lang="pt-BR" sz="1500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pt-BR" sz="1500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pt-BR" sz="1500" i="1" spc="100" dirty="0">
                <a:latin typeface="Arial" panose="020B0604020202020204" pitchFamily="34" charset="0"/>
                <a:cs typeface="Arial" panose="020B0604020202020204" pitchFamily="34" charset="0"/>
              </a:rPr>
              <a:t>, interromperia um processo de liberalização do mercado de transporte aéreo no Brasil que tem gerado benefícios aos consumidores, em termos de preços, sem, contudo, garantir a viabilidade econômica das empresas, nem a redução dos preços finais de passagens para o consumidor.”</a:t>
            </a:r>
            <a:endParaRPr lang="pt-BR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01737"/>
            <a:ext cx="6018053" cy="44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1106</Words>
  <Application>Microsoft Office PowerPoint</Application>
  <PresentationFormat>Apresentação na tela (4:3)</PresentationFormat>
  <Paragraphs>169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Apresentação do PowerPoint</vt:lpstr>
      <vt:lpstr>Apresentação do PowerPoint</vt:lpstr>
      <vt:lpstr>1. Importância da concorrência, o papel do CADE</vt:lpstr>
      <vt:lpstr>2. Mercado do transporte aéreo no Brasil e concentração de mercado</vt:lpstr>
      <vt:lpstr>2. Mercado do transporte aéreo no Brasil e concentração de mercado</vt:lpstr>
      <vt:lpstr>2. Mercado do transporte aéreo no Brasil e concentração de mercado</vt:lpstr>
      <vt:lpstr>2. Mercado do transporte aéreo no Brasil e concentração de mercado</vt:lpstr>
      <vt:lpstr>3. Notas técnicas produzidas pelos DEE/CADE</vt:lpstr>
      <vt:lpstr>3. Notas técnicas produzidas pelos DEE/CADE</vt:lpstr>
      <vt:lpstr>4. Estudos empíricos  sobre  os efeitos da cobrança de bagagens no preço de passagens aéreas</vt:lpstr>
      <vt:lpstr>5. Considerações finais</vt:lpstr>
      <vt:lpstr>OBRIGADO</vt:lpstr>
      <vt:lpstr>Tópicos relevantes para concorrência no setor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PREPARAÇÃO PARA TRANSIÇÃO</dc:title>
  <dc:creator>mariana dalcanale</dc:creator>
  <cp:lastModifiedBy>guilherme resende</cp:lastModifiedBy>
  <cp:revision>167</cp:revision>
  <dcterms:created xsi:type="dcterms:W3CDTF">2019-03-26T18:16:47Z</dcterms:created>
  <dcterms:modified xsi:type="dcterms:W3CDTF">2019-06-06T06:21:54Z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2019-03-26T00:00:00Z</vt:filetime>
  </property>
</Properties>
</file>