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4" r:id="rId2"/>
    <p:sldMasterId id="2147483677" r:id="rId3"/>
    <p:sldMasterId id="2147483698" r:id="rId4"/>
  </p:sldMasterIdLst>
  <p:notesMasterIdLst>
    <p:notesMasterId r:id="rId15"/>
  </p:notesMasterIdLst>
  <p:handoutMasterIdLst>
    <p:handoutMasterId r:id="rId16"/>
  </p:handoutMasterIdLst>
  <p:sldIdLst>
    <p:sldId id="562" r:id="rId5"/>
    <p:sldId id="618" r:id="rId6"/>
    <p:sldId id="635" r:id="rId7"/>
    <p:sldId id="624" r:id="rId8"/>
    <p:sldId id="634" r:id="rId9"/>
    <p:sldId id="633" r:id="rId10"/>
    <p:sldId id="616" r:id="rId11"/>
    <p:sldId id="627" r:id="rId12"/>
    <p:sldId id="631" r:id="rId13"/>
    <p:sldId id="640" r:id="rId1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sscom" initials="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A6A"/>
    <a:srgbClr val="5D2884"/>
    <a:srgbClr val="286F82"/>
    <a:srgbClr val="005828"/>
    <a:srgbClr val="006C31"/>
    <a:srgbClr val="CDE8BE"/>
    <a:srgbClr val="C2ECBA"/>
    <a:srgbClr val="BAF4BA"/>
    <a:srgbClr val="C0E399"/>
    <a:srgbClr val="FBA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2" autoAdjust="0"/>
    <p:restoredTop sz="94830" autoAdjust="0"/>
  </p:normalViewPr>
  <p:slideViewPr>
    <p:cSldViewPr snapToGrid="0">
      <p:cViewPr varScale="1">
        <p:scale>
          <a:sx n="110" d="100"/>
          <a:sy n="110" d="100"/>
        </p:scale>
        <p:origin x="75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7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7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D872B-6E0C-44BC-A65A-C4F607B9A2DB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7744"/>
            <a:ext cx="2946275" cy="497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862" y="9427744"/>
            <a:ext cx="2946275" cy="497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6D553-3645-49BB-B623-829FF33A31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131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E205C-CBEC-45C0-AE71-14733A03426C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1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D0C34-F3B0-4B7D-A353-0725C5AB67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1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0C34-F3B0-4B7D-A353-0725C5AB6705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37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Atualização com o </a:t>
            </a:r>
            <a:r>
              <a:rPr lang="pt-BR" dirty="0" err="1"/>
              <a:t>Blackbook</a:t>
            </a:r>
            <a:r>
              <a:rPr lang="pt-BR" baseline="0" dirty="0"/>
              <a:t> 2016Q2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D0C34-F3B0-4B7D-A353-0725C5AB6705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4680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1593288" cy="43204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836712"/>
            <a:ext cx="11521280" cy="5688632"/>
          </a:xfrm>
          <a:prstGeom prst="roundRect">
            <a:avLst>
              <a:gd name="adj" fmla="val 780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sz="20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sz="20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sz="18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998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335360" y="930750"/>
            <a:ext cx="4416491" cy="5688632"/>
          </a:xfrm>
          <a:prstGeom prst="roundRect">
            <a:avLst>
              <a:gd name="adj" fmla="val 1259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 algn="just">
              <a:buSzPct val="65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 algn="just"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 algn="just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 algn="just">
              <a:buFont typeface="Wingdings" panose="05000000000000000000" pitchFamily="2" charset="2"/>
              <a:buChar char="§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algn="just"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4943872" y="5762849"/>
            <a:ext cx="7008779" cy="856533"/>
          </a:xfrm>
          <a:prstGeom prst="roundRect">
            <a:avLst>
              <a:gd name="adj" fmla="val 6736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78000"/>
              <a:buFont typeface="Segoe UI Symbol" panose="020B0502040204020203" pitchFamily="34" charset="0"/>
              <a:buChar char="≫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05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05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07488"/>
            <a:ext cx="11689299" cy="432048"/>
          </a:xfrm>
          <a:prstGeom prst="rect">
            <a:avLst/>
          </a:prstGeom>
        </p:spPr>
        <p:txBody>
          <a:bodyPr/>
          <a:lstStyle>
            <a:lvl1pPr algn="l">
              <a:defRPr lang="pt-BR"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7248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335360" y="930750"/>
            <a:ext cx="2652389" cy="5688632"/>
          </a:xfrm>
          <a:prstGeom prst="roundRect">
            <a:avLst>
              <a:gd name="adj" fmla="val 1259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 algn="just">
              <a:buSzPct val="65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 algn="just"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 algn="just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 algn="just">
              <a:buFont typeface="Wingdings" panose="05000000000000000000" pitchFamily="2" charset="2"/>
              <a:buChar char="§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algn="just"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07488"/>
            <a:ext cx="11689299" cy="432048"/>
          </a:xfrm>
          <a:prstGeom prst="rect">
            <a:avLst/>
          </a:prstGeom>
        </p:spPr>
        <p:txBody>
          <a:bodyPr/>
          <a:lstStyle>
            <a:lvl1pPr algn="l">
              <a:defRPr lang="pt-BR"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85036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512935" y="829148"/>
            <a:ext cx="3343705" cy="5688632"/>
          </a:xfrm>
          <a:prstGeom prst="roundRect">
            <a:avLst>
              <a:gd name="adj" fmla="val 2683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 algn="just">
              <a:buSzPct val="65000"/>
              <a:buFont typeface="Segoe UI Symbol" panose="020B0502040204020203" pitchFamily="34" charset="0"/>
              <a:buChar char="▶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 algn="just">
              <a:buSzPct val="100000"/>
              <a:buFont typeface="Segoe UI Symbol" panose="020B0502040204020203" pitchFamily="34" charset="0"/>
              <a:buChar char="&gt;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 algn="just">
              <a:buSzPct val="80000"/>
              <a:buFont typeface="Segoe UI Symbol" panose="020B0502040204020203" pitchFamily="34" charset="0"/>
              <a:buChar char="≫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 algn="just">
              <a:buSzPct val="100000"/>
              <a:buFont typeface="Wingdings" panose="05000000000000000000" pitchFamily="2" charset="2"/>
              <a:buChar char="§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algn="just">
              <a:defRPr lang="pt-BR" sz="11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35360" y="829148"/>
            <a:ext cx="8061665" cy="5688632"/>
          </a:xfrm>
          <a:prstGeom prst="roundRect">
            <a:avLst>
              <a:gd name="adj" fmla="val 2223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 algn="just">
              <a:buSzPct val="65000"/>
              <a:buFont typeface="Segoe UI Symbol" panose="020B0502040204020203" pitchFamily="34" charset="0"/>
              <a:buChar char="▶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 algn="just">
              <a:buSzPct val="100000"/>
              <a:buFont typeface="Segoe UI Symbol" panose="020B0502040204020203" pitchFamily="34" charset="0"/>
              <a:buChar char="&gt;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 algn="just">
              <a:buSzPct val="80000"/>
              <a:buFont typeface="Segoe UI Symbol" panose="020B0502040204020203" pitchFamily="34" charset="0"/>
              <a:buChar char="≫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 algn="just">
              <a:buFont typeface="Wingdings" panose="05000000000000000000" pitchFamily="2" charset="2"/>
              <a:buChar char="§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algn="just">
              <a:defRPr lang="pt-BR" sz="11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521280" cy="422904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2101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5360" y="836712"/>
            <a:ext cx="11617291" cy="4032448"/>
          </a:xfrm>
          <a:prstGeom prst="roundRect">
            <a:avLst>
              <a:gd name="adj" fmla="val 1374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7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SzPct val="100000"/>
              <a:buFont typeface="Wingdings" panose="05000000000000000000" pitchFamily="2" charset="2"/>
              <a:buChar char="§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35360" y="4941168"/>
            <a:ext cx="11617291" cy="1584176"/>
          </a:xfrm>
          <a:prstGeom prst="roundRect">
            <a:avLst>
              <a:gd name="adj" fmla="val 3915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SzPct val="100000"/>
              <a:buFont typeface="Wingdings" panose="05000000000000000000" pitchFamily="2" charset="2"/>
              <a:buChar char="§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24747" y="116632"/>
            <a:ext cx="11627904" cy="428470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6196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64515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21264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1" y="816247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59830" y="816248"/>
            <a:ext cx="7392821" cy="5709097"/>
          </a:xfrm>
          <a:prstGeom prst="rect">
            <a:avLst/>
          </a:prstGeom>
          <a:ln>
            <a:solidFill>
              <a:srgbClr val="ABD9E5"/>
            </a:solidFill>
          </a:ln>
        </p:spPr>
        <p:txBody>
          <a:bodyPr/>
          <a:lstStyle>
            <a:lvl1pPr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1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35361" y="1978298"/>
            <a:ext cx="4011084" cy="454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5" name="Título 1"/>
          <p:cNvSpPr txBox="1">
            <a:spLocks/>
          </p:cNvSpPr>
          <p:nvPr userDrawn="1"/>
        </p:nvSpPr>
        <p:spPr>
          <a:xfrm>
            <a:off x="335360" y="116632"/>
            <a:ext cx="9313035" cy="432048"/>
          </a:xfrm>
          <a:prstGeom prst="rect">
            <a:avLst/>
          </a:prstGeom>
        </p:spPr>
        <p:txBody>
          <a:bodyPr/>
          <a:lstStyle>
            <a:lvl1pPr lv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9pPr>
          </a:lstStyle>
          <a:p>
            <a:pPr lvl="0"/>
            <a:r>
              <a:rPr lang="pt-BR" sz="2200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67997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0540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23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1593288" cy="43204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836712"/>
            <a:ext cx="11521280" cy="5688632"/>
          </a:xfrm>
          <a:prstGeom prst="roundRect">
            <a:avLst>
              <a:gd name="adj" fmla="val 780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sz="20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sz="20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sz="18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2631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1737304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53285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1737304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46405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5360" y="836712"/>
            <a:ext cx="5664629" cy="5688632"/>
          </a:xfrm>
          <a:prstGeom prst="roundRect">
            <a:avLst>
              <a:gd name="adj" fmla="val 1276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3808" y="836712"/>
            <a:ext cx="5768843" cy="5688632"/>
          </a:xfrm>
          <a:prstGeom prst="roundRect">
            <a:avLst>
              <a:gd name="adj" fmla="val 1340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63352" y="107396"/>
            <a:ext cx="11689299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484162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5361" y="1124744"/>
            <a:ext cx="5688632" cy="5400600"/>
          </a:xfrm>
          <a:prstGeom prst="roundRect">
            <a:avLst>
              <a:gd name="adj" fmla="val 1311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0016" y="1124744"/>
            <a:ext cx="5688633" cy="5400600"/>
          </a:xfrm>
          <a:prstGeom prst="roundRect">
            <a:avLst>
              <a:gd name="adj" fmla="val 917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35360" y="107396"/>
            <a:ext cx="11593288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sz="half" idx="10" hasCustomPrompt="1"/>
          </p:nvPr>
        </p:nvSpPr>
        <p:spPr>
          <a:xfrm>
            <a:off x="335358" y="692696"/>
            <a:ext cx="5688635" cy="432048"/>
          </a:xfrm>
          <a:prstGeom prst="roundRect">
            <a:avLst/>
          </a:prstGeom>
          <a:solidFill>
            <a:srgbClr val="286F82"/>
          </a:solidFill>
          <a:ln w="19050">
            <a:solidFill>
              <a:srgbClr val="286F82"/>
            </a:solidFill>
          </a:ln>
        </p:spPr>
        <p:txBody>
          <a:bodyPr/>
          <a:lstStyle>
            <a:lvl1pPr marL="0" indent="0">
              <a:buSzPct val="65000"/>
              <a:buFont typeface="Segoe UI Symbol" panose="020B0502040204020203" pitchFamily="34" charset="0"/>
              <a:buNone/>
              <a:def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20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</p:txBody>
      </p:sp>
      <p:sp>
        <p:nvSpPr>
          <p:cNvPr id="6" name="Espaço Reservado para Conteúdo 3"/>
          <p:cNvSpPr>
            <a:spLocks noGrp="1"/>
          </p:cNvSpPr>
          <p:nvPr>
            <p:ph sz="half" idx="11"/>
          </p:nvPr>
        </p:nvSpPr>
        <p:spPr>
          <a:xfrm>
            <a:off x="6240017" y="692696"/>
            <a:ext cx="5688631" cy="432048"/>
          </a:xfrm>
          <a:prstGeom prst="roundRect">
            <a:avLst/>
          </a:prstGeom>
          <a:solidFill>
            <a:srgbClr val="286F82"/>
          </a:solidFill>
          <a:ln w="19050">
            <a:solidFill>
              <a:srgbClr val="286F82"/>
            </a:solidFill>
          </a:ln>
        </p:spPr>
        <p:txBody>
          <a:bodyPr/>
          <a:lstStyle>
            <a:lvl1pPr marL="0" indent="0">
              <a:buSzPct val="65000"/>
              <a:buFont typeface="Segoe UI Symbol" panose="020B0502040204020203" pitchFamily="34" charset="0"/>
              <a:buNone/>
              <a:def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20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26236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5360" y="836712"/>
            <a:ext cx="11617291" cy="1800200"/>
          </a:xfrm>
          <a:prstGeom prst="roundRect">
            <a:avLst>
              <a:gd name="adj" fmla="val 4854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35360" y="4725144"/>
            <a:ext cx="11617291" cy="1800200"/>
          </a:xfrm>
          <a:prstGeom prst="roundRect">
            <a:avLst>
              <a:gd name="adj" fmla="val 4854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35360" y="107396"/>
            <a:ext cx="11617291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335360" y="2780928"/>
            <a:ext cx="11617291" cy="1800200"/>
          </a:xfrm>
          <a:prstGeom prst="roundRect">
            <a:avLst>
              <a:gd name="adj" fmla="val 6036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35263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5360" y="836712"/>
            <a:ext cx="7008779" cy="4752528"/>
          </a:xfrm>
          <a:prstGeom prst="roundRect">
            <a:avLst>
              <a:gd name="adj" fmla="val 1454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7536160" y="836712"/>
            <a:ext cx="4416491" cy="5688632"/>
          </a:xfrm>
          <a:prstGeom prst="roundRect">
            <a:avLst>
              <a:gd name="adj" fmla="val 1259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335360" y="5661248"/>
            <a:ext cx="7008779" cy="856533"/>
          </a:xfrm>
          <a:prstGeom prst="roundRect">
            <a:avLst>
              <a:gd name="adj" fmla="val 6736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78000"/>
              <a:buFont typeface="Segoe UI Symbol" panose="020B0502040204020203" pitchFamily="34" charset="0"/>
              <a:buChar char="≫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05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05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07488"/>
            <a:ext cx="11689299" cy="432048"/>
          </a:xfrm>
          <a:prstGeom prst="rect">
            <a:avLst/>
          </a:prstGeom>
        </p:spPr>
        <p:txBody>
          <a:bodyPr/>
          <a:lstStyle>
            <a:lvl1pPr>
              <a:defRPr lang="pt-BR"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25342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47861" y="829148"/>
            <a:ext cx="7008779" cy="5688632"/>
          </a:xfrm>
          <a:prstGeom prst="roundRect">
            <a:avLst>
              <a:gd name="adj" fmla="val 1527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SzPct val="100000"/>
              <a:buFont typeface="Wingdings" panose="05000000000000000000" pitchFamily="2" charset="2"/>
              <a:buChar char="§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1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35360" y="829148"/>
            <a:ext cx="4416491" cy="5688632"/>
          </a:xfrm>
          <a:prstGeom prst="roundRect">
            <a:avLst>
              <a:gd name="adj" fmla="val 2223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1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521280" cy="422904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70996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5360" y="836712"/>
            <a:ext cx="11617291" cy="4032448"/>
          </a:xfrm>
          <a:prstGeom prst="roundRect">
            <a:avLst>
              <a:gd name="adj" fmla="val 1374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7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SzPct val="100000"/>
              <a:buFont typeface="Wingdings" panose="05000000000000000000" pitchFamily="2" charset="2"/>
              <a:buChar char="§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35360" y="4941168"/>
            <a:ext cx="11617291" cy="1584176"/>
          </a:xfrm>
          <a:prstGeom prst="roundRect">
            <a:avLst>
              <a:gd name="adj" fmla="val 3915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SzPct val="100000"/>
              <a:buFont typeface="Wingdings" panose="05000000000000000000" pitchFamily="2" charset="2"/>
              <a:buChar char="§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24747" y="116632"/>
            <a:ext cx="11627904" cy="428470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02178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73245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36490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1" y="816247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59830" y="816248"/>
            <a:ext cx="7392821" cy="5709097"/>
          </a:xfrm>
          <a:prstGeom prst="rect">
            <a:avLst/>
          </a:prstGeom>
          <a:ln>
            <a:solidFill>
              <a:srgbClr val="ABD9E5"/>
            </a:solidFill>
          </a:ln>
        </p:spPr>
        <p:txBody>
          <a:bodyPr/>
          <a:lstStyle>
            <a:lvl1pPr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1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35361" y="1978298"/>
            <a:ext cx="4011084" cy="454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5" name="Título 1"/>
          <p:cNvSpPr txBox="1">
            <a:spLocks/>
          </p:cNvSpPr>
          <p:nvPr userDrawn="1"/>
        </p:nvSpPr>
        <p:spPr>
          <a:xfrm>
            <a:off x="335360" y="116632"/>
            <a:ext cx="9313035" cy="432048"/>
          </a:xfrm>
          <a:prstGeom prst="rect">
            <a:avLst/>
          </a:prstGeom>
        </p:spPr>
        <p:txBody>
          <a:bodyPr/>
          <a:lstStyle>
            <a:lvl1pPr lv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Arial" charset="0"/>
              </a:defRPr>
            </a:lvl9pPr>
          </a:lstStyle>
          <a:p>
            <a:pPr lvl="0"/>
            <a:r>
              <a:rPr lang="pt-BR" sz="2200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9015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5360" y="836712"/>
            <a:ext cx="5664629" cy="5688632"/>
          </a:xfrm>
          <a:prstGeom prst="roundRect">
            <a:avLst>
              <a:gd name="adj" fmla="val 1276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3808" y="836712"/>
            <a:ext cx="5768843" cy="5688632"/>
          </a:xfrm>
          <a:prstGeom prst="roundRect">
            <a:avLst>
              <a:gd name="adj" fmla="val 1340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63352" y="107396"/>
            <a:ext cx="11689299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12729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13444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917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5360" y="836712"/>
            <a:ext cx="11617291" cy="2736304"/>
          </a:xfrm>
          <a:prstGeom prst="roundRect">
            <a:avLst>
              <a:gd name="adj" fmla="val 4854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35360" y="107396"/>
            <a:ext cx="11617291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335360" y="3717032"/>
            <a:ext cx="11617291" cy="2736304"/>
          </a:xfrm>
          <a:prstGeom prst="roundRect">
            <a:avLst>
              <a:gd name="adj" fmla="val 6036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08805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ite.mdapesquisa.com.br/wp-content/uploads/2015/03/tecnologia_Pesquis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7835"/>
            <a:ext cx="12192000" cy="443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04864"/>
            <a:ext cx="9144000" cy="2747640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solidFill>
                  <a:srgbClr val="FFF7E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44579"/>
            <a:ext cx="9144000" cy="155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FFF7E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09118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photoarts.com.br/media/catalog/product/cache/1/image/9df78eab33525d08d6e5fb8d27136e95/p/r/praca_dos_tres_poderes_congresso_nacional_i_60x9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1" b="3509"/>
          <a:stretch/>
        </p:blipFill>
        <p:spPr bwMode="auto">
          <a:xfrm>
            <a:off x="0" y="2204864"/>
            <a:ext cx="12192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 userDrawn="1"/>
        </p:nvSpPr>
        <p:spPr>
          <a:xfrm>
            <a:off x="0" y="2204864"/>
            <a:ext cx="12192000" cy="4464496"/>
          </a:xfrm>
          <a:prstGeom prst="rect">
            <a:avLst/>
          </a:prstGeom>
          <a:solidFill>
            <a:srgbClr val="286F8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04864"/>
            <a:ext cx="9144000" cy="2747640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solidFill>
                  <a:srgbClr val="FFF7E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44579"/>
            <a:ext cx="9144000" cy="155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FFF7E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47151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" t="24379" r="851" b="404"/>
          <a:stretch/>
        </p:blipFill>
        <p:spPr>
          <a:xfrm>
            <a:off x="-28137" y="2207835"/>
            <a:ext cx="12220137" cy="44357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04864"/>
            <a:ext cx="9144000" cy="2747640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solidFill>
                  <a:srgbClr val="FFF7E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44579"/>
            <a:ext cx="9144000" cy="155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FFF7E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5" name="Retângulo 4"/>
          <p:cNvSpPr/>
          <p:nvPr userDrawn="1"/>
        </p:nvSpPr>
        <p:spPr>
          <a:xfrm>
            <a:off x="1" y="2226832"/>
            <a:ext cx="12192000" cy="4416709"/>
          </a:xfrm>
          <a:prstGeom prst="rect">
            <a:avLst/>
          </a:prstGeom>
          <a:solidFill>
            <a:srgbClr val="456E81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957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2289449"/>
            <a:ext cx="10515600" cy="2852737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rgbClr val="31859C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5169174"/>
            <a:ext cx="10515600" cy="15001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rgbClr val="31859C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67389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ite.mdapesquisa.com.br/wp-content/uploads/2015/03/tecnologia_Pesquis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7835"/>
            <a:ext cx="12192000" cy="443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04864"/>
            <a:ext cx="9144000" cy="2747640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solidFill>
                  <a:srgbClr val="FFF7E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44579"/>
            <a:ext cx="9144000" cy="155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FFF7E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225133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photoarts.com.br/media/catalog/product/cache/1/image/9df78eab33525d08d6e5fb8d27136e95/p/r/praca_dos_tres_poderes_congresso_nacional_i_60x9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1" b="3509"/>
          <a:stretch/>
        </p:blipFill>
        <p:spPr bwMode="auto">
          <a:xfrm>
            <a:off x="0" y="2204864"/>
            <a:ext cx="12192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 userDrawn="1"/>
        </p:nvSpPr>
        <p:spPr>
          <a:xfrm>
            <a:off x="0" y="2204864"/>
            <a:ext cx="12192000" cy="4464496"/>
          </a:xfrm>
          <a:prstGeom prst="rect">
            <a:avLst/>
          </a:prstGeom>
          <a:solidFill>
            <a:srgbClr val="286F8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04864"/>
            <a:ext cx="9144000" cy="2747640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solidFill>
                  <a:srgbClr val="FFF7E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44579"/>
            <a:ext cx="9144000" cy="155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FFF7E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98113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" t="24379" r="851" b="404"/>
          <a:stretch/>
        </p:blipFill>
        <p:spPr>
          <a:xfrm>
            <a:off x="-28137" y="2207835"/>
            <a:ext cx="12220137" cy="44357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04864"/>
            <a:ext cx="9144000" cy="2747640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solidFill>
                  <a:srgbClr val="FFF7E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44579"/>
            <a:ext cx="9144000" cy="155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FFF7E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5" name="Retângulo 4"/>
          <p:cNvSpPr/>
          <p:nvPr userDrawn="1"/>
        </p:nvSpPr>
        <p:spPr>
          <a:xfrm>
            <a:off x="1" y="2226832"/>
            <a:ext cx="12192000" cy="4416709"/>
          </a:xfrm>
          <a:prstGeom prst="rect">
            <a:avLst/>
          </a:prstGeom>
          <a:solidFill>
            <a:srgbClr val="456E81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9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5361" y="1124744"/>
            <a:ext cx="5688632" cy="5400600"/>
          </a:xfrm>
          <a:prstGeom prst="roundRect">
            <a:avLst>
              <a:gd name="adj" fmla="val 1311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0016" y="1124744"/>
            <a:ext cx="5688633" cy="5400600"/>
          </a:xfrm>
          <a:prstGeom prst="roundRect">
            <a:avLst>
              <a:gd name="adj" fmla="val 917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35360" y="107396"/>
            <a:ext cx="11593288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sz="half" idx="10" hasCustomPrompt="1"/>
          </p:nvPr>
        </p:nvSpPr>
        <p:spPr>
          <a:xfrm>
            <a:off x="335358" y="692696"/>
            <a:ext cx="5688635" cy="432048"/>
          </a:xfrm>
          <a:prstGeom prst="roundRect">
            <a:avLst/>
          </a:prstGeom>
          <a:solidFill>
            <a:srgbClr val="286F82"/>
          </a:solidFill>
          <a:ln w="19050">
            <a:solidFill>
              <a:srgbClr val="286F82"/>
            </a:solidFill>
          </a:ln>
        </p:spPr>
        <p:txBody>
          <a:bodyPr/>
          <a:lstStyle>
            <a:lvl1pPr marL="0" indent="0">
              <a:buSzPct val="65000"/>
              <a:buFont typeface="Segoe UI Symbol" panose="020B0502040204020203" pitchFamily="34" charset="0"/>
              <a:buNone/>
              <a:def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20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</p:txBody>
      </p:sp>
      <p:sp>
        <p:nvSpPr>
          <p:cNvPr id="6" name="Espaço Reservado para Conteúdo 3"/>
          <p:cNvSpPr>
            <a:spLocks noGrp="1"/>
          </p:cNvSpPr>
          <p:nvPr>
            <p:ph sz="half" idx="11"/>
          </p:nvPr>
        </p:nvSpPr>
        <p:spPr>
          <a:xfrm>
            <a:off x="6240017" y="692696"/>
            <a:ext cx="5688631" cy="432048"/>
          </a:xfrm>
          <a:prstGeom prst="roundRect">
            <a:avLst/>
          </a:prstGeom>
          <a:solidFill>
            <a:srgbClr val="286F82"/>
          </a:solidFill>
          <a:ln w="19050">
            <a:solidFill>
              <a:srgbClr val="286F82"/>
            </a:solidFill>
          </a:ln>
        </p:spPr>
        <p:txBody>
          <a:bodyPr/>
          <a:lstStyle>
            <a:lvl1pPr marL="0" indent="0">
              <a:buSzPct val="65000"/>
              <a:buFont typeface="Segoe UI Symbol" panose="020B0502040204020203" pitchFamily="34" charset="0"/>
              <a:buNone/>
              <a:def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Font typeface="Segoe UI Symbol" panose="020B0502040204020203" pitchFamily="34" charset="0"/>
              <a:buChar char="&gt;"/>
              <a:def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2000" b="1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20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54452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2289449"/>
            <a:ext cx="10515600" cy="2852737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rgbClr val="31859C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5169174"/>
            <a:ext cx="10515600" cy="15001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rgbClr val="31859C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4332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5360" y="836712"/>
            <a:ext cx="11617291" cy="1800200"/>
          </a:xfrm>
          <a:prstGeom prst="roundRect">
            <a:avLst>
              <a:gd name="adj" fmla="val 4854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 algn="just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 algn="just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 algn="just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 algn="just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algn="just"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35360" y="4725144"/>
            <a:ext cx="11617291" cy="1800200"/>
          </a:xfrm>
          <a:prstGeom prst="roundRect">
            <a:avLst>
              <a:gd name="adj" fmla="val 4854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 algn="just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 algn="just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 algn="just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 algn="just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algn="just"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35360" y="107396"/>
            <a:ext cx="11617291" cy="432048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335360" y="2780928"/>
            <a:ext cx="11617291" cy="1800200"/>
          </a:xfrm>
          <a:prstGeom prst="roundRect">
            <a:avLst>
              <a:gd name="adj" fmla="val 6036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 algn="just">
              <a:buSzPct val="65000"/>
              <a:buFont typeface="Segoe UI Symbol" panose="020B0502040204020203" pitchFamily="34" charset="0"/>
              <a:buChar char="▶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 algn="just">
              <a:buFont typeface="Segoe UI Symbol" panose="020B0502040204020203" pitchFamily="34" charset="0"/>
              <a:buChar char="&gt;"/>
              <a:defRPr lang="pt-BR" sz="18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 algn="just">
              <a:buSzPct val="80000"/>
              <a:buFont typeface="Segoe UI Symbol" panose="020B0502040204020203" pitchFamily="34" charset="0"/>
              <a:buChar char="≫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 algn="just">
              <a:buFont typeface="Wingdings" panose="05000000000000000000" pitchFamily="2" charset="2"/>
              <a:buChar char="§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algn="just">
              <a:defRPr lang="pt-BR" sz="14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8618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5360" y="836712"/>
            <a:ext cx="7008779" cy="4752528"/>
          </a:xfrm>
          <a:prstGeom prst="roundRect">
            <a:avLst>
              <a:gd name="adj" fmla="val 1454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7536160" y="836712"/>
            <a:ext cx="4416491" cy="5688632"/>
          </a:xfrm>
          <a:prstGeom prst="roundRect">
            <a:avLst>
              <a:gd name="adj" fmla="val 1259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 algn="just">
              <a:buSzPct val="65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 algn="just"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 algn="just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 algn="just">
              <a:buFont typeface="Wingdings" panose="05000000000000000000" pitchFamily="2" charset="2"/>
              <a:buChar char="§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algn="just"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335360" y="5661248"/>
            <a:ext cx="7008779" cy="856533"/>
          </a:xfrm>
          <a:prstGeom prst="roundRect">
            <a:avLst>
              <a:gd name="adj" fmla="val 6736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78000"/>
              <a:buFont typeface="Segoe UI Symbol" panose="020B0502040204020203" pitchFamily="34" charset="0"/>
              <a:buChar char="≫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05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05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07488"/>
            <a:ext cx="11689299" cy="432048"/>
          </a:xfrm>
          <a:prstGeom prst="rect">
            <a:avLst/>
          </a:prstGeom>
        </p:spPr>
        <p:txBody>
          <a:bodyPr/>
          <a:lstStyle>
            <a:lvl1pPr>
              <a:defRPr lang="pt-BR"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382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7536160" y="930750"/>
            <a:ext cx="4416491" cy="5688632"/>
          </a:xfrm>
          <a:prstGeom prst="roundRect">
            <a:avLst>
              <a:gd name="adj" fmla="val 1259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 algn="just">
              <a:buSzPct val="65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 algn="just"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 algn="just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 algn="just">
              <a:buFont typeface="Wingdings" panose="05000000000000000000" pitchFamily="2" charset="2"/>
              <a:buChar char="§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algn="just"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335360" y="5762849"/>
            <a:ext cx="7008779" cy="856533"/>
          </a:xfrm>
          <a:prstGeom prst="roundRect">
            <a:avLst>
              <a:gd name="adj" fmla="val 6736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>
              <a:buSzPct val="65000"/>
              <a:buFont typeface="Segoe UI Symbol" panose="020B0502040204020203" pitchFamily="34" charset="0"/>
              <a:buChar char="▶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78000"/>
              <a:buFont typeface="Segoe UI Symbol" panose="020B0502040204020203" pitchFamily="34" charset="0"/>
              <a:buChar char="≫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pt-BR" sz="105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lang="pt-BR" sz="105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07488"/>
            <a:ext cx="11689299" cy="432048"/>
          </a:xfrm>
          <a:prstGeom prst="rect">
            <a:avLst/>
          </a:prstGeom>
        </p:spPr>
        <p:txBody>
          <a:bodyPr/>
          <a:lstStyle>
            <a:lvl1pPr>
              <a:defRPr lang="pt-BR"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1998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9300262" y="930750"/>
            <a:ext cx="2652389" cy="5688632"/>
          </a:xfrm>
          <a:prstGeom prst="roundRect">
            <a:avLst>
              <a:gd name="adj" fmla="val 1259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 algn="just">
              <a:buSzPct val="65000"/>
              <a:buFont typeface="Segoe UI Symbol" panose="020B0502040204020203" pitchFamily="34" charset="0"/>
              <a:buChar char="▶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 algn="just">
              <a:buFont typeface="Segoe UI Symbol" panose="020B0502040204020203" pitchFamily="34" charset="0"/>
              <a:buChar char="&gt;"/>
              <a:defRPr lang="pt-BR" sz="16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 algn="just">
              <a:buSzPct val="80000"/>
              <a:buFont typeface="Segoe UI Symbol" panose="020B0502040204020203" pitchFamily="34" charset="0"/>
              <a:buChar char="≫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 algn="just">
              <a:buFont typeface="Wingdings" panose="05000000000000000000" pitchFamily="2" charset="2"/>
              <a:buChar char="§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algn="just">
              <a:defRPr lang="pt-BR" sz="12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07488"/>
            <a:ext cx="11689299" cy="432048"/>
          </a:xfrm>
          <a:prstGeom prst="rect">
            <a:avLst/>
          </a:prstGeom>
        </p:spPr>
        <p:txBody>
          <a:bodyPr/>
          <a:lstStyle>
            <a:lvl1pPr algn="l">
              <a:defRPr lang="pt-BR" sz="2200" b="1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1724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47861" y="829148"/>
            <a:ext cx="7008779" cy="5688632"/>
          </a:xfrm>
          <a:prstGeom prst="roundRect">
            <a:avLst>
              <a:gd name="adj" fmla="val 1527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 algn="just">
              <a:buSzPct val="65000"/>
              <a:buFont typeface="Segoe UI Symbol" panose="020B0502040204020203" pitchFamily="34" charset="0"/>
              <a:buChar char="▶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 algn="just">
              <a:buSzPct val="100000"/>
              <a:buFont typeface="Segoe UI Symbol" panose="020B0502040204020203" pitchFamily="34" charset="0"/>
              <a:buChar char="&gt;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 algn="just">
              <a:buSzPct val="80000"/>
              <a:buFont typeface="Segoe UI Symbol" panose="020B0502040204020203" pitchFamily="34" charset="0"/>
              <a:buChar char="≫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 algn="just">
              <a:buSzPct val="100000"/>
              <a:buFont typeface="Wingdings" panose="05000000000000000000" pitchFamily="2" charset="2"/>
              <a:buChar char="§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algn="just">
              <a:defRPr lang="pt-BR" sz="11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35360" y="829148"/>
            <a:ext cx="4416491" cy="5688632"/>
          </a:xfrm>
          <a:prstGeom prst="roundRect">
            <a:avLst>
              <a:gd name="adj" fmla="val 2223"/>
            </a:avLst>
          </a:prstGeom>
          <a:ln w="19050">
            <a:solidFill>
              <a:srgbClr val="286F82"/>
            </a:solidFill>
          </a:ln>
        </p:spPr>
        <p:txBody>
          <a:bodyPr/>
          <a:lstStyle>
            <a:lvl1pPr marL="342900" indent="-342900" algn="just">
              <a:buSzPct val="65000"/>
              <a:buFont typeface="Segoe UI Symbol" panose="020B0502040204020203" pitchFamily="34" charset="0"/>
              <a:buChar char="▶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 algn="just">
              <a:buSzPct val="100000"/>
              <a:buFont typeface="Segoe UI Symbol" panose="020B0502040204020203" pitchFamily="34" charset="0"/>
              <a:buChar char="&gt;"/>
              <a:defRPr lang="pt-BR" sz="14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 algn="just">
              <a:buSzPct val="80000"/>
              <a:buFont typeface="Segoe UI Symbol" panose="020B0502040204020203" pitchFamily="34" charset="0"/>
              <a:buChar char="≫"/>
              <a:defRPr lang="pt-BR" sz="12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 algn="just">
              <a:buFont typeface="Wingdings" panose="05000000000000000000" pitchFamily="2" charset="2"/>
              <a:buChar char="§"/>
              <a:defRPr lang="pt-BR" sz="1100" dirty="0" smtClean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algn="just">
              <a:defRPr lang="pt-BR" sz="1100" dirty="0">
                <a:solidFill>
                  <a:srgbClr val="286F82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>
              <a:buSzPct val="65000"/>
              <a:buFont typeface="Wingdings 3" panose="05040102010807070707" pitchFamily="18" charset="2"/>
              <a:buChar char=""/>
            </a:pPr>
            <a:r>
              <a:rPr lang="pt-BR" dirty="0"/>
              <a:t>Clique para editar os estilos do texto mestre</a:t>
            </a:r>
          </a:p>
          <a:p>
            <a:pPr lvl="1">
              <a:buSzPct val="100000"/>
              <a:buFont typeface="Segoe UI Symbol" panose="020B0502040204020203" pitchFamily="34" charset="0"/>
              <a:buChar char="&gt;"/>
            </a:pPr>
            <a:r>
              <a:rPr lang="pt-BR" dirty="0"/>
              <a:t>Segundo nível</a:t>
            </a:r>
          </a:p>
          <a:p>
            <a:pPr lvl="2">
              <a:buSzPct val="80000"/>
              <a:buFont typeface="Segoe UI Symbol" panose="020B0502040204020203" pitchFamily="34" charset="0"/>
              <a:buChar char="≫"/>
            </a:pPr>
            <a:r>
              <a:rPr lang="pt-BR" dirty="0"/>
              <a:t>Terceiro nível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521280" cy="422904"/>
          </a:xfrm>
          <a:prstGeom prst="rect">
            <a:avLst/>
          </a:prstGeom>
        </p:spPr>
        <p:txBody>
          <a:bodyPr/>
          <a:lstStyle>
            <a:lvl1pPr>
              <a:defRPr lang="pt-BR" sz="2200" b="1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1450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 userDrawn="1"/>
        </p:nvSpPr>
        <p:spPr>
          <a:xfrm>
            <a:off x="239350" y="6597932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0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p. </a:t>
            </a:r>
            <a:fld id="{831A5DB2-738D-4865-94AE-63F45C9D0B43}" type="slidenum">
              <a:rPr lang="pt-BR" sz="800" b="0" smtClean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pPr/>
              <a:t>‹nº›</a:t>
            </a:fld>
            <a:endParaRPr lang="pt-BR" sz="800" b="0" dirty="0">
              <a:solidFill>
                <a:srgbClr val="296E8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0"/>
          <a:srcRect l="15407" t="24616" r="6970" b="14994"/>
          <a:stretch/>
        </p:blipFill>
        <p:spPr>
          <a:xfrm>
            <a:off x="10848528" y="200924"/>
            <a:ext cx="1147214" cy="490141"/>
          </a:xfrm>
          <a:prstGeom prst="rect">
            <a:avLst/>
          </a:prstGeom>
        </p:spPr>
      </p:pic>
      <p:cxnSp>
        <p:nvCxnSpPr>
          <p:cNvPr id="4" name="Conector reto 3"/>
          <p:cNvCxnSpPr/>
          <p:nvPr userDrawn="1"/>
        </p:nvCxnSpPr>
        <p:spPr>
          <a:xfrm flipV="1">
            <a:off x="335360" y="569946"/>
            <a:ext cx="1467765" cy="1"/>
          </a:xfrm>
          <a:prstGeom prst="line">
            <a:avLst/>
          </a:prstGeom>
          <a:ln w="50800">
            <a:solidFill>
              <a:srgbClr val="EFE7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54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4" r:id="rId3"/>
    <p:sldLayoutId id="2147483695" r:id="rId4"/>
    <p:sldLayoutId id="2147483682" r:id="rId5"/>
    <p:sldLayoutId id="2147483675" r:id="rId6"/>
    <p:sldLayoutId id="2147483721" r:id="rId7"/>
    <p:sldLayoutId id="2147483725" r:id="rId8"/>
    <p:sldLayoutId id="2147483676" r:id="rId9"/>
    <p:sldLayoutId id="2147483722" r:id="rId10"/>
    <p:sldLayoutId id="2147483724" r:id="rId11"/>
    <p:sldLayoutId id="2147483720" r:id="rId12"/>
    <p:sldLayoutId id="2147483673" r:id="rId13"/>
    <p:sldLayoutId id="2147483661" r:id="rId14"/>
    <p:sldLayoutId id="2147483663" r:id="rId15"/>
    <p:sldLayoutId id="2147483668" r:id="rId16"/>
    <p:sldLayoutId id="2147483669" r:id="rId17"/>
    <p:sldLayoutId id="2147483667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 userDrawn="1"/>
        </p:nvSpPr>
        <p:spPr>
          <a:xfrm>
            <a:off x="239350" y="6597932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0" dirty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p. </a:t>
            </a:r>
            <a:fld id="{831A5DB2-738D-4865-94AE-63F45C9D0B43}" type="slidenum">
              <a:rPr lang="pt-BR" sz="800" b="0" smtClean="0">
                <a:solidFill>
                  <a:srgbClr val="296E8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pPr/>
              <a:t>‹nº›</a:t>
            </a:fld>
            <a:endParaRPr lang="pt-BR" sz="800" b="0" dirty="0">
              <a:solidFill>
                <a:srgbClr val="296E8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ector reto 3"/>
          <p:cNvCxnSpPr/>
          <p:nvPr userDrawn="1"/>
        </p:nvCxnSpPr>
        <p:spPr>
          <a:xfrm flipV="1">
            <a:off x="335360" y="569946"/>
            <a:ext cx="1467765" cy="1"/>
          </a:xfrm>
          <a:prstGeom prst="line">
            <a:avLst/>
          </a:prstGeom>
          <a:ln w="50800">
            <a:solidFill>
              <a:srgbClr val="EFE7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6"/>
          <a:srcRect l="15407" t="24616" r="6970" b="14994"/>
          <a:stretch/>
        </p:blipFill>
        <p:spPr>
          <a:xfrm>
            <a:off x="10848528" y="200924"/>
            <a:ext cx="1147214" cy="4901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580" y="200924"/>
            <a:ext cx="1008541" cy="49227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88"/>
          <a:stretch/>
        </p:blipFill>
        <p:spPr>
          <a:xfrm>
            <a:off x="9756172" y="133491"/>
            <a:ext cx="885305" cy="5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260648"/>
            <a:ext cx="4255018" cy="171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2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6" r:id="rId2"/>
    <p:sldLayoutId id="2147483697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425" y="404664"/>
            <a:ext cx="3274167" cy="132182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404664"/>
            <a:ext cx="2365553" cy="115464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0"/>
          <a:stretch/>
        </p:blipFill>
        <p:spPr>
          <a:xfrm>
            <a:off x="5055767" y="260648"/>
            <a:ext cx="2080467" cy="13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1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141142" y="2781642"/>
            <a:ext cx="9909717" cy="2747640"/>
          </a:xfrm>
        </p:spPr>
        <p:txBody>
          <a:bodyPr/>
          <a:lstStyle/>
          <a:p>
            <a:r>
              <a:rPr lang="pt-BR" sz="3200" dirty="0">
                <a:solidFill>
                  <a:srgbClr val="FFF7E1"/>
                </a:solidFill>
              </a:rPr>
              <a:t/>
            </a:r>
            <a:br>
              <a:rPr lang="pt-BR" sz="3200" dirty="0">
                <a:solidFill>
                  <a:srgbClr val="FFF7E1"/>
                </a:solidFill>
              </a:rPr>
            </a:br>
            <a:r>
              <a:rPr lang="pt-BR" sz="3200" dirty="0"/>
              <a:t> </a:t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Desoneração e Reoneração da Folha</a:t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Impactos e Perspectivas no setor de TIC</a:t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Audiência Pública</a:t>
            </a:r>
            <a:br>
              <a:rPr lang="pt-BR" sz="3200" dirty="0"/>
            </a:br>
            <a:endParaRPr lang="pt-BR" sz="3200" dirty="0">
              <a:solidFill>
                <a:srgbClr val="FFF7E1"/>
              </a:solidFill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Brasscom, Inteligência de Mercado </a:t>
            </a:r>
          </a:p>
          <a:p>
            <a:r>
              <a:rPr lang="pt-BR" sz="1800" dirty="0"/>
              <a:t>São Paulo, 7 de abril de 2017</a:t>
            </a:r>
          </a:p>
        </p:txBody>
      </p:sp>
      <p:sp>
        <p:nvSpPr>
          <p:cNvPr id="4" name="Subtítulo 8"/>
          <p:cNvSpPr txBox="1">
            <a:spLocks/>
          </p:cNvSpPr>
          <p:nvPr/>
        </p:nvSpPr>
        <p:spPr>
          <a:xfrm>
            <a:off x="1400966" y="4668515"/>
            <a:ext cx="9144000" cy="155277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FFF7E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76136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Entidades de TIC apoiadoras do manifesto contra a reoneração previdenciária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6077" t="18652" r="50846" b="5209"/>
          <a:stretch/>
        </p:blipFill>
        <p:spPr>
          <a:xfrm>
            <a:off x="1434905" y="450166"/>
            <a:ext cx="5106572" cy="64078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6077" t="23577" r="50616" b="34967"/>
          <a:stretch/>
        </p:blipFill>
        <p:spPr>
          <a:xfrm>
            <a:off x="6880277" y="1237957"/>
            <a:ext cx="4290647" cy="42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2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Produção e relevância da Tecnologia de Informação e Comunicação em 2015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509961" y="1095716"/>
            <a:ext cx="11058645" cy="5663232"/>
            <a:chOff x="509961" y="1124744"/>
            <a:chExt cx="11058645" cy="5663232"/>
          </a:xfrm>
        </p:grpSpPr>
        <p:sp>
          <p:nvSpPr>
            <p:cNvPr id="4" name="Retângulo Arredondado 3"/>
            <p:cNvSpPr/>
            <p:nvPr/>
          </p:nvSpPr>
          <p:spPr>
            <a:xfrm>
              <a:off x="509961" y="1124744"/>
              <a:ext cx="3065758" cy="602624"/>
            </a:xfrm>
            <a:prstGeom prst="roundRect">
              <a:avLst>
                <a:gd name="adj" fmla="val 14147"/>
              </a:avLst>
            </a:prstGeom>
            <a:solidFill>
              <a:srgbClr val="06A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sm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</a:rPr>
                <a:t>Produção Setorial (R$)</a:t>
              </a:r>
            </a:p>
          </p:txBody>
        </p:sp>
        <p:grpSp>
          <p:nvGrpSpPr>
            <p:cNvPr id="5" name="Agrupar 4"/>
            <p:cNvGrpSpPr/>
            <p:nvPr/>
          </p:nvGrpSpPr>
          <p:grpSpPr>
            <a:xfrm>
              <a:off x="509961" y="2778442"/>
              <a:ext cx="3065756" cy="2968970"/>
              <a:chOff x="509961" y="2778442"/>
              <a:chExt cx="3065756" cy="2968970"/>
            </a:xfrm>
          </p:grpSpPr>
          <p:sp>
            <p:nvSpPr>
              <p:cNvPr id="11" name="Retângulo com Único Canto Aparado e Arredondado 10"/>
              <p:cNvSpPr/>
              <p:nvPr/>
            </p:nvSpPr>
            <p:spPr>
              <a:xfrm>
                <a:off x="509961" y="2778442"/>
                <a:ext cx="1572978" cy="2968970"/>
              </a:xfrm>
              <a:prstGeom prst="snipRoundRect">
                <a:avLst>
                  <a:gd name="adj1" fmla="val 0"/>
                  <a:gd name="adj2" fmla="val 1683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Retângulo com Único Canto Aparado e Arredondado 11"/>
              <p:cNvSpPr/>
              <p:nvPr/>
            </p:nvSpPr>
            <p:spPr>
              <a:xfrm flipH="1">
                <a:off x="1991542" y="2797412"/>
                <a:ext cx="1584175" cy="2950000"/>
              </a:xfrm>
              <a:prstGeom prst="snipRoundRect">
                <a:avLst>
                  <a:gd name="adj1" fmla="val 0"/>
                  <a:gd name="adj2" fmla="val 1675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6" name="Picture 2" descr="https://www.globalbrigades.org/media_gallery/thumb/320/0/VRS_Donate2_512x512x32_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3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144" y="1795934"/>
              <a:ext cx="870796" cy="870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7"/>
            <p:cNvSpPr txBox="1">
              <a:spLocks noChangeArrowheads="1"/>
            </p:cNvSpPr>
            <p:nvPr/>
          </p:nvSpPr>
          <p:spPr bwMode="auto">
            <a:xfrm>
              <a:off x="727420" y="3094816"/>
              <a:ext cx="2630837" cy="246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0" cap="none" spc="0" normalizeH="0" baseline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R$ 488,6 </a:t>
              </a:r>
              <a:r>
                <a:rPr kumimoji="0" lang="pt-BR" sz="1600" b="1" i="0" u="none" strike="noStrike" kern="0" cap="none" spc="0" normalizeH="0" baseline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Bilhões</a:t>
              </a:r>
              <a:r>
                <a:rPr kumimoji="0" lang="pt-BR" sz="2800" b="0" i="0" u="none" strike="noStrike" kern="0" cap="none" spc="0" normalizeH="0" baseline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TIC, </a:t>
              </a:r>
              <a:r>
                <a:rPr kumimoji="0" lang="pt-BR" sz="1200" b="0" i="1" u="none" strike="noStrike" kern="0" cap="none" spc="0" normalizeH="0" baseline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TI In</a:t>
              </a:r>
              <a:r>
                <a:rPr kumimoji="0" lang="pt-BR" sz="1200" b="0" i="1" u="none" strike="noStrike" kern="0" cap="none" spc="0" normalizeH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 </a:t>
              </a:r>
              <a:r>
                <a:rPr kumimoji="0" lang="pt-BR" sz="1200" b="0" i="1" u="none" strike="noStrike" kern="0" cap="none" spc="0" normalizeH="0" dirty="0" err="1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House</a:t>
              </a:r>
              <a:r>
                <a:rPr kumimoji="0" lang="pt-BR" sz="1200" b="0" i="0" u="none" strike="noStrike" kern="0" cap="none" spc="0" normalizeH="0" baseline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 e Telecom</a:t>
              </a:r>
              <a:endParaRPr kumimoji="0" lang="pt-BR" sz="1400" b="0" i="0" u="none" strike="noStrike" kern="0" cap="none" spc="0" normalizeH="0" baseline="0" dirty="0">
                <a:ln>
                  <a:noFill/>
                </a:ln>
                <a:solidFill>
                  <a:srgbClr val="206C80"/>
                </a:solidFill>
                <a:effectLst/>
                <a:uLnTx/>
                <a:uFillTx/>
                <a:latin typeface="Segoe UI Symbol" pitchFamily="34" charset="0"/>
                <a:ea typeface="Segoe UI Symbol" pitchFamily="34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0" cap="none" spc="0" normalizeH="0" baseline="0" dirty="0">
                <a:ln>
                  <a:noFill/>
                </a:ln>
                <a:solidFill>
                  <a:srgbClr val="206C80"/>
                </a:solidFill>
                <a:effectLst/>
                <a:uLnTx/>
                <a:uFillTx/>
                <a:latin typeface="Segoe UI Symbol" pitchFamily="34" charset="0"/>
                <a:ea typeface="Segoe UI Symbol" pitchFamily="34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0" cap="none" spc="0" normalizeH="0" baseline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R$ 215,6 </a:t>
              </a:r>
              <a:r>
                <a:rPr kumimoji="0" lang="pt-BR" sz="1600" b="1" i="0" u="none" strike="noStrike" kern="0" cap="none" spc="0" normalizeH="0" baseline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Bilhões</a:t>
              </a:r>
              <a:r>
                <a:rPr kumimoji="0" lang="pt-BR" sz="2800" b="1" i="0" u="none" strike="noStrike" kern="0" cap="none" spc="0" normalizeH="0" baseline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TIC e </a:t>
              </a:r>
              <a:r>
                <a:rPr kumimoji="0" lang="pt-BR" sz="1200" b="0" i="1" u="none" strike="noStrike" kern="0" cap="none" spc="0" normalizeH="0" baseline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TI In</a:t>
              </a:r>
              <a:r>
                <a:rPr kumimoji="0" lang="pt-BR" sz="1200" b="0" i="1" u="none" strike="noStrike" kern="0" cap="none" spc="0" normalizeH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 </a:t>
              </a:r>
              <a:r>
                <a:rPr kumimoji="0" lang="pt-BR" sz="1200" b="0" i="1" u="none" strike="noStrike" kern="0" cap="none" spc="0" normalizeH="0" dirty="0" err="1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House</a:t>
              </a:r>
              <a:endParaRPr kumimoji="0" lang="pt-BR" sz="1200" b="0" i="1" u="none" strike="noStrike" kern="0" cap="none" spc="0" normalizeH="0" baseline="0" dirty="0">
                <a:ln>
                  <a:noFill/>
                </a:ln>
                <a:solidFill>
                  <a:srgbClr val="206C80"/>
                </a:solidFill>
                <a:effectLst/>
                <a:uLnTx/>
                <a:uFillTx/>
                <a:latin typeface="Segoe UI Symbol" pitchFamily="34" charset="0"/>
                <a:ea typeface="Segoe UI Symbol" pitchFamily="34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dirty="0">
                <a:ln>
                  <a:noFill/>
                </a:ln>
                <a:solidFill>
                  <a:srgbClr val="206C80"/>
                </a:solidFill>
                <a:effectLst/>
                <a:uLnTx/>
                <a:uFillTx/>
                <a:latin typeface="Segoe UI Symbol" pitchFamily="34" charset="0"/>
                <a:ea typeface="Segoe UI Symbol" pitchFamily="34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0" cap="none" spc="0" normalizeH="0" baseline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R$ 174,6 </a:t>
              </a:r>
              <a:r>
                <a:rPr kumimoji="0" lang="pt-BR" sz="1600" b="1" i="0" u="none" strike="noStrike" kern="0" cap="none" spc="0" normalizeH="0" baseline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Bilhões</a:t>
              </a:r>
              <a:endParaRPr kumimoji="0" lang="pt-BR" sz="1600" b="0" i="0" u="none" strike="noStrike" kern="0" cap="none" spc="0" normalizeH="0" baseline="0" dirty="0">
                <a:ln>
                  <a:noFill/>
                </a:ln>
                <a:solidFill>
                  <a:srgbClr val="206C80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  <a:cs typeface="Arial" charset="0"/>
                </a:rPr>
                <a:t>TIC</a:t>
              </a:r>
              <a:endParaRPr kumimoji="0" lang="pt-BR" sz="1400" b="0" i="0" u="none" strike="noStrike" kern="0" cap="none" spc="0" normalizeH="0" baseline="0" dirty="0">
                <a:ln>
                  <a:noFill/>
                </a:ln>
                <a:solidFill>
                  <a:srgbClr val="206C80"/>
                </a:solidFill>
                <a:effectLst/>
                <a:uLnTx/>
                <a:uFillTx/>
                <a:latin typeface="Segoe UI Symbol" pitchFamily="34" charset="0"/>
                <a:ea typeface="Segoe UI Symbol" pitchFamily="34" charset="0"/>
                <a:cs typeface="Arial" charset="0"/>
              </a:endParaRPr>
            </a:p>
          </p:txBody>
        </p:sp>
        <p:sp>
          <p:nvSpPr>
            <p:cNvPr id="8" name="Retângulo de cantos arredondados 20"/>
            <p:cNvSpPr/>
            <p:nvPr/>
          </p:nvSpPr>
          <p:spPr>
            <a:xfrm>
              <a:off x="514148" y="5987566"/>
              <a:ext cx="11054458" cy="800410"/>
            </a:xfrm>
            <a:prstGeom prst="roundRect">
              <a:avLst>
                <a:gd name="adj" fmla="val 2381"/>
              </a:avLst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kumimoji="0" lang="pt-B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TIC </a:t>
              </a:r>
              <a:r>
                <a:rPr lang="pt-BR" sz="1000" kern="0" dirty="0">
                  <a:solidFill>
                    <a:srgbClr val="206C80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– </a:t>
              </a: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Hardware, Software, Serviços, Nuvem, Estatais</a:t>
              </a:r>
              <a:r>
                <a:rPr lang="pt-BR" sz="1000" kern="0" dirty="0">
                  <a:solidFill>
                    <a:srgbClr val="206C80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,</a:t>
              </a: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 BPO; Exportações</a:t>
              </a:r>
              <a:endParaRPr kumimoji="0" lang="pt-BR" sz="1000" b="0" u="none" strike="noStrike" kern="0" cap="none" spc="0" normalizeH="0" baseline="0" noProof="0" dirty="0">
                <a:ln>
                  <a:noFill/>
                </a:ln>
                <a:solidFill>
                  <a:srgbClr val="206C80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000" b="1" kern="0" dirty="0">
                  <a:solidFill>
                    <a:srgbClr val="206C80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TI In </a:t>
              </a:r>
              <a:r>
                <a:rPr lang="pt-BR" sz="1000" b="1" kern="0" dirty="0" err="1">
                  <a:solidFill>
                    <a:srgbClr val="206C80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House</a:t>
              </a:r>
              <a:r>
                <a:rPr lang="pt-BR" sz="1000" kern="0" dirty="0">
                  <a:solidFill>
                    <a:srgbClr val="206C80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 – Produção de TI nas empresas </a:t>
              </a:r>
              <a:endParaRPr kumimoji="0" lang="pt-BR" sz="1000" b="0" u="none" strike="noStrike" kern="0" cap="none" spc="0" normalizeH="0" baseline="0" noProof="0" dirty="0">
                <a:ln>
                  <a:noFill/>
                </a:ln>
                <a:solidFill>
                  <a:srgbClr val="206C80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  <a:p>
              <a:pPr lvl="0">
                <a:defRPr/>
              </a:pPr>
              <a:r>
                <a:rPr kumimoji="0" lang="pt-B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Telecom</a:t>
              </a: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 </a:t>
              </a:r>
              <a:r>
                <a:rPr lang="pt-BR" sz="1000" kern="0" dirty="0">
                  <a:solidFill>
                    <a:srgbClr val="206C80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–  </a:t>
              </a: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Voz, Celular e Dados</a:t>
              </a:r>
            </a:p>
            <a:p>
              <a:pPr lvl="0" algn="r">
                <a:defRPr/>
              </a:pPr>
              <a:r>
                <a:rPr kumimoji="0" lang="pt-B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Fonte</a:t>
              </a: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: Brasscom, </a:t>
              </a:r>
              <a:r>
                <a:rPr lang="pt-BR" sz="1000" kern="0" dirty="0">
                  <a:solidFill>
                    <a:srgbClr val="206C80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IDC </a:t>
              </a:r>
              <a:r>
                <a:rPr lang="pt-BR" sz="1000" kern="0" dirty="0" err="1">
                  <a:solidFill>
                    <a:srgbClr val="206C80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Blackbook</a:t>
              </a:r>
              <a:r>
                <a:rPr lang="pt-BR" sz="1000" kern="0" dirty="0">
                  <a:solidFill>
                    <a:srgbClr val="206C80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 </a:t>
              </a: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</a:rPr>
                <a:t>Q2-2016, Gartner, BACEN e ABINEE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206C80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  <p:cxnSp>
          <p:nvCxnSpPr>
            <p:cNvPr id="9" name="Conector reto 8"/>
            <p:cNvCxnSpPr/>
            <p:nvPr/>
          </p:nvCxnSpPr>
          <p:spPr>
            <a:xfrm>
              <a:off x="509961" y="5789166"/>
              <a:ext cx="3065756" cy="16098"/>
            </a:xfrm>
            <a:prstGeom prst="line">
              <a:avLst/>
            </a:prstGeom>
            <a:ln w="101600">
              <a:solidFill>
                <a:srgbClr val="06A7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509961" y="5778557"/>
              <a:ext cx="3065756" cy="16098"/>
            </a:xfrm>
            <a:prstGeom prst="line">
              <a:avLst/>
            </a:prstGeom>
            <a:ln w="101600">
              <a:solidFill>
                <a:srgbClr val="06A7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Agrupar 12"/>
          <p:cNvGrpSpPr/>
          <p:nvPr/>
        </p:nvGrpSpPr>
        <p:grpSpPr>
          <a:xfrm>
            <a:off x="4555110" y="1095716"/>
            <a:ext cx="3261906" cy="4696010"/>
            <a:chOff x="4555110" y="1124744"/>
            <a:chExt cx="3261906" cy="4696010"/>
          </a:xfrm>
        </p:grpSpPr>
        <p:sp>
          <p:nvSpPr>
            <p:cNvPr id="14" name="Retângulo Arredondado 13"/>
            <p:cNvSpPr/>
            <p:nvPr/>
          </p:nvSpPr>
          <p:spPr>
            <a:xfrm>
              <a:off x="4555110" y="1124744"/>
              <a:ext cx="3065758" cy="602624"/>
            </a:xfrm>
            <a:prstGeom prst="roundRect">
              <a:avLst>
                <a:gd name="adj" fmla="val 14147"/>
              </a:avLst>
            </a:prstGeom>
            <a:solidFill>
              <a:srgbClr val="206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small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</a:rPr>
                <a:t>Industry Yield (US$)</a:t>
              </a:r>
            </a:p>
          </p:txBody>
        </p:sp>
        <p:grpSp>
          <p:nvGrpSpPr>
            <p:cNvPr id="15" name="Agrupar 14"/>
            <p:cNvGrpSpPr/>
            <p:nvPr/>
          </p:nvGrpSpPr>
          <p:grpSpPr>
            <a:xfrm>
              <a:off x="4555110" y="2778442"/>
              <a:ext cx="3065756" cy="2968970"/>
              <a:chOff x="4555110" y="2778442"/>
              <a:chExt cx="3065756" cy="2968970"/>
            </a:xfrm>
          </p:grpSpPr>
          <p:sp>
            <p:nvSpPr>
              <p:cNvPr id="19" name="Retângulo com Único Canto Aparado e Arredondado 18"/>
              <p:cNvSpPr/>
              <p:nvPr/>
            </p:nvSpPr>
            <p:spPr>
              <a:xfrm>
                <a:off x="4555110" y="2778442"/>
                <a:ext cx="1572978" cy="2968970"/>
              </a:xfrm>
              <a:prstGeom prst="snipRoundRect">
                <a:avLst>
                  <a:gd name="adj1" fmla="val 0"/>
                  <a:gd name="adj2" fmla="val 1683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Retângulo com Único Canto Aparado e Arredondado 19"/>
              <p:cNvSpPr/>
              <p:nvPr/>
            </p:nvSpPr>
            <p:spPr>
              <a:xfrm flipH="1">
                <a:off x="6036691" y="2797412"/>
                <a:ext cx="1584175" cy="2950000"/>
              </a:xfrm>
              <a:prstGeom prst="snipRoundRect">
                <a:avLst>
                  <a:gd name="adj1" fmla="val 0"/>
                  <a:gd name="adj2" fmla="val 1675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CaixaDeTexto 7"/>
            <p:cNvSpPr txBox="1">
              <a:spLocks noChangeArrowheads="1"/>
            </p:cNvSpPr>
            <p:nvPr/>
          </p:nvSpPr>
          <p:spPr bwMode="auto">
            <a:xfrm>
              <a:off x="4807031" y="3133597"/>
              <a:ext cx="3009985" cy="240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US$ 134,1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Billions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 </a:t>
              </a:r>
            </a:p>
            <a:p>
              <a:pPr lvl="0" eaLnBrk="1" hangingPunct="1">
                <a:defRPr/>
              </a:pPr>
              <a:r>
                <a:rPr lang="en-US" sz="1200" kern="0" dirty="0">
                  <a:solidFill>
                    <a:srgbClr val="206C80"/>
                  </a:solidFill>
                  <a:latin typeface="Segoe UI Symbol" pitchFamily="34" charset="0"/>
                  <a:ea typeface="Segoe UI Symbol" pitchFamily="34" charset="0"/>
                </a:rPr>
                <a:t>ICT, In House IT and Telecom</a:t>
              </a:r>
              <a:endParaRPr lang="en-US" sz="1400" kern="0" dirty="0">
                <a:solidFill>
                  <a:srgbClr val="206C80"/>
                </a:solidFill>
                <a:latin typeface="Segoe UI Symbol" pitchFamily="34" charset="0"/>
                <a:ea typeface="Segoe UI Symbo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06C80"/>
                </a:solidFill>
                <a:effectLst/>
                <a:uLnTx/>
                <a:uFillTx/>
                <a:latin typeface="Segoe UI Symbol" pitchFamily="34" charset="0"/>
                <a:ea typeface="Segoe UI Symbol" pitchFamily="34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US$ 64.6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Billions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 </a:t>
              </a:r>
            </a:p>
            <a:p>
              <a:pPr lvl="0" eaLnBrk="1" hangingPunct="1">
                <a:defRPr/>
              </a:pPr>
              <a:r>
                <a:rPr lang="en-US" sz="1200" kern="0" dirty="0">
                  <a:solidFill>
                    <a:srgbClr val="206C80"/>
                  </a:solidFill>
                  <a:latin typeface="Segoe UI Symbol" pitchFamily="34" charset="0"/>
                  <a:ea typeface="Segoe UI Symbol" pitchFamily="34" charset="0"/>
                </a:rPr>
                <a:t>ICT and In House IT</a:t>
              </a:r>
              <a:endParaRPr lang="en-US" sz="1200" i="1" kern="0" dirty="0">
                <a:solidFill>
                  <a:srgbClr val="206C80"/>
                </a:solidFill>
                <a:latin typeface="Segoe UI Symbol" pitchFamily="34" charset="0"/>
                <a:ea typeface="Segoe UI Symbo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06C80"/>
                </a:solidFill>
                <a:effectLst/>
                <a:uLnTx/>
                <a:uFillTx/>
                <a:latin typeface="Segoe UI Symbol" pitchFamily="34" charset="0"/>
                <a:ea typeface="Segoe UI Symbol" pitchFamily="34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US$ 52.3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Billions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ICT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06C80"/>
                </a:solidFill>
                <a:effectLst/>
                <a:uLnTx/>
                <a:uFillTx/>
                <a:latin typeface="Segoe UI Symbol" pitchFamily="34" charset="0"/>
                <a:ea typeface="Segoe UI Symbol" pitchFamily="34" charset="0"/>
                <a:cs typeface="Arial" charset="0"/>
              </a:endParaRPr>
            </a:p>
          </p:txBody>
        </p:sp>
        <p:pic>
          <p:nvPicPr>
            <p:cNvPr id="17" name="Picture 16" descr="http://images.clipartpanda.com/save-money-icon-save-money-icon-iebaaazn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5000"/>
                      </a14:imgEffect>
                      <a14:imgEffect>
                        <a14:colorTemperature colorTemp="11500"/>
                      </a14:imgEffect>
                      <a14:imgEffect>
                        <a14:saturation sat="126000"/>
                      </a14:imgEffect>
                      <a14:imgEffect>
                        <a14:brightnessContrast contrast="-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492" y="1791806"/>
              <a:ext cx="857192" cy="857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Conector reto 17"/>
            <p:cNvCxnSpPr/>
            <p:nvPr/>
          </p:nvCxnSpPr>
          <p:spPr>
            <a:xfrm>
              <a:off x="4563122" y="5804656"/>
              <a:ext cx="3065756" cy="16098"/>
            </a:xfrm>
            <a:prstGeom prst="line">
              <a:avLst/>
            </a:prstGeom>
            <a:ln w="101600">
              <a:solidFill>
                <a:srgbClr val="206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Agrupar 20"/>
          <p:cNvGrpSpPr/>
          <p:nvPr/>
        </p:nvGrpSpPr>
        <p:grpSpPr>
          <a:xfrm>
            <a:off x="8502850" y="1095716"/>
            <a:ext cx="3070731" cy="4670778"/>
            <a:chOff x="8502850" y="1124744"/>
            <a:chExt cx="3070731" cy="4670778"/>
          </a:xfrm>
        </p:grpSpPr>
        <p:sp>
          <p:nvSpPr>
            <p:cNvPr id="22" name="Retângulo Arredondado 21"/>
            <p:cNvSpPr/>
            <p:nvPr/>
          </p:nvSpPr>
          <p:spPr>
            <a:xfrm>
              <a:off x="8502850" y="1124744"/>
              <a:ext cx="3065758" cy="602624"/>
            </a:xfrm>
            <a:prstGeom prst="roundRect">
              <a:avLst>
                <a:gd name="adj" fmla="val 14147"/>
              </a:avLst>
            </a:prstGeom>
            <a:solidFill>
              <a:srgbClr val="F9E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sm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</a:rPr>
                <a:t>Relevância do Setor</a:t>
              </a:r>
            </a:p>
          </p:txBody>
        </p:sp>
        <p:grpSp>
          <p:nvGrpSpPr>
            <p:cNvPr id="23" name="Agrupar 22"/>
            <p:cNvGrpSpPr/>
            <p:nvPr/>
          </p:nvGrpSpPr>
          <p:grpSpPr>
            <a:xfrm>
              <a:off x="8502850" y="2778442"/>
              <a:ext cx="3065756" cy="2968970"/>
              <a:chOff x="8502850" y="2778442"/>
              <a:chExt cx="3065756" cy="2968970"/>
            </a:xfrm>
          </p:grpSpPr>
          <p:sp>
            <p:nvSpPr>
              <p:cNvPr id="28" name="Retângulo com Único Canto Aparado e Arredondado 27"/>
              <p:cNvSpPr/>
              <p:nvPr/>
            </p:nvSpPr>
            <p:spPr>
              <a:xfrm>
                <a:off x="8502850" y="2778442"/>
                <a:ext cx="1572978" cy="2968970"/>
              </a:xfrm>
              <a:prstGeom prst="snipRoundRect">
                <a:avLst>
                  <a:gd name="adj1" fmla="val 0"/>
                  <a:gd name="adj2" fmla="val 1683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Retângulo com Único Canto Aparado e Arredondado 28"/>
              <p:cNvSpPr/>
              <p:nvPr/>
            </p:nvSpPr>
            <p:spPr>
              <a:xfrm flipH="1">
                <a:off x="9984431" y="2797412"/>
                <a:ext cx="1584175" cy="2950000"/>
              </a:xfrm>
              <a:prstGeom prst="snipRoundRect">
                <a:avLst>
                  <a:gd name="adj1" fmla="val 0"/>
                  <a:gd name="adj2" fmla="val 1675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4" name="CaixaDeTexto 7"/>
            <p:cNvSpPr txBox="1">
              <a:spLocks noChangeArrowheads="1"/>
            </p:cNvSpPr>
            <p:nvPr/>
          </p:nvSpPr>
          <p:spPr bwMode="auto">
            <a:xfrm>
              <a:off x="8539089" y="3133597"/>
              <a:ext cx="3018320" cy="264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800" b="1" kern="0" dirty="0">
                  <a:solidFill>
                    <a:srgbClr val="206C80"/>
                  </a:solidFill>
                  <a:latin typeface="Segoe UI Symbol" pitchFamily="34" charset="0"/>
                  <a:ea typeface="Segoe UI Symbol" pitchFamily="34" charset="0"/>
                </a:rPr>
                <a:t>8,2</a:t>
              </a:r>
              <a:r>
                <a:rPr kumimoji="0" lang="pt-BR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% </a:t>
              </a: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Crescimento </a:t>
              </a:r>
              <a:r>
                <a:rPr lang="pt-BR" sz="1400" b="1" kern="0" dirty="0">
                  <a:solidFill>
                    <a:srgbClr val="206C80"/>
                  </a:solidFill>
                  <a:latin typeface="Segoe UI Symbol" pitchFamily="34" charset="0"/>
                  <a:ea typeface="Segoe UI Symbol" pitchFamily="34" charset="0"/>
                </a:rPr>
                <a:t>N</a:t>
              </a:r>
              <a:r>
                <a:rPr kumimoji="0" lang="pt-BR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ominal</a:t>
              </a:r>
              <a:endPara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206C80"/>
                </a:solidFill>
                <a:effectLst/>
                <a:uLnTx/>
                <a:uFillTx/>
                <a:latin typeface="Segoe UI Symbol" pitchFamily="34" charset="0"/>
                <a:ea typeface="Segoe UI Symbol" pitchFamily="34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TIC e </a:t>
              </a:r>
              <a:r>
                <a:rPr kumimoji="0" lang="pt-BR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TI In </a:t>
              </a:r>
              <a:r>
                <a:rPr kumimoji="0" lang="pt-BR" sz="12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House</a:t>
              </a:r>
              <a:endParaRPr kumimoji="0" lang="pt-BR" sz="1200" b="0" i="1" u="none" strike="noStrike" kern="0" cap="none" spc="0" normalizeH="0" baseline="0" noProof="0" dirty="0">
                <a:ln>
                  <a:noFill/>
                </a:ln>
                <a:solidFill>
                  <a:srgbClr val="206C80"/>
                </a:solidFill>
                <a:effectLst/>
                <a:uLnTx/>
                <a:uFillTx/>
                <a:latin typeface="Segoe UI Symbol" pitchFamily="34" charset="0"/>
                <a:ea typeface="Segoe UI Symbol" pitchFamily="34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206C80"/>
                </a:solidFill>
                <a:effectLst/>
                <a:uLnTx/>
                <a:uFillTx/>
                <a:latin typeface="Segoe UI Symbol" pitchFamily="34" charset="0"/>
                <a:ea typeface="Segoe UI Symbol" pitchFamily="34" charset="0"/>
                <a:cs typeface="Arial" charset="0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  <a:cs typeface="Arial" charset="0"/>
                </a:rPr>
                <a:t>7,6% </a:t>
              </a: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  <a:cs typeface="Arial" charset="0"/>
                </a:rPr>
                <a:t>do</a:t>
              </a:r>
              <a:r>
                <a:rPr kumimoji="0" lang="pt-BR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  <a:cs typeface="Arial" charset="0"/>
                </a:rPr>
                <a:t> PIB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TIC, </a:t>
              </a:r>
              <a:r>
                <a:rPr kumimoji="0" lang="pt-BR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TI In </a:t>
              </a:r>
              <a:r>
                <a:rPr kumimoji="0" lang="pt-BR" sz="12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House</a:t>
              </a:r>
              <a:r>
                <a: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 e Telecom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206C80"/>
                </a:solidFill>
                <a:effectLst/>
                <a:uLnTx/>
                <a:uFillTx/>
                <a:latin typeface="Segoe UI Symbol" pitchFamily="34" charset="0"/>
                <a:ea typeface="Segoe UI Symbol" pitchFamily="34" charset="0"/>
                <a:cs typeface="Arial" charset="0"/>
              </a:endParaRPr>
            </a:p>
            <a:p>
              <a:pPr lvl="0" eaLnBrk="1" hangingPunct="1">
                <a:defRPr/>
              </a:pPr>
              <a:r>
                <a:rPr kumimoji="0" lang="pt-BR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  <a:cs typeface="Arial" charset="0"/>
                </a:rPr>
                <a:t>1,5 milhão </a:t>
              </a: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de Empregos </a:t>
              </a:r>
              <a:r>
                <a: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06C80"/>
                  </a:solidFill>
                  <a:effectLst/>
                  <a:uLnTx/>
                  <a:uFillTx/>
                  <a:latin typeface="Segoe UI Symbol" pitchFamily="34" charset="0"/>
                  <a:ea typeface="Segoe UI Symbol" pitchFamily="34" charset="0"/>
                  <a:cs typeface="Arial" charset="0"/>
                </a:rPr>
                <a:t>TIC e </a:t>
              </a:r>
              <a:r>
                <a:rPr lang="pt-BR" sz="1200" i="1" kern="0" dirty="0">
                  <a:solidFill>
                    <a:srgbClr val="206C80"/>
                  </a:solidFill>
                  <a:latin typeface="Segoe UI Symbol" pitchFamily="34" charset="0"/>
                  <a:ea typeface="Segoe UI Symbol" pitchFamily="34" charset="0"/>
                </a:rPr>
                <a:t>TI In </a:t>
              </a:r>
              <a:r>
                <a:rPr lang="pt-BR" sz="1200" i="1" kern="0" dirty="0" err="1">
                  <a:solidFill>
                    <a:srgbClr val="206C80"/>
                  </a:solidFill>
                  <a:latin typeface="Segoe UI Symbol" pitchFamily="34" charset="0"/>
                  <a:ea typeface="Segoe UI Symbol" pitchFamily="34" charset="0"/>
                </a:rPr>
                <a:t>House</a:t>
              </a:r>
              <a:endParaRPr kumimoji="0" lang="pt-BR" sz="1200" i="0" u="none" strike="noStrike" kern="0" cap="none" spc="0" normalizeH="0" baseline="0" noProof="0" dirty="0">
                <a:ln>
                  <a:noFill/>
                </a:ln>
                <a:solidFill>
                  <a:srgbClr val="206C80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Arial" charset="0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206C80"/>
                </a:solidFill>
                <a:effectLst/>
                <a:uLnTx/>
                <a:uFillTx/>
                <a:latin typeface="Segoe UI Symbol" pitchFamily="34" charset="0"/>
                <a:ea typeface="Segoe UI Symbol" pitchFamily="34" charset="0"/>
                <a:cs typeface="Arial" charset="0"/>
              </a:endParaRPr>
            </a:p>
          </p:txBody>
        </p:sp>
        <p:sp>
          <p:nvSpPr>
            <p:cNvPr id="25" name="Elipse 24"/>
            <p:cNvSpPr/>
            <p:nvPr/>
          </p:nvSpPr>
          <p:spPr>
            <a:xfrm>
              <a:off x="9596016" y="1791806"/>
              <a:ext cx="856622" cy="856622"/>
            </a:xfrm>
            <a:prstGeom prst="ellipse">
              <a:avLst/>
            </a:prstGeom>
            <a:solidFill>
              <a:srgbClr val="FFFD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Picture 18" descr="http://plugcell.com.br/wp-content/uploads/2014/04/icone-1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4351" y="1727368"/>
              <a:ext cx="899435" cy="899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Conector reto 26"/>
            <p:cNvCxnSpPr/>
            <p:nvPr/>
          </p:nvCxnSpPr>
          <p:spPr>
            <a:xfrm>
              <a:off x="8507825" y="5779424"/>
              <a:ext cx="3065756" cy="16098"/>
            </a:xfrm>
            <a:prstGeom prst="line">
              <a:avLst/>
            </a:prstGeom>
            <a:ln w="101600">
              <a:solidFill>
                <a:srgbClr val="EFE7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470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Desoneração e Reoneração da Folha de Pagamentos no setor de TIC</a:t>
            </a:r>
            <a:br>
              <a:rPr lang="pt-BR" dirty="0"/>
            </a:br>
            <a:r>
              <a:rPr lang="pt-BR" sz="600" dirty="0"/>
              <a:t/>
            </a:r>
            <a:br>
              <a:rPr lang="pt-BR" sz="600" dirty="0"/>
            </a:br>
            <a:r>
              <a:rPr lang="pt-BR" dirty="0"/>
              <a:t>Linha do tempo detalhada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195932" y="2002907"/>
            <a:ext cx="11872144" cy="3620893"/>
            <a:chOff x="157656" y="3196088"/>
            <a:chExt cx="11872144" cy="3620893"/>
          </a:xfrm>
        </p:grpSpPr>
        <p:cxnSp>
          <p:nvCxnSpPr>
            <p:cNvPr id="4" name="Conector reto 3"/>
            <p:cNvCxnSpPr/>
            <p:nvPr/>
          </p:nvCxnSpPr>
          <p:spPr>
            <a:xfrm>
              <a:off x="9454769" y="3784839"/>
              <a:ext cx="0" cy="44426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11188681" y="3931488"/>
              <a:ext cx="0" cy="284671"/>
            </a:xfrm>
            <a:prstGeom prst="line">
              <a:avLst/>
            </a:pr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tângulo 5"/>
            <p:cNvSpPr/>
            <p:nvPr/>
          </p:nvSpPr>
          <p:spPr>
            <a:xfrm>
              <a:off x="157656" y="3571336"/>
              <a:ext cx="1695091" cy="4011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pt-BR" sz="1799">
                <a:solidFill>
                  <a:srgbClr val="FFFFFF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1852747" y="3571336"/>
              <a:ext cx="1695091" cy="401129"/>
            </a:xfrm>
            <a:prstGeom prst="rect">
              <a:avLst/>
            </a:prstGeom>
            <a:solidFill>
              <a:srgbClr val="ED9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pt-BR" sz="1799">
                <a:solidFill>
                  <a:srgbClr val="FFFFFF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3547838" y="3571336"/>
              <a:ext cx="1695091" cy="4011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pt-BR" sz="1799">
                <a:solidFill>
                  <a:srgbClr val="FFFFFF"/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5242929" y="3571336"/>
              <a:ext cx="1695091" cy="4011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pt-BR" sz="1799">
                <a:solidFill>
                  <a:srgbClr val="FFFFFF"/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6938019" y="3571336"/>
              <a:ext cx="1695091" cy="401129"/>
            </a:xfrm>
            <a:prstGeom prst="rect">
              <a:avLst/>
            </a:prstGeom>
            <a:solidFill>
              <a:srgbClr val="ED9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pt-BR" sz="1799">
                <a:solidFill>
                  <a:srgbClr val="FFFFFF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8633110" y="3571336"/>
              <a:ext cx="1695091" cy="4011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pt-BR" sz="1799">
                <a:solidFill>
                  <a:srgbClr val="FFFFFF"/>
                </a:solidFill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0328201" y="3571336"/>
              <a:ext cx="1695091" cy="4011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pt-BR" sz="1799">
                <a:solidFill>
                  <a:srgbClr val="FFFFFF"/>
                </a:solidFill>
              </a:endParaRPr>
            </a:p>
          </p:txBody>
        </p:sp>
        <p:cxnSp>
          <p:nvCxnSpPr>
            <p:cNvPr id="13" name="Conector reto 12"/>
            <p:cNvCxnSpPr/>
            <p:nvPr/>
          </p:nvCxnSpPr>
          <p:spPr>
            <a:xfrm>
              <a:off x="1004077" y="3972465"/>
              <a:ext cx="0" cy="284671"/>
            </a:xfrm>
            <a:prstGeom prst="line">
              <a:avLst/>
            </a:pr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4408320" y="3812876"/>
              <a:ext cx="0" cy="44426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2663628" y="3812876"/>
              <a:ext cx="0" cy="444260"/>
            </a:xfrm>
            <a:prstGeom prst="line">
              <a:avLst/>
            </a:prstGeom>
            <a:ln w="76200">
              <a:solidFill>
                <a:srgbClr val="ED9C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628828" y="3196088"/>
              <a:ext cx="750498" cy="388189"/>
            </a:xfrm>
            <a:prstGeom prst="rect">
              <a:avLst/>
            </a:prstGeom>
          </p:spPr>
          <p:txBody>
            <a:bodyPr wrap="square" rtlCol="0">
              <a:normAutofit fontScale="92500" lnSpcReduction="20000"/>
            </a:bodyPr>
            <a:lstStyle/>
            <a:p>
              <a:pPr algn="ctr" defTabSz="914171"/>
              <a:r>
                <a:rPr lang="pt-BR" sz="2400" b="1" dirty="0">
                  <a:solidFill>
                    <a:schemeClr val="accent2"/>
                  </a:solidFill>
                  <a:latin typeface="Arial Narrow" charset="0"/>
                  <a:ea typeface="Arial Narrow" charset="0"/>
                  <a:cs typeface="Arial Narrow" charset="0"/>
                </a:rPr>
                <a:t>2011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2325043" y="3219811"/>
              <a:ext cx="750498" cy="388189"/>
            </a:xfrm>
            <a:prstGeom prst="rect">
              <a:avLst/>
            </a:prstGeom>
          </p:spPr>
          <p:txBody>
            <a:bodyPr wrap="square" rtlCol="0">
              <a:normAutofit fontScale="92500" lnSpcReduction="20000"/>
            </a:bodyPr>
            <a:lstStyle/>
            <a:p>
              <a:pPr algn="ctr" defTabSz="914171"/>
              <a:r>
                <a:rPr lang="pt-BR" sz="2400" b="1" dirty="0">
                  <a:solidFill>
                    <a:srgbClr val="ED9C2E"/>
                  </a:solidFill>
                  <a:latin typeface="Arial Narrow" charset="0"/>
                  <a:ea typeface="Arial Narrow" charset="0"/>
                  <a:cs typeface="Arial Narrow" charset="0"/>
                </a:rPr>
                <a:t>2012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3989940" y="3241378"/>
              <a:ext cx="750498" cy="388189"/>
            </a:xfrm>
            <a:prstGeom prst="rect">
              <a:avLst/>
            </a:prstGeom>
          </p:spPr>
          <p:txBody>
            <a:bodyPr wrap="square" rtlCol="0">
              <a:normAutofit fontScale="92500" lnSpcReduction="20000"/>
            </a:bodyPr>
            <a:lstStyle/>
            <a:p>
              <a:pPr algn="ctr" defTabSz="914171"/>
              <a:r>
                <a:rPr lang="pt-BR" sz="2400" b="1" dirty="0">
                  <a:solidFill>
                    <a:schemeClr val="accent1">
                      <a:lumMod val="7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2013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5656992" y="3226282"/>
              <a:ext cx="750498" cy="388189"/>
            </a:xfrm>
            <a:prstGeom prst="rect">
              <a:avLst/>
            </a:prstGeom>
          </p:spPr>
          <p:txBody>
            <a:bodyPr wrap="square" rtlCol="0">
              <a:normAutofit fontScale="92500" lnSpcReduction="20000"/>
            </a:bodyPr>
            <a:lstStyle>
              <a:defPPr>
                <a:defRPr lang="en-US"/>
              </a:defPPr>
              <a:lvl1pPr algn="ctr">
                <a:lnSpc>
                  <a:spcPct val="100000"/>
                </a:lnSpc>
                <a:defRPr sz="3200" b="1">
                  <a:solidFill>
                    <a:schemeClr val="accent4"/>
                  </a:solidFill>
                  <a:latin typeface="Arial Narrow" charset="0"/>
                  <a:ea typeface="Arial Narrow" charset="0"/>
                  <a:cs typeface="Arial Narrow" charset="0"/>
                </a:defRPr>
              </a:lvl1pPr>
            </a:lstStyle>
            <a:p>
              <a:pPr defTabSz="914171"/>
              <a:r>
                <a:rPr lang="pt-BR" sz="2400" dirty="0">
                  <a:solidFill>
                    <a:schemeClr val="accent2"/>
                  </a:solidFill>
                </a:rPr>
                <a:t>2014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7410315" y="3226282"/>
              <a:ext cx="750498" cy="388189"/>
            </a:xfrm>
            <a:prstGeom prst="rect">
              <a:avLst/>
            </a:prstGeom>
          </p:spPr>
          <p:txBody>
            <a:bodyPr wrap="square" rtlCol="0">
              <a:normAutofit fontScale="92500" lnSpcReduction="20000"/>
            </a:bodyPr>
            <a:lstStyle>
              <a:defPPr>
                <a:defRPr lang="en-US"/>
              </a:defPPr>
              <a:lvl1pPr algn="ctr">
                <a:lnSpc>
                  <a:spcPct val="100000"/>
                </a:lnSpc>
                <a:defRPr sz="3200" b="1">
                  <a:solidFill>
                    <a:srgbClr val="ED9C2E"/>
                  </a:solidFill>
                  <a:latin typeface="Arial Narrow" charset="0"/>
                  <a:ea typeface="Arial Narrow" charset="0"/>
                  <a:cs typeface="Arial Narrow" charset="0"/>
                </a:defRPr>
              </a:lvl1pPr>
            </a:lstStyle>
            <a:p>
              <a:pPr defTabSz="914171"/>
              <a:r>
                <a:rPr lang="pt-BR" sz="2400" dirty="0"/>
                <a:t>2015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9105406" y="3226282"/>
              <a:ext cx="750498" cy="388189"/>
            </a:xfrm>
            <a:prstGeom prst="rect">
              <a:avLst/>
            </a:prstGeom>
          </p:spPr>
          <p:txBody>
            <a:bodyPr wrap="square" rtlCol="0">
              <a:normAutofit fontScale="92500" lnSpcReduction="20000"/>
            </a:bodyPr>
            <a:lstStyle/>
            <a:p>
              <a:pPr algn="ctr" defTabSz="914171"/>
              <a:r>
                <a:rPr lang="pt-BR" sz="2400" b="1" dirty="0">
                  <a:solidFill>
                    <a:schemeClr val="accent1">
                      <a:lumMod val="7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2016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0787552" y="3219810"/>
              <a:ext cx="750498" cy="388189"/>
            </a:xfrm>
            <a:prstGeom prst="rect">
              <a:avLst/>
            </a:prstGeom>
          </p:spPr>
          <p:txBody>
            <a:bodyPr wrap="square" rtlCol="0">
              <a:normAutofit fontScale="92500" lnSpcReduction="20000"/>
            </a:bodyPr>
            <a:lstStyle>
              <a:defPPr>
                <a:defRPr lang="en-US"/>
              </a:defPPr>
              <a:lvl1pPr algn="ctr">
                <a:lnSpc>
                  <a:spcPct val="100000"/>
                </a:lnSpc>
                <a:defRPr sz="3200" b="1">
                  <a:solidFill>
                    <a:schemeClr val="accent4"/>
                  </a:solidFill>
                  <a:latin typeface="Arial Narrow" charset="0"/>
                  <a:ea typeface="Arial Narrow" charset="0"/>
                  <a:cs typeface="Arial Narrow" charset="0"/>
                </a:defRPr>
              </a:lvl1pPr>
            </a:lstStyle>
            <a:p>
              <a:pPr defTabSz="914171"/>
              <a:r>
                <a:rPr lang="pt-BR" sz="2400" dirty="0">
                  <a:solidFill>
                    <a:schemeClr val="accent2"/>
                  </a:solidFill>
                </a:rPr>
                <a:t>2017</a:t>
              </a:r>
            </a:p>
          </p:txBody>
        </p:sp>
        <p:sp>
          <p:nvSpPr>
            <p:cNvPr id="23" name="CaixaDeTexto 22"/>
            <p:cNvSpPr txBox="1"/>
            <p:nvPr/>
          </p:nvSpPr>
          <p:spPr bwMode="auto">
            <a:xfrm>
              <a:off x="202944" y="4323991"/>
              <a:ext cx="1695091" cy="249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 defTabSz="914171"/>
              <a:r>
                <a:rPr lang="pt-BR" sz="1200" b="1" dirty="0">
                  <a:solidFill>
                    <a:srgbClr val="4A5C61"/>
                  </a:solidFill>
                  <a:latin typeface="Arial Narrow"/>
                  <a:cs typeface="Arial Narrow"/>
                </a:rPr>
                <a:t>MP 540 de </a:t>
              </a:r>
              <a:r>
                <a:rPr lang="pt-BR" sz="1200" b="1" dirty="0" err="1">
                  <a:solidFill>
                    <a:srgbClr val="4A5C61"/>
                  </a:solidFill>
                  <a:latin typeface="Arial Narrow"/>
                  <a:cs typeface="Arial Narrow"/>
                </a:rPr>
                <a:t>ago</a:t>
              </a:r>
              <a:r>
                <a:rPr lang="pt-BR" sz="1200" b="1" dirty="0">
                  <a:solidFill>
                    <a:srgbClr val="4A5C61"/>
                  </a:solidFill>
                  <a:latin typeface="Arial Narrow"/>
                  <a:cs typeface="Arial Narrow"/>
                </a:rPr>
                <a:t>/11 convertida na </a:t>
              </a:r>
              <a:br>
                <a:rPr lang="pt-BR" sz="1200" b="1" dirty="0">
                  <a:solidFill>
                    <a:srgbClr val="4A5C61"/>
                  </a:solidFill>
                  <a:latin typeface="Arial Narrow"/>
                  <a:cs typeface="Arial Narrow"/>
                </a:rPr>
              </a:br>
              <a:r>
                <a:rPr lang="pt-BR" sz="1200" b="1" dirty="0">
                  <a:solidFill>
                    <a:srgbClr val="4A5C61"/>
                  </a:solidFill>
                  <a:latin typeface="Arial Narrow"/>
                  <a:cs typeface="Arial Narrow"/>
                </a:rPr>
                <a:t>Lei 12.546 de dez/11 </a:t>
              </a:r>
            </a:p>
            <a:p>
              <a:pPr algn="ctr" defTabSz="914171"/>
              <a:endParaRPr lang="pt-BR" sz="1200" b="1" i="1" dirty="0">
                <a:solidFill>
                  <a:srgbClr val="4A5C61"/>
                </a:solidFill>
                <a:latin typeface="Arial Narrow"/>
                <a:cs typeface="Arial Narrow"/>
              </a:endParaRP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r>
                <a:rPr lang="pt-BR" sz="1200" u="sng" dirty="0">
                  <a:solidFill>
                    <a:srgbClr val="4A5C61"/>
                  </a:solidFill>
                  <a:latin typeface="Arial Narrow"/>
                  <a:cs typeface="Arial Narrow"/>
                </a:rPr>
                <a:t>Criação da Contribuição Previdenciária sobre a Receita Bruta</a:t>
              </a:r>
              <a:r>
                <a:rPr lang="pt-BR" sz="1200" dirty="0">
                  <a:solidFill>
                    <a:srgbClr val="4A5C61"/>
                  </a:solidFill>
                  <a:latin typeface="Arial Narrow"/>
                  <a:cs typeface="Arial Narrow"/>
                </a:rPr>
                <a:t> à alíquota de 2,5% para TI e TIC.</a:t>
              </a: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endParaRPr lang="pt-BR" sz="1200" dirty="0">
                <a:solidFill>
                  <a:srgbClr val="4A5C61"/>
                </a:solidFill>
                <a:latin typeface="Arial Narrow"/>
                <a:cs typeface="Arial Narrow"/>
              </a:endParaRP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r>
                <a:rPr lang="pt-BR" sz="1200" dirty="0">
                  <a:solidFill>
                    <a:srgbClr val="4A5C61"/>
                  </a:solidFill>
                  <a:latin typeface="Arial Narrow"/>
                  <a:cs typeface="Arial Narrow"/>
                </a:rPr>
                <a:t>Vigência inicial até </a:t>
              </a:r>
              <a:br>
                <a:rPr lang="pt-BR" sz="1200" dirty="0">
                  <a:solidFill>
                    <a:srgbClr val="4A5C61"/>
                  </a:solidFill>
                  <a:latin typeface="Arial Narrow"/>
                  <a:cs typeface="Arial Narrow"/>
                </a:rPr>
              </a:br>
              <a:r>
                <a:rPr lang="pt-BR" sz="1200" u="sng" dirty="0">
                  <a:solidFill>
                    <a:srgbClr val="4A5C61"/>
                  </a:solidFill>
                  <a:latin typeface="Arial Narrow"/>
                  <a:cs typeface="Arial Narrow"/>
                </a:rPr>
                <a:t>dez/2012.</a:t>
              </a:r>
            </a:p>
          </p:txBody>
        </p:sp>
        <p:sp>
          <p:nvSpPr>
            <p:cNvPr id="24" name="CaixaDeTexto 23"/>
            <p:cNvSpPr txBox="1"/>
            <p:nvPr/>
          </p:nvSpPr>
          <p:spPr bwMode="auto">
            <a:xfrm>
              <a:off x="1857473" y="4336931"/>
              <a:ext cx="1690365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 defTabSz="914171"/>
              <a:r>
                <a:rPr lang="pt-BR" sz="1200" b="1" dirty="0">
                  <a:solidFill>
                    <a:srgbClr val="4A5C61"/>
                  </a:solidFill>
                  <a:latin typeface="Arial Narrow"/>
                  <a:cs typeface="Arial Narrow"/>
                </a:rPr>
                <a:t>MP 563 de </a:t>
              </a:r>
              <a:r>
                <a:rPr lang="pt-BR" sz="1200" b="1" dirty="0" err="1">
                  <a:solidFill>
                    <a:srgbClr val="4A5C61"/>
                  </a:solidFill>
                  <a:latin typeface="Arial Narrow"/>
                  <a:cs typeface="Arial Narrow"/>
                </a:rPr>
                <a:t>abr</a:t>
              </a:r>
              <a:r>
                <a:rPr lang="pt-BR" sz="1200" b="1" dirty="0">
                  <a:solidFill>
                    <a:srgbClr val="4A5C61"/>
                  </a:solidFill>
                  <a:latin typeface="Arial Narrow"/>
                  <a:cs typeface="Arial Narrow"/>
                </a:rPr>
                <a:t>/12 convertida na </a:t>
              </a:r>
              <a:br>
                <a:rPr lang="pt-BR" sz="1200" b="1" dirty="0">
                  <a:solidFill>
                    <a:srgbClr val="4A5C61"/>
                  </a:solidFill>
                  <a:latin typeface="Arial Narrow"/>
                  <a:cs typeface="Arial Narrow"/>
                </a:rPr>
              </a:br>
              <a:r>
                <a:rPr lang="pt-BR" sz="1200" b="1" dirty="0">
                  <a:solidFill>
                    <a:srgbClr val="4A5C61"/>
                  </a:solidFill>
                  <a:latin typeface="Arial Narrow"/>
                  <a:cs typeface="Arial Narrow"/>
                </a:rPr>
                <a:t>Lei 12.715 de set/12</a:t>
              </a:r>
            </a:p>
            <a:p>
              <a:pPr marL="385763" indent="-385763" defTabSz="914171">
                <a:buFont typeface="+mj-lt"/>
                <a:buAutoNum type="arabicPeriod" startAt="3"/>
              </a:pPr>
              <a:endParaRPr lang="pt-BR" sz="1200" b="1" dirty="0">
                <a:solidFill>
                  <a:srgbClr val="4A5C61"/>
                </a:solidFill>
                <a:latin typeface="Arial Narrow"/>
                <a:cs typeface="Arial Narrow"/>
              </a:endParaRP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r>
                <a:rPr lang="pt-BR" sz="1200" dirty="0">
                  <a:solidFill>
                    <a:srgbClr val="4A5C61"/>
                  </a:solidFill>
                  <a:latin typeface="Arial Narrow"/>
                  <a:cs typeface="Arial Narrow"/>
                </a:rPr>
                <a:t>Estendeu o prazo de </a:t>
              </a:r>
              <a:r>
                <a:rPr lang="pt-BR" sz="1200" u="sng" dirty="0">
                  <a:solidFill>
                    <a:srgbClr val="4A5C61"/>
                  </a:solidFill>
                  <a:latin typeface="Arial Narrow"/>
                  <a:cs typeface="Arial Narrow"/>
                </a:rPr>
                <a:t>vigência para dez/14.</a:t>
              </a: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endParaRPr lang="pt-BR" sz="1200" dirty="0">
                <a:solidFill>
                  <a:srgbClr val="4A5C61"/>
                </a:solidFill>
                <a:latin typeface="Arial Narrow"/>
                <a:cs typeface="Arial Narrow"/>
              </a:endParaRP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r>
                <a:rPr lang="pt-BR" sz="1200" dirty="0">
                  <a:solidFill>
                    <a:srgbClr val="4A5C61"/>
                  </a:solidFill>
                  <a:latin typeface="Arial Narrow"/>
                  <a:cs typeface="Arial Narrow"/>
                </a:rPr>
                <a:t>Reduziu a </a:t>
              </a:r>
              <a:r>
                <a:rPr lang="pt-BR" sz="1200" u="sng" dirty="0">
                  <a:solidFill>
                    <a:srgbClr val="4A5C61"/>
                  </a:solidFill>
                  <a:latin typeface="Arial Narrow"/>
                  <a:cs typeface="Arial Narrow"/>
                </a:rPr>
                <a:t>alíquota da CPRB de 2,5% para 2% a partir de </a:t>
              </a:r>
              <a:r>
                <a:rPr lang="pt-BR" sz="1200" u="sng" dirty="0" err="1">
                  <a:solidFill>
                    <a:srgbClr val="4A5C61"/>
                  </a:solidFill>
                  <a:latin typeface="Arial Narrow"/>
                  <a:cs typeface="Arial Narrow"/>
                </a:rPr>
                <a:t>jul</a:t>
              </a:r>
              <a:r>
                <a:rPr lang="pt-BR" sz="1200" u="sng" dirty="0">
                  <a:solidFill>
                    <a:srgbClr val="4A5C61"/>
                  </a:solidFill>
                  <a:latin typeface="Arial Narrow"/>
                  <a:cs typeface="Arial Narrow"/>
                </a:rPr>
                <a:t>/12.</a:t>
              </a: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endParaRPr lang="pt-BR" sz="1200" dirty="0">
                <a:solidFill>
                  <a:srgbClr val="4A5C61"/>
                </a:solidFill>
                <a:latin typeface="Arial Narrow"/>
                <a:cs typeface="Arial Narrow"/>
              </a:endParaRP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endParaRPr lang="pt-BR" sz="1200" dirty="0">
                <a:solidFill>
                  <a:srgbClr val="4A5C61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25" name="Conector reto 24"/>
            <p:cNvCxnSpPr/>
            <p:nvPr/>
          </p:nvCxnSpPr>
          <p:spPr>
            <a:xfrm>
              <a:off x="1852747" y="4114799"/>
              <a:ext cx="0" cy="260086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3547838" y="4114799"/>
              <a:ext cx="0" cy="260086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5227832" y="4086785"/>
              <a:ext cx="0" cy="260086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ixaDeTexto 27"/>
            <p:cNvSpPr txBox="1"/>
            <p:nvPr/>
          </p:nvSpPr>
          <p:spPr bwMode="auto">
            <a:xfrm>
              <a:off x="5238202" y="4323989"/>
              <a:ext cx="1686791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 defTabSz="914171"/>
              <a:r>
                <a:rPr lang="pt-BR" sz="1200" b="1" dirty="0">
                  <a:solidFill>
                    <a:srgbClr val="4A5C61"/>
                  </a:solidFill>
                  <a:latin typeface="Arial Narrow"/>
                  <a:cs typeface="Arial Narrow"/>
                </a:rPr>
                <a:t>MP 651/2014  convertida na Lei 13.043 de </a:t>
              </a:r>
              <a:r>
                <a:rPr lang="pt-BR" sz="1200" b="1" dirty="0" err="1">
                  <a:solidFill>
                    <a:srgbClr val="4A5C61"/>
                  </a:solidFill>
                  <a:latin typeface="Arial Narrow"/>
                  <a:cs typeface="Arial Narrow"/>
                </a:rPr>
                <a:t>nov</a:t>
              </a:r>
              <a:r>
                <a:rPr lang="pt-BR" sz="1200" b="1" dirty="0">
                  <a:solidFill>
                    <a:srgbClr val="4A5C61"/>
                  </a:solidFill>
                  <a:latin typeface="Arial Narrow"/>
                  <a:cs typeface="Arial Narrow"/>
                </a:rPr>
                <a:t>/12</a:t>
              </a:r>
            </a:p>
            <a:p>
              <a:pPr marL="385763" indent="-385763" defTabSz="914171">
                <a:buFont typeface="+mj-lt"/>
                <a:buAutoNum type="arabicPeriod" startAt="4"/>
              </a:pPr>
              <a:endParaRPr lang="pt-BR" sz="1200" b="1" dirty="0">
                <a:solidFill>
                  <a:srgbClr val="4A5C61"/>
                </a:solidFill>
                <a:latin typeface="Arial Narrow"/>
                <a:cs typeface="Arial Narrow"/>
              </a:endParaRP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r>
                <a:rPr lang="pt-BR" sz="1200" dirty="0">
                  <a:solidFill>
                    <a:srgbClr val="4A5C61"/>
                  </a:solidFill>
                  <a:latin typeface="Arial Narrow"/>
                  <a:cs typeface="Arial Narrow"/>
                </a:rPr>
                <a:t>CPRB passa a integrar o rol de tributos sobre o faturamento </a:t>
              </a:r>
              <a:r>
                <a:rPr lang="pt-BR" sz="1200" u="sng" dirty="0">
                  <a:solidFill>
                    <a:srgbClr val="4A5C61"/>
                  </a:solidFill>
                  <a:latin typeface="Arial Narrow"/>
                  <a:cs typeface="Arial Narrow"/>
                </a:rPr>
                <a:t>por tempo indeterminado.</a:t>
              </a: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endParaRPr lang="pt-BR" sz="1200" u="sng" dirty="0">
                <a:solidFill>
                  <a:srgbClr val="4A5C61"/>
                </a:solidFill>
                <a:latin typeface="Arial Narrow"/>
                <a:cs typeface="Arial Narrow"/>
              </a:endParaRP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r>
                <a:rPr lang="pt-BR" sz="1200" dirty="0">
                  <a:solidFill>
                    <a:srgbClr val="4A5C61"/>
                  </a:solidFill>
                  <a:latin typeface="Arial Narrow"/>
                  <a:cs typeface="Arial Narrow"/>
                </a:rPr>
                <a:t>Amplia o número de setores que passam a estar sujeitos a nova forma de contribuição.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6920679" y="4073845"/>
              <a:ext cx="0" cy="260086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6090473" y="3972465"/>
              <a:ext cx="0" cy="284671"/>
            </a:xfrm>
            <a:prstGeom prst="line">
              <a:avLst/>
            </a:pr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7785564" y="3825814"/>
              <a:ext cx="0" cy="444260"/>
            </a:xfrm>
            <a:prstGeom prst="line">
              <a:avLst/>
            </a:prstGeom>
            <a:ln w="76200">
              <a:solidFill>
                <a:srgbClr val="ED9C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/>
            <p:cNvSpPr txBox="1"/>
            <p:nvPr/>
          </p:nvSpPr>
          <p:spPr bwMode="auto">
            <a:xfrm>
              <a:off x="6924993" y="4270073"/>
              <a:ext cx="1708117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 defTabSz="914171"/>
              <a:r>
                <a:rPr lang="pt-BR" sz="1200" b="1" dirty="0">
                  <a:solidFill>
                    <a:srgbClr val="4A5C61"/>
                  </a:solidFill>
                  <a:latin typeface="Arial Narrow"/>
                  <a:cs typeface="Arial Narrow"/>
                </a:rPr>
                <a:t>PL 863/2015 convertido na Lei 13.161 de </a:t>
              </a:r>
              <a:r>
                <a:rPr lang="pt-BR" sz="1200" b="1" dirty="0" err="1">
                  <a:solidFill>
                    <a:srgbClr val="4A5C61"/>
                  </a:solidFill>
                  <a:latin typeface="Arial Narrow"/>
                  <a:cs typeface="Arial Narrow"/>
                </a:rPr>
                <a:t>ago</a:t>
              </a:r>
              <a:r>
                <a:rPr lang="pt-BR" sz="1200" b="1" dirty="0">
                  <a:solidFill>
                    <a:srgbClr val="4A5C61"/>
                  </a:solidFill>
                  <a:latin typeface="Arial Narrow"/>
                  <a:cs typeface="Arial Narrow"/>
                </a:rPr>
                <a:t>/15</a:t>
              </a:r>
            </a:p>
            <a:p>
              <a:pPr marL="385763" indent="-385763" defTabSz="914171">
                <a:buFont typeface="+mj-lt"/>
                <a:buAutoNum type="arabicPeriod" startAt="5"/>
              </a:pPr>
              <a:endParaRPr lang="pt-BR" sz="1200" b="1" dirty="0">
                <a:solidFill>
                  <a:srgbClr val="4A5C61"/>
                </a:solidFill>
                <a:latin typeface="Arial Narrow"/>
                <a:cs typeface="Arial Narrow"/>
              </a:endParaRP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r>
                <a:rPr lang="pt-BR" sz="1200" dirty="0">
                  <a:solidFill>
                    <a:srgbClr val="4A5C61"/>
                  </a:solidFill>
                  <a:latin typeface="Arial Narrow"/>
                  <a:cs typeface="Arial Narrow"/>
                </a:rPr>
                <a:t>Aumentou da CPRB de 2% para 4,5% com vigência a partir de </a:t>
              </a:r>
              <a:r>
                <a:rPr lang="pt-BR" sz="1200" dirty="0" err="1">
                  <a:solidFill>
                    <a:srgbClr val="4A5C61"/>
                  </a:solidFill>
                  <a:latin typeface="Arial Narrow"/>
                  <a:cs typeface="Arial Narrow"/>
                </a:rPr>
                <a:t>nov</a:t>
              </a:r>
              <a:r>
                <a:rPr lang="pt-BR" sz="1200" dirty="0">
                  <a:solidFill>
                    <a:srgbClr val="4A5C61"/>
                  </a:solidFill>
                  <a:latin typeface="Arial Narrow"/>
                  <a:cs typeface="Arial Narrow"/>
                </a:rPr>
                <a:t>/15.</a:t>
              </a: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endParaRPr lang="pt-BR" sz="1200" dirty="0">
                <a:solidFill>
                  <a:srgbClr val="4A5C61"/>
                </a:solidFill>
                <a:latin typeface="Arial Narrow"/>
                <a:cs typeface="Arial Narrow"/>
              </a:endParaRP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r>
                <a:rPr lang="pt-BR" sz="1200" dirty="0">
                  <a:solidFill>
                    <a:srgbClr val="4A5C61"/>
                  </a:solidFill>
                  <a:latin typeface="Arial Narrow"/>
                  <a:cs typeface="Arial Narrow"/>
                </a:rPr>
                <a:t>Possibilidade de opção pela CPRB ou INSS Patronal de 20% sobre remuneração.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8633110" y="4086785"/>
              <a:ext cx="0" cy="260086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 bwMode="auto">
            <a:xfrm>
              <a:off x="3519715" y="4336931"/>
              <a:ext cx="1708117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 defTabSz="914171"/>
              <a:r>
                <a:rPr lang="pt-BR" sz="1200" b="1" dirty="0">
                  <a:solidFill>
                    <a:srgbClr val="4A5C61"/>
                  </a:solidFill>
                  <a:latin typeface="Arial Narrow"/>
                  <a:cs typeface="Arial Narrow"/>
                </a:rPr>
                <a:t>IN RFB 1.436 de dez/13 regulamenta CPRB</a:t>
              </a:r>
            </a:p>
            <a:p>
              <a:pPr marL="385763" indent="-385763" defTabSz="914171">
                <a:buFont typeface="+mj-lt"/>
                <a:buAutoNum type="arabicPeriod" startAt="5"/>
              </a:pPr>
              <a:endParaRPr lang="pt-BR" sz="1200" b="1" dirty="0">
                <a:solidFill>
                  <a:srgbClr val="4A5C61"/>
                </a:solidFill>
                <a:latin typeface="Arial Narrow"/>
                <a:cs typeface="Arial Narrow"/>
              </a:endParaRP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r>
                <a:rPr lang="pt-BR" sz="1200" dirty="0">
                  <a:solidFill>
                    <a:srgbClr val="4A5C61"/>
                  </a:solidFill>
                  <a:latin typeface="Arial Narrow"/>
                  <a:cs typeface="Arial Narrow"/>
                </a:rPr>
                <a:t>Estabelece entre outras coisas metodologias de apuração e informações na GIA.</a:t>
              </a:r>
            </a:p>
          </p:txBody>
        </p:sp>
        <p:sp>
          <p:nvSpPr>
            <p:cNvPr id="35" name="CaixaDeTexto 34"/>
            <p:cNvSpPr txBox="1"/>
            <p:nvPr/>
          </p:nvSpPr>
          <p:spPr bwMode="auto">
            <a:xfrm>
              <a:off x="8626596" y="4257136"/>
              <a:ext cx="1708117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 defTabSz="914171"/>
              <a:r>
                <a:rPr lang="pt-BR" sz="1200" b="1" dirty="0">
                  <a:solidFill>
                    <a:srgbClr val="4A5C61"/>
                  </a:solidFill>
                  <a:latin typeface="Arial Narrow"/>
                  <a:cs typeface="Arial Narrow"/>
                </a:rPr>
                <a:t>IN RFB 1.607 de </a:t>
              </a:r>
              <a:r>
                <a:rPr lang="pt-BR" sz="1200" b="1" dirty="0" err="1">
                  <a:solidFill>
                    <a:srgbClr val="4A5C61"/>
                  </a:solidFill>
                  <a:latin typeface="Arial Narrow"/>
                  <a:cs typeface="Arial Narrow"/>
                </a:rPr>
                <a:t>jan</a:t>
              </a:r>
              <a:r>
                <a:rPr lang="pt-BR" sz="1200" b="1" dirty="0">
                  <a:solidFill>
                    <a:srgbClr val="4A5C61"/>
                  </a:solidFill>
                  <a:latin typeface="Arial Narrow"/>
                  <a:cs typeface="Arial Narrow"/>
                </a:rPr>
                <a:t>/16</a:t>
              </a:r>
            </a:p>
            <a:p>
              <a:pPr algn="ctr" defTabSz="914171"/>
              <a:endParaRPr lang="pt-BR" sz="1200" b="1" dirty="0">
                <a:solidFill>
                  <a:srgbClr val="4A5C61"/>
                </a:solidFill>
                <a:latin typeface="Arial Narrow"/>
                <a:cs typeface="Arial Narrow"/>
              </a:endParaRPr>
            </a:p>
            <a:p>
              <a:pPr algn="ctr" defTabSz="914171"/>
              <a:r>
                <a:rPr lang="pt-BR" sz="1200" b="1" dirty="0">
                  <a:solidFill>
                    <a:srgbClr val="4A5C61"/>
                  </a:solidFill>
                  <a:latin typeface="Arial Narrow"/>
                  <a:cs typeface="Arial Narrow"/>
                </a:rPr>
                <a:t>IN RFB 1.642 de </a:t>
              </a:r>
              <a:r>
                <a:rPr lang="pt-BR" sz="1200" b="1" dirty="0" err="1">
                  <a:solidFill>
                    <a:srgbClr val="4A5C61"/>
                  </a:solidFill>
                  <a:latin typeface="Arial Narrow"/>
                  <a:cs typeface="Arial Narrow"/>
                </a:rPr>
                <a:t>mai</a:t>
              </a:r>
              <a:r>
                <a:rPr lang="pt-BR" sz="1200" b="1" dirty="0">
                  <a:solidFill>
                    <a:srgbClr val="4A5C61"/>
                  </a:solidFill>
                  <a:latin typeface="Arial Narrow"/>
                  <a:cs typeface="Arial Narrow"/>
                </a:rPr>
                <a:t>/16</a:t>
              </a:r>
            </a:p>
            <a:p>
              <a:pPr algn="ctr" defTabSz="914171"/>
              <a:endParaRPr lang="pt-BR" sz="1200" b="1" dirty="0">
                <a:solidFill>
                  <a:srgbClr val="4A5C61"/>
                </a:solidFill>
                <a:latin typeface="Arial Narrow"/>
                <a:cs typeface="Arial Narrow"/>
              </a:endParaRP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r>
                <a:rPr lang="pt-BR" sz="1200" dirty="0">
                  <a:solidFill>
                    <a:srgbClr val="4A5C61"/>
                  </a:solidFill>
                  <a:latin typeface="Arial Narrow"/>
                  <a:cs typeface="Arial Narrow"/>
                </a:rPr>
                <a:t>Ajustes na tabela de </a:t>
              </a:r>
              <a:r>
                <a:rPr lang="pt-BR" sz="1200" dirty="0" err="1">
                  <a:solidFill>
                    <a:srgbClr val="4A5C61"/>
                  </a:solidFill>
                  <a:latin typeface="Arial Narrow"/>
                  <a:cs typeface="Arial Narrow"/>
                </a:rPr>
                <a:t>CNAEs</a:t>
              </a:r>
              <a:r>
                <a:rPr lang="pt-BR" sz="1200" dirty="0">
                  <a:solidFill>
                    <a:srgbClr val="4A5C61"/>
                  </a:solidFill>
                  <a:latin typeface="Arial Narrow"/>
                  <a:cs typeface="Arial Narrow"/>
                </a:rPr>
                <a:t> sujeitos a CPRB.</a:t>
              </a:r>
            </a:p>
          </p:txBody>
        </p:sp>
        <p:cxnSp>
          <p:nvCxnSpPr>
            <p:cNvPr id="36" name="Conector reto 35"/>
            <p:cNvCxnSpPr/>
            <p:nvPr/>
          </p:nvCxnSpPr>
          <p:spPr>
            <a:xfrm>
              <a:off x="10315346" y="4073844"/>
              <a:ext cx="0" cy="260086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ixaDeTexto 36"/>
            <p:cNvSpPr txBox="1"/>
            <p:nvPr/>
          </p:nvSpPr>
          <p:spPr bwMode="auto">
            <a:xfrm>
              <a:off x="10321683" y="4271168"/>
              <a:ext cx="1708117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 defTabSz="914171"/>
              <a:r>
                <a:rPr lang="pt-BR" sz="1200" b="1" dirty="0">
                  <a:solidFill>
                    <a:srgbClr val="4A5C61"/>
                  </a:solidFill>
                  <a:latin typeface="Arial Narrow"/>
                  <a:cs typeface="Arial Narrow"/>
                </a:rPr>
                <a:t>MP 774 de mar/17</a:t>
              </a:r>
            </a:p>
            <a:p>
              <a:pPr marL="385763" indent="-385763" defTabSz="914171">
                <a:buFont typeface="+mj-lt"/>
                <a:buAutoNum type="arabicPeriod" startAt="5"/>
              </a:pPr>
              <a:endParaRPr lang="pt-BR" sz="1200" b="1" dirty="0">
                <a:solidFill>
                  <a:srgbClr val="4A5C61"/>
                </a:solidFill>
                <a:latin typeface="Arial Narrow"/>
                <a:cs typeface="Arial Narrow"/>
              </a:endParaRP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r>
                <a:rPr lang="pt-BR" sz="1200" dirty="0">
                  <a:solidFill>
                    <a:srgbClr val="4A5C61"/>
                  </a:solidFill>
                  <a:latin typeface="Arial Narrow"/>
                  <a:cs typeface="Arial Narrow"/>
                </a:rPr>
                <a:t>Estabelece o fim da CPRB para diversos setores dentre os quais TI e TIC.</a:t>
              </a: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endParaRPr lang="pt-BR" sz="1200" dirty="0">
                <a:solidFill>
                  <a:srgbClr val="4A5C61"/>
                </a:solidFill>
                <a:latin typeface="Arial Narrow"/>
                <a:cs typeface="Arial Narrow"/>
              </a:endParaRPr>
            </a:p>
            <a:p>
              <a:pPr marL="214313" indent="-214313" defTabSz="914171">
                <a:buFont typeface="Arial" panose="020B0604020202020204" pitchFamily="34" charset="0"/>
                <a:buChar char="•"/>
              </a:pPr>
              <a:r>
                <a:rPr lang="pt-BR" sz="1200" dirty="0">
                  <a:solidFill>
                    <a:srgbClr val="4A5C61"/>
                  </a:solidFill>
                  <a:latin typeface="Arial Narrow"/>
                  <a:cs typeface="Arial Narrow"/>
                </a:rPr>
                <a:t>Mantém opção entre CPRB e INSS Folha para Transporte Público, Comunicação e Construção Civil </a:t>
              </a:r>
            </a:p>
          </p:txBody>
        </p:sp>
        <p:sp>
          <p:nvSpPr>
            <p:cNvPr id="38" name="Elipse 37"/>
            <p:cNvSpPr/>
            <p:nvPr/>
          </p:nvSpPr>
          <p:spPr>
            <a:xfrm>
              <a:off x="944412" y="3741287"/>
              <a:ext cx="111605" cy="797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pt-BR" sz="1799">
                <a:solidFill>
                  <a:srgbClr val="FFFFFF"/>
                </a:solidFill>
              </a:endParaRPr>
            </a:p>
          </p:txBody>
        </p:sp>
        <p:sp>
          <p:nvSpPr>
            <p:cNvPr id="39" name="Elipse 38"/>
            <p:cNvSpPr/>
            <p:nvPr/>
          </p:nvSpPr>
          <p:spPr>
            <a:xfrm>
              <a:off x="2612411" y="3738071"/>
              <a:ext cx="111605" cy="797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pt-BR" sz="1799">
                <a:solidFill>
                  <a:srgbClr val="FFFFFF"/>
                </a:solidFill>
              </a:endParaRPr>
            </a:p>
          </p:txBody>
        </p:sp>
        <p:sp>
          <p:nvSpPr>
            <p:cNvPr id="40" name="Elipse 39"/>
            <p:cNvSpPr/>
            <p:nvPr/>
          </p:nvSpPr>
          <p:spPr>
            <a:xfrm>
              <a:off x="4344568" y="3748855"/>
              <a:ext cx="111605" cy="797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pt-BR" sz="1799">
                <a:solidFill>
                  <a:srgbClr val="FFFFFF"/>
                </a:solidFill>
              </a:endParaRPr>
            </a:p>
          </p:txBody>
        </p:sp>
        <p:sp>
          <p:nvSpPr>
            <p:cNvPr id="41" name="Elipse 40"/>
            <p:cNvSpPr/>
            <p:nvPr/>
          </p:nvSpPr>
          <p:spPr>
            <a:xfrm>
              <a:off x="6023753" y="3746019"/>
              <a:ext cx="111605" cy="797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pt-BR" sz="1799">
                <a:solidFill>
                  <a:srgbClr val="FFFFFF"/>
                </a:solidFill>
              </a:endParaRPr>
            </a:p>
          </p:txBody>
        </p:sp>
        <p:sp>
          <p:nvSpPr>
            <p:cNvPr id="42" name="Elipse 41"/>
            <p:cNvSpPr/>
            <p:nvPr/>
          </p:nvSpPr>
          <p:spPr>
            <a:xfrm>
              <a:off x="7720323" y="3746019"/>
              <a:ext cx="111605" cy="797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pt-BR" sz="1799">
                <a:solidFill>
                  <a:srgbClr val="FFFFFF"/>
                </a:solidFill>
              </a:endParaRPr>
            </a:p>
          </p:txBody>
        </p:sp>
        <p:sp>
          <p:nvSpPr>
            <p:cNvPr id="43" name="Elipse 42"/>
            <p:cNvSpPr/>
            <p:nvPr/>
          </p:nvSpPr>
          <p:spPr>
            <a:xfrm>
              <a:off x="9391555" y="3746696"/>
              <a:ext cx="111605" cy="797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pt-BR" sz="1799">
                <a:solidFill>
                  <a:srgbClr val="FFFFFF"/>
                </a:solidFill>
              </a:endParaRPr>
            </a:p>
          </p:txBody>
        </p:sp>
        <p:sp>
          <p:nvSpPr>
            <p:cNvPr id="44" name="Elipse 43"/>
            <p:cNvSpPr/>
            <p:nvPr/>
          </p:nvSpPr>
          <p:spPr>
            <a:xfrm>
              <a:off x="11119943" y="3746019"/>
              <a:ext cx="111605" cy="797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pt-BR" sz="1799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45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>
                <a:solidFill>
                  <a:srgbClr val="387484"/>
                </a:solidFill>
              </a:rPr>
              <a:t>Desempenho setorial 2010-2016</a:t>
            </a:r>
            <a:br>
              <a:rPr lang="pt-BR" dirty="0">
                <a:solidFill>
                  <a:srgbClr val="387484"/>
                </a:solidFill>
              </a:rPr>
            </a:br>
            <a:r>
              <a:rPr lang="pt-BR" sz="600" dirty="0">
                <a:solidFill>
                  <a:srgbClr val="387484"/>
                </a:solidFill>
              </a:rPr>
              <a:t/>
            </a:r>
            <a:br>
              <a:rPr lang="pt-BR" sz="600" dirty="0">
                <a:solidFill>
                  <a:srgbClr val="387484"/>
                </a:solidFill>
              </a:rPr>
            </a:br>
            <a:r>
              <a:rPr lang="pt-BR" dirty="0">
                <a:solidFill>
                  <a:srgbClr val="387484"/>
                </a:solidFill>
              </a:rPr>
              <a:t>Empregos, Receita Bruta e Remuneração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10" r="5817"/>
          <a:stretch/>
        </p:blipFill>
        <p:spPr>
          <a:xfrm>
            <a:off x="787791" y="921700"/>
            <a:ext cx="10030264" cy="607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0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387484"/>
                </a:solidFill>
              </a:rPr>
              <a:t>Desempenho setorial 2010-2016</a:t>
            </a:r>
            <a:br>
              <a:rPr lang="pt-BR" dirty="0">
                <a:solidFill>
                  <a:srgbClr val="387484"/>
                </a:solidFill>
              </a:rPr>
            </a:br>
            <a:r>
              <a:rPr lang="pt-BR" sz="600" dirty="0">
                <a:solidFill>
                  <a:srgbClr val="387484"/>
                </a:solidFill>
              </a:rPr>
              <a:t/>
            </a:r>
            <a:br>
              <a:rPr lang="pt-BR" sz="600" dirty="0">
                <a:solidFill>
                  <a:srgbClr val="387484"/>
                </a:solidFill>
              </a:rPr>
            </a:br>
            <a:r>
              <a:rPr lang="pt-BR" dirty="0">
                <a:solidFill>
                  <a:srgbClr val="387484"/>
                </a:solidFill>
              </a:rPr>
              <a:t>Empregos e Arrecadação agregada de CPP, IRPF, FGTS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694473" y="6619382"/>
            <a:ext cx="67554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900" b="1" kern="0" dirty="0">
                <a:solidFill>
                  <a:srgbClr val="1F546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Fonte</a:t>
            </a:r>
            <a:r>
              <a:rPr lang="pt-BR" sz="900" kern="0" dirty="0">
                <a:solidFill>
                  <a:srgbClr val="1F546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: Brasscom; Boletins Estatísticos da Previdência Social; RAIS e CAGED/MTE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070" y="923936"/>
            <a:ext cx="9313862" cy="581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9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>
                <a:solidFill>
                  <a:srgbClr val="387484"/>
                </a:solidFill>
              </a:rPr>
              <a:t>Desempenho setorial 2010-2016 e projeção com reoneração, CPP/Folha 20%</a:t>
            </a:r>
            <a:br>
              <a:rPr lang="pt-BR" dirty="0">
                <a:solidFill>
                  <a:srgbClr val="387484"/>
                </a:solidFill>
              </a:rPr>
            </a:br>
            <a:r>
              <a:rPr lang="pt-BR" sz="600" dirty="0">
                <a:solidFill>
                  <a:srgbClr val="387484"/>
                </a:solidFill>
              </a:rPr>
              <a:t/>
            </a:r>
            <a:br>
              <a:rPr lang="pt-BR" sz="600" dirty="0">
                <a:solidFill>
                  <a:srgbClr val="387484"/>
                </a:solidFill>
              </a:rPr>
            </a:br>
            <a:r>
              <a:rPr lang="pt-BR" dirty="0">
                <a:solidFill>
                  <a:srgbClr val="387484"/>
                </a:solidFill>
              </a:rPr>
              <a:t>Empregos, Receita Bruta e Remuneração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57" r="6114"/>
          <a:stretch/>
        </p:blipFill>
        <p:spPr>
          <a:xfrm>
            <a:off x="1874598" y="910092"/>
            <a:ext cx="8466806" cy="60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>
                <a:solidFill>
                  <a:srgbClr val="387484"/>
                </a:solidFill>
              </a:rPr>
              <a:t>Desempenho setorial 2010-2016 e projeção com manutenção da CPP/RB 4,5%</a:t>
            </a:r>
            <a:br>
              <a:rPr lang="pt-BR" dirty="0">
                <a:solidFill>
                  <a:srgbClr val="387484"/>
                </a:solidFill>
              </a:rPr>
            </a:br>
            <a:r>
              <a:rPr lang="pt-BR" sz="600" dirty="0">
                <a:solidFill>
                  <a:srgbClr val="387484"/>
                </a:solidFill>
              </a:rPr>
              <a:t/>
            </a:r>
            <a:br>
              <a:rPr lang="pt-BR" sz="600" dirty="0">
                <a:solidFill>
                  <a:srgbClr val="387484"/>
                </a:solidFill>
              </a:rPr>
            </a:br>
            <a:r>
              <a:rPr lang="pt-BR" dirty="0">
                <a:solidFill>
                  <a:srgbClr val="387484"/>
                </a:solidFill>
              </a:rPr>
              <a:t>Empregos, Receita Bruta e Remuneração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5" r="5046" b="3011"/>
          <a:stretch/>
        </p:blipFill>
        <p:spPr>
          <a:xfrm>
            <a:off x="1768823" y="872197"/>
            <a:ext cx="8678356" cy="598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3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1737304" cy="432048"/>
          </a:xfrm>
        </p:spPr>
        <p:txBody>
          <a:bodyPr/>
          <a:lstStyle/>
          <a:p>
            <a:pPr algn="l"/>
            <a:r>
              <a:rPr lang="pt-BR" dirty="0"/>
              <a:t>Desoneração x Reoneração da Folha de Pagamentos em TIC</a:t>
            </a:r>
            <a:br>
              <a:rPr lang="pt-BR" dirty="0"/>
            </a:br>
            <a:r>
              <a:rPr lang="pt-BR" sz="600" dirty="0"/>
              <a:t/>
            </a:r>
            <a:br>
              <a:rPr lang="pt-BR" sz="600" dirty="0"/>
            </a:br>
            <a:r>
              <a:rPr lang="pt-BR" dirty="0">
                <a:solidFill>
                  <a:srgbClr val="387484"/>
                </a:solidFill>
              </a:rPr>
              <a:t>Visão comparativa Empregos e Arrecadação Agregada</a:t>
            </a:r>
            <a:endParaRPr lang="pt-BR" dirty="0"/>
          </a:p>
        </p:txBody>
      </p:sp>
      <p:grpSp>
        <p:nvGrpSpPr>
          <p:cNvPr id="4" name="Agrupar 3"/>
          <p:cNvGrpSpPr/>
          <p:nvPr/>
        </p:nvGrpSpPr>
        <p:grpSpPr>
          <a:xfrm>
            <a:off x="1491175" y="956602"/>
            <a:ext cx="9274455" cy="5999871"/>
            <a:chOff x="2910468" y="1007855"/>
            <a:chExt cx="9121255" cy="5851191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17" r="1588"/>
            <a:stretch/>
          </p:blipFill>
          <p:spPr>
            <a:xfrm>
              <a:off x="2910468" y="1007855"/>
              <a:ext cx="9121255" cy="5851191"/>
            </a:xfrm>
            <a:prstGeom prst="rect">
              <a:avLst/>
            </a:prstGeom>
          </p:spPr>
        </p:pic>
        <p:sp>
          <p:nvSpPr>
            <p:cNvPr id="11" name="Texto Explicativo: Seta para a Esquerda e para a Direita 10">
              <a:extLst>
                <a:ext uri="{FF2B5EF4-FFF2-40B4-BE49-F238E27FC236}">
                  <a16:creationId xmlns:a16="http://schemas.microsoft.com/office/drawing/2014/main" xmlns="" id="{A1726B15-7F2D-43EC-8856-F076F383409F}"/>
                </a:ext>
              </a:extLst>
            </p:cNvPr>
            <p:cNvSpPr/>
            <p:nvPr/>
          </p:nvSpPr>
          <p:spPr bwMode="auto">
            <a:xfrm>
              <a:off x="4884727" y="2895488"/>
              <a:ext cx="4106873" cy="355823"/>
            </a:xfrm>
            <a:prstGeom prst="leftRightArrowCallout">
              <a:avLst>
                <a:gd name="adj1" fmla="val 15909"/>
                <a:gd name="adj2" fmla="val 19673"/>
                <a:gd name="adj3" fmla="val 25000"/>
                <a:gd name="adj4" fmla="val 54232"/>
              </a:avLst>
            </a:prstGeom>
            <a:solidFill>
              <a:srgbClr val="7030A0"/>
            </a:solidFill>
            <a:ln w="1270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square" lIns="18288" tIns="0" rIns="0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800" b="1" i="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Arrecadação</a:t>
              </a:r>
              <a:r>
                <a:rPr lang="pt-BR" sz="800" b="1" i="0" baseline="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Incremental</a:t>
              </a:r>
            </a:p>
            <a:p>
              <a:pPr algn="ctr"/>
              <a:r>
                <a:rPr lang="pt-BR" sz="800" b="1" i="0" baseline="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R$ 4.179 </a:t>
              </a:r>
              <a:endParaRPr lang="pt-BR" sz="800" b="1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xmlns="" id="{C8A9BC64-87F3-4389-A82E-FC98E0354274}"/>
                </a:ext>
              </a:extLst>
            </p:cNvPr>
            <p:cNvCxnSpPr/>
            <p:nvPr/>
          </p:nvCxnSpPr>
          <p:spPr bwMode="auto">
            <a:xfrm flipH="1" flipV="1">
              <a:off x="4900172" y="3069048"/>
              <a:ext cx="20559" cy="1726712"/>
            </a:xfrm>
            <a:prstGeom prst="line">
              <a:avLst/>
            </a:prstGeom>
            <a:solidFill>
              <a:srgbClr val="AAAAAA"/>
            </a:solidFill>
            <a:ln w="19050" cap="rnd" cmpd="sng" algn="ctr">
              <a:solidFill>
                <a:srgbClr val="F0B7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4322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Desoneração x Reoneração da Folha de Pagamentos em TIC</a:t>
            </a:r>
            <a:br>
              <a:rPr lang="pt-BR" dirty="0"/>
            </a:br>
            <a:r>
              <a:rPr lang="pt-BR" sz="600" dirty="0"/>
              <a:t/>
            </a:r>
            <a:br>
              <a:rPr lang="pt-BR" sz="600" dirty="0"/>
            </a:br>
            <a:r>
              <a:rPr lang="pt-BR" dirty="0"/>
              <a:t>Resumo das principais conclusões</a:t>
            </a:r>
          </a:p>
        </p:txBody>
      </p:sp>
      <p:sp>
        <p:nvSpPr>
          <p:cNvPr id="4" name="Retângulo de cantos arredondados 8"/>
          <p:cNvSpPr/>
          <p:nvPr/>
        </p:nvSpPr>
        <p:spPr>
          <a:xfrm>
            <a:off x="946824" y="1006391"/>
            <a:ext cx="9111576" cy="2215781"/>
          </a:xfrm>
          <a:prstGeom prst="roundRect">
            <a:avLst>
              <a:gd name="adj" fmla="val 6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pt-BR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A Reoneração da Folha com CPP de 20%: </a:t>
            </a:r>
          </a:p>
          <a:p>
            <a:pPr marL="288000" indent="-288000" algn="just"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Reduz o crescimento</a:t>
            </a:r>
            <a:r>
              <a:rPr lang="pt-BR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do setor de TIC; </a:t>
            </a:r>
          </a:p>
          <a:p>
            <a:pPr marL="288000" indent="-288000" algn="just"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Destrói empregos;</a:t>
            </a:r>
            <a:endParaRPr lang="pt-BR" sz="20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8000" indent="-288000" algn="just"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Induz a informalidade </a:t>
            </a:r>
            <a:r>
              <a:rPr lang="pt-BR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nas relações de trabalho; e</a:t>
            </a:r>
            <a:r>
              <a:rPr lang="pt-BR" sz="20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</a:p>
          <a:p>
            <a:pPr marL="288000" indent="-288000" algn="just"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Mina o futuro do Brasil!</a:t>
            </a:r>
            <a:endParaRPr lang="pt-BR" sz="20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815926" y="37701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>
              <a:solidFill>
                <a:srgbClr val="296E8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8" name="Retângulo de cantos arredondados 8"/>
          <p:cNvSpPr/>
          <p:nvPr/>
        </p:nvSpPr>
        <p:spPr>
          <a:xfrm>
            <a:off x="946824" y="3396343"/>
            <a:ext cx="9111576" cy="3345543"/>
          </a:xfrm>
          <a:prstGeom prst="roundRect">
            <a:avLst>
              <a:gd name="adj" fmla="val 690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 indent="-288000" algn="just">
              <a:spcAft>
                <a:spcPts val="600"/>
              </a:spcAft>
              <a:buFont typeface="+mj-lt"/>
              <a:buAutoNum type="arabicPeriod"/>
            </a:pPr>
            <a:r>
              <a:rPr lang="pt-BR" sz="2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Tecnologia é impulsionadora do crescimento</a:t>
            </a:r>
          </a:p>
          <a:p>
            <a:pPr marL="288000" indent="-288000" algn="just">
              <a:spcAft>
                <a:spcPts val="600"/>
              </a:spcAft>
              <a:buFont typeface="+mj-lt"/>
              <a:buAutoNum type="arabicPeriod"/>
            </a:pPr>
            <a:r>
              <a:rPr lang="pt-BR" sz="2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Investir no setor de TI é investir em infraestrutura</a:t>
            </a:r>
          </a:p>
          <a:p>
            <a:pPr marL="288000" indent="-288000" algn="just">
              <a:spcAft>
                <a:spcPts val="600"/>
              </a:spcAft>
              <a:buFont typeface="+mj-lt"/>
              <a:buAutoNum type="arabicPeriod"/>
            </a:pPr>
            <a:r>
              <a:rPr lang="pt-BR" sz="2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Proporciona maior competitividade</a:t>
            </a:r>
          </a:p>
          <a:p>
            <a:pPr marL="288000" indent="-288000" algn="just">
              <a:spcAft>
                <a:spcPts val="600"/>
              </a:spcAft>
              <a:buFont typeface="+mj-lt"/>
              <a:buAutoNum type="arabicPeriod"/>
            </a:pPr>
            <a:r>
              <a:rPr lang="pt-BR" sz="2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Isonomia entre </a:t>
            </a:r>
            <a:r>
              <a:rPr lang="pt-BR" sz="28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softwares</a:t>
            </a:r>
            <a:r>
              <a:rPr lang="pt-BR" sz="2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e serviços desenvolvidos no Brasil ou exterior</a:t>
            </a:r>
          </a:p>
          <a:p>
            <a:pPr marL="288000" indent="-288000" algn="just">
              <a:spcAft>
                <a:spcPts val="600"/>
              </a:spcAft>
              <a:buFont typeface="+mj-lt"/>
              <a:buAutoNum type="arabicPeriod"/>
            </a:pPr>
            <a:r>
              <a:rPr lang="pt-BR" sz="2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Gera emprego, renda ao trabalhador e arrecadação</a:t>
            </a:r>
          </a:p>
        </p:txBody>
      </p:sp>
    </p:spTree>
    <p:extLst>
      <p:ext uri="{BB962C8B-B14F-4D97-AF65-F5344CB8AC3E}">
        <p14:creationId xmlns:p14="http://schemas.microsoft.com/office/powerpoint/2010/main" val="162114830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1_Tema do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ema do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296E81"/>
            </a:solidFill>
            <a:latin typeface="Segoe UI Symbol" panose="020B0502040204020203" pitchFamily="34" charset="0"/>
            <a:ea typeface="Segoe UI Symbol" panose="020B0502040204020203" pitchFamily="34" charset="0"/>
          </a:defRPr>
        </a:defPPr>
      </a:lstStyle>
    </a:txDef>
  </a:objectDefaults>
  <a:extraClrSchemeLst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ema do Office">
  <a:themeElements>
    <a:clrScheme name="1_Tema do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ema do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296E81"/>
            </a:solidFill>
            <a:latin typeface="Segoe UI Symbol" panose="020B0502040204020203" pitchFamily="34" charset="0"/>
            <a:ea typeface="Segoe UI Symbol" panose="020B0502040204020203" pitchFamily="34" charset="0"/>
          </a:defRPr>
        </a:defPPr>
      </a:lstStyle>
    </a:txDef>
  </a:objectDefaults>
  <a:extraClrSchemeLst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19229</TotalTime>
  <Words>495</Words>
  <Application>Microsoft Office PowerPoint</Application>
  <PresentationFormat>Widescreen</PresentationFormat>
  <Paragraphs>100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10</vt:i4>
      </vt:variant>
    </vt:vector>
  </HeadingPairs>
  <TitlesOfParts>
    <vt:vector size="22" baseType="lpstr">
      <vt:lpstr>Arial</vt:lpstr>
      <vt:lpstr>Arial Narrow</vt:lpstr>
      <vt:lpstr>Calibri</vt:lpstr>
      <vt:lpstr>Segoe UI Symbol</vt:lpstr>
      <vt:lpstr>Tahoma</vt:lpstr>
      <vt:lpstr>Verdana</vt:lpstr>
      <vt:lpstr>Wingdings</vt:lpstr>
      <vt:lpstr>Wingdings 3</vt:lpstr>
      <vt:lpstr>1_Tema do Office</vt:lpstr>
      <vt:lpstr>2_Tema do Office</vt:lpstr>
      <vt:lpstr>Personalizar design</vt:lpstr>
      <vt:lpstr>2_Personalizar design</vt:lpstr>
      <vt:lpstr>    Desoneração e Reoneração da Folha  Impactos e Perspectivas no setor de TIC  Audiência Pública </vt:lpstr>
      <vt:lpstr>Produção e relevância da Tecnologia de Informação e Comunicação em 2015</vt:lpstr>
      <vt:lpstr>Desoneração e Reoneração da Folha de Pagamentos no setor de TIC  Linha do tempo detalhada</vt:lpstr>
      <vt:lpstr>Desempenho setorial 2010-2016  Empregos, Receita Bruta e Remuneração</vt:lpstr>
      <vt:lpstr>Desempenho setorial 2010-2016  Empregos e Arrecadação agregada de CPP, IRPF, FGTS</vt:lpstr>
      <vt:lpstr>Desempenho setorial 2010-2016 e projeção com reoneração, CPP/Folha 20%  Empregos, Receita Bruta e Remuneração</vt:lpstr>
      <vt:lpstr>Desempenho setorial 2010-2016 e projeção com manutenção da CPP/RB 4,5%  Empregos, Receita Bruta e Remuneração</vt:lpstr>
      <vt:lpstr>Desoneração x Reoneração da Folha de Pagamentos em TIC  Visão comparativa Empregos e Arrecadação Agregada</vt:lpstr>
      <vt:lpstr>Desoneração x Reoneração da Folha de Pagamentos em TIC  Resumo das principais conclusões</vt:lpstr>
      <vt:lpstr>Entidades de TIC apoiadoras do manifesto contra a reoneração previdenciária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Oliveira</dc:creator>
  <cp:lastModifiedBy>Sarah Morais Oliveira</cp:lastModifiedBy>
  <cp:revision>1438</cp:revision>
  <cp:lastPrinted>2016-08-11T12:11:15Z</cp:lastPrinted>
  <dcterms:created xsi:type="dcterms:W3CDTF">2012-03-21T21:35:43Z</dcterms:created>
  <dcterms:modified xsi:type="dcterms:W3CDTF">2017-05-18T12:22:18Z</dcterms:modified>
</cp:coreProperties>
</file>