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796" r:id="rId2"/>
    <p:sldId id="869" r:id="rId3"/>
    <p:sldId id="899" r:id="rId4"/>
    <p:sldId id="912" r:id="rId5"/>
    <p:sldId id="913" r:id="rId6"/>
    <p:sldId id="910" r:id="rId7"/>
    <p:sldId id="870" r:id="rId8"/>
    <p:sldId id="911" r:id="rId9"/>
    <p:sldId id="914" r:id="rId10"/>
    <p:sldId id="888" r:id="rId11"/>
    <p:sldId id="909" r:id="rId12"/>
    <p:sldId id="885" r:id="rId13"/>
  </p:sldIdLst>
  <p:sldSz cx="9144000" cy="6858000" type="screen4x3"/>
  <p:notesSz cx="6864350" cy="9998075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ldirene Pedros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4931"/>
    <a:srgbClr val="FAA306"/>
    <a:srgbClr val="0099FF"/>
    <a:srgbClr val="00B0F0"/>
    <a:srgbClr val="2359A1"/>
    <a:srgbClr val="0070C0"/>
    <a:srgbClr val="EAEAEA"/>
    <a:srgbClr val="FFFFFF"/>
    <a:srgbClr val="003366"/>
    <a:srgbClr val="E2DA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80" autoAdjust="0"/>
  </p:normalViewPr>
  <p:slideViewPr>
    <p:cSldViewPr>
      <p:cViewPr varScale="1">
        <p:scale>
          <a:sx n="74" d="100"/>
          <a:sy n="74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2" d="100"/>
        <a:sy n="92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2910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4287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8477" y="0"/>
            <a:ext cx="2974287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BE2E4-8544-4541-A60D-4D067A655CE6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96425"/>
            <a:ext cx="2974287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8477" y="9496425"/>
            <a:ext cx="2974287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F5E79-1296-4704-AD7D-6DF8DA655B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5622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74287" cy="500063"/>
          </a:xfrm>
          <a:prstGeom prst="rect">
            <a:avLst/>
          </a:prstGeom>
        </p:spPr>
        <p:txBody>
          <a:bodyPr vert="horz" lIns="96360" tIns="48181" rIns="96360" bIns="4818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8477" y="3"/>
            <a:ext cx="2974287" cy="500063"/>
          </a:xfrm>
          <a:prstGeom prst="rect">
            <a:avLst/>
          </a:prstGeom>
        </p:spPr>
        <p:txBody>
          <a:bodyPr vert="horz" lIns="96360" tIns="48181" rIns="96360" bIns="4818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E43A46D2-5AD1-4972-BFE9-829EF4F04F1C}" type="datetimeFigureOut">
              <a:rPr lang="pt-BR"/>
              <a:pPr>
                <a:defRPr/>
              </a:pPr>
              <a:t>06/12/2016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50888"/>
            <a:ext cx="4997450" cy="3748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60" tIns="48181" rIns="96360" bIns="48181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7229" y="4748216"/>
            <a:ext cx="5491480" cy="4498975"/>
          </a:xfrm>
          <a:prstGeom prst="rect">
            <a:avLst/>
          </a:prstGeom>
        </p:spPr>
        <p:txBody>
          <a:bodyPr vert="horz" lIns="96360" tIns="48181" rIns="96360" bIns="48181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96428"/>
            <a:ext cx="2974287" cy="500063"/>
          </a:xfrm>
          <a:prstGeom prst="rect">
            <a:avLst/>
          </a:prstGeom>
        </p:spPr>
        <p:txBody>
          <a:bodyPr vert="horz" lIns="96360" tIns="48181" rIns="96360" bIns="4818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8477" y="9496428"/>
            <a:ext cx="2974287" cy="500063"/>
          </a:xfrm>
          <a:prstGeom prst="rect">
            <a:avLst/>
          </a:prstGeom>
        </p:spPr>
        <p:txBody>
          <a:bodyPr vert="horz" wrap="square" lIns="96360" tIns="48181" rIns="96360" bIns="4818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itchFamily="34" charset="0"/>
              </a:defRPr>
            </a:lvl1pPr>
          </a:lstStyle>
          <a:p>
            <a:fld id="{B77AE81F-6D2B-45E3-B5E2-21004144E34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52292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637309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10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02615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11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672227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BR" altLang="pt-BR"/>
              <a:t>VC = Vanessa Carvalho, ER = Edu Ramos, AM = Alessandra Misquey, VM = Vladimir, GL = Gil, DZ = Dezonne</a:t>
            </a:r>
          </a:p>
          <a:p>
            <a:pPr eaLnBrk="1" hangingPunct="1">
              <a:spcBef>
                <a:spcPct val="0"/>
              </a:spcBef>
            </a:pPr>
            <a:r>
              <a:rPr lang="pt-BR" altLang="pt-BR"/>
              <a:t>MA = Marcelo Alves, MR = Marcão, EC = Emerson, TH = Thiago Henriques, JO = Jaqueline, DL = Denys, SJ = Suzane, PM = Paula Moita, MR = Marcio Rodrigues </a:t>
            </a:r>
          </a:p>
          <a:p>
            <a:pPr eaLnBrk="1" hangingPunct="1">
              <a:spcBef>
                <a:spcPct val="0"/>
              </a:spcBef>
            </a:pPr>
            <a:r>
              <a:rPr lang="pt-BR" altLang="pt-BR"/>
              <a:t>FZ = Zioli, JP = Zé Paulo</a:t>
            </a:r>
          </a:p>
        </p:txBody>
      </p:sp>
      <p:sp>
        <p:nvSpPr>
          <p:cNvPr id="604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237B06-24AE-4C20-BFE6-0D5E14AA8B0F}" type="slidenum">
              <a:rPr lang="pt-BR" altLang="pt-BR" sz="1300" smtClean="0"/>
              <a:pPr>
                <a:spcBef>
                  <a:spcPct val="0"/>
                </a:spcBef>
              </a:pPr>
              <a:t>12</a:t>
            </a:fld>
            <a:endParaRPr lang="pt-BR" altLang="pt-BR" sz="1300"/>
          </a:p>
        </p:txBody>
      </p:sp>
    </p:spTree>
    <p:extLst>
      <p:ext uri="{BB962C8B-B14F-4D97-AF65-F5344CB8AC3E}">
        <p14:creationId xmlns:p14="http://schemas.microsoft.com/office/powerpoint/2010/main" val="346175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36124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/>
          </a:p>
        </p:txBody>
      </p:sp>
      <p:sp>
        <p:nvSpPr>
          <p:cNvPr id="604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237B06-24AE-4C20-BFE6-0D5E14AA8B0F}" type="slidenum">
              <a:rPr lang="pt-BR" altLang="pt-BR" sz="1300" smtClean="0"/>
              <a:pPr>
                <a:spcBef>
                  <a:spcPct val="0"/>
                </a:spcBef>
              </a:pPr>
              <a:t>3</a:t>
            </a:fld>
            <a:endParaRPr lang="pt-BR" altLang="pt-BR" sz="1300"/>
          </a:p>
        </p:txBody>
      </p:sp>
    </p:spTree>
    <p:extLst>
      <p:ext uri="{BB962C8B-B14F-4D97-AF65-F5344CB8AC3E}">
        <p14:creationId xmlns:p14="http://schemas.microsoft.com/office/powerpoint/2010/main" val="2035850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7887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90042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83903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87557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2789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6A5F76-B19A-4986-A0B2-172B57D1383F}" type="slidenum">
              <a:rPr lang="pt-BR" altLang="pt-BR"/>
              <a:pPr/>
              <a:t>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6582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/>
          <p:nvPr userDrawn="1"/>
        </p:nvSpPr>
        <p:spPr>
          <a:xfrm>
            <a:off x="-12700" y="0"/>
            <a:ext cx="107950" cy="6858000"/>
          </a:xfrm>
          <a:prstGeom prst="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/>
          <p:nvPr userDrawn="1"/>
        </p:nvSpPr>
        <p:spPr>
          <a:xfrm>
            <a:off x="-12700" y="0"/>
            <a:ext cx="107950" cy="6858000"/>
          </a:xfrm>
          <a:prstGeom prst="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3" name="Imagem 5" descr="C:\Users\CBPI\AppData\Local\Microsoft\Windows\INetCacheContent.Word\avatar-yt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08037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9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contramaisimpostos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merson.casali@cbpi.com.br" TargetMode="External"/><Relationship Id="rId4" Type="http://schemas.openxmlformats.org/officeDocument/2006/relationships/hyperlink" Target="http://www.contramaisimpostos.com.b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ângulo Retângulo 4"/>
          <p:cNvSpPr/>
          <p:nvPr/>
        </p:nvSpPr>
        <p:spPr>
          <a:xfrm flipH="1" flipV="1">
            <a:off x="4283968" y="-15042"/>
            <a:ext cx="4860032" cy="3090032"/>
          </a:xfrm>
          <a:prstGeom prst="rtTriangle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1115616" y="945059"/>
            <a:ext cx="684076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endParaRPr lang="pt-BR" sz="3200" b="1" dirty="0">
              <a:solidFill>
                <a:srgbClr val="2359A1"/>
              </a:solidFill>
              <a:latin typeface="Century Gothic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pt-BR" sz="3600" b="1" dirty="0">
                <a:solidFill>
                  <a:srgbClr val="FAA306"/>
                </a:solidFill>
                <a:latin typeface="Century Gothic" pitchFamily="34" charset="0"/>
              </a:rPr>
              <a:t>SEMINÁRIO</a:t>
            </a:r>
          </a:p>
          <a:p>
            <a:pPr algn="ctr">
              <a:spcAft>
                <a:spcPts val="1200"/>
              </a:spcAft>
            </a:pPr>
            <a:r>
              <a:rPr lang="pt-BR" sz="2800" b="1" dirty="0">
                <a:latin typeface="Century Gothic" pitchFamily="34" charset="0"/>
              </a:rPr>
              <a:t>“</a:t>
            </a:r>
            <a:r>
              <a:rPr lang="pt-BR" sz="2800" b="1" i="1" dirty="0">
                <a:latin typeface="Century Gothic" pitchFamily="34" charset="0"/>
              </a:rPr>
              <a:t>Impactos da </a:t>
            </a:r>
          </a:p>
          <a:p>
            <a:pPr algn="ctr">
              <a:spcAft>
                <a:spcPts val="1200"/>
              </a:spcAft>
            </a:pPr>
            <a:r>
              <a:rPr lang="pt-BR" sz="2800" b="1" i="1" dirty="0">
                <a:latin typeface="Century Gothic" pitchFamily="34" charset="0"/>
              </a:rPr>
              <a:t>proposta de reforma do PIS/COFINS </a:t>
            </a:r>
          </a:p>
          <a:p>
            <a:pPr algn="ctr">
              <a:spcAft>
                <a:spcPts val="1200"/>
              </a:spcAft>
            </a:pPr>
            <a:r>
              <a:rPr lang="pt-BR" sz="2800" b="1" i="1" dirty="0">
                <a:latin typeface="Century Gothic" pitchFamily="34" charset="0"/>
              </a:rPr>
              <a:t>sobre o Setor de Serviços</a:t>
            </a:r>
            <a:r>
              <a:rPr lang="pt-BR" sz="2800" b="1" dirty="0">
                <a:latin typeface="Century Gothic" pitchFamily="34" charset="0"/>
              </a:rPr>
              <a:t>”</a:t>
            </a:r>
          </a:p>
          <a:p>
            <a:pPr algn="ctr">
              <a:spcAft>
                <a:spcPts val="1200"/>
              </a:spcAft>
            </a:pPr>
            <a:endParaRPr lang="pt-BR" sz="2400" b="1" dirty="0">
              <a:latin typeface="Century Gothic" pitchFamily="34" charset="0"/>
            </a:endParaRPr>
          </a:p>
          <a:p>
            <a:pPr algn="ctr">
              <a:spcAft>
                <a:spcPts val="1200"/>
              </a:spcAft>
            </a:pPr>
            <a:endParaRPr lang="pt-BR" sz="2400" b="1" dirty="0">
              <a:latin typeface="Century Gothic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pt-BR" sz="2400" b="1" dirty="0">
                <a:latin typeface="Century Gothic" pitchFamily="34" charset="0"/>
              </a:rPr>
              <a:t>Entendendo os conceitos e impactos </a:t>
            </a:r>
          </a:p>
          <a:p>
            <a:pPr algn="ctr">
              <a:spcAft>
                <a:spcPts val="1200"/>
              </a:spcAft>
            </a:pPr>
            <a:endParaRPr lang="pt-BR" sz="1400" b="1" dirty="0">
              <a:solidFill>
                <a:srgbClr val="2359A1"/>
              </a:solidFill>
              <a:latin typeface="Century Gothic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012160" y="5733256"/>
            <a:ext cx="2569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>
                <a:latin typeface="Calibri" pitchFamily="34" charset="0"/>
              </a:rPr>
              <a:t>06.12.2016</a:t>
            </a:r>
          </a:p>
        </p:txBody>
      </p:sp>
    </p:spTree>
    <p:extLst>
      <p:ext uri="{BB962C8B-B14F-4D97-AF65-F5344CB8AC3E}">
        <p14:creationId xmlns:p14="http://schemas.microsoft.com/office/powerpoint/2010/main" val="256757094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07504" y="116632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itchFamily="34" charset="0"/>
              </a:rPr>
              <a:t>A NÃO-CUMULATIVIDADE NA ALIQUOTA ÚNICA PREJUDICA OS PRESTADORES DE SERVIÇO QUE TEM POUCOS CRÉDITOS PARA COMPENSAR</a:t>
            </a:r>
          </a:p>
        </p:txBody>
      </p:sp>
      <p:sp>
        <p:nvSpPr>
          <p:cNvPr id="7" name="Retângulo de cantos arredondados 7"/>
          <p:cNvSpPr/>
          <p:nvPr/>
        </p:nvSpPr>
        <p:spPr>
          <a:xfrm>
            <a:off x="-756592" y="908720"/>
            <a:ext cx="4752528" cy="363528"/>
          </a:xfrm>
          <a:prstGeom prst="round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b="1" dirty="0">
                <a:latin typeface="Century Gothic" pitchFamily="34" charset="0"/>
              </a:rPr>
              <a:t>REFLEXOS SOBRE OS SERVIÇOS</a:t>
            </a: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628800"/>
            <a:ext cx="8247653" cy="2972035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979712" y="5013176"/>
            <a:ext cx="5276776" cy="13716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2411887" y="5759133"/>
            <a:ext cx="44124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MP 2002 (PIS) =&gt; aumento de 35%</a:t>
            </a:r>
          </a:p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MP 2003 (COFINS) =&gt; aumento de 29%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061438" y="5085043"/>
            <a:ext cx="5177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A “neutralidade” prometida seria para o todo,</a:t>
            </a:r>
          </a:p>
          <a:p>
            <a:r>
              <a:rPr lang="pt-BR" b="1" dirty="0"/>
              <a:t>Improvável no contexto fiscal atual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715618" y="6464773"/>
            <a:ext cx="23374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Fonte: FENACON/IBPT</a:t>
            </a:r>
          </a:p>
        </p:txBody>
      </p:sp>
    </p:spTree>
    <p:extLst>
      <p:ext uri="{BB962C8B-B14F-4D97-AF65-F5344CB8AC3E}">
        <p14:creationId xmlns:p14="http://schemas.microsoft.com/office/powerpoint/2010/main" val="167596446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07504" y="116632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itchFamily="34" charset="0"/>
              </a:rPr>
              <a:t>O DISCURSO DA “SIMPLIFICAÇÃO” NÃO TRADUZ A REALIDADE DO IMPACTO, HAVENDO IMPORTANTES CONTRAPONTOS A ESTA VISÃO </a:t>
            </a:r>
          </a:p>
        </p:txBody>
      </p:sp>
      <p:sp>
        <p:nvSpPr>
          <p:cNvPr id="9" name="Retângulo de cantos arredondados 7"/>
          <p:cNvSpPr/>
          <p:nvPr/>
        </p:nvSpPr>
        <p:spPr>
          <a:xfrm>
            <a:off x="-756592" y="908720"/>
            <a:ext cx="4752528" cy="363528"/>
          </a:xfrm>
          <a:prstGeom prst="round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b="1" dirty="0">
                <a:latin typeface="Century Gothic" pitchFamily="34" charset="0"/>
              </a:rPr>
              <a:t>“SIMPLIFICAÇÃO”</a:t>
            </a:r>
          </a:p>
        </p:txBody>
      </p:sp>
      <p:sp>
        <p:nvSpPr>
          <p:cNvPr id="2" name="Retângulo Arredondado 1"/>
          <p:cNvSpPr/>
          <p:nvPr/>
        </p:nvSpPr>
        <p:spPr>
          <a:xfrm>
            <a:off x="350241" y="1556792"/>
            <a:ext cx="4464546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eaLnBrk="1" hangingPunct="1">
              <a:spcAft>
                <a:spcPts val="0"/>
              </a:spcAft>
              <a:buClr>
                <a:srgbClr val="0070C0"/>
              </a:buClr>
              <a:buSzPct val="100000"/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</a:rPr>
              <a:t>ÚNICA CONTRIBUIÇÃO (CSS)</a:t>
            </a:r>
          </a:p>
          <a:p>
            <a:pPr marL="742950" lvl="1" indent="-285750" eaLnBrk="1" hangingPunct="1"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Cria-se a </a:t>
            </a: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Contribuição para a Seguridade Social </a:t>
            </a: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(nome de apelo)</a:t>
            </a:r>
          </a:p>
        </p:txBody>
      </p:sp>
      <p:sp>
        <p:nvSpPr>
          <p:cNvPr id="10" name="Retângulo Arredondado 9"/>
          <p:cNvSpPr/>
          <p:nvPr/>
        </p:nvSpPr>
        <p:spPr>
          <a:xfrm>
            <a:off x="323528" y="2564904"/>
            <a:ext cx="4464546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eaLnBrk="1" hangingPunct="1">
              <a:spcAft>
                <a:spcPts val="0"/>
              </a:spcAft>
              <a:buClr>
                <a:srgbClr val="0070C0"/>
              </a:buClr>
              <a:buSzPct val="100000"/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</a:rPr>
              <a:t>ÚNICA ALÍQUOTA (9,25% OU MAIS)</a:t>
            </a:r>
          </a:p>
          <a:p>
            <a:pPr marL="742950" lvl="1" indent="-285750" eaLnBrk="1" hangingPunct="1"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Proposta alterada para mais alíquotas (</a:t>
            </a:r>
            <a:r>
              <a:rPr lang="pt-BR" sz="1600" b="1" dirty="0">
                <a:solidFill>
                  <a:srgbClr val="FAA306"/>
                </a:solidFill>
              </a:rPr>
              <a:t>intermediária e reduzida</a:t>
            </a: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</p:txBody>
      </p:sp>
      <p:sp>
        <p:nvSpPr>
          <p:cNvPr id="11" name="Retângulo Arredondado 10"/>
          <p:cNvSpPr/>
          <p:nvPr/>
        </p:nvSpPr>
        <p:spPr>
          <a:xfrm>
            <a:off x="323528" y="3573016"/>
            <a:ext cx="4464546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eaLnBrk="1" hangingPunct="1">
              <a:spcAft>
                <a:spcPts val="0"/>
              </a:spcAft>
              <a:buClr>
                <a:srgbClr val="0070C0"/>
              </a:buClr>
              <a:buSzPct val="100000"/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</a:rPr>
              <a:t>“NÃO CUMULATIVIDADE” PARA TODOS</a:t>
            </a:r>
          </a:p>
          <a:p>
            <a:pPr marL="742950" lvl="1" indent="-285750" eaLnBrk="1" hangingPunct="1"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Proposta Lucro Presumido abaixo de R$3,6 milhões</a:t>
            </a:r>
          </a:p>
        </p:txBody>
      </p:sp>
      <p:sp>
        <p:nvSpPr>
          <p:cNvPr id="12" name="Retângulo Arredondado 11"/>
          <p:cNvSpPr/>
          <p:nvPr/>
        </p:nvSpPr>
        <p:spPr>
          <a:xfrm>
            <a:off x="350241" y="4581128"/>
            <a:ext cx="4464546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eaLnBrk="1" hangingPunct="1">
              <a:spcAft>
                <a:spcPts val="0"/>
              </a:spcAft>
              <a:buClr>
                <a:srgbClr val="0070C0"/>
              </a:buClr>
              <a:buSzPct val="100000"/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</a:rPr>
              <a:t>FIM DE CRÉDITOS FICTOS – “ISONOMIA </a:t>
            </a:r>
            <a:r>
              <a:rPr lang="pt-BR" sz="1600" b="1" dirty="0" err="1">
                <a:solidFill>
                  <a:schemeClr val="accent1">
                    <a:lumMod val="75000"/>
                  </a:schemeClr>
                </a:solidFill>
              </a:rPr>
              <a:t>MPEs</a:t>
            </a: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</a:rPr>
              <a:t>”</a:t>
            </a:r>
          </a:p>
          <a:p>
            <a:pPr marL="742950" lvl="1" indent="-285750" eaLnBrk="1" hangingPunct="1"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Paga 0,65% (L.P.) e 0,57% (Simples) e credita 1,65% PIS</a:t>
            </a:r>
          </a:p>
        </p:txBody>
      </p:sp>
      <p:sp>
        <p:nvSpPr>
          <p:cNvPr id="13" name="Retângulo Arredondado 12"/>
          <p:cNvSpPr/>
          <p:nvPr/>
        </p:nvSpPr>
        <p:spPr>
          <a:xfrm>
            <a:off x="350291" y="5589240"/>
            <a:ext cx="4464546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eaLnBrk="1" hangingPunct="1">
              <a:spcAft>
                <a:spcPts val="0"/>
              </a:spcAft>
              <a:buClr>
                <a:srgbClr val="0070C0"/>
              </a:buClr>
              <a:buSzPct val="100000"/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</a:rPr>
              <a:t>CRÉDITO AMPLO - FINANCEIRO</a:t>
            </a:r>
          </a:p>
          <a:p>
            <a:pPr marL="742950" lvl="1" indent="-285750" eaLnBrk="1" hangingPunct="1"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Elimina separação por “insumos”</a:t>
            </a:r>
          </a:p>
        </p:txBody>
      </p:sp>
      <p:sp>
        <p:nvSpPr>
          <p:cNvPr id="5" name="Seta para a Direita 4"/>
          <p:cNvSpPr/>
          <p:nvPr/>
        </p:nvSpPr>
        <p:spPr>
          <a:xfrm>
            <a:off x="5011079" y="1772816"/>
            <a:ext cx="504056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 para a Direita 13"/>
          <p:cNvSpPr/>
          <p:nvPr/>
        </p:nvSpPr>
        <p:spPr>
          <a:xfrm>
            <a:off x="5011079" y="2789929"/>
            <a:ext cx="504056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 para a Direita 14"/>
          <p:cNvSpPr/>
          <p:nvPr/>
        </p:nvSpPr>
        <p:spPr>
          <a:xfrm>
            <a:off x="5011079" y="3807042"/>
            <a:ext cx="504056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eta para a Direita 15"/>
          <p:cNvSpPr/>
          <p:nvPr/>
        </p:nvSpPr>
        <p:spPr>
          <a:xfrm>
            <a:off x="5011079" y="4824155"/>
            <a:ext cx="504056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 para a Direita 16"/>
          <p:cNvSpPr/>
          <p:nvPr/>
        </p:nvSpPr>
        <p:spPr>
          <a:xfrm>
            <a:off x="5011079" y="5841268"/>
            <a:ext cx="504056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515135" y="1736012"/>
            <a:ext cx="2775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“Simplificação” Inócua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5515135" y="2458228"/>
            <a:ext cx="3662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“Simplifica” nivelando por cima Não há transparência (%) 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Aumento de Impostos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5515135" y="3470955"/>
            <a:ext cx="35522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Mais </a:t>
            </a:r>
            <a:r>
              <a:rPr lang="pt-BR" b="1" u="sng" dirty="0">
                <a:solidFill>
                  <a:schemeClr val="accent6">
                    <a:lumMod val="75000"/>
                  </a:schemeClr>
                </a:solidFill>
              </a:rPr>
              <a:t>burocracia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  e aumento de Impostos para Lucro Presumido acima de R$3,6 Mi 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5515134" y="4581128"/>
            <a:ext cx="3552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Perda de Competitividade para </a:t>
            </a:r>
            <a:r>
              <a:rPr lang="pt-BR" b="1" dirty="0" err="1">
                <a:solidFill>
                  <a:schemeClr val="accent6">
                    <a:lumMod val="75000"/>
                  </a:schemeClr>
                </a:solidFill>
              </a:rPr>
              <a:t>MPEs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5519715" y="5608685"/>
            <a:ext cx="3552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SRF é fonte de boa parte das restrições e litígios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824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  <p:bldP spid="13" grpId="0" animBg="1"/>
      <p:bldP spid="5" grpId="0" animBg="1"/>
      <p:bldP spid="14" grpId="0" animBg="1"/>
      <p:bldP spid="15" grpId="0" animBg="1"/>
      <p:bldP spid="16" grpId="0" animBg="1"/>
      <p:bldP spid="17" grpId="0" animBg="1"/>
      <p:bldP spid="6" grpId="0"/>
      <p:bldP spid="18" grpId="0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-13855" y="0"/>
            <a:ext cx="9144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pt-BR" dirty="0"/>
          </a:p>
        </p:txBody>
      </p:sp>
      <p:sp>
        <p:nvSpPr>
          <p:cNvPr id="59396" name="CaixaDeTexto 6"/>
          <p:cNvSpPr txBox="1">
            <a:spLocks noChangeArrowheads="1"/>
          </p:cNvSpPr>
          <p:nvPr/>
        </p:nvSpPr>
        <p:spPr bwMode="auto">
          <a:xfrm>
            <a:off x="166563" y="836712"/>
            <a:ext cx="8797925" cy="3272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90500" marR="190500" lvl="0" algn="ctr">
              <a:spcBef>
                <a:spcPct val="0"/>
              </a:spcBef>
              <a:spcAft>
                <a:spcPts val="750"/>
              </a:spcAft>
              <a:buNone/>
            </a:pPr>
            <a:endParaRPr lang="pt-BR" sz="4000" b="1" dirty="0">
              <a:solidFill>
                <a:srgbClr val="2F5496"/>
              </a:solidFill>
              <a:latin typeface="Calibri"/>
              <a:ea typeface="Times New Roman" panose="02020603050405020304" pitchFamily="18" charset="0"/>
            </a:endParaRPr>
          </a:p>
          <a:p>
            <a:pPr marL="190500" marR="190500" lvl="0" algn="ctr">
              <a:spcBef>
                <a:spcPct val="0"/>
              </a:spcBef>
              <a:spcAft>
                <a:spcPts val="750"/>
              </a:spcAft>
              <a:buNone/>
            </a:pPr>
            <a:r>
              <a:rPr lang="pt-BR" sz="3600" b="1" dirty="0">
                <a:latin typeface="Calibri"/>
                <a:ea typeface="Times New Roman" panose="02020603050405020304" pitchFamily="18" charset="0"/>
              </a:rPr>
              <a:t>#</a:t>
            </a:r>
            <a:r>
              <a:rPr lang="pt-BR" sz="3600" b="1" dirty="0" err="1">
                <a:latin typeface="Calibri"/>
                <a:ea typeface="Times New Roman" panose="02020603050405020304" pitchFamily="18" charset="0"/>
              </a:rPr>
              <a:t>contramaisimpostos</a:t>
            </a:r>
            <a:endParaRPr lang="pt-BR" sz="3600" b="1" dirty="0">
              <a:latin typeface="Calibri"/>
              <a:ea typeface="Times New Roman" panose="02020603050405020304" pitchFamily="18" charset="0"/>
            </a:endParaRPr>
          </a:p>
          <a:p>
            <a:pPr marL="190500" marR="190500" lvl="0" algn="ctr">
              <a:spcBef>
                <a:spcPct val="0"/>
              </a:spcBef>
              <a:spcAft>
                <a:spcPts val="750"/>
              </a:spcAft>
              <a:buNone/>
            </a:pPr>
            <a:r>
              <a:rPr lang="pt-BR" sz="2800" b="1" dirty="0">
                <a:latin typeface="Calibri"/>
                <a:ea typeface="Times New Roman" panose="02020603050405020304" pitchFamily="18" charset="0"/>
                <a:hlinkClick r:id="rId3"/>
              </a:rPr>
              <a:t>https://www.facebook.com/contramaisimpostos</a:t>
            </a:r>
            <a:endParaRPr lang="pt-BR" sz="2800" b="1" dirty="0">
              <a:latin typeface="Calibri"/>
              <a:ea typeface="Times New Roman" panose="02020603050405020304" pitchFamily="18" charset="0"/>
            </a:endParaRPr>
          </a:p>
          <a:p>
            <a:pPr marL="190500" marR="190500" lvl="0" algn="ctr">
              <a:spcBef>
                <a:spcPct val="0"/>
              </a:spcBef>
              <a:spcAft>
                <a:spcPts val="750"/>
              </a:spcAft>
              <a:buNone/>
            </a:pPr>
            <a:r>
              <a:rPr lang="pt-BR" sz="3600" b="1" dirty="0">
                <a:latin typeface="Calibri"/>
                <a:ea typeface="Times New Roman" panose="02020603050405020304" pitchFamily="18" charset="0"/>
                <a:hlinkClick r:id="rId4"/>
              </a:rPr>
              <a:t>www.contramaisimpostos.com.br</a:t>
            </a:r>
            <a:r>
              <a:rPr lang="pt-BR" sz="3600" b="1" dirty="0">
                <a:latin typeface="Calibri"/>
                <a:ea typeface="Times New Roman" panose="02020603050405020304" pitchFamily="18" charset="0"/>
              </a:rPr>
              <a:t> </a:t>
            </a:r>
          </a:p>
          <a:p>
            <a:pPr marL="190500" marR="190500" lvl="0" algn="ctr">
              <a:spcBef>
                <a:spcPct val="0"/>
              </a:spcBef>
              <a:spcAft>
                <a:spcPts val="750"/>
              </a:spcAft>
              <a:buNone/>
            </a:pPr>
            <a:endParaRPr lang="pt-BR" sz="4000" dirty="0">
              <a:solidFill>
                <a:prstClr val="black"/>
              </a:solidFill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4869160"/>
            <a:ext cx="9144000" cy="2016224"/>
          </a:xfrm>
          <a:prstGeom prst="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55600" algn="just"/>
            <a:r>
              <a:rPr lang="pt-BR" b="1" dirty="0">
                <a:solidFill>
                  <a:schemeClr val="tx1"/>
                </a:solidFill>
              </a:rPr>
              <a:t>Mais informações</a:t>
            </a:r>
            <a:r>
              <a:rPr lang="pt-BR" dirty="0">
                <a:solidFill>
                  <a:schemeClr val="tx1"/>
                </a:solidFill>
              </a:rPr>
              <a:t>:</a:t>
            </a:r>
          </a:p>
          <a:p>
            <a:pPr marL="355600" algn="just"/>
            <a:endParaRPr lang="pt-BR" sz="1200" dirty="0">
              <a:solidFill>
                <a:schemeClr val="tx1"/>
              </a:solidFill>
            </a:endParaRPr>
          </a:p>
          <a:p>
            <a:pPr marL="355600" algn="just">
              <a:spcAft>
                <a:spcPts val="600"/>
              </a:spcAft>
            </a:pPr>
            <a:r>
              <a:rPr lang="pt-BR" sz="1200" dirty="0">
                <a:solidFill>
                  <a:schemeClr val="tx1"/>
                </a:solidFill>
              </a:rPr>
              <a:t>Tel.: (061) 3045-0040</a:t>
            </a:r>
          </a:p>
          <a:p>
            <a:pPr marL="355600" algn="just">
              <a:spcAft>
                <a:spcPts val="600"/>
              </a:spcAft>
            </a:pPr>
            <a:r>
              <a:rPr lang="pt-BR" sz="1200" dirty="0" err="1">
                <a:solidFill>
                  <a:schemeClr val="tx1"/>
                </a:solidFill>
              </a:rPr>
              <a:t>Cel</a:t>
            </a:r>
            <a:r>
              <a:rPr lang="pt-BR" sz="1200" dirty="0">
                <a:solidFill>
                  <a:schemeClr val="tx1"/>
                </a:solidFill>
              </a:rPr>
              <a:t>: (061) 981236200 – Tim</a:t>
            </a:r>
          </a:p>
          <a:p>
            <a:pPr marL="355600" algn="just">
              <a:spcAft>
                <a:spcPts val="600"/>
              </a:spcAft>
            </a:pPr>
            <a:r>
              <a:rPr lang="pt-BR" sz="1200" dirty="0" err="1">
                <a:solidFill>
                  <a:schemeClr val="tx1"/>
                </a:solidFill>
              </a:rPr>
              <a:t>Cel</a:t>
            </a:r>
            <a:r>
              <a:rPr lang="pt-BR" sz="1200" dirty="0">
                <a:solidFill>
                  <a:schemeClr val="tx1"/>
                </a:solidFill>
              </a:rPr>
              <a:t>: (011) 97458-0222 - Vivo </a:t>
            </a:r>
          </a:p>
          <a:p>
            <a:pPr marL="355600" lvl="0" algn="just">
              <a:spcAft>
                <a:spcPts val="600"/>
              </a:spcAft>
            </a:pPr>
            <a:r>
              <a:rPr lang="pt-BR" sz="1200" dirty="0">
                <a:solidFill>
                  <a:prstClr val="black"/>
                </a:solidFill>
              </a:rPr>
              <a:t>contato@contramaisimpostos.com.br</a:t>
            </a:r>
          </a:p>
          <a:p>
            <a:pPr marL="355600" lvl="0" algn="just">
              <a:spcAft>
                <a:spcPts val="600"/>
              </a:spcAft>
            </a:pPr>
            <a:r>
              <a:rPr lang="pt-BR" sz="1200" dirty="0">
                <a:solidFill>
                  <a:prstClr val="black"/>
                </a:solidFill>
              </a:rPr>
              <a:t>felipe.ferreira@contramaisimpostos.com.br</a:t>
            </a:r>
          </a:p>
          <a:p>
            <a:pPr marL="355600" algn="just"/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6012160" y="6179195"/>
            <a:ext cx="3384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algn="just"/>
            <a:r>
              <a:rPr lang="pt-BR" sz="1200" dirty="0"/>
              <a:t>Emerson Casali – CBPI</a:t>
            </a:r>
          </a:p>
          <a:p>
            <a:pPr marL="355600" algn="just">
              <a:spcAft>
                <a:spcPts val="1200"/>
              </a:spcAft>
            </a:pPr>
            <a:r>
              <a:rPr lang="pt-BR" sz="1200" dirty="0">
                <a:hlinkClick r:id="rId5"/>
              </a:rPr>
              <a:t>emerson.casali@cbpi.com.br</a:t>
            </a:r>
            <a:r>
              <a:rPr lang="pt-BR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503439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7" name="Retângulo de cantos arredondados 7"/>
          <p:cNvSpPr/>
          <p:nvPr/>
        </p:nvSpPr>
        <p:spPr>
          <a:xfrm>
            <a:off x="-756593" y="908720"/>
            <a:ext cx="6624737" cy="363528"/>
          </a:xfrm>
          <a:prstGeom prst="round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b="1" dirty="0">
                <a:latin typeface="Century Gothic" pitchFamily="34" charset="0"/>
              </a:rPr>
              <a:t>PARA CADA R$1,00 DE LUCRO DISTRIBUÍDO</a:t>
            </a:r>
            <a:r>
              <a:rPr lang="pt-BR" sz="1600" b="1" dirty="0">
                <a:solidFill>
                  <a:schemeClr val="tx1"/>
                </a:solidFill>
                <a:latin typeface="Century Gothic" pitchFamily="34" charset="0"/>
              </a:rPr>
              <a:t>, EM 2013 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79512" y="28044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itchFamily="34" charset="0"/>
              </a:rPr>
              <a:t>A CARGA TRIBUTÁRIA NO PAÍS É ELEVADA E O “SÓCIO” ESTADO SUFOCA O EMPREENDEDORISMO  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317209" y="2191143"/>
            <a:ext cx="720000" cy="3204000"/>
          </a:xfrm>
          <a:prstGeom prst="rect">
            <a:avLst/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$4,54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691679" y="5405526"/>
            <a:ext cx="720000" cy="720000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$1,00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691679" y="6125526"/>
            <a:ext cx="720000" cy="525600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$0,73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2108327" y="2695143"/>
            <a:ext cx="720000" cy="2700000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$3,75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291985" y="3385870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Estado</a:t>
            </a: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2828327" y="3243233"/>
            <a:ext cx="9965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Massa Salarial</a:t>
            </a: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" name="Retângulo 35"/>
          <p:cNvSpPr/>
          <p:nvPr/>
        </p:nvSpPr>
        <p:spPr>
          <a:xfrm>
            <a:off x="251520" y="5468813"/>
            <a:ext cx="15333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rgbClr val="DB4931"/>
                </a:solidFill>
                <a:effectLst/>
                <a:uLnTx/>
                <a:uFillTx/>
              </a:rPr>
              <a:t>Lucro Distribuído</a:t>
            </a: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rgbClr val="DB4931"/>
              </a:solidFill>
              <a:effectLst/>
              <a:uLnTx/>
              <a:uFillTx/>
            </a:endParaRPr>
          </a:p>
        </p:txBody>
      </p:sp>
      <p:sp>
        <p:nvSpPr>
          <p:cNvPr id="37" name="Retângulo 36"/>
          <p:cNvSpPr/>
          <p:nvPr/>
        </p:nvSpPr>
        <p:spPr>
          <a:xfrm>
            <a:off x="2387214" y="6215752"/>
            <a:ext cx="1968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Reinvestimento</a:t>
            </a: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4052542" y="4190581"/>
            <a:ext cx="5005645" cy="156966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Como são distribuídos os ganhos (valores </a:t>
            </a: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rgbClr val="FD555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</a:t>
            </a: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rgbClr val="FD555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2013</a:t>
            </a: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Impostos recolhidos pelas empresas	  R$1.465 Bi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Massa Salarial 			  R$1.212 Bi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Lucro reinvestido			  R$   236 Bi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Lucro Distribuído			  R$   322 Bi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Fontes: IBPT e FIPE</a:t>
            </a:r>
          </a:p>
        </p:txBody>
      </p:sp>
      <p:sp>
        <p:nvSpPr>
          <p:cNvPr id="39" name="Retângulo 38"/>
          <p:cNvSpPr/>
          <p:nvPr/>
        </p:nvSpPr>
        <p:spPr>
          <a:xfrm>
            <a:off x="4160529" y="2572504"/>
            <a:ext cx="48903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cada R$1,00 de Lucro Distribuído para o investidor</a:t>
            </a:r>
            <a:r>
              <a:rPr kumimoji="0" lang="pt-BR" sz="1400" i="0" u="none" strike="noStrike" kern="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kumimoji="0" lang="pt-BR" sz="1400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</a:t>
            </a:r>
            <a:r>
              <a:rPr kumimoji="0" lang="pt-BR" sz="1400" i="0" u="sng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Estado recebe R$4,54 </a:t>
            </a:r>
            <a:r>
              <a:rPr kumimoji="0" lang="pt-BR" sz="140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 </a:t>
            </a:r>
          </a:p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 </a:t>
            </a:r>
            <a:r>
              <a:rPr kumimoji="0" lang="pt-BR" sz="1400" i="0" u="sng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trabalhadores ficam com R$3,75 + Benefícios</a:t>
            </a:r>
          </a:p>
        </p:txBody>
      </p:sp>
      <p:cxnSp>
        <p:nvCxnSpPr>
          <p:cNvPr id="40" name="Conector reto 39"/>
          <p:cNvCxnSpPr>
            <a:endCxn id="30" idx="2"/>
          </p:cNvCxnSpPr>
          <p:nvPr/>
        </p:nvCxnSpPr>
        <p:spPr>
          <a:xfrm flipV="1">
            <a:off x="1691679" y="5395144"/>
            <a:ext cx="776648" cy="225793"/>
          </a:xfrm>
          <a:prstGeom prst="line">
            <a:avLst/>
          </a:prstGeom>
          <a:noFill/>
          <a:ln w="38100" cap="flat" cmpd="sng" algn="ctr">
            <a:solidFill>
              <a:srgbClr val="F7964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Conector reto 40"/>
          <p:cNvCxnSpPr>
            <a:endCxn id="21" idx="3"/>
          </p:cNvCxnSpPr>
          <p:nvPr/>
        </p:nvCxnSpPr>
        <p:spPr>
          <a:xfrm flipV="1">
            <a:off x="1660787" y="6388326"/>
            <a:ext cx="750893" cy="237886"/>
          </a:xfrm>
          <a:prstGeom prst="line">
            <a:avLst/>
          </a:prstGeom>
          <a:noFill/>
          <a:ln w="38100" cap="flat" cmpd="sng" algn="ctr">
            <a:solidFill>
              <a:srgbClr val="F7964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Retângulo 41"/>
          <p:cNvSpPr/>
          <p:nvPr/>
        </p:nvSpPr>
        <p:spPr>
          <a:xfrm>
            <a:off x="2757918" y="1859455"/>
            <a:ext cx="15779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Benefícios</a:t>
            </a: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3" name="Retângulo 42"/>
          <p:cNvSpPr/>
          <p:nvPr/>
        </p:nvSpPr>
        <p:spPr>
          <a:xfrm>
            <a:off x="2108327" y="1412776"/>
            <a:ext cx="720000" cy="12163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$??</a:t>
            </a:r>
          </a:p>
        </p:txBody>
      </p:sp>
      <p:sp>
        <p:nvSpPr>
          <p:cNvPr id="44" name="Retângulo 43"/>
          <p:cNvSpPr/>
          <p:nvPr/>
        </p:nvSpPr>
        <p:spPr>
          <a:xfrm>
            <a:off x="3100918" y="2461852"/>
            <a:ext cx="4459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kern="0" dirty="0">
                <a:solidFill>
                  <a:sysClr val="windowText" lastClr="000000"/>
                </a:solidFill>
              </a:rPr>
              <a:t>+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7354183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pt-BR" dirty="0"/>
          </a:p>
        </p:txBody>
      </p:sp>
      <p:sp>
        <p:nvSpPr>
          <p:cNvPr id="59396" name="CaixaDeTexto 6"/>
          <p:cNvSpPr txBox="1">
            <a:spLocks noChangeArrowheads="1"/>
          </p:cNvSpPr>
          <p:nvPr/>
        </p:nvSpPr>
        <p:spPr bwMode="auto">
          <a:xfrm>
            <a:off x="107950" y="2636838"/>
            <a:ext cx="8797925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t-BR" altLang="pt-BR" sz="4800" b="1" dirty="0">
                <a:solidFill>
                  <a:schemeClr val="bg1"/>
                </a:solidFill>
                <a:latin typeface="+mj-lt"/>
              </a:rPr>
              <a:t>Entendendo o problema,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t-BR" altLang="pt-BR" sz="4800" b="1" dirty="0">
                <a:solidFill>
                  <a:schemeClr val="bg1"/>
                </a:solidFill>
                <a:latin typeface="+mj-lt"/>
              </a:rPr>
              <a:t>a proposta e seus impactos</a:t>
            </a:r>
          </a:p>
          <a:p>
            <a:pPr algn="r" eaLnBrk="1" hangingPunct="1">
              <a:spcBef>
                <a:spcPct val="0"/>
              </a:spcBef>
              <a:buNone/>
            </a:pPr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3919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07504" y="116632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itchFamily="34" charset="0"/>
              </a:rPr>
              <a:t>O PIS E A COFINS TÊM, EM GERAL DOIS SISTEMAS DE COBRANÇA. O REGIME CUMULATIVO É O MAIS SIMPLES.</a:t>
            </a:r>
          </a:p>
        </p:txBody>
      </p:sp>
      <p:sp>
        <p:nvSpPr>
          <p:cNvPr id="7" name="Retângulo de cantos arredondados 7"/>
          <p:cNvSpPr/>
          <p:nvPr/>
        </p:nvSpPr>
        <p:spPr>
          <a:xfrm>
            <a:off x="-756592" y="908720"/>
            <a:ext cx="4752528" cy="363528"/>
          </a:xfrm>
          <a:prstGeom prst="round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b="1" dirty="0">
                <a:latin typeface="Century Gothic" pitchFamily="34" charset="0"/>
              </a:rPr>
              <a:t>REGIME CUMULATIVO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755576" y="1628800"/>
            <a:ext cx="665278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latin typeface="Century Gothic" panose="020B0502020202020204" pitchFamily="34" charset="0"/>
              </a:rPr>
              <a:t>ALÍQUOTA FIXA, QUE MULTIPLICA O FATURAMENTO</a:t>
            </a:r>
          </a:p>
          <a:p>
            <a:endParaRPr lang="pt-BR" b="1" dirty="0">
              <a:latin typeface="Century Gothic" panose="020B0502020202020204" pitchFamily="34" charset="0"/>
            </a:endParaRPr>
          </a:p>
          <a:p>
            <a:endParaRPr lang="pt-BR" b="1" dirty="0">
              <a:latin typeface="Century Gothic" panose="020B0502020202020204" pitchFamily="34" charset="0"/>
            </a:endParaRPr>
          </a:p>
          <a:p>
            <a:r>
              <a:rPr lang="pt-BR" b="1" dirty="0">
                <a:latin typeface="Century Gothic" panose="020B0502020202020204" pitchFamily="34" charset="0"/>
              </a:rPr>
              <a:t>Em geral, 0,65% de PIS e 3% de COFINS, totalizando 3,65%</a:t>
            </a:r>
          </a:p>
          <a:p>
            <a:endParaRPr lang="pt-BR" sz="1600" b="1" dirty="0">
              <a:latin typeface="Century Gothic" panose="020B0502020202020204" pitchFamily="34" charset="0"/>
            </a:endParaRPr>
          </a:p>
          <a:p>
            <a:r>
              <a:rPr lang="pt-BR" sz="1600" b="1" dirty="0">
                <a:latin typeface="Century Gothic" panose="020B0502020202020204" pitchFamily="34" charset="0"/>
              </a:rPr>
              <a:t>  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72533"/>
              </p:ext>
            </p:extLst>
          </p:nvPr>
        </p:nvGraphicFramePr>
        <p:xfrm>
          <a:off x="1475656" y="3140968"/>
          <a:ext cx="6096000" cy="11997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12368">
                  <a:extLst>
                    <a:ext uri="{9D8B030D-6E8A-4147-A177-3AD203B41FA5}">
                      <a16:colId xmlns:a16="http://schemas.microsoft.com/office/drawing/2014/main" xmlns="" val="3019883989"/>
                    </a:ext>
                  </a:extLst>
                </a:gridCol>
                <a:gridCol w="2783632">
                  <a:extLst>
                    <a:ext uri="{9D8B030D-6E8A-4147-A177-3AD203B41FA5}">
                      <a16:colId xmlns:a16="http://schemas.microsoft.com/office/drawing/2014/main" xmlns="" val="3795850484"/>
                    </a:ext>
                  </a:extLst>
                </a:gridCol>
              </a:tblGrid>
              <a:tr h="383847">
                <a:tc>
                  <a:txBody>
                    <a:bodyPr/>
                    <a:lstStyle/>
                    <a:p>
                      <a:r>
                        <a:rPr lang="pt-BR" dirty="0"/>
                        <a:t>Cálculo no regime CUMULATIVO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0625123"/>
                  </a:ext>
                </a:extLst>
              </a:tr>
              <a:tr h="445055">
                <a:tc>
                  <a:txBody>
                    <a:bodyPr/>
                    <a:lstStyle/>
                    <a:p>
                      <a:r>
                        <a:rPr lang="pt-BR" dirty="0"/>
                        <a:t>Vendas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7036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/>
                        <a:t>PIS/COFINS a pagar (3,65%)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/>
                        <a:t>365,00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8465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55446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07504" y="116632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itchFamily="34" charset="0"/>
              </a:rPr>
              <a:t>A PROPOSTA DE REFORMA DO PIS/COFINS PRETENDE PASSAR OS SETORES PARA O REGIME NÃO CUMULATIVO</a:t>
            </a:r>
          </a:p>
        </p:txBody>
      </p:sp>
      <p:sp>
        <p:nvSpPr>
          <p:cNvPr id="7" name="Retângulo de cantos arredondados 7"/>
          <p:cNvSpPr/>
          <p:nvPr/>
        </p:nvSpPr>
        <p:spPr>
          <a:xfrm>
            <a:off x="-756592" y="908720"/>
            <a:ext cx="4752528" cy="363528"/>
          </a:xfrm>
          <a:prstGeom prst="round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b="1" dirty="0">
                <a:latin typeface="Century Gothic" pitchFamily="34" charset="0"/>
              </a:rPr>
              <a:t>REGIME NÃO CUMULATIVO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755576" y="1628800"/>
            <a:ext cx="79928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anose="020B0502020202020204" pitchFamily="34" charset="0"/>
              </a:rPr>
              <a:t>ALÍQUOTA EFETIVA DEPENDE DE CRÉDITOS OBTIDOS NA AQUISIÇÃO DE PRODUTOS E SERVIÇOS NA CADEIA PRODUTIVA</a:t>
            </a:r>
          </a:p>
          <a:p>
            <a:endParaRPr lang="pt-BR" sz="1600" b="1" dirty="0">
              <a:latin typeface="Century Gothic" panose="020B0502020202020204" pitchFamily="34" charset="0"/>
            </a:endParaRPr>
          </a:p>
          <a:p>
            <a:endParaRPr lang="pt-BR" sz="1600" b="1" dirty="0">
              <a:latin typeface="Century Gothic" panose="020B0502020202020204" pitchFamily="34" charset="0"/>
            </a:endParaRPr>
          </a:p>
          <a:p>
            <a:r>
              <a:rPr lang="pt-BR" sz="1600" b="1" dirty="0">
                <a:latin typeface="Century Gothic" panose="020B0502020202020204" pitchFamily="34" charset="0"/>
              </a:rPr>
              <a:t>Hoje, alíquota única de 1,65% de PIS e 7,6% de COFINS, totalizando 9,25%, </a:t>
            </a:r>
          </a:p>
          <a:p>
            <a:r>
              <a:rPr lang="pt-BR" sz="1600" b="1" dirty="0">
                <a:latin typeface="Century Gothic" panose="020B0502020202020204" pitchFamily="34" charset="0"/>
              </a:rPr>
              <a:t>dos quais deverão ser deduzidos o que já foi pago de PIS/COFINS nas aquisições</a:t>
            </a:r>
          </a:p>
          <a:p>
            <a:endParaRPr lang="pt-BR" sz="1400" b="1" dirty="0">
              <a:latin typeface="Century Gothic" panose="020B0502020202020204" pitchFamily="34" charset="0"/>
            </a:endParaRPr>
          </a:p>
          <a:p>
            <a:r>
              <a:rPr lang="pt-BR" sz="1400" b="1" dirty="0">
                <a:latin typeface="Century Gothic" panose="020B0502020202020204" pitchFamily="34" charset="0"/>
              </a:rPr>
              <a:t>  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039916"/>
              </p:ext>
            </p:extLst>
          </p:nvPr>
        </p:nvGraphicFramePr>
        <p:xfrm>
          <a:off x="1115616" y="3645024"/>
          <a:ext cx="6768752" cy="192333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xmlns="" val="3019883989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379585048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pt-BR" dirty="0"/>
                        <a:t>Cálculo no regime NÃO CUMULATIVO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0625123"/>
                  </a:ext>
                </a:extLst>
              </a:tr>
              <a:tr h="445055">
                <a:tc>
                  <a:txBody>
                    <a:bodyPr/>
                    <a:lstStyle/>
                    <a:p>
                      <a:r>
                        <a:rPr lang="pt-BR" dirty="0"/>
                        <a:t>Vendas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7036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PIS/COFINS (9,25%)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925,00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8465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Créditos de PIS/COFINS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>
                          <a:solidFill>
                            <a:srgbClr val="FF0000"/>
                          </a:solidFill>
                        </a:rPr>
                        <a:t>-530,00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2951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/>
                        <a:t>Total de PIS/COFINS a pagar (=3,95%)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/>
                        <a:t>395,00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6037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340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tângulo 31"/>
          <p:cNvSpPr/>
          <p:nvPr/>
        </p:nvSpPr>
        <p:spPr>
          <a:xfrm>
            <a:off x="5501781" y="4094499"/>
            <a:ext cx="3563888" cy="27107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07504" y="116632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itchFamily="34" charset="0"/>
              </a:rPr>
              <a:t>A MUDANÇA </a:t>
            </a:r>
            <a:r>
              <a:rPr lang="pt-BR" sz="1600" b="1">
                <a:latin typeface="Century Gothic" pitchFamily="34" charset="0"/>
              </a:rPr>
              <a:t>PRINCIPAL PROPOSTA, </a:t>
            </a:r>
            <a:r>
              <a:rPr lang="pt-BR" sz="1600" b="1" dirty="0">
                <a:latin typeface="Century Gothic" pitchFamily="34" charset="0"/>
              </a:rPr>
              <a:t>E QUE SERIA A BASE DA SIMPLIFICAÇÃO, É A ADOÇÃO DO CRÉDITO FINANCEIRO</a:t>
            </a:r>
          </a:p>
        </p:txBody>
      </p:sp>
      <p:sp>
        <p:nvSpPr>
          <p:cNvPr id="7" name="Retângulo de cantos arredondados 7"/>
          <p:cNvSpPr/>
          <p:nvPr/>
        </p:nvSpPr>
        <p:spPr>
          <a:xfrm>
            <a:off x="-756592" y="908720"/>
            <a:ext cx="4752528" cy="363528"/>
          </a:xfrm>
          <a:prstGeom prst="round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b="1" dirty="0">
                <a:latin typeface="Century Gothic" pitchFamily="34" charset="0"/>
              </a:rPr>
              <a:t>CRÉDITO FISICO =&gt; FINANCEIRO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57" y="1436581"/>
            <a:ext cx="5720890" cy="3177797"/>
          </a:xfrm>
          <a:prstGeom prst="rect">
            <a:avLst/>
          </a:prstGeom>
        </p:spPr>
      </p:pic>
      <p:sp>
        <p:nvSpPr>
          <p:cNvPr id="22" name="CaixaDeTexto 21"/>
          <p:cNvSpPr txBox="1"/>
          <p:nvPr/>
        </p:nvSpPr>
        <p:spPr>
          <a:xfrm>
            <a:off x="6295666" y="4137464"/>
            <a:ext cx="2168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u="sng" dirty="0">
                <a:solidFill>
                  <a:srgbClr val="2359A1"/>
                </a:solidFill>
                <a:latin typeface="Century Gothic" pitchFamily="34" charset="0"/>
              </a:rPr>
              <a:t>CRÉDITO “FÍSICO”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6156630" y="4440306"/>
            <a:ext cx="2533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2359A1"/>
                </a:solidFill>
                <a:latin typeface="Century Gothic" pitchFamily="34" charset="0"/>
              </a:rPr>
              <a:t>Apenas PIS/COFINS de “insumos” para o produto final</a:t>
            </a:r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4957245">
            <a:off x="5347541" y="5482660"/>
            <a:ext cx="1108700" cy="733047"/>
          </a:xfrm>
          <a:prstGeom prst="rect">
            <a:avLst/>
          </a:prstGeom>
        </p:spPr>
      </p:pic>
      <p:sp>
        <p:nvSpPr>
          <p:cNvPr id="26" name="Seta: para a Direita 25"/>
          <p:cNvSpPr/>
          <p:nvPr/>
        </p:nvSpPr>
        <p:spPr>
          <a:xfrm rot="19857158">
            <a:off x="6270570" y="5532032"/>
            <a:ext cx="307503" cy="217325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 rotWithShape="1">
          <a:blip r:embed="rId6"/>
          <a:srcRect l="38406" t="16953" r="50480" b="35320"/>
          <a:stretch/>
        </p:blipFill>
        <p:spPr>
          <a:xfrm>
            <a:off x="8081843" y="5007229"/>
            <a:ext cx="729946" cy="677570"/>
          </a:xfrm>
          <a:prstGeom prst="rect">
            <a:avLst/>
          </a:prstGeom>
        </p:spPr>
      </p:pic>
      <p:sp>
        <p:nvSpPr>
          <p:cNvPr id="29" name="Seta: para a Direita 28"/>
          <p:cNvSpPr/>
          <p:nvPr/>
        </p:nvSpPr>
        <p:spPr>
          <a:xfrm rot="1317306">
            <a:off x="6290376" y="6184701"/>
            <a:ext cx="307503" cy="23808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7300108" y="6115943"/>
            <a:ext cx="2168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rgbClr val="FF0000"/>
                </a:solidFill>
                <a:latin typeface="Century Gothic" pitchFamily="34" charset="0"/>
              </a:rPr>
              <a:t>X</a:t>
            </a:r>
          </a:p>
        </p:txBody>
      </p:sp>
      <p:sp>
        <p:nvSpPr>
          <p:cNvPr id="2" name="Seta: para a Direita 1"/>
          <p:cNvSpPr/>
          <p:nvPr/>
        </p:nvSpPr>
        <p:spPr>
          <a:xfrm>
            <a:off x="4860032" y="2852936"/>
            <a:ext cx="6071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501781" y="273960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Litígio</a:t>
            </a:r>
          </a:p>
        </p:txBody>
      </p:sp>
      <p:pic>
        <p:nvPicPr>
          <p:cNvPr id="1028" name="Picture 4" descr="Resultado de imagem para mesa cadeira escritório trabalh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439" y="5762604"/>
            <a:ext cx="1042258" cy="1008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m para televisão embalada caix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210" y="5004969"/>
            <a:ext cx="887539" cy="848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95905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tângulo 50"/>
          <p:cNvSpPr/>
          <p:nvPr/>
        </p:nvSpPr>
        <p:spPr>
          <a:xfrm>
            <a:off x="5094241" y="2014216"/>
            <a:ext cx="864096" cy="223224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tângulo 51"/>
          <p:cNvSpPr/>
          <p:nvPr/>
        </p:nvSpPr>
        <p:spPr>
          <a:xfrm>
            <a:off x="6478947" y="2751224"/>
            <a:ext cx="864096" cy="14952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tângulo 52"/>
          <p:cNvSpPr/>
          <p:nvPr/>
        </p:nvSpPr>
        <p:spPr>
          <a:xfrm>
            <a:off x="7812360" y="3964260"/>
            <a:ext cx="864096" cy="28380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/>
          <p:cNvSpPr/>
          <p:nvPr/>
        </p:nvSpPr>
        <p:spPr>
          <a:xfrm>
            <a:off x="899592" y="2020044"/>
            <a:ext cx="864096" cy="2232248"/>
          </a:xfrm>
          <a:prstGeom prst="rect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Retângulo 46"/>
          <p:cNvSpPr/>
          <p:nvPr/>
        </p:nvSpPr>
        <p:spPr>
          <a:xfrm>
            <a:off x="2284298" y="2738524"/>
            <a:ext cx="864096" cy="15137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etângulo 48"/>
          <p:cNvSpPr/>
          <p:nvPr/>
        </p:nvSpPr>
        <p:spPr>
          <a:xfrm>
            <a:off x="3617711" y="3964260"/>
            <a:ext cx="864096" cy="302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6" name="Conector reto 15"/>
          <p:cNvCxnSpPr/>
          <p:nvPr/>
        </p:nvCxnSpPr>
        <p:spPr>
          <a:xfrm flipH="1">
            <a:off x="4644008" y="908720"/>
            <a:ext cx="59308" cy="5739829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ixaDeTexto 33"/>
          <p:cNvSpPr txBox="1"/>
          <p:nvPr/>
        </p:nvSpPr>
        <p:spPr>
          <a:xfrm>
            <a:off x="35603" y="837864"/>
            <a:ext cx="46128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Century Gothic" pitchFamily="34" charset="0"/>
              </a:rPr>
              <a:t>SETORES DO REGIME </a:t>
            </a:r>
            <a:r>
              <a:rPr lang="pt-BR" sz="1600" b="1" u="sng" dirty="0">
                <a:latin typeface="Century Gothic" pitchFamily="34" charset="0"/>
              </a:rPr>
              <a:t>NÃO</a:t>
            </a:r>
            <a:r>
              <a:rPr lang="pt-BR" sz="1600" b="1" dirty="0">
                <a:latin typeface="Century Gothic" pitchFamily="34" charset="0"/>
              </a:rPr>
              <a:t> CUMULATIVO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4692470" y="835140"/>
            <a:ext cx="46128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Century Gothic" pitchFamily="34" charset="0"/>
              </a:rPr>
              <a:t>SETORES DO REGIME </a:t>
            </a:r>
            <a:r>
              <a:rPr lang="pt-BR" sz="1600" b="1" u="sng" dirty="0">
                <a:latin typeface="Century Gothic" pitchFamily="34" charset="0"/>
              </a:rPr>
              <a:t>CUMULATIVO</a:t>
            </a:r>
          </a:p>
        </p:txBody>
      </p:sp>
      <p:cxnSp>
        <p:nvCxnSpPr>
          <p:cNvPr id="18" name="Conector reto 17"/>
          <p:cNvCxnSpPr/>
          <p:nvPr/>
        </p:nvCxnSpPr>
        <p:spPr>
          <a:xfrm>
            <a:off x="179512" y="4252292"/>
            <a:ext cx="878497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>
            <a:off x="179512" y="3964260"/>
            <a:ext cx="878497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>
            <a:off x="195604" y="2740124"/>
            <a:ext cx="878497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ixaDeTexto 42"/>
          <p:cNvSpPr txBox="1"/>
          <p:nvPr/>
        </p:nvSpPr>
        <p:spPr>
          <a:xfrm>
            <a:off x="22796" y="2537380"/>
            <a:ext cx="95731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b="1" dirty="0"/>
              <a:t>R$ 72 MILHÕES</a:t>
            </a:r>
          </a:p>
        </p:txBody>
      </p:sp>
      <p:sp>
        <p:nvSpPr>
          <p:cNvPr id="44" name="CaixaDeTexto 43"/>
          <p:cNvSpPr txBox="1"/>
          <p:nvPr/>
        </p:nvSpPr>
        <p:spPr>
          <a:xfrm>
            <a:off x="-2604" y="3761516"/>
            <a:ext cx="98616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b="1" dirty="0"/>
              <a:t>R$ 3,6 MILHÕES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873698" y="3091182"/>
            <a:ext cx="9412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b="1" dirty="0"/>
              <a:t>LUCRO REAL</a:t>
            </a:r>
            <a:endParaRPr lang="pt-BR" sz="800" b="1" dirty="0"/>
          </a:p>
        </p:txBody>
      </p:sp>
      <p:sp>
        <p:nvSpPr>
          <p:cNvPr id="48" name="CaixaDeTexto 47"/>
          <p:cNvSpPr txBox="1"/>
          <p:nvPr/>
        </p:nvSpPr>
        <p:spPr>
          <a:xfrm>
            <a:off x="2279987" y="3305296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900" b="1" dirty="0"/>
              <a:t>LUCRO </a:t>
            </a:r>
          </a:p>
          <a:p>
            <a:pPr algn="ctr"/>
            <a:r>
              <a:rPr lang="pt-BR" sz="900" b="1" dirty="0"/>
              <a:t>PRESUMIDO</a:t>
            </a:r>
            <a:endParaRPr lang="pt-BR" sz="800" b="1" dirty="0"/>
          </a:p>
        </p:txBody>
      </p:sp>
      <p:sp>
        <p:nvSpPr>
          <p:cNvPr id="50" name="CaixaDeTexto 49"/>
          <p:cNvSpPr txBox="1"/>
          <p:nvPr/>
        </p:nvSpPr>
        <p:spPr>
          <a:xfrm>
            <a:off x="3726713" y="4021460"/>
            <a:ext cx="6912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900" b="1" dirty="0"/>
              <a:t>SIMPLES</a:t>
            </a:r>
            <a:endParaRPr lang="pt-BR" sz="800" b="1" dirty="0"/>
          </a:p>
        </p:txBody>
      </p:sp>
      <p:sp>
        <p:nvSpPr>
          <p:cNvPr id="56" name="CaixaDeTexto 55"/>
          <p:cNvSpPr txBox="1"/>
          <p:nvPr/>
        </p:nvSpPr>
        <p:spPr>
          <a:xfrm>
            <a:off x="5068347" y="3072654"/>
            <a:ext cx="9412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b="1" dirty="0"/>
              <a:t>LUCRO REAL</a:t>
            </a:r>
            <a:endParaRPr lang="pt-BR" sz="800" b="1" dirty="0"/>
          </a:p>
        </p:txBody>
      </p:sp>
      <p:sp>
        <p:nvSpPr>
          <p:cNvPr id="57" name="CaixaDeTexto 56"/>
          <p:cNvSpPr txBox="1"/>
          <p:nvPr/>
        </p:nvSpPr>
        <p:spPr>
          <a:xfrm>
            <a:off x="6474636" y="3286768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900" b="1" dirty="0"/>
              <a:t>LUCRO </a:t>
            </a:r>
          </a:p>
          <a:p>
            <a:pPr algn="ctr"/>
            <a:r>
              <a:rPr lang="pt-BR" sz="900" b="1" dirty="0"/>
              <a:t>PRESUMIDO</a:t>
            </a:r>
            <a:endParaRPr lang="pt-BR" sz="800" b="1" dirty="0"/>
          </a:p>
        </p:txBody>
      </p:sp>
      <p:sp>
        <p:nvSpPr>
          <p:cNvPr id="58" name="CaixaDeTexto 57"/>
          <p:cNvSpPr txBox="1"/>
          <p:nvPr/>
        </p:nvSpPr>
        <p:spPr>
          <a:xfrm>
            <a:off x="7921362" y="4002932"/>
            <a:ext cx="6912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900" b="1" dirty="0"/>
              <a:t>SIMPLES</a:t>
            </a:r>
            <a:endParaRPr lang="pt-BR" sz="800" b="1" dirty="0"/>
          </a:p>
        </p:txBody>
      </p:sp>
      <p:sp>
        <p:nvSpPr>
          <p:cNvPr id="60" name="CaixaDeTexto 59"/>
          <p:cNvSpPr txBox="1"/>
          <p:nvPr/>
        </p:nvSpPr>
        <p:spPr>
          <a:xfrm>
            <a:off x="2197039" y="1343548"/>
            <a:ext cx="18918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>
                <a:solidFill>
                  <a:schemeClr val="accent6"/>
                </a:solidFill>
              </a:rPr>
              <a:t>= 9,25% x </a:t>
            </a:r>
            <a:r>
              <a:rPr lang="pt-BR" sz="1400" b="1" dirty="0" err="1">
                <a:solidFill>
                  <a:schemeClr val="accent6"/>
                </a:solidFill>
              </a:rPr>
              <a:t>Rec</a:t>
            </a:r>
            <a:r>
              <a:rPr lang="pt-BR" sz="1400" b="1" dirty="0">
                <a:solidFill>
                  <a:schemeClr val="accent6"/>
                </a:solidFill>
              </a:rPr>
              <a:t> Bruta</a:t>
            </a:r>
          </a:p>
        </p:txBody>
      </p:sp>
      <p:sp>
        <p:nvSpPr>
          <p:cNvPr id="62" name="CaixaDeTexto 61"/>
          <p:cNvSpPr txBox="1"/>
          <p:nvPr/>
        </p:nvSpPr>
        <p:spPr>
          <a:xfrm>
            <a:off x="2110386" y="1538208"/>
            <a:ext cx="19639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400" b="1" u="sng" dirty="0">
                <a:solidFill>
                  <a:schemeClr val="accent6"/>
                </a:solidFill>
              </a:rPr>
              <a:t>  - Créditos “Físicos”</a:t>
            </a:r>
          </a:p>
          <a:p>
            <a:pPr algn="ctr">
              <a:lnSpc>
                <a:spcPct val="150000"/>
              </a:lnSpc>
            </a:pPr>
            <a:r>
              <a:rPr lang="pt-BR" sz="1400" b="1" dirty="0">
                <a:solidFill>
                  <a:schemeClr val="accent6"/>
                </a:solidFill>
              </a:rPr>
              <a:t>PIS/COFINS a pagar</a:t>
            </a:r>
          </a:p>
        </p:txBody>
      </p:sp>
      <p:sp>
        <p:nvSpPr>
          <p:cNvPr id="63" name="CaixaDeTexto 62"/>
          <p:cNvSpPr txBox="1"/>
          <p:nvPr/>
        </p:nvSpPr>
        <p:spPr>
          <a:xfrm>
            <a:off x="286698" y="4541924"/>
            <a:ext cx="33041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Century Gothic" pitchFamily="34" charset="0"/>
              </a:rPr>
              <a:t>INDÚSTRIA</a:t>
            </a:r>
          </a:p>
          <a:p>
            <a:r>
              <a:rPr lang="pt-BR" sz="1200" b="1" dirty="0">
                <a:latin typeface="Century Gothic" pitchFamily="34" charset="0"/>
              </a:rPr>
              <a:t>COMÉRCIO</a:t>
            </a:r>
          </a:p>
          <a:p>
            <a:r>
              <a:rPr lang="pt-BR" sz="1200" b="1" dirty="0">
                <a:latin typeface="Century Gothic" pitchFamily="34" charset="0"/>
              </a:rPr>
              <a:t>ALGUNS SERVIÇOS</a:t>
            </a:r>
          </a:p>
          <a:p>
            <a:r>
              <a:rPr lang="pt-BR" sz="1200" b="1" dirty="0">
                <a:latin typeface="Century Gothic" pitchFamily="34" charset="0"/>
              </a:rPr>
              <a:t>	OUTROS</a:t>
            </a:r>
          </a:p>
        </p:txBody>
      </p:sp>
      <p:sp>
        <p:nvSpPr>
          <p:cNvPr id="65" name="CaixaDeTexto 64"/>
          <p:cNvSpPr txBox="1"/>
          <p:nvPr/>
        </p:nvSpPr>
        <p:spPr>
          <a:xfrm>
            <a:off x="179512" y="28044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itchFamily="34" charset="0"/>
              </a:rPr>
              <a:t>TODOS OS SETORES TEM EMPRESAS NO REGIME CUMULATIVO DO PIS/COFINS E TEM EMPRESAS MÉDIAS, PEQUENAS E MICRO PREJUDICADAS PELA MUDANÇA</a:t>
            </a:r>
          </a:p>
        </p:txBody>
      </p:sp>
      <p:sp>
        <p:nvSpPr>
          <p:cNvPr id="75" name="CaixaDeTexto 74"/>
          <p:cNvSpPr txBox="1"/>
          <p:nvPr/>
        </p:nvSpPr>
        <p:spPr>
          <a:xfrm>
            <a:off x="6637703" y="1348765"/>
            <a:ext cx="19748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 3,65% x </a:t>
            </a:r>
            <a:r>
              <a:rPr lang="pt-BR" sz="1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Rec</a:t>
            </a:r>
            <a:r>
              <a:rPr lang="pt-B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Bruta</a:t>
            </a:r>
          </a:p>
          <a:p>
            <a:r>
              <a:rPr lang="pt-B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(ou menos no caso do SIMPLES)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543868" y="6042104"/>
            <a:ext cx="25008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/>
              <a:t>PIS/COFINS </a:t>
            </a:r>
            <a:r>
              <a:rPr lang="pt-BR" sz="1200" b="1" u="sng" dirty="0"/>
              <a:t>NÃO</a:t>
            </a:r>
            <a:r>
              <a:rPr lang="pt-BR" sz="1200" b="1" dirty="0"/>
              <a:t> CUMULATIVO</a:t>
            </a:r>
          </a:p>
        </p:txBody>
      </p:sp>
      <p:sp>
        <p:nvSpPr>
          <p:cNvPr id="41" name="Retângulo 40"/>
          <p:cNvSpPr/>
          <p:nvPr/>
        </p:nvSpPr>
        <p:spPr>
          <a:xfrm>
            <a:off x="298171" y="6078174"/>
            <a:ext cx="226080" cy="223968"/>
          </a:xfrm>
          <a:prstGeom prst="rect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42" name="Retângulo 41"/>
          <p:cNvSpPr/>
          <p:nvPr/>
        </p:nvSpPr>
        <p:spPr>
          <a:xfrm>
            <a:off x="298171" y="6349881"/>
            <a:ext cx="226080" cy="2239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46" name="CaixaDeTexto 45"/>
          <p:cNvSpPr txBox="1"/>
          <p:nvPr/>
        </p:nvSpPr>
        <p:spPr>
          <a:xfrm>
            <a:off x="563485" y="6309320"/>
            <a:ext cx="2116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/>
              <a:t>PIS/COFINS </a:t>
            </a:r>
            <a:r>
              <a:rPr lang="pt-BR" sz="1200" b="1" u="sng" dirty="0"/>
              <a:t>CUMULATIVO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4768227" y="4532927"/>
            <a:ext cx="43757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2359A1"/>
                </a:solidFill>
                <a:latin typeface="Century Gothic" pitchFamily="34" charset="0"/>
              </a:rPr>
              <a:t>SAÚDE 		         EDUCAÇÃO</a:t>
            </a:r>
          </a:p>
          <a:p>
            <a:r>
              <a:rPr lang="pt-BR" sz="1200" b="1" dirty="0">
                <a:solidFill>
                  <a:srgbClr val="2359A1"/>
                </a:solidFill>
                <a:latin typeface="Century Gothic" pitchFamily="34" charset="0"/>
              </a:rPr>
              <a:t>SEGURANÇA PRIVADA              HOTÉIS	</a:t>
            </a:r>
          </a:p>
          <a:p>
            <a:r>
              <a:rPr lang="pt-BR" sz="1200" b="1" dirty="0">
                <a:solidFill>
                  <a:srgbClr val="2359A1"/>
                </a:solidFill>
                <a:latin typeface="Century Gothic" pitchFamily="34" charset="0"/>
              </a:rPr>
              <a:t>TELECOMUNICAÇÕES               TELEATENDIMENTO INFORMÁTICA	         AGÊNCIAS DE VIAGENS</a:t>
            </a:r>
          </a:p>
          <a:p>
            <a:r>
              <a:rPr lang="pt-BR" sz="1200" b="1" dirty="0">
                <a:solidFill>
                  <a:srgbClr val="2359A1"/>
                </a:solidFill>
                <a:latin typeface="Century Gothic" pitchFamily="34" charset="0"/>
              </a:rPr>
              <a:t>CONSTRUÇÃO CIVIL	         CONSTRUÇÃO PESADA</a:t>
            </a:r>
          </a:p>
          <a:p>
            <a:r>
              <a:rPr lang="pt-BR" sz="1200" b="1" dirty="0">
                <a:solidFill>
                  <a:srgbClr val="2359A1"/>
                </a:solidFill>
                <a:latin typeface="Century Gothic" pitchFamily="34" charset="0"/>
              </a:rPr>
              <a:t>OUTROS		</a:t>
            </a:r>
          </a:p>
        </p:txBody>
      </p:sp>
      <p:grpSp>
        <p:nvGrpSpPr>
          <p:cNvPr id="3" name="Agrupar 2"/>
          <p:cNvGrpSpPr/>
          <p:nvPr/>
        </p:nvGrpSpPr>
        <p:grpSpPr>
          <a:xfrm>
            <a:off x="5056995" y="2014216"/>
            <a:ext cx="941283" cy="2232248"/>
            <a:chOff x="5056995" y="2014216"/>
            <a:chExt cx="941283" cy="2232248"/>
          </a:xfrm>
        </p:grpSpPr>
        <p:sp>
          <p:nvSpPr>
            <p:cNvPr id="36" name="Retângulo 35"/>
            <p:cNvSpPr/>
            <p:nvPr/>
          </p:nvSpPr>
          <p:spPr>
            <a:xfrm>
              <a:off x="5098948" y="2014216"/>
              <a:ext cx="864096" cy="2232248"/>
            </a:xfrm>
            <a:prstGeom prst="rect">
              <a:avLst/>
            </a:prstGeom>
            <a:pattFill prst="ltUpDiag">
              <a:fgClr>
                <a:srgbClr val="FFC000"/>
              </a:fgClr>
              <a:bgClr>
                <a:schemeClr val="bg1"/>
              </a:bgClr>
            </a:patt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5056995" y="3003353"/>
              <a:ext cx="94128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900" b="1" dirty="0"/>
                <a:t>LUCRO REAL</a:t>
              </a:r>
              <a:endParaRPr lang="pt-BR" sz="800" b="1" dirty="0"/>
            </a:p>
          </p:txBody>
        </p:sp>
      </p:grpSp>
      <p:grpSp>
        <p:nvGrpSpPr>
          <p:cNvPr id="4" name="Agrupar 3"/>
          <p:cNvGrpSpPr/>
          <p:nvPr/>
        </p:nvGrpSpPr>
        <p:grpSpPr>
          <a:xfrm>
            <a:off x="6456973" y="2745341"/>
            <a:ext cx="893654" cy="1226317"/>
            <a:chOff x="6456973" y="2745341"/>
            <a:chExt cx="893654" cy="1226317"/>
          </a:xfrm>
        </p:grpSpPr>
        <p:sp>
          <p:nvSpPr>
            <p:cNvPr id="59" name="Retângulo 58"/>
            <p:cNvSpPr/>
            <p:nvPr/>
          </p:nvSpPr>
          <p:spPr>
            <a:xfrm>
              <a:off x="6486531" y="2745341"/>
              <a:ext cx="864096" cy="1226317"/>
            </a:xfrm>
            <a:prstGeom prst="rect">
              <a:avLst/>
            </a:prstGeom>
            <a:pattFill prst="ltUpDiag">
              <a:fgClr>
                <a:srgbClr val="FFC000"/>
              </a:fgClr>
              <a:bgClr>
                <a:schemeClr val="bg1"/>
              </a:bgClr>
            </a:patt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4" name="CaixaDeTexto 53"/>
            <p:cNvSpPr txBox="1"/>
            <p:nvPr/>
          </p:nvSpPr>
          <p:spPr>
            <a:xfrm>
              <a:off x="6456973" y="3170699"/>
              <a:ext cx="8835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900" b="1" dirty="0"/>
                <a:t>LUCRO </a:t>
              </a:r>
            </a:p>
            <a:p>
              <a:pPr algn="ctr"/>
              <a:r>
                <a:rPr lang="pt-BR" sz="900" b="1" dirty="0"/>
                <a:t>PRESUMIDO</a:t>
              </a:r>
              <a:endParaRPr lang="pt-BR" sz="800" b="1" dirty="0"/>
            </a:p>
          </p:txBody>
        </p:sp>
      </p:grpSp>
      <p:grpSp>
        <p:nvGrpSpPr>
          <p:cNvPr id="2" name="Agrupar 1"/>
          <p:cNvGrpSpPr/>
          <p:nvPr/>
        </p:nvGrpSpPr>
        <p:grpSpPr>
          <a:xfrm>
            <a:off x="2244596" y="2745341"/>
            <a:ext cx="893654" cy="1226317"/>
            <a:chOff x="2244596" y="2745341"/>
            <a:chExt cx="893654" cy="1226317"/>
          </a:xfrm>
        </p:grpSpPr>
        <p:sp>
          <p:nvSpPr>
            <p:cNvPr id="61" name="Retângulo 60"/>
            <p:cNvSpPr/>
            <p:nvPr/>
          </p:nvSpPr>
          <p:spPr>
            <a:xfrm>
              <a:off x="2274154" y="2745341"/>
              <a:ext cx="864096" cy="1226317"/>
            </a:xfrm>
            <a:prstGeom prst="rect">
              <a:avLst/>
            </a:prstGeom>
            <a:pattFill prst="ltUpDiag">
              <a:fgClr>
                <a:srgbClr val="FFC000"/>
              </a:fgClr>
              <a:bgClr>
                <a:schemeClr val="bg1"/>
              </a:bgClr>
            </a:patt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4" name="CaixaDeTexto 63"/>
            <p:cNvSpPr txBox="1"/>
            <p:nvPr/>
          </p:nvSpPr>
          <p:spPr>
            <a:xfrm>
              <a:off x="2244596" y="3170699"/>
              <a:ext cx="8835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900" b="1" dirty="0"/>
                <a:t>LUCRO </a:t>
              </a:r>
            </a:p>
            <a:p>
              <a:pPr algn="ctr"/>
              <a:r>
                <a:rPr lang="pt-BR" sz="900" b="1" dirty="0"/>
                <a:t>PRESUMIDO</a:t>
              </a:r>
              <a:endParaRPr lang="pt-BR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956854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07503" y="116632"/>
            <a:ext cx="8952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itchFamily="34" charset="0"/>
              </a:rPr>
              <a:t>PARA SETORES DO REGIME CUMULATIVO E EMPRESAS DO LUCRO PRESUMIDO, A MUDANÇA É INADEQUADA, AUMENTANDO A TRIBUTAÇÃO E A COMPLEXIDADE</a:t>
            </a:r>
          </a:p>
        </p:txBody>
      </p:sp>
      <p:sp>
        <p:nvSpPr>
          <p:cNvPr id="7" name="Retângulo de cantos arredondados 7"/>
          <p:cNvSpPr/>
          <p:nvPr/>
        </p:nvSpPr>
        <p:spPr>
          <a:xfrm>
            <a:off x="-756592" y="908720"/>
            <a:ext cx="4752528" cy="363528"/>
          </a:xfrm>
          <a:prstGeom prst="round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b="1" dirty="0">
                <a:latin typeface="Century Gothic" pitchFamily="34" charset="0"/>
              </a:rPr>
              <a:t>REFLEXOS SOBRE OS SERVIÇOS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628800"/>
            <a:ext cx="6282644" cy="3383314"/>
          </a:xfrm>
          <a:prstGeom prst="rect">
            <a:avLst/>
          </a:prstGeom>
        </p:spPr>
      </p:pic>
      <p:sp>
        <p:nvSpPr>
          <p:cNvPr id="32" name="CaixaDeTexto 31"/>
          <p:cNvSpPr txBox="1"/>
          <p:nvPr/>
        </p:nvSpPr>
        <p:spPr>
          <a:xfrm>
            <a:off x="614850" y="5939507"/>
            <a:ext cx="2403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>
                <a:solidFill>
                  <a:schemeClr val="accent6"/>
                </a:solidFill>
              </a:rPr>
              <a:t>Mão de Obra </a:t>
            </a:r>
          </a:p>
          <a:p>
            <a:pPr algn="ctr"/>
            <a:r>
              <a:rPr lang="pt-BR" b="1" dirty="0">
                <a:solidFill>
                  <a:schemeClr val="accent6"/>
                </a:solidFill>
              </a:rPr>
              <a:t>Altamente Tributada</a:t>
            </a:r>
          </a:p>
        </p:txBody>
      </p:sp>
    </p:spTree>
    <p:extLst>
      <p:ext uri="{BB962C8B-B14F-4D97-AF65-F5344CB8AC3E}">
        <p14:creationId xmlns:p14="http://schemas.microsoft.com/office/powerpoint/2010/main" val="387602261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950" y="0"/>
            <a:ext cx="863600" cy="83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07504" y="116632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entury Gothic" pitchFamily="34" charset="0"/>
              </a:rPr>
              <a:t>O REGIME NÃO CUMULATIVO IMPÕE UMA TRIBUTAÇÃO DE PIS/COFINS MUITO MAIS ELEVADA PARA QUEM É INTENSIVO EM MÃO-DE-OBRA</a:t>
            </a:r>
          </a:p>
        </p:txBody>
      </p:sp>
      <p:sp>
        <p:nvSpPr>
          <p:cNvPr id="7" name="Retângulo de cantos arredondados 7"/>
          <p:cNvSpPr/>
          <p:nvPr/>
        </p:nvSpPr>
        <p:spPr>
          <a:xfrm>
            <a:off x="-756592" y="908720"/>
            <a:ext cx="4752528" cy="363528"/>
          </a:xfrm>
          <a:prstGeom prst="roundRect">
            <a:avLst/>
          </a:prstGeom>
          <a:solidFill>
            <a:srgbClr val="FAA3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b="1" dirty="0">
                <a:latin typeface="Century Gothic" pitchFamily="34" charset="0"/>
              </a:rPr>
              <a:t>MUDANÇAS SÃO ASSIMÉTRICAS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755576" y="1412776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Century Gothic" panose="020B0502020202020204" pitchFamily="34" charset="0"/>
              </a:rPr>
              <a:t>O MODELO ATUAL EVITOU UMA SUPER TRIBUTAÇÃO DE MUITAS ATIVIDADES INTENSIVAS EM MÃO-DE-OBRA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621694"/>
              </p:ext>
            </p:extLst>
          </p:nvPr>
        </p:nvGraphicFramePr>
        <p:xfrm>
          <a:off x="251520" y="2060848"/>
          <a:ext cx="8640959" cy="17555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xmlns="" val="79445984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3519453909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192280047"/>
                    </a:ext>
                  </a:extLst>
                </a:gridCol>
                <a:gridCol w="1224135">
                  <a:extLst>
                    <a:ext uri="{9D8B030D-6E8A-4147-A177-3AD203B41FA5}">
                      <a16:colId xmlns:a16="http://schemas.microsoft.com/office/drawing/2014/main" xmlns="" val="3925941122"/>
                    </a:ext>
                  </a:extLst>
                </a:gridCol>
              </a:tblGrid>
              <a:tr h="335280">
                <a:tc gridSpan="2">
                  <a:txBody>
                    <a:bodyPr/>
                    <a:lstStyle/>
                    <a:p>
                      <a:r>
                        <a:rPr lang="pt-BR" sz="1600" dirty="0"/>
                        <a:t>Escola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Indústria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100345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pt-BR" sz="1600" dirty="0"/>
                        <a:t>Vendas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Vendas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85026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pt-BR" sz="1600" dirty="0"/>
                        <a:t>PIS/COFINS (3,65%)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365,00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PIS/COFINS (9,25%)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925,00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2436245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pt-BR" sz="1600" dirty="0"/>
                        <a:t>Créditos Físicos PIS/COFINS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Créditos Físicos PIS/COFINS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>
                          <a:solidFill>
                            <a:srgbClr val="FF0000"/>
                          </a:solidFill>
                        </a:rPr>
                        <a:t>-580,00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85705068"/>
                  </a:ext>
                </a:extLst>
              </a:tr>
              <a:tr h="414460">
                <a:tc>
                  <a:txBody>
                    <a:bodyPr/>
                    <a:lstStyle/>
                    <a:p>
                      <a:r>
                        <a:rPr lang="pt-BR" sz="1600" b="1" dirty="0"/>
                        <a:t>Total PIS/COFINS a pagar (=3,65%)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365,00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/>
                        <a:t>Total PIS/COFINS a pagar (=3,45%)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345,00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5116658"/>
                  </a:ext>
                </a:extLst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739521" y="4005064"/>
            <a:ext cx="7488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Century Gothic" panose="020B0502020202020204" pitchFamily="34" charset="0"/>
              </a:rPr>
              <a:t>O NOVO MODELO BENEFICIA UM POUCO ALGUNS E PREJUDICA MUITO OUTROS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201311"/>
              </p:ext>
            </p:extLst>
          </p:nvPr>
        </p:nvGraphicFramePr>
        <p:xfrm>
          <a:off x="251520" y="4409724"/>
          <a:ext cx="8640959" cy="17555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xmlns="" val="79445984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3519453909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192280047"/>
                    </a:ext>
                  </a:extLst>
                </a:gridCol>
                <a:gridCol w="1224135">
                  <a:extLst>
                    <a:ext uri="{9D8B030D-6E8A-4147-A177-3AD203B41FA5}">
                      <a16:colId xmlns:a16="http://schemas.microsoft.com/office/drawing/2014/main" xmlns="" val="3925941122"/>
                    </a:ext>
                  </a:extLst>
                </a:gridCol>
              </a:tblGrid>
              <a:tr h="335280">
                <a:tc gridSpan="2">
                  <a:txBody>
                    <a:bodyPr/>
                    <a:lstStyle/>
                    <a:p>
                      <a:r>
                        <a:rPr lang="pt-BR" sz="1600" dirty="0"/>
                        <a:t>Escola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Indústria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100345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pt-BR" sz="1600" dirty="0"/>
                        <a:t>Vendas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Vendas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85026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pt-BR" sz="1600" dirty="0"/>
                        <a:t>PIS/COFINS (9,25%)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925,00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PIS/COFINS (9,25%)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925,00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2436245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pt-BR" sz="1600" dirty="0"/>
                        <a:t>Créditos </a:t>
                      </a:r>
                      <a:r>
                        <a:rPr lang="pt-BR" sz="1600" b="1" dirty="0"/>
                        <a:t>Financeiros</a:t>
                      </a:r>
                      <a:r>
                        <a:rPr lang="pt-BR" sz="1600" dirty="0"/>
                        <a:t> PIS/COFINS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>
                          <a:solidFill>
                            <a:srgbClr val="FF0000"/>
                          </a:solidFill>
                        </a:rPr>
                        <a:t>-60,00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Créditos </a:t>
                      </a:r>
                      <a:r>
                        <a:rPr lang="pt-BR" sz="1600" b="1" dirty="0"/>
                        <a:t>Financeiros</a:t>
                      </a:r>
                      <a:r>
                        <a:rPr lang="pt-BR" sz="1600" dirty="0"/>
                        <a:t> PIS/COFINS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>
                          <a:solidFill>
                            <a:srgbClr val="FF0000"/>
                          </a:solidFill>
                        </a:rPr>
                        <a:t>-600,00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85705068"/>
                  </a:ext>
                </a:extLst>
              </a:tr>
              <a:tr h="414460">
                <a:tc>
                  <a:txBody>
                    <a:bodyPr/>
                    <a:lstStyle/>
                    <a:p>
                      <a:r>
                        <a:rPr lang="pt-BR" sz="1600" b="1" dirty="0"/>
                        <a:t>Total PIS/COFINS a pagar (=8,65%)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865,00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/>
                        <a:t>Total PIS/COFINS a pagar (=3,25%)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325,00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5116658"/>
                  </a:ext>
                </a:extLst>
              </a:tr>
            </a:tbl>
          </a:graphicData>
        </a:graphic>
      </p:graphicFrame>
      <p:sp>
        <p:nvSpPr>
          <p:cNvPr id="8" name="Seta: para Baixo 7"/>
          <p:cNvSpPr/>
          <p:nvPr/>
        </p:nvSpPr>
        <p:spPr>
          <a:xfrm>
            <a:off x="8544449" y="6216895"/>
            <a:ext cx="288032" cy="49641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: para Baixo 11"/>
          <p:cNvSpPr/>
          <p:nvPr/>
        </p:nvSpPr>
        <p:spPr>
          <a:xfrm rot="10800000">
            <a:off x="4167839" y="6216895"/>
            <a:ext cx="288032" cy="49641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3353358" y="6251643"/>
            <a:ext cx="806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+5%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7594484" y="6234268"/>
            <a:ext cx="10118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-0,2%</a:t>
            </a:r>
            <a:endParaRPr lang="pt-B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474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 animBg="1"/>
      <p:bldP spid="12" grpId="0" animBg="1"/>
      <p:bldP spid="11" grpId="0"/>
      <p:bldP spid="14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21023</TotalTime>
  <Words>889</Words>
  <Application>Microsoft Office PowerPoint</Application>
  <PresentationFormat>Apresentação na tela (4:3)</PresentationFormat>
  <Paragraphs>205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Globo Comunicação e Participações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Emerson Casali</dc:creator>
  <cp:lastModifiedBy>CD</cp:lastModifiedBy>
  <cp:revision>1418</cp:revision>
  <cp:lastPrinted>2016-12-05T23:07:33Z</cp:lastPrinted>
  <dcterms:created xsi:type="dcterms:W3CDTF">2014-03-16T17:44:56Z</dcterms:created>
  <dcterms:modified xsi:type="dcterms:W3CDTF">2016-12-06T16:54:03Z</dcterms:modified>
</cp:coreProperties>
</file>