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03" r:id="rId2"/>
    <p:sldId id="457" r:id="rId3"/>
    <p:sldId id="461" r:id="rId4"/>
    <p:sldId id="449" r:id="rId5"/>
    <p:sldId id="459" r:id="rId6"/>
    <p:sldId id="444" r:id="rId7"/>
    <p:sldId id="445" r:id="rId8"/>
    <p:sldId id="425" r:id="rId9"/>
    <p:sldId id="464" r:id="rId10"/>
    <p:sldId id="463" r:id="rId11"/>
    <p:sldId id="462" r:id="rId12"/>
    <p:sldId id="460" r:id="rId13"/>
    <p:sldId id="465" r:id="rId14"/>
    <p:sldId id="467" r:id="rId15"/>
    <p:sldId id="466" r:id="rId16"/>
    <p:sldId id="400" r:id="rId17"/>
    <p:sldId id="389" r:id="rId18"/>
  </p:sldIdLst>
  <p:sldSz cx="12192000" cy="6858000"/>
  <p:notesSz cx="6797675" cy="9928225"/>
  <p:defaultTextStyle>
    <a:defPPr>
      <a:defRPr lang="pt-BR"/>
    </a:defPPr>
    <a:lvl1pPr marL="0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23">
          <p15:clr>
            <a:srgbClr val="A4A3A4"/>
          </p15:clr>
        </p15:guide>
        <p15:guide id="2" orient="horz" pos="3355">
          <p15:clr>
            <a:srgbClr val="A4A3A4"/>
          </p15:clr>
        </p15:guide>
        <p15:guide id="3" orient="horz" pos="602">
          <p15:clr>
            <a:srgbClr val="A4A3A4"/>
          </p15:clr>
        </p15:guide>
        <p15:guide id="4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96"/>
    <a:srgbClr val="016496"/>
    <a:srgbClr val="32969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20206" autoAdjust="0"/>
    <p:restoredTop sz="99645" autoAdjust="0"/>
  </p:normalViewPr>
  <p:slideViewPr>
    <p:cSldViewPr snapToGrid="0">
      <p:cViewPr>
        <p:scale>
          <a:sx n="70" d="100"/>
          <a:sy n="70" d="100"/>
        </p:scale>
        <p:origin x="1134" y="48"/>
      </p:cViewPr>
      <p:guideLst>
        <p:guide orient="horz" pos="2223"/>
        <p:guide orient="horz" pos="3355"/>
        <p:guide orient="horz" pos="602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2" y="0"/>
            <a:ext cx="2945659" cy="496411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55" y="0"/>
            <a:ext cx="2945659" cy="496411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CBA4E250-0971-4387-AC5A-B511832674DD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7" tIns="45363" rIns="90727" bIns="45363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915"/>
            <a:ext cx="5438140" cy="4467701"/>
          </a:xfrm>
          <a:prstGeom prst="rect">
            <a:avLst/>
          </a:prstGeom>
        </p:spPr>
        <p:txBody>
          <a:bodyPr vert="horz" lIns="90727" tIns="45363" rIns="90727" bIns="45363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2" y="9430091"/>
            <a:ext cx="2945659" cy="496411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55" y="9430091"/>
            <a:ext cx="2945659" cy="496411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86BC6DB1-9D5B-4B66-804E-4BBA30BD97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97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6DEEE-CE1A-48FD-8D24-AF8FB7BE0D2D}" type="slidenum">
              <a:rPr lang="pt-BR" smtClean="0"/>
              <a:pPr>
                <a:defRPr/>
              </a:pPr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138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2BB886-6DF3-459A-8176-2791F62940F9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7562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2BB886-6DF3-459A-8176-2791F62940F9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64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2BB886-6DF3-459A-8176-2791F62940F9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9508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2BB886-6DF3-459A-8176-2791F62940F9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3175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2BB886-6DF3-459A-8176-2791F62940F9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8367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2BB886-6DF3-459A-8176-2791F62940F9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8521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990" tIns="45496" rIns="90990" bIns="45496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9287" indent="-284341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7364" indent="-22747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2310" indent="-22747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7254" indent="-22747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2200" indent="-2274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57146" indent="-2274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12092" indent="-2274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67036" indent="-2274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F11D29A-9FED-48D7-A107-15AE3406467D}" type="slidenum">
              <a:rPr lang="es-ES" smtClean="0"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s-ES">
              <a:latin typeface="Arial" charset="0"/>
              <a:cs typeface="Arial" charset="0"/>
            </a:endParaRPr>
          </a:p>
        </p:txBody>
      </p:sp>
      <p:sp>
        <p:nvSpPr>
          <p:cNvPr id="47107" name="doc id"/>
          <p:cNvSpPr txBox="1">
            <a:spLocks noGrp="1" noChangeArrowheads="1"/>
          </p:cNvSpPr>
          <p:nvPr/>
        </p:nvSpPr>
        <p:spPr bwMode="auto">
          <a:xfrm>
            <a:off x="6961839" y="53449"/>
            <a:ext cx="2367537" cy="24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sz="1600">
                <a:latin typeface="Arial" charset="0"/>
              </a:rPr>
              <a:t>MAD-AAA123-20061019-</a:t>
            </a:r>
          </a:p>
        </p:txBody>
      </p:sp>
      <p:sp>
        <p:nvSpPr>
          <p:cNvPr id="47108" name="pg num"/>
          <p:cNvSpPr txBox="1">
            <a:spLocks noGrp="1" noChangeArrowheads="1"/>
          </p:cNvSpPr>
          <p:nvPr/>
        </p:nvSpPr>
        <p:spPr bwMode="auto">
          <a:xfrm>
            <a:off x="8788787" y="9625358"/>
            <a:ext cx="540582" cy="10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D8FC37AE-26F3-4DF7-9E5B-D4BD870DF2F1}" type="slidenum">
              <a:rPr lang="en-US" sz="700">
                <a:latin typeface="Arial" charset="0"/>
              </a:rPr>
              <a:pPr algn="r" eaLnBrk="1" hangingPunct="1"/>
              <a:t>17</a:t>
            </a:fld>
            <a:endParaRPr lang="en-US" sz="700">
              <a:latin typeface="Arial" charset="0"/>
            </a:endParaRPr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6125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201" y="4714370"/>
            <a:ext cx="4987286" cy="1839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5839" indent="-105839" eaLnBrk="1" hangingPunct="1">
              <a:spcBef>
                <a:spcPct val="0"/>
              </a:spcBef>
            </a:pPr>
            <a:endParaRPr lang="es-ES_trad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2BB886-6DF3-459A-8176-2791F62940F9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941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2BB886-6DF3-459A-8176-2791F62940F9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7158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2BB886-6DF3-459A-8176-2791F62940F9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941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2BB886-6DF3-459A-8176-2791F62940F9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548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2BB886-6DF3-459A-8176-2791F62940F9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941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2BB886-6DF3-459A-8176-2791F62940F9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941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2BB886-6DF3-459A-8176-2791F62940F9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941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2BB886-6DF3-459A-8176-2791F62940F9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8274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E37F-DA3F-4FEE-9185-5815DA47017B}" type="datetime1">
              <a:rPr lang="pt-BR" smtClean="0"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DA66-DF00-413E-BE3E-8E0022499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9929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689A-18B2-45F4-86D5-B396CD7C7A25}" type="datetime1">
              <a:rPr lang="pt-BR" smtClean="0"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DA66-DF00-413E-BE3E-8E0022499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211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31"/>
            <a:ext cx="2628900" cy="581183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31"/>
            <a:ext cx="7734300" cy="581183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985E-95E4-463F-9706-CD204F7FA0E1}" type="datetime1">
              <a:rPr lang="pt-BR" smtClean="0"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DA66-DF00-413E-BE3E-8E0022499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369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62693" y="1508787"/>
            <a:ext cx="10871200" cy="5088565"/>
          </a:xfrm>
        </p:spPr>
        <p:txBody>
          <a:bodyPr>
            <a:normAutofit/>
          </a:bodyPr>
          <a:lstStyle>
            <a:lvl1pPr marL="426656" indent="-426656">
              <a:spcBef>
                <a:spcPts val="800"/>
              </a:spcBef>
              <a:buClr>
                <a:srgbClr val="FF6600"/>
              </a:buClr>
              <a:buSzPct val="60000"/>
              <a:buFont typeface="Wingdings" pitchFamily="2" charset="2"/>
              <a:buChar char=""/>
              <a:defRPr sz="3200"/>
            </a:lvl1pPr>
            <a:lvl2pPr>
              <a:spcBef>
                <a:spcPts val="800"/>
              </a:spcBef>
              <a:buClr>
                <a:srgbClr val="006699"/>
              </a:buClr>
              <a:buSzPct val="60000"/>
              <a:defRPr sz="2700"/>
            </a:lvl2pPr>
            <a:lvl3pPr>
              <a:spcBef>
                <a:spcPts val="800"/>
              </a:spcBef>
              <a:defRPr sz="2400"/>
            </a:lvl3pPr>
            <a:lvl4pPr>
              <a:spcBef>
                <a:spcPts val="800"/>
              </a:spcBef>
              <a:defRPr sz="2100"/>
            </a:lvl4pPr>
            <a:lvl5pPr>
              <a:spcBef>
                <a:spcPts val="800"/>
              </a:spcBef>
              <a:defRPr sz="2100"/>
            </a:lvl5pPr>
            <a:extLst/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dirty="0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812800" y="218228"/>
            <a:ext cx="10871200" cy="85390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40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62693" y="1508787"/>
            <a:ext cx="10871200" cy="5088565"/>
          </a:xfrm>
        </p:spPr>
        <p:txBody>
          <a:bodyPr>
            <a:normAutofit/>
          </a:bodyPr>
          <a:lstStyle>
            <a:lvl1pPr marL="426645" indent="-426645">
              <a:spcBef>
                <a:spcPts val="800"/>
              </a:spcBef>
              <a:buClr>
                <a:srgbClr val="FF6600"/>
              </a:buClr>
              <a:buSzPct val="60000"/>
              <a:buFont typeface="Wingdings" pitchFamily="2" charset="2"/>
              <a:buChar char=""/>
              <a:defRPr sz="3200"/>
            </a:lvl1pPr>
            <a:lvl2pPr>
              <a:spcBef>
                <a:spcPts val="800"/>
              </a:spcBef>
              <a:buClr>
                <a:srgbClr val="006699"/>
              </a:buClr>
              <a:buSzPct val="60000"/>
              <a:defRPr sz="2700"/>
            </a:lvl2pPr>
            <a:lvl3pPr>
              <a:spcBef>
                <a:spcPts val="800"/>
              </a:spcBef>
              <a:defRPr sz="2400"/>
            </a:lvl3pPr>
            <a:lvl4pPr>
              <a:spcBef>
                <a:spcPts val="800"/>
              </a:spcBef>
              <a:defRPr sz="2100"/>
            </a:lvl4pPr>
            <a:lvl5pPr>
              <a:spcBef>
                <a:spcPts val="800"/>
              </a:spcBef>
              <a:defRPr sz="2100"/>
            </a:lvl5pPr>
            <a:extLst/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dirty="0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812800" y="218232"/>
            <a:ext cx="10871200" cy="85390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87086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39DA-6FCF-4058-A040-E77EDACFE45E}" type="datetime1">
              <a:rPr lang="pt-BR" smtClean="0"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DA66-DF00-413E-BE3E-8E0022499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153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CC95-076B-4C2E-B9FE-6536676AF19C}" type="datetime1">
              <a:rPr lang="pt-BR" smtClean="0"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DA66-DF00-413E-BE3E-8E0022499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7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7ED2-E755-4353-BA91-7B6BFE064B69}" type="datetime1">
              <a:rPr lang="pt-BR" smtClean="0"/>
              <a:t>07/07/2016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DA66-DF00-413E-BE3E-8E0022499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625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5531-D14E-4075-A6EE-87146B0BC723}" type="datetime1">
              <a:rPr lang="pt-BR" smtClean="0"/>
              <a:t>07/07/2016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DA66-DF00-413E-BE3E-8E0022499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1757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E2CF-9CD8-417F-B465-5739DF46116C}" type="datetime1">
              <a:rPr lang="pt-BR" smtClean="0"/>
              <a:t>07/07/2016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DA66-DF00-413E-BE3E-8E0022499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089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87C7-D273-4911-8C21-55D5E06F9E29}" type="datetime1">
              <a:rPr lang="pt-BR" smtClean="0"/>
              <a:t>07/07/2016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DA66-DF00-413E-BE3E-8E0022499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544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3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62C3-F587-4E2C-9A9A-70E512096CBB}" type="datetime1">
              <a:rPr lang="pt-BR" smtClean="0"/>
              <a:t>07/07/2016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DA66-DF00-413E-BE3E-8E0022499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9978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3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6CC8-1ED9-457A-8695-184EF114902F}" type="datetime1">
              <a:rPr lang="pt-BR" smtClean="0"/>
              <a:t>07/07/2016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DA66-DF00-413E-BE3E-8E0022499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965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7DD9F-2B83-45B4-B12E-E63E308236E1}" type="datetime1">
              <a:rPr lang="pt-BR" smtClean="0"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321787" y="6356352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1D3BDA66-DF00-413E-BE3E-8E00224998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02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28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7"/>
          <a:stretch/>
        </p:blipFill>
        <p:spPr>
          <a:xfrm>
            <a:off x="5728553" y="17552"/>
            <a:ext cx="6463447" cy="6865169"/>
          </a:xfrm>
          <a:prstGeom prst="rect">
            <a:avLst/>
          </a:prstGeom>
        </p:spPr>
      </p:pic>
      <p:sp>
        <p:nvSpPr>
          <p:cNvPr id="8" name="Título 3"/>
          <p:cNvSpPr>
            <a:spLocks/>
          </p:cNvSpPr>
          <p:nvPr/>
        </p:nvSpPr>
        <p:spPr bwMode="auto">
          <a:xfrm>
            <a:off x="368490" y="992606"/>
            <a:ext cx="5950857" cy="73330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/>
        </p:spPr>
        <p:txBody>
          <a:bodyPr lIns="0" tIns="0" rIns="0" bIns="0" anchor="t" anchorCtr="0"/>
          <a:lstStyle/>
          <a:p>
            <a:pPr algn="ctr">
              <a:lnSpc>
                <a:spcPct val="80000"/>
              </a:lnSpc>
            </a:pPr>
            <a:r>
              <a:rPr lang="pt-BR" sz="6600" b="1" cap="small" dirty="0">
                <a:ea typeface="Tahoma" pitchFamily="34" charset="0"/>
                <a:cs typeface="Tahoma" pitchFamily="34" charset="0"/>
              </a:rPr>
              <a:t>PL 3453-15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929323" y="4607692"/>
            <a:ext cx="4733643" cy="960361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txBody>
          <a:bodyPr lIns="0" tIns="0" rIns="0" bIns="0" anchor="t" anchorCtr="0"/>
          <a:lstStyle>
            <a:defPPr>
              <a:defRPr lang="pt-BR"/>
            </a:defPPr>
            <a:lvl1pPr algn="ctr">
              <a:spcBef>
                <a:spcPts val="0"/>
              </a:spcBef>
              <a:defRPr sz="4800" b="1" cap="small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pt-BR" sz="3200" dirty="0">
                <a:solidFill>
                  <a:schemeClr val="tx1"/>
                </a:solidFill>
              </a:rPr>
              <a:t>Alexander Castro</a:t>
            </a:r>
          </a:p>
          <a:p>
            <a:r>
              <a:rPr lang="pt-BR" sz="2000" b="0" dirty="0">
                <a:solidFill>
                  <a:schemeClr val="tx1"/>
                </a:solidFill>
              </a:rPr>
              <a:t>Brasília, 07 de Julho de 2016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3633" y="2852382"/>
            <a:ext cx="7560874" cy="954103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pt-BR" sz="2800" b="1" cap="small" dirty="0"/>
              <a:t>Audiência Pública na Comissão de Desenvolvimento Econômico, Comércio e Serviços (CDEICS)</a:t>
            </a:r>
            <a:endParaRPr lang="pt-BR" sz="2800" cap="small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68" y="5677468"/>
            <a:ext cx="3279952" cy="873186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>
            <a:off x="368490" y="4203512"/>
            <a:ext cx="6851176" cy="3576"/>
          </a:xfrm>
          <a:prstGeom prst="line">
            <a:avLst/>
          </a:prstGeom>
          <a:ln w="38100">
            <a:solidFill>
              <a:srgbClr val="006496"/>
            </a:solidFill>
          </a:ln>
          <a:effectLst>
            <a:reflection blurRad="6350" stA="50000" endA="295" endPos="92000" dist="1016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74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57"/>
          <a:stretch/>
        </p:blipFill>
        <p:spPr>
          <a:xfrm>
            <a:off x="916750" y="1323833"/>
            <a:ext cx="11275250" cy="5534167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54842" y="101384"/>
            <a:ext cx="6127845" cy="642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887" tIns="51944" rIns="103887" bIns="51944" anchor="ctr" anchorCtr="1">
            <a:spAutoFit/>
          </a:bodyPr>
          <a:lstStyle/>
          <a:p>
            <a:pPr algn="ctr">
              <a:spcBef>
                <a:spcPts val="1800"/>
              </a:spcBef>
            </a:pPr>
            <a:r>
              <a:rPr lang="pt-BR" sz="3600" b="1" u="sng" dirty="0"/>
              <a:t>PL 3453-15</a:t>
            </a:r>
          </a:p>
          <a:p>
            <a:pPr algn="ctr">
              <a:spcBef>
                <a:spcPts val="1800"/>
              </a:spcBef>
            </a:pPr>
            <a:r>
              <a:rPr lang="pt-BR" sz="3600" b="1" dirty="0"/>
              <a:t>Cálculo do valor econômico inclui bens reversíveis, se</a:t>
            </a:r>
          </a:p>
          <a:p>
            <a:pPr algn="ctr"/>
            <a:r>
              <a:rPr lang="pt-BR" sz="3600" b="1" dirty="0"/>
              <a:t>houver.  Projeto de Lei considera como Bens Reversíveis os ativos essenciais e efetivamente utilizados para </a:t>
            </a:r>
          </a:p>
          <a:p>
            <a:pPr algn="ctr"/>
            <a:r>
              <a:rPr lang="pt-BR" sz="3600" b="1" dirty="0"/>
              <a:t>prestação do STFC - Serviço telefônico fixo comutado, valorados na  proporção de seu uso.</a:t>
            </a:r>
          </a:p>
        </p:txBody>
      </p:sp>
    </p:spTree>
    <p:extLst>
      <p:ext uri="{BB962C8B-B14F-4D97-AF65-F5344CB8AC3E}">
        <p14:creationId xmlns:p14="http://schemas.microsoft.com/office/powerpoint/2010/main" val="128873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57"/>
          <a:stretch/>
        </p:blipFill>
        <p:spPr>
          <a:xfrm>
            <a:off x="916750" y="1323833"/>
            <a:ext cx="11275250" cy="5534167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18865" y="866329"/>
            <a:ext cx="5486401" cy="509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887" tIns="51944" rIns="103887" bIns="51944" anchor="ctr" anchorCtr="1">
            <a:spAutoFit/>
          </a:bodyPr>
          <a:lstStyle/>
          <a:p>
            <a:pPr algn="ctr"/>
            <a:r>
              <a:rPr lang="pt-BR" sz="3600" b="1" dirty="0"/>
              <a:t>Setor sempre defendeu</a:t>
            </a:r>
            <a:r>
              <a:rPr lang="pt-BR" sz="3600" dirty="0"/>
              <a:t> a estabilidade do marco legal e regulatório e a segurança jurídica para fazer </a:t>
            </a:r>
            <a:r>
              <a:rPr lang="pt-BR" sz="3600" b="1" dirty="0"/>
              <a:t>avançar</a:t>
            </a:r>
            <a:r>
              <a:rPr lang="pt-BR" sz="3600" dirty="0"/>
              <a:t> a </a:t>
            </a:r>
            <a:r>
              <a:rPr lang="pt-BR" sz="3600" b="1" dirty="0"/>
              <a:t>inclusão</a:t>
            </a:r>
            <a:r>
              <a:rPr lang="pt-BR" sz="3600" dirty="0"/>
              <a:t> </a:t>
            </a:r>
            <a:r>
              <a:rPr lang="pt-BR" sz="3600" b="1" dirty="0"/>
              <a:t>social</a:t>
            </a:r>
            <a:r>
              <a:rPr lang="pt-BR" sz="3600" dirty="0"/>
              <a:t> e </a:t>
            </a:r>
            <a:r>
              <a:rPr lang="pt-BR" sz="3600" b="1" dirty="0"/>
              <a:t>digital, incluindo o respeito aos Contratos de Concessão firmados e que estão em vigor até 2025</a:t>
            </a:r>
          </a:p>
        </p:txBody>
      </p:sp>
    </p:spTree>
    <p:extLst>
      <p:ext uri="{BB962C8B-B14F-4D97-AF65-F5344CB8AC3E}">
        <p14:creationId xmlns:p14="http://schemas.microsoft.com/office/powerpoint/2010/main" val="11961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57"/>
          <a:stretch/>
        </p:blipFill>
        <p:spPr>
          <a:xfrm>
            <a:off x="916750" y="1323833"/>
            <a:ext cx="11275250" cy="5534167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82136" y="616631"/>
            <a:ext cx="5745709" cy="564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887" tIns="51944" rIns="103887" bIns="51944" anchor="ctr" anchorCtr="1">
            <a:spAutoFit/>
          </a:bodyPr>
          <a:lstStyle/>
          <a:p>
            <a:pPr algn="ctr"/>
            <a:r>
              <a:rPr lang="pt-BR" sz="3600" b="1" dirty="0"/>
              <a:t>Por outro lado, verifica-se que modelo de concessão atual associa áreas de pouca ou nenhuma atratividade econômica com  áreas economicamente viáveis com um regime de competição consolidado e concorrência direta entre serviços distintos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91934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57"/>
          <a:stretch/>
        </p:blipFill>
        <p:spPr>
          <a:xfrm>
            <a:off x="916750" y="1323833"/>
            <a:ext cx="11275250" cy="5534167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91570" y="1170632"/>
            <a:ext cx="5349923" cy="453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887" tIns="51944" rIns="103887" bIns="51944" anchor="ctr" anchorCtr="1">
            <a:spAutoFit/>
          </a:bodyPr>
          <a:lstStyle/>
          <a:p>
            <a:pPr algn="ctr"/>
            <a:r>
              <a:rPr lang="pt-BR" sz="3600" b="1" dirty="0"/>
              <a:t>Da análise comparativa entre as demandas do Setor e os condicionantes deste Projeto de Lei constata-se a abertura de um caminho para a mitigar  os problemas  da concessão</a:t>
            </a:r>
          </a:p>
        </p:txBody>
      </p:sp>
    </p:spTree>
    <p:extLst>
      <p:ext uri="{BB962C8B-B14F-4D97-AF65-F5344CB8AC3E}">
        <p14:creationId xmlns:p14="http://schemas.microsoft.com/office/powerpoint/2010/main" val="209616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57"/>
          <a:stretch/>
        </p:blipFill>
        <p:spPr>
          <a:xfrm>
            <a:off x="916750" y="1323833"/>
            <a:ext cx="11275250" cy="5534167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54843" y="431970"/>
            <a:ext cx="6359856" cy="601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887" tIns="51944" rIns="103887" bIns="51944" anchor="ctr" anchorCtr="1">
            <a:spAutoFit/>
          </a:bodyPr>
          <a:lstStyle/>
          <a:p>
            <a:r>
              <a:rPr lang="pt-BR" sz="3200" b="1" dirty="0"/>
              <a:t>Antes da tomada de qualquer decisão pela ANATEL sejam apresentados à categoria para manifestação: (i) os critérios para  constatação de competição efetiva e à comprovação do cumprimento das metas de universalização; (</a:t>
            </a:r>
            <a:r>
              <a:rPr lang="pt-BR" sz="3200" b="1" dirty="0" err="1"/>
              <a:t>ii</a:t>
            </a:r>
            <a:r>
              <a:rPr lang="pt-BR" sz="3200" b="1" dirty="0"/>
              <a:t>) a metodologia e critérios para valoração econômica da substituição dos atuais instrumentos de concessão; (</a:t>
            </a:r>
            <a:r>
              <a:rPr lang="pt-BR" sz="3200" b="1" dirty="0" err="1"/>
              <a:t>iii</a:t>
            </a:r>
            <a:r>
              <a:rPr lang="pt-BR" sz="3200" b="1" dirty="0"/>
              <a:t>) as diretrizes para os investimentos. 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96434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57"/>
          <a:stretch/>
        </p:blipFill>
        <p:spPr>
          <a:xfrm>
            <a:off x="916750" y="1323833"/>
            <a:ext cx="11275250" cy="5534167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54842" y="262694"/>
            <a:ext cx="5732059" cy="635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887" tIns="51944" rIns="103887" bIns="51944" anchor="ctr" anchorCtr="1">
            <a:spAutoFit/>
          </a:bodyPr>
          <a:lstStyle/>
          <a:p>
            <a:r>
              <a:rPr lang="pt-BR" sz="3600" b="1" dirty="0"/>
              <a:t>Categoria defende a manutenção do caráter voluntário de adesão;</a:t>
            </a:r>
          </a:p>
          <a:p>
            <a:pPr>
              <a:spcBef>
                <a:spcPts val="1200"/>
              </a:spcBef>
            </a:pPr>
            <a:r>
              <a:rPr lang="pt-BR" sz="3600" b="1" dirty="0"/>
              <a:t>Eventuais incentivos à migração não podem se constituir em assimetrias regulatórias entre  as atuais prestadoras de outros serviços de telecomunicações (</a:t>
            </a:r>
            <a:r>
              <a:rPr lang="pt-BR" sz="3600" b="1" dirty="0" err="1"/>
              <a:t>SeAC</a:t>
            </a:r>
            <a:r>
              <a:rPr lang="pt-BR" sz="3600" b="1" dirty="0"/>
              <a:t> – SCM ou SMP);</a:t>
            </a:r>
          </a:p>
        </p:txBody>
      </p:sp>
    </p:spTree>
    <p:extLst>
      <p:ext uri="{BB962C8B-B14F-4D97-AF65-F5344CB8AC3E}">
        <p14:creationId xmlns:p14="http://schemas.microsoft.com/office/powerpoint/2010/main" val="393484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0"/>
            <a:ext cx="736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72271" y="882142"/>
            <a:ext cx="5539657" cy="5293741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>
              <a:spcBef>
                <a:spcPts val="800"/>
              </a:spcBef>
            </a:pPr>
            <a:r>
              <a:rPr lang="pt-BR" sz="4800" dirty="0"/>
              <a:t>Um setor que gera </a:t>
            </a:r>
            <a:r>
              <a:rPr lang="pt-BR" sz="4800" b="1" dirty="0"/>
              <a:t>produtividade</a:t>
            </a:r>
            <a:r>
              <a:rPr lang="pt-BR" sz="4800" dirty="0"/>
              <a:t> e </a:t>
            </a:r>
            <a:r>
              <a:rPr lang="pt-BR" sz="4800" b="1" dirty="0"/>
              <a:t>competitividade</a:t>
            </a:r>
            <a:r>
              <a:rPr lang="pt-BR" sz="4800" dirty="0"/>
              <a:t>, permeando todos os demais setores, tem que ser </a:t>
            </a:r>
            <a:r>
              <a:rPr lang="pt-BR" sz="4800" b="1" dirty="0"/>
              <a:t>estimulado</a:t>
            </a:r>
            <a:r>
              <a:rPr lang="pt-BR" sz="4800" dirty="0"/>
              <a:t> a </a:t>
            </a:r>
            <a:r>
              <a:rPr lang="pt-BR" sz="4800" b="1" dirty="0"/>
              <a:t>investir</a:t>
            </a:r>
          </a:p>
        </p:txBody>
      </p:sp>
    </p:spTree>
    <p:extLst>
      <p:ext uri="{BB962C8B-B14F-4D97-AF65-F5344CB8AC3E}">
        <p14:creationId xmlns:p14="http://schemas.microsoft.com/office/powerpoint/2010/main" val="313134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8"/>
          <a:stretch/>
        </p:blipFill>
        <p:spPr>
          <a:xfrm>
            <a:off x="0" y="-2114"/>
            <a:ext cx="12192000" cy="6860116"/>
          </a:xfrm>
          <a:prstGeom prst="rect">
            <a:avLst/>
          </a:prstGeom>
        </p:spPr>
      </p:pic>
      <p:sp>
        <p:nvSpPr>
          <p:cNvPr id="28" name="Título 5"/>
          <p:cNvSpPr>
            <a:spLocks noGrp="1"/>
          </p:cNvSpPr>
          <p:nvPr>
            <p:ph type="title"/>
          </p:nvPr>
        </p:nvSpPr>
        <p:spPr>
          <a:xfrm>
            <a:off x="2001491" y="1445527"/>
            <a:ext cx="8134425" cy="1343753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sz="8000" cap="small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Alexander Castro</a:t>
            </a:r>
            <a:endParaRPr sz="3700" cap="small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2543608" y="2512289"/>
            <a:ext cx="7104789" cy="55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04" tIns="60952" rIns="121904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alex@sinditelebrasil.org.br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032" y="4275456"/>
            <a:ext cx="4599940" cy="12245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" name="Conector reto 6"/>
          <p:cNvCxnSpPr/>
          <p:nvPr/>
        </p:nvCxnSpPr>
        <p:spPr>
          <a:xfrm flipV="1">
            <a:off x="368490" y="3507462"/>
            <a:ext cx="11177516" cy="1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reflection blurRad="6350" stA="50000" endA="295" endPos="92000" dist="1016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79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71"/>
          <a:stretch/>
        </p:blipFill>
        <p:spPr>
          <a:xfrm>
            <a:off x="6084888" y="580658"/>
            <a:ext cx="6107113" cy="6288884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7546" y="169296"/>
            <a:ext cx="6482688" cy="642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887" tIns="51944" rIns="103887" bIns="51944" anchor="ctr" anchorCtr="1">
            <a:spAutoFit/>
          </a:bodyPr>
          <a:lstStyle/>
          <a:p>
            <a:pPr marL="571500" indent="-5715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t-BR" sz="3600" dirty="0">
                <a:latin typeface="Calibri" pitchFamily="34" charset="0"/>
              </a:rPr>
              <a:t>Oferta de Serviço de Voz pelo STFC vem perdendo o interesse da população,  ano após ano;</a:t>
            </a:r>
          </a:p>
          <a:p>
            <a:pPr marL="571500" indent="-5715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t-BR" sz="3600" dirty="0">
                <a:latin typeface="Calibri" pitchFamily="34" charset="0"/>
              </a:rPr>
              <a:t>Essencialidade não mais se verifica;</a:t>
            </a:r>
          </a:p>
          <a:p>
            <a:pPr marL="571500" indent="-5715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t-BR" sz="3600" dirty="0">
                <a:latin typeface="Calibri" pitchFamily="34" charset="0"/>
              </a:rPr>
              <a:t>Desempenha função acessória em relação aos outros serviços;</a:t>
            </a:r>
          </a:p>
          <a:p>
            <a:pPr marL="571500" indent="-5715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t-BR" sz="3600" dirty="0">
                <a:latin typeface="Calibri" pitchFamily="34" charset="0"/>
              </a:rPr>
              <a:t>População almeja Mobilidade e  Internet – SMP e SCM; </a:t>
            </a:r>
          </a:p>
        </p:txBody>
      </p:sp>
    </p:spTree>
    <p:extLst>
      <p:ext uri="{BB962C8B-B14F-4D97-AF65-F5344CB8AC3E}">
        <p14:creationId xmlns:p14="http://schemas.microsoft.com/office/powerpoint/2010/main" val="20760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71"/>
          <a:stretch/>
        </p:blipFill>
        <p:spPr>
          <a:xfrm>
            <a:off x="6084888" y="580658"/>
            <a:ext cx="6107113" cy="6288884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7546" y="1000293"/>
            <a:ext cx="6482688" cy="476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887" tIns="51944" rIns="103887" bIns="51944" anchor="ctr" anchorCtr="1">
            <a:spAutoFit/>
          </a:bodyPr>
          <a:lstStyle/>
          <a:p>
            <a:pPr marL="571500" indent="-5715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t-BR" sz="3600" dirty="0">
                <a:latin typeface="Calibri" pitchFamily="34" charset="0"/>
              </a:rPr>
              <a:t>Concessão atual caracterizada por obrigações excessivas e não valorizadas;</a:t>
            </a:r>
          </a:p>
          <a:p>
            <a:pPr marL="571500" indent="-5715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t-BR" sz="3600" dirty="0">
                <a:latin typeface="Calibri" pitchFamily="34" charset="0"/>
              </a:rPr>
              <a:t>Queda de Receita e Custos Elevados;</a:t>
            </a:r>
          </a:p>
          <a:p>
            <a:pPr marL="571500" indent="-5715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t-BR" sz="3600" dirty="0">
                <a:latin typeface="Calibri" pitchFamily="34" charset="0"/>
              </a:rPr>
              <a:t>Cenário converge para um desincentivo a investimentos;</a:t>
            </a:r>
          </a:p>
          <a:p>
            <a:pPr marL="571500" indent="-5715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pt-BR" sz="3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39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71"/>
          <a:stretch/>
        </p:blipFill>
        <p:spPr>
          <a:xfrm>
            <a:off x="6084888" y="580658"/>
            <a:ext cx="6107113" cy="6288884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67601" y="413182"/>
            <a:ext cx="5996722" cy="602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887" tIns="51944" rIns="103887" bIns="51944" anchor="ctr" anchorCtr="1">
            <a:spAutoFit/>
          </a:bodyPr>
          <a:lstStyle/>
          <a:p>
            <a:pPr marL="571500" indent="-5715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t-BR" sz="3800" dirty="0">
                <a:latin typeface="Calibri" pitchFamily="34" charset="0"/>
              </a:rPr>
              <a:t>Uma das demandas da Categoria é a tomada imediata de ações que possam garantir a sustentabilidade dos contratos de concessão;</a:t>
            </a:r>
          </a:p>
          <a:p>
            <a:pPr marL="571500" indent="-5715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t-BR" sz="3800" dirty="0">
                <a:latin typeface="Calibri" pitchFamily="34" charset="0"/>
              </a:rPr>
              <a:t>Urge a desoneração das atuais concessões, para reduzir os custos Brasil na exploração do STFC;</a:t>
            </a:r>
          </a:p>
        </p:txBody>
      </p:sp>
    </p:spTree>
    <p:extLst>
      <p:ext uri="{BB962C8B-B14F-4D97-AF65-F5344CB8AC3E}">
        <p14:creationId xmlns:p14="http://schemas.microsoft.com/office/powerpoint/2010/main" val="177423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17725" y="243767"/>
            <a:ext cx="7088544" cy="619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887" tIns="51944" rIns="103887" bIns="51944" anchor="ctr" anchorCtr="1">
            <a:spAutoFit/>
          </a:bodyPr>
          <a:lstStyle/>
          <a:p>
            <a:pPr marL="531813" indent="-531813">
              <a:buFont typeface="Wingdings" panose="05000000000000000000" pitchFamily="2" charset="2"/>
              <a:buChar char="Ø"/>
            </a:pPr>
            <a:r>
              <a:rPr lang="pt-BR" sz="3600" dirty="0"/>
              <a:t>Desoneração das metas de </a:t>
            </a:r>
          </a:p>
          <a:p>
            <a:pPr marL="531813" indent="-531813"/>
            <a:r>
              <a:rPr lang="pt-BR" sz="3600" dirty="0"/>
              <a:t>	universalização – Sensível redução das metas do PGMU;</a:t>
            </a:r>
          </a:p>
          <a:p>
            <a:pPr marL="531813" indent="-531813">
              <a:buFont typeface="Wingdings" panose="05000000000000000000" pitchFamily="2" charset="2"/>
              <a:buChar char="Ø"/>
            </a:pPr>
            <a:r>
              <a:rPr lang="pt-BR" sz="3600" dirty="0">
                <a:latin typeface="Calibri" pitchFamily="34" charset="0"/>
              </a:rPr>
              <a:t>Revisão do regulamento de qualidade, com</a:t>
            </a:r>
            <a:r>
              <a:rPr lang="pt-BR" sz="3600" b="1" dirty="0">
                <a:latin typeface="Calibri" pitchFamily="34" charset="0"/>
              </a:rPr>
              <a:t> metas </a:t>
            </a:r>
            <a:r>
              <a:rPr lang="pt-BR" sz="3600" dirty="0">
                <a:latin typeface="Calibri" pitchFamily="34" charset="0"/>
              </a:rPr>
              <a:t>que mais se </a:t>
            </a:r>
            <a:r>
              <a:rPr lang="pt-BR" sz="3600" b="1" dirty="0">
                <a:latin typeface="Calibri" pitchFamily="34" charset="0"/>
              </a:rPr>
              <a:t>identifiquem</a:t>
            </a:r>
            <a:r>
              <a:rPr lang="pt-BR" sz="3600" dirty="0">
                <a:latin typeface="Calibri" pitchFamily="34" charset="0"/>
              </a:rPr>
              <a:t> com a </a:t>
            </a:r>
            <a:r>
              <a:rPr lang="pt-BR" sz="3600" b="1" dirty="0">
                <a:latin typeface="Calibri" pitchFamily="34" charset="0"/>
              </a:rPr>
              <a:t>percepção do usuário;</a:t>
            </a:r>
            <a:endParaRPr lang="pt-BR" sz="3600" dirty="0"/>
          </a:p>
          <a:p>
            <a:pPr marL="531813" indent="-531813">
              <a:buFont typeface="Wingdings" panose="05000000000000000000" pitchFamily="2" charset="2"/>
              <a:buChar char="Ø"/>
            </a:pPr>
            <a:r>
              <a:rPr lang="pt-BR" sz="3600" dirty="0">
                <a:latin typeface="Calibri" pitchFamily="34" charset="0"/>
              </a:rPr>
              <a:t>Revisão dos atuais Instrumentos de Concessão, com obrigações mais leves que as atuais e prestação menos regulada;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12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4841" y="1255594"/>
            <a:ext cx="5773003" cy="511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1944" rIns="0" bIns="51944" anchor="t" anchorCtr="0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3600" dirty="0">
                <a:latin typeface="Calibri" pitchFamily="34" charset="0"/>
              </a:rPr>
              <a:t>Aprovação de novo Regulamento de </a:t>
            </a:r>
            <a:r>
              <a:rPr lang="pt-BR" sz="3600" b="1" dirty="0">
                <a:latin typeface="Calibri" pitchFamily="34" charset="0"/>
              </a:rPr>
              <a:t>Reversibilidade de Bens</a:t>
            </a:r>
            <a:r>
              <a:rPr lang="pt-BR" sz="3600" dirty="0">
                <a:latin typeface="Calibri" pitchFamily="34" charset="0"/>
              </a:rPr>
              <a:t>, com a adoção de um </a:t>
            </a:r>
            <a:r>
              <a:rPr lang="pt-BR" sz="3600" b="1" dirty="0">
                <a:latin typeface="Calibri" pitchFamily="34" charset="0"/>
              </a:rPr>
              <a:t>modelo funcional </a:t>
            </a:r>
            <a:r>
              <a:rPr lang="pt-BR" sz="3600" dirty="0">
                <a:latin typeface="Calibri" pitchFamily="34" charset="0"/>
              </a:rPr>
              <a:t>e tratamento adequado dos bens compartilhados</a:t>
            </a:r>
          </a:p>
        </p:txBody>
      </p:sp>
    </p:spTree>
    <p:extLst>
      <p:ext uri="{BB962C8B-B14F-4D97-AF65-F5344CB8AC3E}">
        <p14:creationId xmlns:p14="http://schemas.microsoft.com/office/powerpoint/2010/main" val="207681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9308" y="1037229"/>
            <a:ext cx="7642746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1944" rIns="0" bIns="51944" anchor="t" anchorCtr="0">
            <a:no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200" dirty="0">
                <a:latin typeface="Calibri" pitchFamily="34" charset="0"/>
              </a:rPr>
              <a:t>Alterações na lei do </a:t>
            </a:r>
            <a:r>
              <a:rPr lang="pt-BR" sz="3200" b="1" dirty="0">
                <a:latin typeface="Calibri" pitchFamily="34" charset="0"/>
              </a:rPr>
              <a:t>FUST</a:t>
            </a:r>
            <a:r>
              <a:rPr lang="pt-BR" sz="3200" dirty="0">
                <a:latin typeface="Calibri" pitchFamily="34" charset="0"/>
              </a:rPr>
              <a:t> e dos demais </a:t>
            </a:r>
            <a:r>
              <a:rPr lang="pt-BR" sz="3200" b="1" dirty="0">
                <a:latin typeface="Calibri" pitchFamily="34" charset="0"/>
              </a:rPr>
              <a:t>Fundos Setoriais</a:t>
            </a:r>
            <a:r>
              <a:rPr lang="pt-BR" sz="3200" dirty="0">
                <a:latin typeface="Calibri" pitchFamily="34" charset="0"/>
              </a:rPr>
              <a:t>, de modo a possibilitar o seu </a:t>
            </a:r>
            <a:r>
              <a:rPr lang="pt-BR" sz="3200" b="1" dirty="0">
                <a:latin typeface="Calibri" pitchFamily="34" charset="0"/>
              </a:rPr>
              <a:t>uso integral </a:t>
            </a:r>
            <a:r>
              <a:rPr lang="pt-BR" sz="3200" dirty="0">
                <a:latin typeface="Calibri" pitchFamily="34" charset="0"/>
              </a:rPr>
              <a:t>pelo setor de telecomunicações e em </a:t>
            </a:r>
            <a:r>
              <a:rPr lang="pt-BR" sz="3200" b="1" dirty="0">
                <a:latin typeface="Calibri" pitchFamily="34" charset="0"/>
              </a:rPr>
              <a:t>qualquer</a:t>
            </a:r>
            <a:r>
              <a:rPr lang="pt-BR" sz="3200" dirty="0">
                <a:latin typeface="Calibri" pitchFamily="34" charset="0"/>
              </a:rPr>
              <a:t> </a:t>
            </a:r>
            <a:r>
              <a:rPr lang="pt-BR" sz="3200" b="1" dirty="0">
                <a:latin typeface="Calibri" pitchFamily="34" charset="0"/>
              </a:rPr>
              <a:t>regime de prestação do serviço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200" dirty="0">
                <a:latin typeface="Calibri" pitchFamily="34" charset="0"/>
              </a:rPr>
              <a:t>Oferta de serviços em </a:t>
            </a:r>
            <a:r>
              <a:rPr lang="pt-BR" sz="3200" b="1" dirty="0">
                <a:latin typeface="Calibri" pitchFamily="34" charset="0"/>
              </a:rPr>
              <a:t>áreas não atrativas</a:t>
            </a:r>
            <a:r>
              <a:rPr lang="pt-BR" sz="3200" dirty="0">
                <a:latin typeface="Calibri" pitchFamily="34" charset="0"/>
              </a:rPr>
              <a:t> com a utilização dos </a:t>
            </a:r>
            <a:r>
              <a:rPr lang="pt-BR" sz="3200" b="1" dirty="0">
                <a:latin typeface="Calibri" pitchFamily="34" charset="0"/>
              </a:rPr>
              <a:t>Fundos Setoriais</a:t>
            </a:r>
            <a:r>
              <a:rPr lang="pt-BR" sz="3200" dirty="0">
                <a:latin typeface="Calibri" pitchFamily="34" charset="0"/>
              </a:rPr>
              <a:t> para </a:t>
            </a:r>
            <a:r>
              <a:rPr lang="pt-BR" sz="3200" b="1" dirty="0">
                <a:latin typeface="Calibri" pitchFamily="34" charset="0"/>
              </a:rPr>
              <a:t>atrair</a:t>
            </a:r>
            <a:r>
              <a:rPr lang="pt-BR" sz="3200" dirty="0">
                <a:latin typeface="Calibri" pitchFamily="34" charset="0"/>
              </a:rPr>
              <a:t> e </a:t>
            </a:r>
            <a:r>
              <a:rPr lang="pt-BR" sz="3200" b="1" dirty="0">
                <a:latin typeface="Calibri" pitchFamily="34" charset="0"/>
              </a:rPr>
              <a:t>rentabilizar</a:t>
            </a:r>
            <a:r>
              <a:rPr lang="pt-BR" sz="3200" dirty="0">
                <a:latin typeface="Calibri" pitchFamily="34" charset="0"/>
              </a:rPr>
              <a:t> os </a:t>
            </a:r>
            <a:r>
              <a:rPr lang="pt-BR" sz="3200" b="1" dirty="0">
                <a:latin typeface="Calibri" pitchFamily="34" charset="0"/>
              </a:rPr>
              <a:t>investimentos</a:t>
            </a:r>
            <a:r>
              <a:rPr lang="pt-BR" sz="3200" dirty="0">
                <a:latin typeface="Calibri" pitchFamily="34" charset="0"/>
              </a:rPr>
              <a:t> em infraestrutura</a:t>
            </a:r>
          </a:p>
        </p:txBody>
      </p:sp>
    </p:spTree>
    <p:extLst>
      <p:ext uri="{BB962C8B-B14F-4D97-AF65-F5344CB8AC3E}">
        <p14:creationId xmlns:p14="http://schemas.microsoft.com/office/powerpoint/2010/main" val="314019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57"/>
          <a:stretch/>
        </p:blipFill>
        <p:spPr>
          <a:xfrm>
            <a:off x="916750" y="1323833"/>
            <a:ext cx="11275250" cy="5534167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63352" y="312334"/>
            <a:ext cx="5960027" cy="619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887" tIns="51944" rIns="103887" bIns="51944" anchor="ctr" anchorCtr="1">
            <a:spAutoFit/>
          </a:bodyPr>
          <a:lstStyle/>
          <a:p>
            <a:pPr algn="ctr"/>
            <a:r>
              <a:rPr lang="pt-BR" sz="3600" b="1" u="sng" dirty="0"/>
              <a:t>PL 3453-15</a:t>
            </a:r>
          </a:p>
          <a:p>
            <a:pPr algn="ctr"/>
            <a:endParaRPr lang="pt-BR" sz="3600" b="1" u="sng" dirty="0"/>
          </a:p>
          <a:p>
            <a:pPr algn="ctr"/>
            <a:r>
              <a:rPr lang="pt-BR" sz="3600" b="1" dirty="0"/>
              <a:t>Altera a LGT facultando a substituição de Concessão para Autorização, condicionada a  constatação de</a:t>
            </a:r>
          </a:p>
          <a:p>
            <a:pPr algn="ctr"/>
            <a:r>
              <a:rPr lang="pt-BR" sz="3600" b="1" dirty="0"/>
              <a:t>competição efetiva e à comprovação do cumprimento das metas de</a:t>
            </a:r>
          </a:p>
          <a:p>
            <a:pPr algn="ctr"/>
            <a:r>
              <a:rPr lang="pt-BR" sz="3600" b="1" dirty="0"/>
              <a:t>universalização </a:t>
            </a:r>
          </a:p>
        </p:txBody>
      </p:sp>
    </p:spTree>
    <p:extLst>
      <p:ext uri="{BB962C8B-B14F-4D97-AF65-F5344CB8AC3E}">
        <p14:creationId xmlns:p14="http://schemas.microsoft.com/office/powerpoint/2010/main" val="183289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57"/>
          <a:stretch/>
        </p:blipFill>
        <p:spPr>
          <a:xfrm>
            <a:off x="916750" y="1323833"/>
            <a:ext cx="11275250" cy="5534167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17943" y="342151"/>
            <a:ext cx="5960027" cy="6691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887" tIns="51944" rIns="103887" bIns="51944" anchor="ctr" anchorCtr="1">
            <a:spAutoFit/>
          </a:bodyPr>
          <a:lstStyle/>
          <a:p>
            <a:pPr algn="ctr"/>
            <a:r>
              <a:rPr lang="pt-BR" sz="3600" b="1" u="sng" dirty="0"/>
              <a:t>PL 3453-15</a:t>
            </a:r>
          </a:p>
          <a:p>
            <a:pPr algn="ctr"/>
            <a:endParaRPr lang="pt-BR" sz="3600" b="1" u="sng" dirty="0"/>
          </a:p>
          <a:p>
            <a:pPr algn="ctr"/>
            <a:r>
              <a:rPr lang="pt-BR" sz="3600" b="1" dirty="0"/>
              <a:t>O valor econômico associado à substituição de</a:t>
            </a:r>
          </a:p>
          <a:p>
            <a:pPr algn="ctr"/>
            <a:r>
              <a:rPr lang="pt-BR" sz="3600" b="1" dirty="0"/>
              <a:t>modalidade de delegação de prestação descentralizada será  determinado pelo Poder Concedente, com indicação</a:t>
            </a:r>
          </a:p>
          <a:p>
            <a:pPr algn="ctr"/>
            <a:r>
              <a:rPr lang="pt-BR" sz="3600" b="1" dirty="0"/>
              <a:t>da metodologia e dos critérios de valoração e será</a:t>
            </a:r>
          </a:p>
          <a:p>
            <a:pPr algn="ctr"/>
            <a:r>
              <a:rPr lang="pt-BR" sz="3600" b="1" dirty="0"/>
              <a:t>revertido em investimentos</a:t>
            </a:r>
          </a:p>
          <a:p>
            <a:pPr algn="ctr"/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329955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Personalizada 7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3E741E"/>
      </a:hlink>
      <a:folHlink>
        <a:srgbClr val="3E741E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12762</TotalTime>
  <Words>555</Words>
  <Application>Microsoft Office PowerPoint</Application>
  <PresentationFormat>Personalizar</PresentationFormat>
  <Paragraphs>62</Paragraphs>
  <Slides>17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Alexander Castro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Telecomunicações do Brasil Aumento do Fistel</dc:title>
  <dc:creator>Cesar Romulo</dc:creator>
  <cp:lastModifiedBy>Danuza</cp:lastModifiedBy>
  <cp:revision>276</cp:revision>
  <cp:lastPrinted>2016-01-19T17:47:33Z</cp:lastPrinted>
  <dcterms:created xsi:type="dcterms:W3CDTF">2015-06-11T19:50:18Z</dcterms:created>
  <dcterms:modified xsi:type="dcterms:W3CDTF">2016-07-07T17:06:07Z</dcterms:modified>
</cp:coreProperties>
</file>