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381" r:id="rId2"/>
    <p:sldId id="317" r:id="rId3"/>
    <p:sldId id="315" r:id="rId4"/>
    <p:sldId id="343" r:id="rId5"/>
    <p:sldId id="344" r:id="rId6"/>
    <p:sldId id="345" r:id="rId7"/>
    <p:sldId id="346" r:id="rId8"/>
    <p:sldId id="322" r:id="rId9"/>
    <p:sldId id="382" r:id="rId10"/>
    <p:sldId id="351" r:id="rId11"/>
    <p:sldId id="361" r:id="rId12"/>
    <p:sldId id="383" r:id="rId13"/>
    <p:sldId id="384" r:id="rId14"/>
    <p:sldId id="385" r:id="rId15"/>
    <p:sldId id="386" r:id="rId16"/>
    <p:sldId id="379" r:id="rId17"/>
  </p:sldIdLst>
  <p:sldSz cx="9144000" cy="6858000" type="screen4x3"/>
  <p:notesSz cx="7559675" cy="10691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FD39CA-B209-4CDB-83A8-8220121F062E}" type="datetimeFigureOut">
              <a:rPr lang="pt-BR"/>
              <a:pPr>
                <a:defRPr/>
              </a:pPr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4F31ED-8799-482F-8192-0F8B255513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4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C9CF60-2EE9-4344-BE56-8529389FAC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114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7877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FAEB95-8373-472A-A679-036C519A91D0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B6893-40F4-4BCE-9FE7-D0F70D438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9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stomShap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2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452596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  <a:p>
            <a:pPr lvl="7"/>
            <a:r>
              <a:rPr lang="pt-BR"/>
              <a:t>8.º Nível da estrutura de tópicos</a:t>
            </a:r>
            <a:endParaRPr/>
          </a:p>
          <a:p>
            <a:pPr lvl="8"/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/>
          <a:lstStyle/>
          <a:p>
            <a:r>
              <a:rPr lang="pt-BR" sz="4000" b="1" dirty="0"/>
              <a:t>Os Provedores de Acesso e</a:t>
            </a:r>
            <a:br>
              <a:rPr lang="pt-BR" sz="4000" b="1" dirty="0"/>
            </a:br>
            <a:r>
              <a:rPr lang="pt-BR" sz="4000" b="1" dirty="0"/>
              <a:t> de Telecomunicações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8712" cy="1176536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Erich Rodrigues - Abrint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PEQUENAS CIDADES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/>
                </a:solidFill>
              </a:rPr>
              <a:t>95% dos municípios brasileiros têm menos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2"/>
                </a:solidFill>
              </a:rPr>
              <a:t> de 100 mil habitantes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t-BR" sz="2800" b="1" dirty="0">
              <a:solidFill>
                <a:schemeClr val="tx2"/>
              </a:solidFill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/>
                </a:solidFill>
              </a:rPr>
              <a:t>Abrigam 45%da população brasileira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2"/>
                </a:solidFill>
              </a:rPr>
              <a:t> 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/>
                </a:solidFill>
              </a:rPr>
              <a:t>Concentram 30% do PIB nacional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sz="2800" b="1" dirty="0">
                <a:solidFill>
                  <a:schemeClr val="tx2"/>
                </a:solidFill>
              </a:rPr>
              <a:t> 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/>
                </a:solidFill>
              </a:rPr>
              <a:t>Potencial dessas cidades “pequenas” </a:t>
            </a:r>
          </a:p>
        </p:txBody>
      </p:sp>
    </p:spTree>
    <p:extLst>
      <p:ext uri="{BB962C8B-B14F-4D97-AF65-F5344CB8AC3E}">
        <p14:creationId xmlns:p14="http://schemas.microsoft.com/office/powerpoint/2010/main" val="165953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87" flipV="1">
            <a:off x="5915410" y="3871620"/>
            <a:ext cx="3572023" cy="238955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4320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Banda Larga no Brasil - Crescimento da Base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9" y="3447576"/>
            <a:ext cx="3816424" cy="229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9" y="1641326"/>
            <a:ext cx="40729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32870" y="4324924"/>
            <a:ext cx="10801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Rockwell Condensed" panose="02060603050405020104" pitchFamily="18" charset="0"/>
              </a:rPr>
              <a:t>12 %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taxa 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composta de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crescimento anual </a:t>
            </a:r>
          </a:p>
          <a:p>
            <a:endParaRPr lang="pt-BR" sz="1600" dirty="0">
              <a:latin typeface="Rockwell Condensed" panose="020606030504050201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42653" y="2654553"/>
            <a:ext cx="1080120" cy="161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Rockwell Condensed" panose="02060603050405020104" pitchFamily="18" charset="0"/>
              </a:rPr>
              <a:t>27 %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taxa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composta de</a:t>
            </a:r>
          </a:p>
          <a:p>
            <a:r>
              <a:rPr lang="pt-BR" sz="1100" dirty="0">
                <a:latin typeface="Rockwell Condensed" panose="02060603050405020104" pitchFamily="18" charset="0"/>
              </a:rPr>
              <a:t>crescimento anual </a:t>
            </a:r>
          </a:p>
          <a:p>
            <a:endParaRPr lang="pt-BR" sz="1600" dirty="0">
              <a:latin typeface="Rockwell Condensed" panose="020606030504050201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662442"/>
            <a:ext cx="854379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_color1"/>
          <p:cNvSpPr>
            <a:spLocks noChangeArrowheads="1"/>
          </p:cNvSpPr>
          <p:nvPr/>
        </p:nvSpPr>
        <p:spPr bwMode="gray">
          <a:xfrm>
            <a:off x="172008" y="3043165"/>
            <a:ext cx="3816424" cy="40611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/>
          <a:p>
            <a:pPr algn="ctr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en-US" sz="2000" b="1" noProof="1">
                <a:solidFill>
                  <a:srgbClr val="FFFFFF"/>
                </a:solidFill>
                <a:cs typeface="Arial" charset="0"/>
              </a:rPr>
              <a:t>              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74244" y="2880240"/>
            <a:ext cx="3790839" cy="284091"/>
            <a:chOff x="253756" y="2283900"/>
            <a:chExt cx="3790839" cy="284091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953079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1123384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1313119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1483424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1673159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1843464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2033199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2203504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2393239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253756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424061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613796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de cantos arredondados 22"/>
            <p:cNvSpPr/>
            <p:nvPr/>
          </p:nvSpPr>
          <p:spPr>
            <a:xfrm>
              <a:off x="784101" y="2297148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2565517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2727772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2898077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3087812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3258117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3447852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3618157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3807892" y="2290524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3980170" y="2283900"/>
              <a:ext cx="64425" cy="2708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098605" y="1043965"/>
            <a:ext cx="4068086" cy="597362"/>
            <a:chOff x="4098605" y="785551"/>
            <a:chExt cx="4068086" cy="597362"/>
          </a:xfrm>
        </p:grpSpPr>
        <p:grpSp>
          <p:nvGrpSpPr>
            <p:cNvPr id="7" name="Grupo 6"/>
            <p:cNvGrpSpPr/>
            <p:nvPr/>
          </p:nvGrpSpPr>
          <p:grpSpPr>
            <a:xfrm>
              <a:off x="4098605" y="785551"/>
              <a:ext cx="4068086" cy="597362"/>
              <a:chOff x="4098605" y="785551"/>
              <a:chExt cx="4068086" cy="597362"/>
            </a:xfrm>
          </p:grpSpPr>
          <p:sp>
            <p:nvSpPr>
              <p:cNvPr id="63" name="_color1"/>
              <p:cNvSpPr>
                <a:spLocks noChangeArrowheads="1"/>
              </p:cNvSpPr>
              <p:nvPr/>
            </p:nvSpPr>
            <p:spPr bwMode="gray">
              <a:xfrm>
                <a:off x="4098605" y="948477"/>
                <a:ext cx="4068086" cy="43443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108000" tIns="108000" rIns="144000" bIns="72000" anchor="ctr"/>
              <a:lstStyle/>
              <a:p>
                <a:pPr algn="ctr"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US" sz="2000" b="1" noProof="1">
                    <a:solidFill>
                      <a:srgbClr val="FFFFFF"/>
                    </a:solidFill>
                    <a:cs typeface="Arial" charset="0"/>
                  </a:rPr>
                  <a:t>                </a:t>
                </a:r>
              </a:p>
            </p:txBody>
          </p:sp>
          <p:grpSp>
            <p:nvGrpSpPr>
              <p:cNvPr id="64" name="Grupo 63"/>
              <p:cNvGrpSpPr/>
              <p:nvPr/>
            </p:nvGrpSpPr>
            <p:grpSpPr>
              <a:xfrm>
                <a:off x="4140597" y="785551"/>
                <a:ext cx="3790839" cy="284092"/>
                <a:chOff x="253756" y="2283900"/>
                <a:chExt cx="3790839" cy="284091"/>
              </a:xfrm>
            </p:grpSpPr>
            <p:sp>
              <p:nvSpPr>
                <p:cNvPr id="65" name="Retângulo de cantos arredondados 64"/>
                <p:cNvSpPr/>
                <p:nvPr/>
              </p:nvSpPr>
              <p:spPr>
                <a:xfrm>
                  <a:off x="953079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Retângulo de cantos arredondados 65"/>
                <p:cNvSpPr/>
                <p:nvPr/>
              </p:nvSpPr>
              <p:spPr>
                <a:xfrm>
                  <a:off x="1123384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Retângulo de cantos arredondados 66"/>
                <p:cNvSpPr/>
                <p:nvPr/>
              </p:nvSpPr>
              <p:spPr>
                <a:xfrm>
                  <a:off x="1313119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8" name="Retângulo de cantos arredondados 67"/>
                <p:cNvSpPr/>
                <p:nvPr/>
              </p:nvSpPr>
              <p:spPr>
                <a:xfrm>
                  <a:off x="1483424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Retângulo de cantos arredondados 68"/>
                <p:cNvSpPr/>
                <p:nvPr/>
              </p:nvSpPr>
              <p:spPr>
                <a:xfrm>
                  <a:off x="1673159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Retângulo de cantos arredondados 69"/>
                <p:cNvSpPr/>
                <p:nvPr/>
              </p:nvSpPr>
              <p:spPr>
                <a:xfrm>
                  <a:off x="1843464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1" name="Retângulo de cantos arredondados 70"/>
                <p:cNvSpPr/>
                <p:nvPr/>
              </p:nvSpPr>
              <p:spPr>
                <a:xfrm>
                  <a:off x="2033199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Retângulo de cantos arredondados 71"/>
                <p:cNvSpPr/>
                <p:nvPr/>
              </p:nvSpPr>
              <p:spPr>
                <a:xfrm>
                  <a:off x="2203504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3" name="Retângulo de cantos arredondados 72"/>
                <p:cNvSpPr/>
                <p:nvPr/>
              </p:nvSpPr>
              <p:spPr>
                <a:xfrm>
                  <a:off x="2393239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4" name="Retângulo de cantos arredondados 73"/>
                <p:cNvSpPr/>
                <p:nvPr/>
              </p:nvSpPr>
              <p:spPr>
                <a:xfrm>
                  <a:off x="253756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5" name="Retângulo de cantos arredondados 74"/>
                <p:cNvSpPr/>
                <p:nvPr/>
              </p:nvSpPr>
              <p:spPr>
                <a:xfrm>
                  <a:off x="424061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6" name="Retângulo de cantos arredondados 75"/>
                <p:cNvSpPr/>
                <p:nvPr/>
              </p:nvSpPr>
              <p:spPr>
                <a:xfrm>
                  <a:off x="613796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7" name="Retângulo de cantos arredondados 76"/>
                <p:cNvSpPr/>
                <p:nvPr/>
              </p:nvSpPr>
              <p:spPr>
                <a:xfrm>
                  <a:off x="784101" y="2297148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8" name="Retângulo de cantos arredondados 77"/>
                <p:cNvSpPr/>
                <p:nvPr/>
              </p:nvSpPr>
              <p:spPr>
                <a:xfrm>
                  <a:off x="2565517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9" name="Retângulo de cantos arredondados 78"/>
                <p:cNvSpPr/>
                <p:nvPr/>
              </p:nvSpPr>
              <p:spPr>
                <a:xfrm>
                  <a:off x="2727772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0" name="Retângulo de cantos arredondados 79"/>
                <p:cNvSpPr/>
                <p:nvPr/>
              </p:nvSpPr>
              <p:spPr>
                <a:xfrm>
                  <a:off x="2898077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Retângulo de cantos arredondados 80"/>
                <p:cNvSpPr/>
                <p:nvPr/>
              </p:nvSpPr>
              <p:spPr>
                <a:xfrm>
                  <a:off x="3087812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Retângulo de cantos arredondados 81"/>
                <p:cNvSpPr/>
                <p:nvPr/>
              </p:nvSpPr>
              <p:spPr>
                <a:xfrm>
                  <a:off x="3258117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Retângulo de cantos arredondados 82"/>
                <p:cNvSpPr/>
                <p:nvPr/>
              </p:nvSpPr>
              <p:spPr>
                <a:xfrm>
                  <a:off x="3447852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Retângulo de cantos arredondados 83"/>
                <p:cNvSpPr/>
                <p:nvPr/>
              </p:nvSpPr>
              <p:spPr>
                <a:xfrm>
                  <a:off x="3618157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Retângulo de cantos arredondados 84"/>
                <p:cNvSpPr/>
                <p:nvPr/>
              </p:nvSpPr>
              <p:spPr>
                <a:xfrm>
                  <a:off x="3807892" y="2290524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6" name="Retângulo de cantos arredondados 85"/>
                <p:cNvSpPr/>
                <p:nvPr/>
              </p:nvSpPr>
              <p:spPr>
                <a:xfrm>
                  <a:off x="3980170" y="2283900"/>
                  <a:ext cx="64425" cy="270843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87" name="Retângulo de cantos arredondados 86"/>
            <p:cNvSpPr/>
            <p:nvPr/>
          </p:nvSpPr>
          <p:spPr>
            <a:xfrm>
              <a:off x="8039289" y="788866"/>
              <a:ext cx="64425" cy="2708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07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pt-BR" dirty="0"/>
              <a:t>Impactos gerais do PL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6582544" cy="417646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/>
              <a:t>Alteração parcial, modelo hibrido, </a:t>
            </a:r>
            <a:r>
              <a:rPr lang="pt-BR" sz="1800" b="1" i="1" dirty="0"/>
              <a:t>para determinadas localidades</a:t>
            </a:r>
            <a:endParaRPr lang="pt-BR" sz="1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/>
              <a:t>extinção de inúmeras obrigações que as atuais concessionárias devem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b="1" dirty="0"/>
              <a:t>Já obtiveram, mas não cumprem com as suas obrigações</a:t>
            </a:r>
            <a:endParaRPr lang="pt-BR" sz="1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/>
              <a:t>à substituição do modelo pago ao poder público e não redirecionado as próprias </a:t>
            </a:r>
          </a:p>
          <a:p>
            <a:pPr algn="just"/>
            <a:r>
              <a:rPr lang="pt-BR" sz="1800" dirty="0"/>
              <a:t>concessionárias em troca de futuros investimentos de modernização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/>
              <a:t>O Poder Público vai abrir mão de bens públicos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/>
              <a:t>A avaliação do bens reversíveis não está clara pela PL</a:t>
            </a:r>
          </a:p>
        </p:txBody>
      </p:sp>
    </p:spTree>
    <p:extLst>
      <p:ext uri="{BB962C8B-B14F-4D97-AF65-F5344CB8AC3E}">
        <p14:creationId xmlns:p14="http://schemas.microsoft.com/office/powerpoint/2010/main" val="132762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pt-BR" dirty="0"/>
              <a:t>Impactos gerais do PL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6582544" cy="417646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400" dirty="0"/>
              <a:t>Não há definição de onde as concessionárias deverão investir,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400" dirty="0"/>
              <a:t> ou como serão erguidas as redes de alta transmissão de dados</a:t>
            </a:r>
          </a:p>
          <a:p>
            <a:pPr algn="just"/>
            <a:endParaRPr lang="pt-BR" sz="1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400" dirty="0"/>
              <a:t>Existem várias formas de capitalizar e incentivar a ampliação</a:t>
            </a:r>
          </a:p>
          <a:p>
            <a:pPr algn="just"/>
            <a:r>
              <a:rPr lang="pt-BR" sz="1400" dirty="0"/>
              <a:t> e modernização da infraestrutura de telecomunicações (transmissão de dados)</a:t>
            </a:r>
          </a:p>
          <a:p>
            <a:pPr algn="just"/>
            <a:endParaRPr lang="pt-BR" sz="1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400" dirty="0"/>
              <a:t>A mudança regulatória vai liberar 7,15 bilhões de reais para a Oi Telemar e não há garantias</a:t>
            </a:r>
          </a:p>
          <a:p>
            <a:pPr algn="just"/>
            <a:r>
              <a:rPr lang="pt-BR" sz="1400" dirty="0"/>
              <a:t> de que tal valor será realmente revertido para o setor de telecomunicações, ou revertido para a sociedade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400" dirty="0"/>
              <a:t>As pequenas empresas, que realmente realizam a inclusão digital no Brasil</a:t>
            </a:r>
          </a:p>
          <a:p>
            <a:pPr algn="just"/>
            <a:r>
              <a:rPr lang="pt-BR" sz="1400" dirty="0"/>
              <a:t>E os incentivos que estão sendo concedidos às concessionárias</a:t>
            </a:r>
          </a:p>
        </p:txBody>
      </p:sp>
    </p:spTree>
    <p:extLst>
      <p:ext uri="{BB962C8B-B14F-4D97-AF65-F5344CB8AC3E}">
        <p14:creationId xmlns:p14="http://schemas.microsoft.com/office/powerpoint/2010/main" val="156783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pt-BR" sz="2800" b="1" dirty="0"/>
              <a:t>Demais dispositivos da LGT que </a:t>
            </a:r>
            <a:br>
              <a:rPr lang="pt-BR" sz="2800" b="1" dirty="0"/>
            </a:br>
            <a:r>
              <a:rPr lang="pt-BR" sz="2800" b="1" dirty="0"/>
              <a:t>devem obrigatoriamente ser preservados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378745"/>
            <a:ext cx="7128792" cy="3498527"/>
          </a:xfrm>
        </p:spPr>
        <p:txBody>
          <a:bodyPr/>
          <a:lstStyle/>
          <a:p>
            <a:pPr algn="just"/>
            <a:r>
              <a:rPr lang="pt-BR" sz="1600" b="1" u="sng" dirty="0"/>
              <a:t>Ponto Principal</a:t>
            </a:r>
            <a:r>
              <a:rPr lang="pt-BR" sz="1600" dirty="0"/>
              <a:t>: </a:t>
            </a:r>
            <a:r>
              <a:rPr lang="pt-BR" sz="1600" b="1" i="1" dirty="0"/>
              <a:t>não realizar qualquer alteração no art. 61 da LGT</a:t>
            </a:r>
            <a:r>
              <a:rPr lang="pt-BR" sz="1600" dirty="0"/>
              <a:t>,</a:t>
            </a:r>
          </a:p>
          <a:p>
            <a:pPr algn="just"/>
            <a:r>
              <a:rPr lang="pt-BR" sz="1600" dirty="0"/>
              <a:t> versa sobre os serviços de valor adicionado (SVA)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Em cada uma das plataformas de telecomunicações existentes </a:t>
            </a:r>
          </a:p>
          <a:p>
            <a:pPr algn="just"/>
            <a:r>
              <a:rPr lang="pt-BR" sz="1600" dirty="0"/>
              <a:t>(diferentes autorizações expedidas pela Anatel) há a possibilidade de </a:t>
            </a:r>
          </a:p>
          <a:p>
            <a:pPr algn="just"/>
            <a:r>
              <a:rPr lang="pt-BR" sz="1600" dirty="0"/>
              <a:t>ocorrer à prestação dos serviços de acesso a internet.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i="1" dirty="0"/>
              <a:t>A alteração do conceito de SVA irá impactar tais empresas que serão </a:t>
            </a:r>
          </a:p>
          <a:p>
            <a:pPr algn="just"/>
            <a:r>
              <a:rPr lang="pt-BR" sz="1600" b="1" i="1" dirty="0"/>
              <a:t>compelidas a serem prestadoras de serviços de telecomunicações</a:t>
            </a:r>
          </a:p>
          <a:p>
            <a:pPr algn="just"/>
            <a:r>
              <a:rPr lang="pt-BR" sz="1600" dirty="0"/>
              <a:t>O pior impacto, </a:t>
            </a:r>
            <a:r>
              <a:rPr lang="pt-BR" sz="1600" b="1" i="1" dirty="0"/>
              <a:t>alteração tributária que causará uma verdadeira </a:t>
            </a:r>
          </a:p>
          <a:p>
            <a:pPr algn="just"/>
            <a:r>
              <a:rPr lang="pt-BR" sz="1600" b="1" i="1" dirty="0"/>
              <a:t>quebradeira neste país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4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pt-BR" sz="3200" b="1" dirty="0"/>
              <a:t>Outros dispositivos da LGT - efetividade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378745"/>
            <a:ext cx="7344816" cy="3260055"/>
          </a:xfrm>
        </p:spPr>
        <p:txBody>
          <a:bodyPr/>
          <a:lstStyle/>
          <a:p>
            <a:r>
              <a:rPr lang="pt-BR" sz="1600" dirty="0"/>
              <a:t>No art. 151 LGT foi prevista a criação do </a:t>
            </a:r>
            <a:r>
              <a:rPr lang="pt-BR" sz="1600" b="1" i="1" dirty="0"/>
              <a:t>plano de numeração</a:t>
            </a:r>
            <a:r>
              <a:rPr lang="pt-BR" sz="1600" dirty="0"/>
              <a:t> para cada modalidade</a:t>
            </a:r>
          </a:p>
          <a:p>
            <a:r>
              <a:rPr lang="pt-BR" sz="1600" dirty="0"/>
              <a:t> dos serviços de telecomunicações, destaca-se, de forma não discriminatória</a:t>
            </a:r>
          </a:p>
          <a:p>
            <a:r>
              <a:rPr lang="pt-BR" sz="1600" dirty="0"/>
              <a:t> e em estimulo à competição. </a:t>
            </a:r>
          </a:p>
        </p:txBody>
      </p:sp>
    </p:spTree>
    <p:extLst>
      <p:ext uri="{BB962C8B-B14F-4D97-AF65-F5344CB8AC3E}">
        <p14:creationId xmlns:p14="http://schemas.microsoft.com/office/powerpoint/2010/main" val="129566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ITEhUUEhMWFhUWFxoaGBgYGBQUGhgXFhQWFxccFhwcHygiGRolHBUbITEhJSksLi4uHCIzODMtNygtLisBCgoKDg0OGxAQGy0kICQvLC8sNCw3MS03LywsLCwsLy0vLDQtLCw0LDQsOCwvLCwuLCwsLCwsLCwsLDAsLCwsL//AABEIAHABwwMBIgACEQEDEQH/xAAcAAACAgMBAQAAAAAAAAAAAAAABwUGAwQIAgH/xABPEAABAwIDBAQGDQkHBAMBAAABAAIDBBEFEiEGEzFBByJRYTJxcoGRsRQjMzQ1QlJ0kqGywdEIFhdUYnOis8IVJFNVY5TwQ9Lh8TaCoyX/xAAbAQEAAgMBAQAAAAAAAAAAAAAAAQMCBAUGB//EADURAAIBAgIFCgUEAwAAAAAAAAABAgMRBCEFEhMxURQiMjNBUnGBkcEGYaGx0RVC0vBEgqL/2gAMAwEAAhEDEQA/AHihBVWxLbyjgldE8vzMNjZpI1AOh86htLeYznGCvJ2LShU39JVD/qfQKP0lUP8AqfQKjXjxK+U0e8vUuSFTf0lUP+p9Ao/SVQ/6n0CmvHiOU0e8vUuSFTf0lUP+p9Ao/SVQ/wCp9Aprx4jlNHvL1LkhU5nSPRE2G9J7BGSVZMLxJs7czWvaOx4yn0fipUk9xnCrCfRdzdQheS8doUmZ6QvgcDwX1ACEIQAhCEAIWGGqjeSGva4t4gEEjxrMgBCEIAQhCAEIQgBCEIAQhCAEIQgBCEIAQhCAEIQgBCEIAQhCAEIQgBCEIAQhCAEIQgBCEIAQhCAEIQgBCEIDy/gfEkDtb78n8r+lqfz+B8SQO1vvyfyv6Qqa/ROdpPql4+zIlCELVOICEAdis2A7JSS2LxZvZ+KxnOMIuc3ZLe2XUMPUrStBFep6d7zZjST3Kz4TsVI+xkNh2BXvC8CihAAaFKALz2K+JKUMsPHWfF5L03+tjv4fREI51M2QeFbMQw8G6qeicWizdB3LVra1kYGbUnwWjVzvEPv4KIxKpa1m8rZm08R4MzWLu483nuA8yqwc9L6TfNnqQ4rL0tm/XzOg406askSVTjLb5WZpX9jdQPKdwHr7lkpqWpk1faNvYNT5yfusqHW9KVPCMlFTF1vjydRvjDRdx8+VVXEukfEpv+vux2RNaz6zd31r1uD+HYw51S85cZu/0zXv8ypzb3ZHQVNCGDUr1HVxudla9pdxsCCbeJc34RhtXiD8rpJXtv1nPe948wJtf1J37GbKx0UeVjQCdXEDVx7XHmulVoxpZXzKyzoUbiOOQQ6PeC75LesfP2edV2v22I9zY1o+U8/cLAelUAuiw1jrRvI4hp9SXFTtHUPGYzENtfq2aLeMK14BVTSUb3TX4OylwsS22l0BX9jXH2S3va6/1FMJLvY7303yXepZ9s6idk4zFwjNshBIaDzBtwPegL6hLGPaeeG15jb9vrD0nh6VPYftqDbesBHyozf6j+KAuCFp0GJxTC8bwe0cCPGDqtxACEIQAhCqu2W3dPhz42TxzPMjXOG7EZsGkA3zPb2rKMXJ2QLUhUOo6V6BtNHP7bmkzZYbMMtmvLCXgOLWNu02JdryuovD+mmkc8Nlp5YmE2z3bIB3uA1t4rqxYeq/2gaCFW9pNuKKjiZJJJn3rc0TY7PdI0i4c3W2X9okBVCm6bKYvs+lmay/hAxvI7y24+olRGhUkrpAaaFq4ZiEVREyaF4fG8Xa4c+XmIOhB1BWPGcXgpYnTVEgjjbzPMngGgaucewaquzvYG8q10h4/LQ0T6iEML2uYAHgltnvDToCDwPaqhU9NtMHWjpZnNv4RMbCe8NufrIWpt5tvSYhhMohcWyB8RdFIA14G9bqLEhw7wTbnZbEMPNSjrLK6BPdFm21TiLqgTtiaIhGW7tr23zmQG+Zx+QEwUmPyfPdK3yYPXOnOscTFRqtL5fYAkzB0q1xr205jp8hqxDfJJmyGoEd757Zrd3HknMuXaZwGLNJIAGIAknQACsFyewK3CwjLWugdRIS3xvpioonlkMclRbi9uVkZ8lztXeMC3YStrZrpXoqqQRPD6d7iA3eZSxxPAB4Oh8oBU8nqWvYF+QvMj8oJPIE+hUDC+l7D5i+7Z4gyMyF0jYgCAWjK3LI4lxLgALLCNOUuigMFCo2x3SRHiFSYI6aVgDHPzuLDZrSB1gDpcuA0JVh2m2mpaGMSVMmW+jWjrPeRxDG8+88BzKl0pqWq1mCYQlV+m6nze9JsnbmizfRvb+JTdZ0rYeyBkzd7IHuLSxjWbyNwbf2xr3tsOwi4PJZPD1V2AvSFB7IbURYhC6aFkjGteWWkDAbhrXXGVzhbrDmorbHpGpKB+6cHyzWBMceXqAi4zuJAbfs1OoNrFYKnJy1UswXFQO3OPmhopahrA9zcoaDe2Z72saXW5Auv32sqng/TLRyPDZ4pIAfjnLIweUW6jx2srltPUU/sKaSdm+p90XPa2zs7LX6huBfmDccjdZbOUJLXQFz0cdJdXU1rKaqDHCbNkcxuQscxjpNdTdpDCO29ls9InSPV0NaYIWQlgjY672vLruvfUPAtp2Lx0V1WDuq3NoqepbNu3OD5yxwawOYHBlpHWJzDle3NVHpr+FHfuYv6luRhCVe2rZWA9Nm6909JTTvAD5YI5HBtwA58bXG1ydLntUkoPYb4NofmsH8linFoTVpMAhCFiDy/gfEkDtb78n8r+kJ/P4HxJBbXe/J/K/paqa/ROdpPql4+zIhfWMJIAFyeAXxXPYLBM53zxzs37ytW6ScpOyWb8EcvD0HWqKCN/ZPZMNs+UXd6u4K7xRBosBZemNAFgvq+e6T0nPGVOEF0V7v5nr6FCFGCjFAtOvrC2zGDNI7gOQHynd3r9WeqnDGlx1ty7SdAPOUuekDaF1OzcRu/vEwzSvHFjDoGt7CeA7AO0grf+HtC/qFXWn0I/V8PDj6dplVqauSPO022rKZzmU5E1TwfM7rMjPNrB8Yjs4Dv1CW9dWyzPMkz3SPPFzjc+Idg7hotcL6vrtDD06MVGCsagKX2YwF9ZMI23yjwj2DsHeVEAE6DUnh410B0ebPspKUPfYOtmee+1z/AM7ljia2zjlvYJbCcMp6CAXs0NH19g7Sq5jm1ckhyR5mtOga3WR/o4ervWvjGIy1cwawXubRt5Ac3O9Z9Ct+zuzcdOMx68p8J54+IdgXHIKphuyVVNrI4QMPIdZ58ZOg/wCarZxvZ6kpYxZu8lfoHPOcgczr/wA1V+S92snMtSWt5WY3xn/yfqQBsrgfsh+8kHtTDoPluHM9w9avVaLRPA+SfUvmG0jYomRt4NAC9V/ub/JPqQFC2P8AfTfJd6le8QomTRujkALXBUTY/wB9N8l3qTEQCtqaV1NMWPAdlNxm1D2d/qKssmx9JOwSQ3iLhcFhtx7RwKzbc0QdG2UcWGx8l2nrsV72Hqc0LmH4jtPE7X13QFVxDBKulObWRg4Pj0e3vIH3Kb2f2vvZs5uDwkHLyx9/pVyIVN2p2YAvPTix4vYODh2jscgLk031HBfVTNi8a1ELzdp9zJ5H5KuaAEk/ygPd6T93J9tidiSf5QHu9J+7k+2xbOD61ef2Bo9F3R5HXRuqKlzhEHFjGMOUvLQMznO4hovYAWNweXHR6U9i48PkidA5xhmDrBxzFj2Zbi/MEOuL66HVNHoZH/8AJh8ub+fIq/8AlAj2il/ev/lrYjWm8Rq3yzRJUOjLYkYk576h7xBDlZZp6zibuDGk3ysANzb5WltVudKuwUFBHFPTF+R7925jjns4tc5paeNjlIIN+StvQEP7jP8AOnfyIFs9Onwc35xH9mRHWnyjVvkCO6AKpxp6mMnqsla4d28ZY27rsv5yqV0wY++or5IrndUxyMbyz2Bkdb5Wbq+JveVbfyffArPKi+zIl5tox0GKVJcLltSZLdoc8St9LXD0rOnFcok/72AZey/Q9T7lrq10jpXAEsa7I2O+uW41c4cze3YFVOkvo6FA1s9O5z4C7K5r7F0bneDqAMzDw11Btxvo+MOro54mSxODmSNDmuHMH7+5UbpuxKNmHGFxG8newMbztHI2RzvEA21/2h2rXo16rqpN72QVn8nz3St8mD1zpzpMfk+e6VvkweudOdYYvrn5fYAuTsWhc+smYwZnPqZGtHa50zmtHnJAXWK5bjrWw4pvn+DHXF7ufVbUkuI7wASrsD+6xKGvgnQ3RtiHsp8kspHWyuMbGnmGAakd5OvYOCoHSXsH/ZzmPje6SnlJaC62ZjwCcrrABwIBINuRv2nomGVrmhzSHNcAQQbggi4IPMWSu6fMSjFNBT3BkdKJLcwxjHtv3Xc8AdvW7Fjh69SVVJu9wSnRRj76rDXtlJdJT5oy46lzcgcwntNjlvzy3SM2Yws1VRT04Nt69rSeYbxcR3hoJTY6C6ZwpKyQ+C54aPGyK5+2PQl/0U/ClF5Tv5Ei2KfMdXV/uTIH5s1sfR0Be6mjLS9rWuJe95IZcjwibXza27lz/tHic2J4gXN6xlk3cDb6BmbLGB2A+ET2kldOyNuCO0Eelct7HVQo8Qp3z9UQzZZL/F8KNxPc0m/mVWEbetN5uwG7hfQ3QtjAnfLLIR1nB+7aD+w0cvKuUtekXYo4bKzK8yQy33bnAZgW2zNfYAX1BBFr66aLpJrgQCDcHUEa3HclF0/YlGW01OCDIHmVw5tblLG37MxcbeSVjhq9SVSzd7kkt0D/AAfJ85f/AC4ko8eZbE5xWZ8vsp+9y2z7syk3Zf8AYII7rJudA/wfJ85f/LiUztrsNSYies7d1LWi0jLF2Ukhu8Z8dlwbcDobEaqVVVOtK/aCl0/Rrhldu5cPqzugRvmXzuDbX0zdaN54dYEc7aa3nbShjgwepiiaGxx0z2taOQDdPH40kNoMBrcHqWOEmVxBMU0ZsHhpGYEHsu27Tcajim1XY4a3Z6aocAHPppA8DhnZmY+3cS0kdxSrGV4y1rxuQL/oL+E3fNpP5kKwdNfwo79zF/Us/QX8Ju+bSfzIVg6a/hR37mL+pbH+T5E9o6thvg2h+awfyWKcUHsN8G0PzWD+SxTi5U+k/EhAhCFiD4/gUg9r2H2ZNofC7D8kJ+lVHGKzDGyubPIwSDiCCbXF+zsKrqRUlmzWxVKNWCUpWzExlPYfQU5NnqcRwxt4WYPSf/S1m4jg4NxKz0O/BTr6ekqI2OFnsIu0jmFpYvDRq4edNz1U1m+C9UYYKjCjJuMtY+GZvyh6Qvhqo/lt+kFiGA0f+GPQF6GCUf8Ahj0BeV/QcEt+Kj/z/I621l3TBUytc5tiC1t3mxvwFhw8ZSCxieWeeSZ7H3kcTYtdcDg0eZoA8y6So6SBgLWNAB7rKrSbQYJc3njvfXqu4/RXtNCUoYTDqFDnrPNdub4X8PIonJt3Yi/Yz/kP+i78F9FJJ/hv+i78E8XbQ4JbSeO/id+Co8+1UAcRmvY8W8CO69l2eVVO4YEDsZhD5ayEOjdlDsxJa4Dqi41t22Tv2vn3dM2NumcgHxDUpZ4fjzZ37uFr3vsTlFr2HHmpRzZQRvIZGA8C61iezQ8VqV6sqkrtWBcthsOAa6dw1ccre5o/Eq2JRNbMSRHDI8Dm21vWvW4qv1Wb+H8VQBtEpdUPXrQTzlJ9BP4KK3FV+qzfw/iseZwBuxzXC92mwdccuKAb6wV3ub/JPqSqENT+rTfw/ivj4qkAk001h5P4oCZ2O99N8l3qTESh6+gYxz3Hk21+HHUr3uKr9Vm/h/FAMnaNt6aXySq5sE/2yQdrQfQT+Kq7mzNtvIZGA83ZbetfGtlJO7hkktxLbWF+Wp4oBvL4UpdxVfqs38P4o3FV+qzfw/igJTH6T2PUks0BIe3uN7n6x9aYVNLmY13ygD6QlLmdY52uaRe7Ta4t4l7bDUkXFNN/D+KAbiT3Tphk8s1KYYZZAI5ATHG+SxLmWvlBtwWbcVX6rN/D+Kt2wsVQ3eGRjmMNrNcdb8yByVlKps5awMfRHSyR4XCyVj43B0t2va5jheZ5FwQCNDdQXTpQTSwUwhikkIlcSI2PkIG7tchoNgmchZKq1U2lgLroOoZYqKZs0UkbjUuIEjHRkjcwi4DgDa4Iv3LY6aaOSXD2tijfI7fsOVjXPNg19zZoJsr6hNq9ptLAVfQTh80TavfQyRZnRW3jHx3sJL2zAX4rd6VOj91bappgPZDW5XMJAErBwsToHi5tfQjQ8AmOhS68tptEDl+gxDFKAujjNTBc6xljrX7Q1zSLntHFbNXszitTE+tnjneRlAztkdK+7rWjjtmDG3J4Adl9V0uhXctzuoq5NxRdBGGzxPrDNDLEHNhy7yN8d7Ga9swF7XHpTdQha1WptJORALmOt2YrJa2RgppwJKl4DzDLkAfOQHF2W2UA3v2LpxCzo13SvZbwc2STY1hl4A6oiYCbBo3kR743FpaAeOlj2gFYcF2TxHEpsxbL1iM9RMHhoHbd2ryBwa3u4DVdMoV3LHbKKvxBEYPgkdHRinhBysYRfm5xBLnG3MkkpFdGOCVUeJUjpKadjWudmc+GVjR7RINSW2GpAXRiFTTruKkt9wCT/Sn0cSySuq6Jmcv1mhHhZub4x8a/NvG+ovdOBCwpVZU5XQOYsOx3Fqdu4hkqmAaCPI4lvc0OaS3xCy9YnsfiW7bUzQzPfM89Utklm0bfPKACWjgAHa9wXTaFtcts7qKJF70J0csVBI2WN8bjUPIEjHsNt3FY2cASLj6ktNrcMxelrX1EhmMhcbVMIflLeQGXwG2sN27s58T0ahVRxLjNytvIOYjBimKSsDmzzvHVDnNLWMB43Ng1g01PE2HHROau2dNLgUtJGDI9tPIOqCS+R+Zzso4m7nGw8Su6EqYlzskrJARnQthNRFiLnS080bfY8gzPikjFzJCQLuAF9Dp3LD0w4RUyYk58VPNI3dRjMyKR7bjNcXaCLp8oU8qe017dlgQ2xkTmYfRte0tc2mhDmuBBBELAQQdQQeSmUIWs3d3AIQhQD47gkJtof77N5Q+yE+3cEg9svfs3lD7IVNfonP0l1S8fZkMrpsLi5ymC/WaS+MH4w+Oz1nznsVLXuGVzHBzSQ5puCORC1bJpxkrp5PwZysPWdGopoelNOHtDm8D9R5g94WVU7ZvHt43O0dce7RDnyzx/87uwq2087XtDmm4P/PMe5fP9K6Lngql1nB7n7P5/c9hQrRqxUon2VumnFIjbrBjT1LjbqSEuae86uHpN/On0oLanZ9lVEWOHeDzB7Qu/8JaYWHqcmqPJ7vHh+PnddpjWh+5CAQpDGsHlppCyQeJ3I/8AnuUevqMZKSujXJrYvEdxXQSE2GfK7xP6voBIPmXQ20FB7IpyG+EOs3xjVcvLoTov2mFXShrj7dFZrxzOnVd4nAem/YtDHU900QQ2z2LGCTMQcp6r28xY+sFMmGVrmhzSCCLgjmFTtr9nnXM8Db/4jBz/AGm/tetRmzm0TodPCiJ1bzaedr8D2grnAY6oG2lHknz/ABZB/EOPpHqV3oq2OVuaNwcPrHcRyK18cwxtREWHQ8WnscOBQGjslim9iyOPXj0Pe3kfuUvXe5v8k+pLKkqJaabUZZIzqOTh97SmFHXsmp3PYdC03HMG2oKApux3vpvku9SYiXex/vpvku9Sm9rscygwxnrHwyPijs8ZQEHtXiwmk0PtcdwO88z9wVr2SoTFTtzCzn9Y91+A8wVU2Uwc1EgkcPaWG4/bcOFv2R9aYoCAFD7R4yIGWabyOHVHZ+0e5YMc2ljiu2Oz5PS1vlHme5Uhgmqpi1l3yE9Zx4M8r7moDawChNRUAHVrTmkPnuB4ydf/AGmWAo/A8JZTRhjdTxc48XHmSpFACrm1OB1tQ9hpcQdSNa0hzWwslzknQ3c4WtwVjQgErWjF48Xgw3+15DvYTJvdxEMtmym2S+vuXG/NMHZrZ6vgmL6nE31UeQjdugZEA4ltnZmuPAAi3eqljP8A8tovmjvsVSayAX/RZjlRUzYk2eUyCGqLIwQ0ZWB0gsLAdg49iYCV3Qt7vi/z1325U0UAuukjaGojraGjjn9iRVJdvKnK1x6ugYwu0aSSBfte3kCDr4Li1VTY03DhVurYHwl8hkyGSmcA4jM5gF7kNFj/AIg88fLDLtFPURPkEFDSSlga1rHTSStzAPLnA7sceHI214iHwnH3bOMqKSppmukIL6aoY2wqRm0EruPVzX46ajsLgHqonaXDqieHJTVRpZMwO8axspygG7cpIGtxr3LZwWpllp4pJo91I9jXOjuXZC4Xyk2Go5963UAl9vGYvhzad39sSS7+dsXuETMuYE5uJvw4aK40GyeKMljfJjUkjGva50Zpomh7WuBc0kO0uARfldQvTv7nQfPWfZKaKAUtbV4jV47WUUGIPpooomSNtFHKNYqe4sbHUyE3upv8zcW/z2T/AGsP/eqpJhMtTtPXsiqpaZwgjcXxAEkbmlGU35a38yt/5jVv+dVnojQG5jYqqLCKguqnTVEUUjhPkbGb3Lm9XUCwsPMt3o8r5J8NpZZnl8j47ucbXJuezRaW29K6LBaqN8jpXMpXAyO8J5DfCd3lZOiv4Jov3Q+0UBa0l+j4YticMsv9ryQ7ud0eXcRSXDWsde92/Kta3JOhIjog2cqKmmqHw4hPTNFS9pZEGkE5IzmN+eoHmCAvB2Nxf/PZP9rF/wB6l9utq24ZRiV4MsriI428N5IRztew0JPo5haFPsTWNc1xxircA4EtIZZwBuQe48FA9ObCx+GVL77iCqG9FifCdG4E+aJ486AkKDZvGqlolrMTdTOcL7injYBHfgC+93EcxrrzK8UtZi+H1kMFS52IUk5yiZkJEkJuBeQMv1Re5JvcXIOlixmPBAIIIIuCNQQeBB5hRG0O1FLRGIVEmUzvyRtDXPc52nBrQTa5Avbi4dqAg+kDbGWlkgpKONstbUn2trj1Y26gvf2jQ9g6riTpY6UOxuLPbmnxuVspHCKGMRtPZbTOPM1ReOvEG1FJLNpHNTmOJ5tYSe2Ny3PMlwH/ANx2prIBZ0O1Ffh1bDR4q9k8VQcsFW1ojOe4GWVo0GrmjuuDc621umLG8RiqaOHD5nMdMyUloDDnLAHAdYHW1wPGvPTy8StoKSM/3mWqa6MDUhoBZfuGZ7fonsK2ekD4cwbypf6UBb9hMfFdQwVHxnss8dkjOq/xDMCR3EKj9Mm11XA9sFBLu3xQmoqHANNoy9sUbdQRcudw8lbOyEzcMxOuoZHBkEoNZATYBrbHfNHcLeiMlV2tgdNguK4nK0h9c9pYDxbTxTsZEPqPDiA0oBtbI1T5aCklkdmfJTQve426znRNc4m3aSVLKD2E+DaH5pT/AMhinEAIQhAfHcEg9svfs3lD7IT8dwSD2y9+zeUPshU1+ic/SXVLx9mQyEIWqcMzUdU+J4fG4tc3gR9/aO5MDZ3HhMfayI5/jRnwJbc29/1jvCXKAbajQjh3HuUSjGcXCavF70zZw2KnQldbh30eJNecrgWSfId/SfjBbqWOD7XAgR1rd43lKPDb2ZvlePj41dKOSXIHwSNqYuVz1h3ZuN+5wuvMY34ab5+Ef+r3+T/Pqelw2Op1kbGMYHDUsLJGg96VW0vR7PAS6Lrs7OfmPNNeDGIicrrxu+S/q+g8D6VJsk0sRdvZ+C6OiviCvhJKhjU4vsb7fH+S8+JbOmnnA5ilic02cC09hFipTZjHpKKobNHrbR7b2D2HiD38weR86e2LbIUtSD1RfxKhYz0UubcwuPiPWH4/WvcwxtOpHnbn5opGtgOMRVcLZoXZmuHnB5hw5EHQhRG0GyLZSZIDu5efyXeUPvSz2ZpcSwybNHHvI3EbyO+XN3tzaNeBz58D3OvD6sSxteA5txwcLEdxWlVgovmu6IFg6aopH+2B0TvljVjvPwt3OVnw3bPQb5l/2mfgfuKts8DXiz2hw7CLqr4hsLA4l0LnQuPyfBv3tOiqAYzHSVrQWStZK3wXHqnxEG1wqzBXTUb3MkaRmBBAuWPFuLSOa2KvZWtj8ERzDuJY77ws+zlJOHSbyFzGCN181iL20y9/egIqkrnQuzsBzWI0BcRccbBbGGYYJTnqXiKK9y1zhvJPGOIH1lbOyrSagAccjreO2iwN2dr3OI3TW6+G51799gPvQFok2opomhkLS4AWAAyN9J1+pVrF9qpZDkLsoP8A047lx8dtT9QUjR7BvdrUTm3yYxkHp4/WrNhWAU1OPao2g9vEnzoClYTsvUT2Ml4Y/wD9HD+lXzCsLip2BkTQB9Z7yea3UIAQhCAEIQgKnW7GmTF4MS31hFEY91kvmu2UXz5tPdeFuXerYhCAquxOyBoJKx5m3nsqYy2yZMly45fCObwuOnBWpCEBQMQ6O5WVUlXhla6ifNrMzdtmjeSblwa42BuSdQeJta61puir2UXPxSumq5MpbHlDYGRZrdZjG3GbQdx5g6JkIQENslhE1LTNhmqX1Lmk2ke0NIZ8VulybDmSTe/KwEyhCAqu3uyBxFtO0TbrcTNl8DPmygjL4Qtx4q1IQgF7iuwFWcSnr6TERTPma1hHsdk1mtjjaRdzramIHgFl/NfHP88H+yp/xV9QgKu/Zyplw+ekqqzfSzNe3f7lkeVrgABkaQDbx6qv4XsNi9PEyGHGgyOMZWt9hwusPGXEnzlMhCArmy+EYhC95rMQ9ltLbNb7Higyuvxu3jppZVLAujfEqJr2UmLiJj3mQt9iRP6xAF7vcTwaPQmghAUL818c/wA8H+yp/wAVaKrBGVFJ7GrLTh0bWyuIDM7gBd4DfAOYZhbgeClUIBc0ewOI0o3dDjEkcA8GOaCKoLB2BzuA7gAFu4B0dhlSKyuqpK2pb4DngMjj7MkYJAIvpyB1tfVXlCAhNrdlqbEIdzUtJAN2vabPjda12Hl4jcHmFWItjcYiGSHG37saN3lNFK8DsL3El3jTCQgKdsv0fxU05q55pKurII30x8G+h3bdcmhtxNhoLAkLZ2h2SNTXUVXvcnsQuOTJmz57fGzDLw7CrQhAUrpI2BGJiEtnNPLFnbnDS/NHI3K9hAc3Q+PgXDmpPaPZZtRhzqCJwhYY2Rtdlz5WxuYRpcX0ZbirEhAaGA4f7HpoIM2bcwxx5rZc27jay9rm17Xtdb6EIAQhCA+FKnabYueWokkZwcb8OFgB9ya6FEoqW8rq0oVFaauJT8wqru9CPzCqu70J1oWGyhwKOQ0O79X+RKfmFVd3oR+YVV3ehOtCbKHAchod36v8iU/MKq7vQt3CdlK+B+eKQxnnYXB8oHQ+dN5CbKPAlYKindL6v8kRS0G9iAqGtc+2pDcoPmJNvStKTZks1glczuvdv0TorIhTOnCpHVmk188zaWW4rDPZcZ67WvHa27T5+IP1KZoKwvHWaQe9by+BoVNHCUqHVKy4Ld6bl5WJcm954fA08QF6YwDQL0hbJAIQhACwVovG/wAk+pZ0IBc7FSB1UANS1rs37PLXsKYyww0rGklrGgniQALrMgBCEIAQhCAEIQgBCEIAQhCAEIQgBCEIAQhCAEIQgBCEIAQhCAEIQgBCEIAQhCAEIQg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0940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339975" y="2513013"/>
            <a:ext cx="269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entury Gothic" panose="020B0502020202020204" pitchFamily="34" charset="0"/>
              </a:rPr>
              <a:t>Juntos somos fortes.</a:t>
            </a:r>
          </a:p>
        </p:txBody>
      </p:sp>
      <p:sp>
        <p:nvSpPr>
          <p:cNvPr id="27653" name="CaixaDeTexto 1"/>
          <p:cNvSpPr txBox="1">
            <a:spLocks noChangeArrowheads="1"/>
          </p:cNvSpPr>
          <p:nvPr/>
        </p:nvSpPr>
        <p:spPr bwMode="auto">
          <a:xfrm>
            <a:off x="1403648" y="3427753"/>
            <a:ext cx="52758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pt-BR" sz="3200" b="1" dirty="0">
                <a:solidFill>
                  <a:schemeClr val="tx2"/>
                </a:solidFill>
              </a:rPr>
              <a:t>Obrigado!</a:t>
            </a:r>
          </a:p>
          <a:p>
            <a:pPr eaLnBrk="1" hangingPunct="1"/>
            <a:r>
              <a:rPr lang="en-US" altLang="pt-BR" sz="3200" b="1" dirty="0">
                <a:solidFill>
                  <a:schemeClr val="tx2"/>
                </a:solidFill>
              </a:rPr>
              <a:t>Erich Rodrigues</a:t>
            </a:r>
            <a:endParaRPr lang="pt-BR" altLang="pt-BR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pt-BR" sz="3200" b="1" dirty="0">
                <a:solidFill>
                  <a:schemeClr val="tx2"/>
                </a:solidFill>
              </a:rPr>
              <a:t>presidente@abrint.com.br</a:t>
            </a:r>
            <a:endParaRPr lang="pt-BR" altLang="pt-B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5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74167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Entidade sem fins lucrativos que reúne os prestadores de serviço de acesso à Internet e pequenas e médias empresas de Telecomunicações.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Fundada em 2008, representa mais de 700 empresas do ramo presentes e quase todos os territórios nacionais.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Mais de 5 Milhões de acessos – 22%.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/>
                </a:solidFill>
              </a:rPr>
              <a:t>78% das empresas de SCM são cadastradas no SIMPLES nacional.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2"/>
                </a:solidFill>
              </a:rPr>
              <a:t>O Brasil tem 5.565 municípios – todos eles tem pelo menos 1 SCM regional autorizado</a:t>
            </a: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763688" y="685949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pt-BR" altLang="pt-BR" sz="3200" b="1" dirty="0">
                <a:solidFill>
                  <a:schemeClr val="tx2"/>
                </a:solidFill>
              </a:rPr>
              <a:t>ABRINT – QUEM SOMOS</a:t>
            </a:r>
          </a:p>
        </p:txBody>
      </p:sp>
    </p:spTree>
    <p:extLst>
      <p:ext uri="{BB962C8B-B14F-4D97-AF65-F5344CB8AC3E}">
        <p14:creationId xmlns:p14="http://schemas.microsoft.com/office/powerpoint/2010/main" val="28288961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756076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0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pt-BR" sz="2000" dirty="0">
                <a:solidFill>
                  <a:schemeClr val="tx2"/>
                </a:solidFill>
                <a:latin typeface="+mn-lt"/>
              </a:rPr>
              <a:t>Pelos dados Anatel existem 2.121 empresas provedoras de acesso Internet de pequeno e médio porte </a:t>
            </a:r>
            <a:r>
              <a:rPr lang="pt-BR" sz="2000" b="1" dirty="0">
                <a:solidFill>
                  <a:schemeClr val="tx2"/>
                </a:solidFill>
                <a:latin typeface="+mn-lt"/>
              </a:rPr>
              <a:t>ativas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 atuantes no mercado brasileiro, com a distribuição geográfica</a:t>
            </a:r>
            <a:r>
              <a:rPr lang="pt-BR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just"/>
            <a:endParaRPr lang="pt-BR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pt-BR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pt-BR" dirty="0">
              <a:solidFill>
                <a:schemeClr val="tx2"/>
              </a:solidFill>
              <a:latin typeface="+mn-lt"/>
            </a:endParaRPr>
          </a:p>
          <a:p>
            <a:endParaRPr lang="pt-BR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r>
              <a:rPr lang="pt-BR" i="1" dirty="0">
                <a:solidFill>
                  <a:schemeClr val="tx2"/>
                </a:solidFill>
                <a:latin typeface="+mn-lt"/>
              </a:rPr>
              <a:t>Número de ISPs por atuação geográfica estadual. </a:t>
            </a: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r>
              <a:rPr lang="pt-BR" i="1" dirty="0">
                <a:solidFill>
                  <a:schemeClr val="tx2"/>
                </a:solidFill>
                <a:latin typeface="+mn-lt"/>
              </a:rPr>
              <a:t>Número de ISPs por atuação geográfica municipal. </a:t>
            </a:r>
            <a:endParaRPr lang="pt-BR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863660" y="648484"/>
            <a:ext cx="73447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pt-BR" sz="2400" b="1" dirty="0">
                <a:solidFill>
                  <a:schemeClr val="tx2"/>
                </a:solidFill>
              </a:rPr>
              <a:t>PROVEDORES – ABRANGÊNCIA GEOGRÁFICA </a:t>
            </a:r>
            <a:endParaRPr lang="pt-BR" sz="2400" dirty="0">
              <a:solidFill>
                <a:schemeClr val="tx2"/>
              </a:solidFill>
            </a:endParaRPr>
          </a:p>
          <a:p>
            <a:pPr algn="ctr"/>
            <a:endParaRPr lang="pt-BR" sz="3200" b="1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1" y="2780928"/>
            <a:ext cx="7560765" cy="9465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9" y="4581128"/>
            <a:ext cx="7560767" cy="10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31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224" y="363675"/>
            <a:ext cx="5865161" cy="1325563"/>
          </a:xfrm>
        </p:spPr>
        <p:txBody>
          <a:bodyPr/>
          <a:lstStyle/>
          <a:p>
            <a:r>
              <a:rPr lang="es-AR" sz="2800" b="1" dirty="0">
                <a:cs typeface="Arial" panose="020B0604020202020204" pitchFamily="34" charset="0"/>
              </a:rPr>
              <a:t>AONDE ESTÃO ESTAS EMPRESAS</a:t>
            </a:r>
            <a:r>
              <a:rPr lang="en-US" sz="2800" b="1" dirty="0">
                <a:cs typeface="Arial" panose="020B0604020202020204" pitchFamily="34" charset="0"/>
              </a:rPr>
              <a:t>?</a:t>
            </a:r>
            <a:endParaRPr lang="es-AR" sz="28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96551"/>
          </a:xfrm>
        </p:spPr>
        <p:txBody>
          <a:bodyPr/>
          <a:lstStyle/>
          <a:p>
            <a:pPr marL="0" indent="0">
              <a:buNone/>
            </a:pPr>
            <a:r>
              <a:rPr lang="es-AR" sz="2400" dirty="0" err="1">
                <a:solidFill>
                  <a:schemeClr val="tx2"/>
                </a:solidFill>
                <a:cs typeface="Arial" panose="020B0604020202020204" pitchFamily="34" charset="0"/>
              </a:rPr>
              <a:t>Nas</a:t>
            </a:r>
            <a:r>
              <a:rPr lang="es-AR" sz="2400" dirty="0">
                <a:solidFill>
                  <a:schemeClr val="tx2"/>
                </a:solidFill>
                <a:cs typeface="Arial" panose="020B0604020202020204" pitchFamily="34" charset="0"/>
              </a:rPr>
              <a:t> comunidades pobres ignoradas pelas grandes empresas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0" y="3025588"/>
            <a:ext cx="4392705" cy="32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3079376"/>
            <a:ext cx="3926541" cy="2944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0555" y="3622060"/>
            <a:ext cx="1122830" cy="77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418224" y="3545861"/>
            <a:ext cx="1122830" cy="77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5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edia-cdn.tripadvisor.com/media/photo-s/01/42/21/3f/avenida-paul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6136"/>
            <a:ext cx="5255685" cy="34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74933"/>
            <a:ext cx="6480720" cy="1089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err="1">
                <a:solidFill>
                  <a:schemeClr val="tx2"/>
                </a:solidFill>
                <a:cs typeface="Arial" panose="020B0604020202020204" pitchFamily="34" charset="0"/>
              </a:rPr>
              <a:t>Também</a:t>
            </a:r>
            <a:r>
              <a:rPr lang="es-AR" sz="2800" dirty="0">
                <a:solidFill>
                  <a:schemeClr val="tx2"/>
                </a:solidFill>
                <a:cs typeface="Arial" panose="020B0604020202020204" pitchFamily="34" charset="0"/>
              </a:rPr>
              <a:t> nos grandes centros,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s-AR" sz="2800" dirty="0" err="1">
                <a:solidFill>
                  <a:schemeClr val="tx2"/>
                </a:solidFill>
                <a:cs typeface="Arial" panose="020B0604020202020204" pitchFamily="34" charset="0"/>
              </a:rPr>
              <a:t>competindo</a:t>
            </a:r>
            <a:r>
              <a:rPr lang="es-AR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s-AR" sz="2800" dirty="0" err="1">
                <a:solidFill>
                  <a:schemeClr val="tx2"/>
                </a:solidFill>
                <a:cs typeface="Arial" panose="020B0604020202020204" pitchFamily="34" charset="0"/>
              </a:rPr>
              <a:t>com</a:t>
            </a:r>
            <a:r>
              <a:rPr lang="es-AR" sz="2800" dirty="0">
                <a:solidFill>
                  <a:schemeClr val="tx2"/>
                </a:solidFill>
                <a:cs typeface="Arial" panose="020B0604020202020204" pitchFamily="34" charset="0"/>
              </a:rPr>
              <a:t> as grandes!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2" y="2868703"/>
            <a:ext cx="2608731" cy="34783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8766" y="330345"/>
            <a:ext cx="8229600" cy="1144588"/>
          </a:xfrm>
        </p:spPr>
        <p:txBody>
          <a:bodyPr/>
          <a:lstStyle/>
          <a:p>
            <a:r>
              <a:rPr lang="es-AR" sz="3200" b="1" dirty="0">
                <a:cs typeface="Arial" panose="020B0604020202020204" pitchFamily="34" charset="0"/>
              </a:rPr>
              <a:t>AONDE ESTÃO ESTAS EMPRESAS</a:t>
            </a:r>
            <a:r>
              <a:rPr lang="en-US" sz="3200" b="1" dirty="0">
                <a:cs typeface="Arial" panose="020B0604020202020204" pitchFamily="34" charset="0"/>
              </a:rPr>
              <a:t>?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5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/>
          <a:lstStyle/>
          <a:p>
            <a:pPr marL="0" indent="0">
              <a:buNone/>
            </a:pPr>
            <a:r>
              <a:rPr lang="es-AR" sz="2800" dirty="0" err="1">
                <a:solidFill>
                  <a:schemeClr val="tx2"/>
                </a:solidFill>
              </a:rPr>
              <a:t>Chegando</a:t>
            </a:r>
            <a:r>
              <a:rPr lang="es-AR" sz="2800" dirty="0">
                <a:solidFill>
                  <a:schemeClr val="tx2"/>
                </a:solidFill>
              </a:rPr>
              <a:t> </a:t>
            </a:r>
            <a:r>
              <a:rPr lang="es-AR" sz="2800" dirty="0" err="1">
                <a:solidFill>
                  <a:schemeClr val="tx2"/>
                </a:solidFill>
              </a:rPr>
              <a:t>aonde</a:t>
            </a:r>
            <a:r>
              <a:rPr lang="es-AR" sz="2800" dirty="0">
                <a:solidFill>
                  <a:schemeClr val="tx2"/>
                </a:solidFill>
              </a:rPr>
              <a:t> </a:t>
            </a:r>
            <a:r>
              <a:rPr lang="es-AR" sz="2800" dirty="0" err="1">
                <a:solidFill>
                  <a:schemeClr val="tx2"/>
                </a:solidFill>
              </a:rPr>
              <a:t>não</a:t>
            </a:r>
            <a:r>
              <a:rPr lang="es-AR" sz="2800" dirty="0">
                <a:solidFill>
                  <a:schemeClr val="tx2"/>
                </a:solidFill>
              </a:rPr>
              <a:t> </a:t>
            </a:r>
            <a:r>
              <a:rPr lang="es-AR" sz="2800" dirty="0" err="1">
                <a:solidFill>
                  <a:schemeClr val="tx2"/>
                </a:solidFill>
              </a:rPr>
              <a:t>há</a:t>
            </a:r>
            <a:r>
              <a:rPr lang="es-AR" sz="2800" dirty="0">
                <a:solidFill>
                  <a:schemeClr val="tx2"/>
                </a:solidFill>
              </a:rPr>
              <a:t> </a:t>
            </a:r>
            <a:r>
              <a:rPr lang="es-AR" sz="2800" dirty="0" err="1">
                <a:solidFill>
                  <a:schemeClr val="tx2"/>
                </a:solidFill>
              </a:rPr>
              <a:t>eletricidade</a:t>
            </a:r>
            <a:r>
              <a:rPr lang="es-AR" sz="2800" dirty="0">
                <a:solidFill>
                  <a:schemeClr val="tx2"/>
                </a:solidFill>
              </a:rPr>
              <a:t>, </a:t>
            </a:r>
            <a:r>
              <a:rPr lang="es-AR" sz="2800" dirty="0" err="1">
                <a:solidFill>
                  <a:schemeClr val="tx2"/>
                </a:solidFill>
              </a:rPr>
              <a:t>nem</a:t>
            </a:r>
            <a:endParaRPr lang="es-AR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AR" sz="2800" dirty="0">
                <a:solidFill>
                  <a:schemeClr val="tx2"/>
                </a:solidFill>
              </a:rPr>
              <a:t> </a:t>
            </a:r>
            <a:r>
              <a:rPr lang="es-AR" sz="2800" dirty="0" err="1">
                <a:solidFill>
                  <a:schemeClr val="tx2"/>
                </a:solidFill>
              </a:rPr>
              <a:t>caminhos</a:t>
            </a:r>
            <a:r>
              <a:rPr lang="es-AR" sz="2800" dirty="0">
                <a:solidFill>
                  <a:schemeClr val="tx2"/>
                </a:solidFill>
              </a:rPr>
              <a:t> pavimentados.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" y="3284984"/>
            <a:ext cx="3738843" cy="281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3"/>
            <a:ext cx="3738843" cy="28109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465013"/>
            <a:ext cx="7128792" cy="1144588"/>
          </a:xfrm>
        </p:spPr>
        <p:txBody>
          <a:bodyPr/>
          <a:lstStyle/>
          <a:p>
            <a:r>
              <a:rPr lang="es-AR" sz="3200" b="1" dirty="0">
                <a:cs typeface="Arial" panose="020B0604020202020204" pitchFamily="34" charset="0"/>
              </a:rPr>
              <a:t>AONDE ESTÃO ESTAS EMPRESAS</a:t>
            </a:r>
            <a:r>
              <a:rPr lang="en-US" sz="3200" b="1" dirty="0">
                <a:cs typeface="Arial" panose="020B0604020202020204" pitchFamily="34" charset="0"/>
              </a:rPr>
              <a:t>?</a:t>
            </a:r>
            <a:endParaRPr lang="es-AR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5284"/>
            <a:ext cx="7886700" cy="796551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tx2"/>
                </a:solidFill>
              </a:rPr>
              <a:t>Cruzando </a:t>
            </a:r>
            <a:r>
              <a:rPr lang="es-AR" dirty="0" err="1">
                <a:solidFill>
                  <a:schemeClr val="tx2"/>
                </a:solidFill>
              </a:rPr>
              <a:t>rios</a:t>
            </a:r>
            <a:r>
              <a:rPr lang="es-AR" dirty="0">
                <a:solidFill>
                  <a:schemeClr val="tx2"/>
                </a:solidFill>
              </a:rPr>
              <a:t> e selvas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4" y="3052480"/>
            <a:ext cx="3863353" cy="290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9" y="3052480"/>
            <a:ext cx="3926541" cy="29449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672" y="405374"/>
            <a:ext cx="8229600" cy="1144588"/>
          </a:xfrm>
        </p:spPr>
        <p:txBody>
          <a:bodyPr/>
          <a:lstStyle/>
          <a:p>
            <a:r>
              <a:rPr lang="es-AR" sz="3200" b="1" dirty="0">
                <a:cs typeface="Arial" panose="020B0604020202020204" pitchFamily="34" charset="0"/>
              </a:rPr>
              <a:t>AONDE ESTÃO ESTAS EMPRESAS</a:t>
            </a:r>
            <a:r>
              <a:rPr lang="en-US" sz="3200" b="1" dirty="0">
                <a:cs typeface="Arial" panose="020B0604020202020204" pitchFamily="34" charset="0"/>
              </a:rPr>
              <a:t>?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5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835696" y="206280"/>
            <a:ext cx="6679024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800" b="1" strike="noStrike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CONSOLIDANDO O CRESCIMENTO 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28560" y="1825560"/>
            <a:ext cx="7886160" cy="79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strike="noStrik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backbone próprio </a:t>
            </a:r>
            <a:endParaRPr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5745960" y="2353320"/>
            <a:ext cx="3236040" cy="22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000" strike="noStrike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Individualmente ou em consórcios empresas tem se unido para a construção de muitos </a:t>
            </a:r>
            <a:r>
              <a:rPr lang="pt-BR" sz="2000" strike="noStrike" dirty="0" err="1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Kms</a:t>
            </a:r>
            <a:r>
              <a:rPr lang="pt-BR" sz="2000" strike="noStrike" dirty="0">
                <a:solidFill>
                  <a:schemeClr val="tx2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. de backbone próprio utilizando frequências licenciadas. </a:t>
            </a:r>
            <a:endParaRPr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" name="Picture 5"/>
          <p:cNvPicPr/>
          <p:nvPr/>
        </p:nvPicPr>
        <p:blipFill>
          <a:blip r:embed="rId2"/>
          <a:stretch/>
        </p:blipFill>
        <p:spPr>
          <a:xfrm>
            <a:off x="5974920" y="4788360"/>
            <a:ext cx="2231640" cy="167328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744120" y="2674080"/>
            <a:ext cx="4826160" cy="3619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737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04" y="1099307"/>
            <a:ext cx="6056526" cy="5401644"/>
          </a:xfrm>
          <a:prstGeom prst="rect">
            <a:avLst/>
          </a:prstGeom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0" r="17149" b="23507"/>
          <a:stretch/>
        </p:blipFill>
        <p:spPr>
          <a:xfrm>
            <a:off x="1020887" y="676664"/>
            <a:ext cx="6526161" cy="4226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95536" y="6237255"/>
            <a:ext cx="5148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/>
              <a:t>Fonte:  http://especiais.g1.globo.com/tecnologia/banda-larga-brasil/2015</a:t>
            </a:r>
            <a:r>
              <a:rPr lang="pt-BR" sz="1000" dirty="0"/>
              <a:t>/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5704" y="391674"/>
            <a:ext cx="605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Banda </a:t>
            </a:r>
            <a:r>
              <a:rPr lang="en-US" sz="2000" b="1" dirty="0" err="1">
                <a:solidFill>
                  <a:schemeClr val="tx2"/>
                </a:solidFill>
              </a:rPr>
              <a:t>Larga</a:t>
            </a:r>
            <a:r>
              <a:rPr lang="en-US" sz="2000" b="1" dirty="0">
                <a:solidFill>
                  <a:schemeClr val="tx2"/>
                </a:solidFill>
              </a:rPr>
              <a:t> no Brasil</a:t>
            </a:r>
            <a:endParaRPr lang="pt-B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72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574</Words>
  <Application>Microsoft Office PowerPoint</Application>
  <PresentationFormat>Apresentação na tela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Century Gothic</vt:lpstr>
      <vt:lpstr>DejaVu Sans</vt:lpstr>
      <vt:lpstr>Rockwell Condensed</vt:lpstr>
      <vt:lpstr>Verdana</vt:lpstr>
      <vt:lpstr>Wingdings</vt:lpstr>
      <vt:lpstr>1_Office Theme</vt:lpstr>
      <vt:lpstr>Os Provedores de Acesso e  de Telecomunicações</vt:lpstr>
      <vt:lpstr>Apresentação do PowerPoint</vt:lpstr>
      <vt:lpstr>Apresentação do PowerPoint</vt:lpstr>
      <vt:lpstr>AONDE ESTÃO ESTAS EMPRESAS?</vt:lpstr>
      <vt:lpstr>AONDE ESTÃO ESTAS EMPRESAS?</vt:lpstr>
      <vt:lpstr>AONDE ESTÃO ESTAS EMPRESAS?</vt:lpstr>
      <vt:lpstr>AONDE ESTÃO ESTAS EMPRESAS?</vt:lpstr>
      <vt:lpstr>Apresentação do PowerPoint</vt:lpstr>
      <vt:lpstr>Apresentação do PowerPoint</vt:lpstr>
      <vt:lpstr>PEQUENAS CIDADES</vt:lpstr>
      <vt:lpstr>Banda Larga no Brasil - Crescimento da Base</vt:lpstr>
      <vt:lpstr>Impactos gerais do PL </vt:lpstr>
      <vt:lpstr>Impactos gerais do PL </vt:lpstr>
      <vt:lpstr>Demais dispositivos da LGT que  devem obrigatoriamente ser preservados</vt:lpstr>
      <vt:lpstr>Outros dispositivos da LGT - efetividade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 &amp; Ida</dc:creator>
  <cp:lastModifiedBy>gpr guest</cp:lastModifiedBy>
  <cp:revision>83</cp:revision>
  <dcterms:modified xsi:type="dcterms:W3CDTF">2016-07-07T17:41:17Z</dcterms:modified>
</cp:coreProperties>
</file>