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5" r:id="rId3"/>
    <p:sldId id="257" r:id="rId4"/>
    <p:sldId id="269" r:id="rId5"/>
    <p:sldId id="270" r:id="rId6"/>
    <p:sldId id="271" r:id="rId7"/>
    <p:sldId id="272" r:id="rId8"/>
    <p:sldId id="273" r:id="rId9"/>
    <p:sldId id="268" r:id="rId10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64" autoAdjust="0"/>
    <p:restoredTop sz="94660"/>
  </p:normalViewPr>
  <p:slideViewPr>
    <p:cSldViewPr>
      <p:cViewPr>
        <p:scale>
          <a:sx n="100" d="100"/>
          <a:sy n="100" d="100"/>
        </p:scale>
        <p:origin x="-15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4976C-AB1B-4943-BA10-11D223E451C7}" type="datetimeFigureOut">
              <a:rPr lang="pt-BR" smtClean="0"/>
              <a:t>07/07/2016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FECBFE-3A76-4F42-B11A-A4CA7A2534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7359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92A0D-B275-4F0F-9BE5-AC14183823C2}" type="datetimeFigureOut">
              <a:rPr lang="pt-BR" smtClean="0"/>
              <a:t>07/07/2016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AB2DFB-7313-4435-A3C0-5A039BC30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5697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B2DFB-7313-4435-A3C0-5A039BC30A27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5481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3599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7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" t="17150" r="1" b="56793"/>
          <a:stretch/>
        </p:blipFill>
        <p:spPr bwMode="auto">
          <a:xfrm>
            <a:off x="7243" y="-27384"/>
            <a:ext cx="9136757" cy="817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Conector reto 10"/>
          <p:cNvCxnSpPr/>
          <p:nvPr userDrawn="1"/>
        </p:nvCxnSpPr>
        <p:spPr>
          <a:xfrm>
            <a:off x="0" y="1340768"/>
            <a:ext cx="7236296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m 12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598" b="17191"/>
          <a:stretch/>
        </p:blipFill>
        <p:spPr>
          <a:xfrm>
            <a:off x="0" y="6453336"/>
            <a:ext cx="9144000" cy="553193"/>
          </a:xfrm>
          <a:prstGeom prst="rect">
            <a:avLst/>
          </a:prstGeom>
        </p:spPr>
      </p:pic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7938" y="1484313"/>
            <a:ext cx="9136062" cy="49688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-36512" y="862171"/>
            <a:ext cx="6332140" cy="550605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defRPr lang="pt-BR" sz="2800" b="1" kern="1200" dirty="0">
                <a:solidFill>
                  <a:schemeClr val="tx2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2" name="CaixaDeTexto 1"/>
          <p:cNvSpPr txBox="1"/>
          <p:nvPr userDrawn="1"/>
        </p:nvSpPr>
        <p:spPr>
          <a:xfrm>
            <a:off x="104131" y="6577607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5D1219C-E5B7-4E7E-84FE-7EA62CA7BA59}" type="slidenum">
              <a:rPr lang="pt-BR" sz="1400" smtClean="0"/>
              <a:t>‹nº›</a:t>
            </a:fld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894124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9723F-1308-49D5-A866-727F7DEE111E}" type="datetimeFigureOut">
              <a:rPr lang="pt-BR" smtClean="0"/>
              <a:t>07/07/2016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0F1A2-9B45-435C-A396-C7FFD896D730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3498"/>
            <a:ext cx="9144000" cy="3137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ítulo 1"/>
          <p:cNvSpPr txBox="1">
            <a:spLocks/>
          </p:cNvSpPr>
          <p:nvPr userDrawn="1"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10" name="Subtítulo 2"/>
          <p:cNvSpPr txBox="1">
            <a:spLocks/>
          </p:cNvSpPr>
          <p:nvPr userDrawn="1"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11" name="Espaço Reservado para Data 3"/>
          <p:cNvSpPr txBox="1">
            <a:spLocks/>
          </p:cNvSpPr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39723F-1308-49D5-A866-727F7DEE111E}" type="datetimeFigureOut">
              <a:rPr lang="pt-BR" smtClean="0"/>
              <a:pPr/>
              <a:t>07/07/2016</a:t>
            </a:fld>
            <a:endParaRPr lang="pt-BR"/>
          </a:p>
        </p:txBody>
      </p:sp>
      <p:sp>
        <p:nvSpPr>
          <p:cNvPr id="12" name="Espaço Reservado para Número de Slide 5"/>
          <p:cNvSpPr txBox="1">
            <a:spLocks/>
          </p:cNvSpPr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C60F1A2-9B45-435C-A396-C7FFD896D730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0423"/>
            <a:ext cx="9144000" cy="3546107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4991"/>
            <a:ext cx="9144000" cy="266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15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damiao@cnf.org.b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90414" y="6519446"/>
            <a:ext cx="79928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  <a:latin typeface="Source Sans Pro" panose="020B0503030403020204" pitchFamily="34" charset="0"/>
              </a:rPr>
              <a:t>07-07-2016</a:t>
            </a:r>
            <a:endParaRPr lang="pt-BR" sz="1400" b="1" dirty="0">
              <a:solidFill>
                <a:schemeClr val="tx2">
                  <a:lumMod val="75000"/>
                </a:schemeClr>
              </a:solidFill>
              <a:latin typeface="Source Sans Pro" panose="020B050303040302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9512" y="2947591"/>
            <a:ext cx="86409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 smtClean="0">
                <a:solidFill>
                  <a:schemeClr val="bg1"/>
                </a:solidFill>
              </a:rPr>
              <a:t>PL 3016/2015  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72790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Posição da Agenda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79" t="41260" r="36925" b="21379"/>
          <a:stretch/>
        </p:blipFill>
        <p:spPr bwMode="auto">
          <a:xfrm>
            <a:off x="1212001" y="1480482"/>
            <a:ext cx="6456344" cy="4717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370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sz="quarter" idx="10"/>
          </p:nvPr>
        </p:nvSpPr>
        <p:spPr>
          <a:xfrm>
            <a:off x="7938" y="1268760"/>
            <a:ext cx="9136062" cy="4968875"/>
          </a:xfrm>
        </p:spPr>
        <p:txBody>
          <a:bodyPr>
            <a:noAutofit/>
          </a:bodyPr>
          <a:lstStyle/>
          <a:p>
            <a:r>
              <a:rPr lang="pt-BR" sz="1600" dirty="0" smtClean="0"/>
              <a:t>Ministério </a:t>
            </a:r>
            <a:r>
              <a:rPr lang="pt-BR" sz="1600" dirty="0"/>
              <a:t>do Trabalho </a:t>
            </a:r>
            <a:endParaRPr lang="pt-BR" sz="1600" dirty="0" smtClean="0"/>
          </a:p>
          <a:p>
            <a:r>
              <a:rPr lang="pt-BR" sz="1600" dirty="0" smtClean="0"/>
              <a:t>Sistema </a:t>
            </a:r>
            <a:r>
              <a:rPr lang="pt-BR" sz="1600" dirty="0"/>
              <a:t>de Negociações Coletivas de Trabalho – </a:t>
            </a:r>
            <a:r>
              <a:rPr lang="pt-BR" sz="1600" dirty="0" smtClean="0"/>
              <a:t>MEDIADOR</a:t>
            </a:r>
          </a:p>
          <a:p>
            <a:pPr marL="0" indent="0">
              <a:buNone/>
            </a:pPr>
            <a:endParaRPr lang="pt-BR" sz="1100" dirty="0" smtClean="0"/>
          </a:p>
          <a:p>
            <a:r>
              <a:rPr lang="pt-BR" sz="1600" dirty="0" smtClean="0"/>
              <a:t>Ano </a:t>
            </a:r>
            <a:r>
              <a:rPr lang="pt-BR" sz="1600" dirty="0"/>
              <a:t>de 2012 foram protocoladas no MTE</a:t>
            </a:r>
          </a:p>
          <a:p>
            <a:pPr marL="0" indent="0">
              <a:buNone/>
            </a:pPr>
            <a:r>
              <a:rPr lang="pt-BR" sz="1600" dirty="0" smtClean="0"/>
              <a:t>32807</a:t>
            </a:r>
            <a:r>
              <a:rPr lang="pt-BR" sz="1600" b="1" dirty="0" smtClean="0"/>
              <a:t> </a:t>
            </a:r>
            <a:r>
              <a:rPr lang="pt-BR" sz="1600" b="1" dirty="0"/>
              <a:t>Instrumentos com cláusulas de </a:t>
            </a:r>
            <a:r>
              <a:rPr lang="pt-BR" sz="1600" b="1" dirty="0" smtClean="0"/>
              <a:t>PLR</a:t>
            </a:r>
          </a:p>
          <a:p>
            <a:pPr marL="0" indent="0">
              <a:buNone/>
            </a:pPr>
            <a:endParaRPr lang="pt-BR" sz="1100" b="1" dirty="0"/>
          </a:p>
          <a:p>
            <a:r>
              <a:rPr lang="pt-BR" sz="1600" dirty="0" smtClean="0"/>
              <a:t>Ano </a:t>
            </a:r>
            <a:r>
              <a:rPr lang="pt-BR" sz="1600" dirty="0"/>
              <a:t>de 2013 foram protocoladas no MTE</a:t>
            </a:r>
          </a:p>
          <a:p>
            <a:pPr marL="0" indent="0">
              <a:buNone/>
            </a:pPr>
            <a:r>
              <a:rPr lang="pt-BR" sz="1600" b="1" dirty="0"/>
              <a:t>34153 Instrumentos com cláusulas de </a:t>
            </a:r>
            <a:r>
              <a:rPr lang="pt-BR" sz="1600" b="1" dirty="0" smtClean="0"/>
              <a:t>PLR</a:t>
            </a:r>
          </a:p>
          <a:p>
            <a:pPr marL="0" indent="0">
              <a:buNone/>
            </a:pPr>
            <a:endParaRPr lang="pt-BR" sz="1100" b="1" dirty="0" smtClean="0"/>
          </a:p>
          <a:p>
            <a:r>
              <a:rPr lang="pt-BR" sz="1600" dirty="0" smtClean="0"/>
              <a:t>Ano </a:t>
            </a:r>
            <a:r>
              <a:rPr lang="pt-BR" sz="1600" dirty="0"/>
              <a:t>de 2014 foram protocoladas no MTE</a:t>
            </a:r>
          </a:p>
          <a:p>
            <a:pPr marL="0" indent="0">
              <a:buNone/>
            </a:pPr>
            <a:r>
              <a:rPr lang="pt-BR" sz="1600" b="1" dirty="0"/>
              <a:t>Resultado: 33317 </a:t>
            </a:r>
            <a:r>
              <a:rPr lang="pt-BR" sz="1600" b="1" dirty="0" smtClean="0"/>
              <a:t>Instrumentos com cláusulas de PLR</a:t>
            </a:r>
          </a:p>
          <a:p>
            <a:pPr marL="0" indent="0">
              <a:buNone/>
            </a:pPr>
            <a:endParaRPr lang="pt-BR" sz="1100" b="1" dirty="0"/>
          </a:p>
          <a:p>
            <a:pPr marL="0" indent="0">
              <a:buNone/>
            </a:pPr>
            <a:endParaRPr lang="pt-BR" sz="1600" b="1" dirty="0"/>
          </a:p>
          <a:p>
            <a:pPr marL="0" indent="0">
              <a:buNone/>
            </a:pPr>
            <a:r>
              <a:rPr lang="pt-BR" sz="1800" dirty="0"/>
              <a:t>Em 2013, O pagamento da segunda parcela da PLR (Participação nos Lucros ou Resultados) da General Motors  injetou cerca de R$ 45 milhões na economia de São José dos Campos.  </a:t>
            </a:r>
          </a:p>
          <a:p>
            <a:pPr marL="0" indent="0">
              <a:buNone/>
            </a:pPr>
            <a:r>
              <a:rPr lang="pt-BR" sz="1800" dirty="0"/>
              <a:t>(Fonte: Sindicato dos Metalúrgicos, 11/01/2013)</a:t>
            </a:r>
            <a:endParaRPr lang="pt-BR" sz="1800" b="1" dirty="0"/>
          </a:p>
          <a:p>
            <a:pPr marL="0" indent="0">
              <a:buNone/>
            </a:pPr>
            <a:endParaRPr lang="pt-BR" sz="1800" b="1" dirty="0"/>
          </a:p>
          <a:p>
            <a:pPr marL="0" indent="0">
              <a:buNone/>
            </a:pPr>
            <a:endParaRPr lang="pt-BR" sz="1800" b="1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36512" y="646147"/>
            <a:ext cx="6332140" cy="550605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PLR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856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/>
              <a:t>A atividade preponderante e adequação do mesmo plano para filiais não é o único fator a ser considerado como prejudicial, até porque os indicadores e metas podem ser diferentes para a matriz e a para Filial</a:t>
            </a:r>
            <a:r>
              <a:rPr lang="pt-BR" sz="2000" dirty="0" smtClean="0"/>
              <a:t>.</a:t>
            </a:r>
          </a:p>
          <a:p>
            <a:pPr marL="0" indent="0" algn="just">
              <a:buNone/>
            </a:pPr>
            <a:endParaRPr lang="pt-BR" sz="2000" dirty="0"/>
          </a:p>
          <a:p>
            <a:pPr algn="just"/>
            <a:r>
              <a:rPr lang="pt-BR" sz="2000" b="1" dirty="0"/>
              <a:t>Somos um país continental</a:t>
            </a:r>
            <a:r>
              <a:rPr lang="pt-BR" sz="2000" dirty="0"/>
              <a:t> com inúmeras particularidades regionais e de cada setor produtivo, entende-se que os Sindicatos da base da empresa são os competentes para acordarem os Plano de PLR devido as particularidades daquele setor, tendo, assim, não só a representatividade da categoria, mas a efetiva visão do que é melhor.</a:t>
            </a:r>
          </a:p>
        </p:txBody>
      </p:sp>
    </p:spTree>
    <p:extLst>
      <p:ext uri="{BB962C8B-B14F-4D97-AF65-F5344CB8AC3E}">
        <p14:creationId xmlns:p14="http://schemas.microsoft.com/office/powerpoint/2010/main" val="376588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/>
              <a:t>Decisões do CARF – Conselho Administrativo de Recursos Fiscais têm desconstituído planos de PLR, equivocamente, por entender que estão em desacordo com a Lei 10.101/2000, fazendo incidir tributos e desestimulando a concessão do benefício. Vejamos alguns casos:  </a:t>
            </a:r>
            <a:endParaRPr lang="pt-BR" sz="2000" dirty="0" smtClean="0"/>
          </a:p>
          <a:p>
            <a:pPr marL="0" indent="0" algn="just">
              <a:buNone/>
            </a:pPr>
            <a:endParaRPr lang="pt-BR" sz="2000" dirty="0"/>
          </a:p>
          <a:p>
            <a:pPr algn="just"/>
            <a:r>
              <a:rPr lang="pt-BR" sz="2000" dirty="0" smtClean="0"/>
              <a:t>“</a:t>
            </a:r>
            <a:r>
              <a:rPr lang="pt-BR" sz="2000" dirty="0"/>
              <a:t>Contribuições Sociais Previdenciárias Período de apuração: 01/01/2009 a 31/01/2009 PARTICIPAÇÃO NOS LUCROS E RESULTADOS. REGRAS CLARAS E OBJETIVAS. </a:t>
            </a:r>
            <a:r>
              <a:rPr lang="pt-BR" sz="2000" b="1" dirty="0"/>
              <a:t>A Lei n° 10.101/00 exige que haja negociação entre empresa e trabalhadores, da qual deverão resultar regras claras e objetiva e os índices, as metas, os resultados e os prazos devem ser estabelecidos previamente</a:t>
            </a:r>
            <a:r>
              <a:rPr lang="pt-BR" sz="2000" dirty="0"/>
              <a:t>.”  (Acórdão: 2401-004.216; data de Publicação: 11/04/2016)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Outros pontos podem ser melhorados:</a:t>
            </a:r>
          </a:p>
        </p:txBody>
      </p:sp>
    </p:spTree>
    <p:extLst>
      <p:ext uri="{BB962C8B-B14F-4D97-AF65-F5344CB8AC3E}">
        <p14:creationId xmlns:p14="http://schemas.microsoft.com/office/powerpoint/2010/main" val="346109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dirty="0"/>
              <a:t>Ementa: Assunto: Contribuições Sociais Previdenciárias Período de apuração: 01/01/2010 a 01/01/2011 </a:t>
            </a:r>
            <a:r>
              <a:rPr lang="pt-BR" sz="2000" b="1" dirty="0"/>
              <a:t>PLR. DIRETORES SEM VINCULO EMPREGATÍCIO.</a:t>
            </a:r>
            <a:r>
              <a:rPr lang="pt-BR" sz="2000" dirty="0"/>
              <a:t> INAPLICABILIDADE DA LEI DO PLR. PROGRAMA DESTINADO A EMPREGADOS. BENEFÍCIO CONCEDIDO SEM ATENDIMENTO AOS REQUISITOS LEGAIS. INCIDÊNCIA DE CONTRIBUIÇÃO. (Acórdão: 2202-003.164; Data de Publicação: 30/03/2016)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DIRETORES SEM VINCULO EMPREGATÍCIO.</a:t>
            </a:r>
          </a:p>
        </p:txBody>
      </p:sp>
    </p:spTree>
    <p:extLst>
      <p:ext uri="{BB962C8B-B14F-4D97-AF65-F5344CB8AC3E}">
        <p14:creationId xmlns:p14="http://schemas.microsoft.com/office/powerpoint/2010/main" val="239248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dirty="0"/>
              <a:t>“I) Por unanimidade de votos: (...) b) em dar provimento ao recurso, sobre a não integração ao salário de contribuição dos pagamentos referentes à Participação nos Lucros e Resultados (PLR), </a:t>
            </a:r>
            <a:r>
              <a:rPr lang="pt-BR" sz="2000" b="1" dirty="0"/>
              <a:t>devido à ausência de atas que comprovem eleição para escolha de comissão negociante da PLR, nos termos do voto do Relator</a:t>
            </a:r>
            <a:r>
              <a:rPr lang="pt-BR" sz="2000" dirty="0"/>
              <a:t>;” (Acórdão: 2301-003.720; Data de Publicação: 05/02/2015)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-36512" y="862171"/>
            <a:ext cx="8784976" cy="550605"/>
          </a:xfrm>
        </p:spPr>
        <p:txBody>
          <a:bodyPr>
            <a:normAutofit/>
          </a:bodyPr>
          <a:lstStyle/>
          <a:p>
            <a:r>
              <a:rPr lang="pt-BR" dirty="0" smtClean="0"/>
              <a:t>EXIGÊNCIA </a:t>
            </a:r>
            <a:r>
              <a:rPr lang="pt-BR" dirty="0"/>
              <a:t>DE DOCUMENTOS NÃO PREVISTOS NA LEI</a:t>
            </a:r>
          </a:p>
        </p:txBody>
      </p:sp>
    </p:spTree>
    <p:extLst>
      <p:ext uri="{BB962C8B-B14F-4D97-AF65-F5344CB8AC3E}">
        <p14:creationId xmlns:p14="http://schemas.microsoft.com/office/powerpoint/2010/main" val="60734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b="1" dirty="0"/>
              <a:t>Art. 3º  A participação de que trata o art. 2º não substitui ou complementa a remuneração devida a qualquer empregado, nem constitui base de incidência de qualquer encargo trabalhista, não se lhe aplicando o princípio da habitualidade</a:t>
            </a:r>
            <a:r>
              <a:rPr lang="pt-BR" sz="2000" b="1" dirty="0" smtClean="0"/>
              <a:t>.</a:t>
            </a:r>
          </a:p>
          <a:p>
            <a:pPr marL="0" indent="0" algn="just">
              <a:buNone/>
            </a:pPr>
            <a:endParaRPr lang="pt-BR" sz="2000" b="1" dirty="0"/>
          </a:p>
          <a:p>
            <a:pPr marL="0" indent="0" algn="just">
              <a:buNone/>
            </a:pPr>
            <a:r>
              <a:rPr lang="pt-BR" sz="2000" b="1" dirty="0" smtClean="0"/>
              <a:t>(...)</a:t>
            </a:r>
          </a:p>
          <a:p>
            <a:pPr marL="0" indent="0" algn="just">
              <a:buNone/>
            </a:pPr>
            <a:endParaRPr lang="pt-BR" sz="2000" b="1" dirty="0"/>
          </a:p>
          <a:p>
            <a:pPr marL="0" indent="0" algn="just">
              <a:buNone/>
            </a:pPr>
            <a:r>
              <a:rPr lang="pt-BR" sz="2000" b="1" dirty="0"/>
              <a:t>§ 2º É vedado o pagamento de qualquer antecipação ou distribuição de valores a título de participação nos lucros ou </a:t>
            </a:r>
            <a:r>
              <a:rPr lang="pt-BR" sz="2000" b="1" u="sng" dirty="0"/>
              <a:t>resultados da empresa em mais de 2 (duas) vezes no mesmo ano civil e em periodicidade inferior a 1 (um) trimestre civil.</a:t>
            </a:r>
            <a:endParaRPr lang="pt-BR" sz="2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PROIBIÇÃO DE PARCELAMENTO DA PLR</a:t>
            </a:r>
          </a:p>
        </p:txBody>
      </p:sp>
    </p:spTree>
    <p:extLst>
      <p:ext uri="{BB962C8B-B14F-4D97-AF65-F5344CB8AC3E}">
        <p14:creationId xmlns:p14="http://schemas.microsoft.com/office/powerpoint/2010/main" val="287610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800" dirty="0" smtClean="0"/>
              <a:t>Obrigado!</a:t>
            </a:r>
          </a:p>
          <a:p>
            <a:pPr marL="0" indent="0" algn="ctr">
              <a:buNone/>
            </a:pPr>
            <a:endParaRPr lang="pt-BR" sz="4800" dirty="0"/>
          </a:p>
          <a:p>
            <a:pPr marL="0" indent="0" algn="ctr">
              <a:buNone/>
            </a:pPr>
            <a:r>
              <a:rPr lang="pt-BR" sz="4800" dirty="0" smtClean="0"/>
              <a:t>Damião Cordeiro de Moraes</a:t>
            </a:r>
          </a:p>
          <a:p>
            <a:pPr marL="0" indent="0" algn="ctr">
              <a:buNone/>
            </a:pPr>
            <a:r>
              <a:rPr lang="pt-BR" sz="4800" dirty="0" smtClean="0">
                <a:hlinkClick r:id="rId2"/>
              </a:rPr>
              <a:t>damiao@cnf.org.br</a:t>
            </a:r>
            <a:endParaRPr lang="pt-BR" sz="4800" dirty="0" smtClean="0"/>
          </a:p>
          <a:p>
            <a:pPr marL="0" indent="0" algn="ctr">
              <a:buNone/>
            </a:pPr>
            <a:r>
              <a:rPr lang="pt-BR" sz="4800" dirty="0" smtClean="0"/>
              <a:t>61 3218-5377</a:t>
            </a:r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273217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560</Words>
  <Application>Microsoft Office PowerPoint</Application>
  <PresentationFormat>Apresentação na tela (4:3)</PresentationFormat>
  <Paragraphs>42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Apresentação do PowerPoint</vt:lpstr>
      <vt:lpstr>Posição da Agenda</vt:lpstr>
      <vt:lpstr> PLR </vt:lpstr>
      <vt:lpstr>Apresentação do PowerPoint</vt:lpstr>
      <vt:lpstr>Outros pontos podem ser melhorados:</vt:lpstr>
      <vt:lpstr>DIRETORES SEM VINCULO EMPREGATÍCIO.</vt:lpstr>
      <vt:lpstr>EXIGÊNCIA DE DOCUMENTOS NÃO PREVISTOS NA LEI</vt:lpstr>
      <vt:lpstr>PROIBIÇÃO DE PARCELAMENTO DA PLR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Déurick Mota</dc:creator>
  <cp:lastModifiedBy>Sarah Morais Oliveira</cp:lastModifiedBy>
  <cp:revision>148</cp:revision>
  <cp:lastPrinted>2016-07-07T12:13:08Z</cp:lastPrinted>
  <dcterms:created xsi:type="dcterms:W3CDTF">2016-04-28T20:35:55Z</dcterms:created>
  <dcterms:modified xsi:type="dcterms:W3CDTF">2016-07-07T13:31:10Z</dcterms:modified>
</cp:coreProperties>
</file>