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7" r:id="rId2"/>
    <p:sldId id="288" r:id="rId3"/>
    <p:sldId id="290" r:id="rId4"/>
    <p:sldId id="291" r:id="rId5"/>
    <p:sldId id="292" r:id="rId6"/>
    <p:sldId id="293" r:id="rId7"/>
    <p:sldId id="296" r:id="rId8"/>
    <p:sldId id="26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99" r:id="rId18"/>
    <p:sldId id="297" r:id="rId19"/>
    <p:sldId id="294" r:id="rId20"/>
    <p:sldId id="295" r:id="rId21"/>
    <p:sldId id="298" r:id="rId22"/>
    <p:sldId id="276" r:id="rId23"/>
    <p:sldId id="262" r:id="rId24"/>
    <p:sldId id="263" r:id="rId25"/>
    <p:sldId id="264" r:id="rId26"/>
    <p:sldId id="289" r:id="rId27"/>
  </p:sldIdLst>
  <p:sldSz cx="12961938" cy="7561263"/>
  <p:notesSz cx="6858000" cy="9144000"/>
  <p:defaultTextStyle>
    <a:defPPr>
      <a:defRPr lang="pt-BR"/>
    </a:defPPr>
    <a:lvl1pPr marL="0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359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718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077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5436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1795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8154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4513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0872" algn="l" defTabSz="117271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6" y="-72"/>
      </p:cViewPr>
      <p:guideLst>
        <p:guide orient="horz" pos="2382"/>
        <p:guide pos="40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14586-50BB-4295-A4A7-F42BA91C4BDD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3C68B-40BE-46BE-A6BD-2DD212B854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167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1678-2434-4BB0-8E42-FF43B4AA22AC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01E27-7EA4-4BD8-96C5-FEB262093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914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359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718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077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5436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1795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8154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4513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0872" algn="l" defTabSz="11727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2146" y="2348893"/>
            <a:ext cx="11017647" cy="1620771"/>
          </a:xfrm>
          <a:prstGeom prst="rect">
            <a:avLst/>
          </a:prstGeom>
        </p:spPr>
        <p:txBody>
          <a:bodyPr lIns="117272" tIns="58636" rIns="117272" bIns="58636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4291" y="4284716"/>
            <a:ext cx="9073357" cy="1932323"/>
          </a:xfrm>
          <a:prstGeom prst="rect">
            <a:avLst/>
          </a:prstGeom>
        </p:spPr>
        <p:txBody>
          <a:bodyPr lIns="117272" tIns="58636" rIns="117272" bIns="586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8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48097" y="1764295"/>
            <a:ext cx="11665744" cy="4990084"/>
          </a:xfrm>
          <a:prstGeom prst="rect">
            <a:avLst/>
          </a:prstGeom>
        </p:spPr>
        <p:txBody>
          <a:bodyPr vert="eaVert" lIns="117272" tIns="58636" rIns="117272" bIns="58636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97405" y="302802"/>
            <a:ext cx="2916436" cy="6451578"/>
          </a:xfrm>
          <a:prstGeom prst="rect">
            <a:avLst/>
          </a:prstGeom>
        </p:spPr>
        <p:txBody>
          <a:bodyPr vert="eaVert" lIns="117272" tIns="58636" rIns="117272" bIns="58636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48097" y="302802"/>
            <a:ext cx="8533276" cy="6451578"/>
          </a:xfrm>
          <a:prstGeom prst="rect">
            <a:avLst/>
          </a:prstGeom>
        </p:spPr>
        <p:txBody>
          <a:bodyPr vert="eaVert" lIns="117272" tIns="58636" rIns="117272" bIns="58636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04" y="4858812"/>
            <a:ext cx="11017647" cy="1501751"/>
          </a:xfrm>
          <a:prstGeom prst="rect">
            <a:avLst/>
          </a:prstGeom>
        </p:spPr>
        <p:txBody>
          <a:bodyPr lIns="117272" tIns="58636" rIns="117272" bIns="58636" anchor="t"/>
          <a:lstStyle>
            <a:lvl1pPr algn="l">
              <a:defRPr sz="5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3904" y="3204786"/>
            <a:ext cx="11017647" cy="1654026"/>
          </a:xfrm>
          <a:prstGeom prst="rect">
            <a:avLst/>
          </a:prstGeom>
        </p:spPr>
        <p:txBody>
          <a:bodyPr lIns="117272" tIns="58636" rIns="117272" bIns="58636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3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7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9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5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1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8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4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90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48097" y="1764295"/>
            <a:ext cx="5724856" cy="4990084"/>
          </a:xfrm>
          <a:prstGeom prst="rect">
            <a:avLst/>
          </a:prstGeom>
        </p:spPr>
        <p:txBody>
          <a:bodyPr lIns="117272" tIns="58636" rIns="117272" bIns="58636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88985" y="1764295"/>
            <a:ext cx="5724856" cy="4990084"/>
          </a:xfrm>
          <a:prstGeom prst="rect">
            <a:avLst/>
          </a:prstGeom>
        </p:spPr>
        <p:txBody>
          <a:bodyPr lIns="117272" tIns="58636" rIns="117272" bIns="58636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97" y="1692533"/>
            <a:ext cx="5727107" cy="705367"/>
          </a:xfrm>
          <a:prstGeom prst="rect">
            <a:avLst/>
          </a:prstGeom>
        </p:spPr>
        <p:txBody>
          <a:bodyPr lIns="117272" tIns="58636" rIns="117272" bIns="58636" anchor="b"/>
          <a:lstStyle>
            <a:lvl1pPr marL="0" indent="0">
              <a:buNone/>
              <a:defRPr sz="3100" b="1"/>
            </a:lvl1pPr>
            <a:lvl2pPr marL="586359" indent="0">
              <a:buNone/>
              <a:defRPr sz="2600" b="1"/>
            </a:lvl2pPr>
            <a:lvl3pPr marL="1172718" indent="0">
              <a:buNone/>
              <a:defRPr sz="2300" b="1"/>
            </a:lvl3pPr>
            <a:lvl4pPr marL="1759077" indent="0">
              <a:buNone/>
              <a:defRPr sz="2100" b="1"/>
            </a:lvl4pPr>
            <a:lvl5pPr marL="2345436" indent="0">
              <a:buNone/>
              <a:defRPr sz="2100" b="1"/>
            </a:lvl5pPr>
            <a:lvl6pPr marL="2931795" indent="0">
              <a:buNone/>
              <a:defRPr sz="2100" b="1"/>
            </a:lvl6pPr>
            <a:lvl7pPr marL="3518154" indent="0">
              <a:buNone/>
              <a:defRPr sz="2100" b="1"/>
            </a:lvl7pPr>
            <a:lvl8pPr marL="4104513" indent="0">
              <a:buNone/>
              <a:defRPr sz="2100" b="1"/>
            </a:lvl8pPr>
            <a:lvl9pPr marL="4690872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8097" y="2397901"/>
            <a:ext cx="5727107" cy="4356478"/>
          </a:xfrm>
          <a:prstGeom prst="rect">
            <a:avLst/>
          </a:prstGeom>
        </p:spPr>
        <p:txBody>
          <a:bodyPr lIns="117272" tIns="58636" rIns="117272" bIns="58636"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84485" y="1692533"/>
            <a:ext cx="5729357" cy="705367"/>
          </a:xfrm>
          <a:prstGeom prst="rect">
            <a:avLst/>
          </a:prstGeom>
        </p:spPr>
        <p:txBody>
          <a:bodyPr lIns="117272" tIns="58636" rIns="117272" bIns="58636" anchor="b"/>
          <a:lstStyle>
            <a:lvl1pPr marL="0" indent="0">
              <a:buNone/>
              <a:defRPr sz="3100" b="1"/>
            </a:lvl1pPr>
            <a:lvl2pPr marL="586359" indent="0">
              <a:buNone/>
              <a:defRPr sz="2600" b="1"/>
            </a:lvl2pPr>
            <a:lvl3pPr marL="1172718" indent="0">
              <a:buNone/>
              <a:defRPr sz="2300" b="1"/>
            </a:lvl3pPr>
            <a:lvl4pPr marL="1759077" indent="0">
              <a:buNone/>
              <a:defRPr sz="2100" b="1"/>
            </a:lvl4pPr>
            <a:lvl5pPr marL="2345436" indent="0">
              <a:buNone/>
              <a:defRPr sz="2100" b="1"/>
            </a:lvl5pPr>
            <a:lvl6pPr marL="2931795" indent="0">
              <a:buNone/>
              <a:defRPr sz="2100" b="1"/>
            </a:lvl6pPr>
            <a:lvl7pPr marL="3518154" indent="0">
              <a:buNone/>
              <a:defRPr sz="2100" b="1"/>
            </a:lvl7pPr>
            <a:lvl8pPr marL="4104513" indent="0">
              <a:buNone/>
              <a:defRPr sz="2100" b="1"/>
            </a:lvl8pPr>
            <a:lvl9pPr marL="4690872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84485" y="2397901"/>
            <a:ext cx="5729357" cy="4356478"/>
          </a:xfrm>
          <a:prstGeom prst="rect">
            <a:avLst/>
          </a:prstGeom>
        </p:spPr>
        <p:txBody>
          <a:bodyPr lIns="117272" tIns="58636" rIns="117272" bIns="58636"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98" y="301050"/>
            <a:ext cx="4264388" cy="1281214"/>
          </a:xfrm>
          <a:prstGeom prst="rect">
            <a:avLst/>
          </a:prstGeom>
        </p:spPr>
        <p:txBody>
          <a:bodyPr lIns="117272" tIns="58636" rIns="117272" bIns="58636"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7758" y="301051"/>
            <a:ext cx="7246083" cy="6453328"/>
          </a:xfrm>
          <a:prstGeom prst="rect">
            <a:avLst/>
          </a:prstGeom>
        </p:spPr>
        <p:txBody>
          <a:bodyPr lIns="117272" tIns="58636" rIns="117272" bIns="58636"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8098" y="1582265"/>
            <a:ext cx="4264388" cy="5172114"/>
          </a:xfrm>
          <a:prstGeom prst="rect">
            <a:avLst/>
          </a:prstGeom>
        </p:spPr>
        <p:txBody>
          <a:bodyPr lIns="117272" tIns="58636" rIns="117272" bIns="58636"/>
          <a:lstStyle>
            <a:lvl1pPr marL="0" indent="0">
              <a:buNone/>
              <a:defRPr sz="1800"/>
            </a:lvl1pPr>
            <a:lvl2pPr marL="586359" indent="0">
              <a:buNone/>
              <a:defRPr sz="1500"/>
            </a:lvl2pPr>
            <a:lvl3pPr marL="1172718" indent="0">
              <a:buNone/>
              <a:defRPr sz="1300"/>
            </a:lvl3pPr>
            <a:lvl4pPr marL="1759077" indent="0">
              <a:buNone/>
              <a:defRPr sz="1200"/>
            </a:lvl4pPr>
            <a:lvl5pPr marL="2345436" indent="0">
              <a:buNone/>
              <a:defRPr sz="1200"/>
            </a:lvl5pPr>
            <a:lvl6pPr marL="2931795" indent="0">
              <a:buNone/>
              <a:defRPr sz="1200"/>
            </a:lvl6pPr>
            <a:lvl7pPr marL="3518154" indent="0">
              <a:buNone/>
              <a:defRPr sz="1200"/>
            </a:lvl7pPr>
            <a:lvl8pPr marL="4104513" indent="0">
              <a:buNone/>
              <a:defRPr sz="1200"/>
            </a:lvl8pPr>
            <a:lvl9pPr marL="4690872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630" y="5292884"/>
            <a:ext cx="7777163" cy="624855"/>
          </a:xfrm>
          <a:prstGeom prst="rect">
            <a:avLst/>
          </a:prstGeom>
        </p:spPr>
        <p:txBody>
          <a:bodyPr lIns="117272" tIns="58636" rIns="117272" bIns="58636"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0630" y="675613"/>
            <a:ext cx="7777163" cy="4536758"/>
          </a:xfrm>
          <a:prstGeom prst="rect">
            <a:avLst/>
          </a:prstGeom>
        </p:spPr>
        <p:txBody>
          <a:bodyPr lIns="117272" tIns="58636" rIns="117272" bIns="58636"/>
          <a:lstStyle>
            <a:lvl1pPr marL="0" indent="0">
              <a:buNone/>
              <a:defRPr sz="4100"/>
            </a:lvl1pPr>
            <a:lvl2pPr marL="586359" indent="0">
              <a:buNone/>
              <a:defRPr sz="3600"/>
            </a:lvl2pPr>
            <a:lvl3pPr marL="1172718" indent="0">
              <a:buNone/>
              <a:defRPr sz="3100"/>
            </a:lvl3pPr>
            <a:lvl4pPr marL="1759077" indent="0">
              <a:buNone/>
              <a:defRPr sz="2600"/>
            </a:lvl4pPr>
            <a:lvl5pPr marL="2345436" indent="0">
              <a:buNone/>
              <a:defRPr sz="2600"/>
            </a:lvl5pPr>
            <a:lvl6pPr marL="2931795" indent="0">
              <a:buNone/>
              <a:defRPr sz="2600"/>
            </a:lvl6pPr>
            <a:lvl7pPr marL="3518154" indent="0">
              <a:buNone/>
              <a:defRPr sz="2600"/>
            </a:lvl7pPr>
            <a:lvl8pPr marL="4104513" indent="0">
              <a:buNone/>
              <a:defRPr sz="2600"/>
            </a:lvl8pPr>
            <a:lvl9pPr marL="4690872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0630" y="5917739"/>
            <a:ext cx="7777163" cy="887398"/>
          </a:xfrm>
          <a:prstGeom prst="rect">
            <a:avLst/>
          </a:prstGeom>
        </p:spPr>
        <p:txBody>
          <a:bodyPr lIns="117272" tIns="58636" rIns="117272" bIns="58636"/>
          <a:lstStyle>
            <a:lvl1pPr marL="0" indent="0">
              <a:buNone/>
              <a:defRPr sz="1800"/>
            </a:lvl1pPr>
            <a:lvl2pPr marL="586359" indent="0">
              <a:buNone/>
              <a:defRPr sz="1500"/>
            </a:lvl2pPr>
            <a:lvl3pPr marL="1172718" indent="0">
              <a:buNone/>
              <a:defRPr sz="1300"/>
            </a:lvl3pPr>
            <a:lvl4pPr marL="1759077" indent="0">
              <a:buNone/>
              <a:defRPr sz="1200"/>
            </a:lvl4pPr>
            <a:lvl5pPr marL="2345436" indent="0">
              <a:buNone/>
              <a:defRPr sz="1200"/>
            </a:lvl5pPr>
            <a:lvl6pPr marL="2931795" indent="0">
              <a:buNone/>
              <a:defRPr sz="1200"/>
            </a:lvl6pPr>
            <a:lvl7pPr marL="3518154" indent="0">
              <a:buNone/>
              <a:defRPr sz="1200"/>
            </a:lvl7pPr>
            <a:lvl8pPr marL="4104513" indent="0">
              <a:buNone/>
              <a:defRPr sz="1200"/>
            </a:lvl8pPr>
            <a:lvl9pPr marL="4690872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8097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9CE602CB-AEAF-4F3F-9AD1-55B86D8323C0}" type="datetimeFigureOut">
              <a:rPr lang="pt-BR" smtClean="0"/>
              <a:pPr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28662" y="7008171"/>
            <a:ext cx="4104614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289389" y="7008171"/>
            <a:ext cx="3024452" cy="402567"/>
          </a:xfrm>
          <a:prstGeom prst="rect">
            <a:avLst/>
          </a:prstGeom>
        </p:spPr>
        <p:txBody>
          <a:bodyPr lIns="117272" tIns="58636" rIns="117272" bIns="58636"/>
          <a:lstStyle/>
          <a:p>
            <a:fld id="{4C38F73B-1F0A-42B0-9187-91032E8884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se apresentaçã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12961938" cy="7561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718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769" indent="-439769" algn="l" defTabSz="117271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833" indent="-366474" algn="l" defTabSz="117271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898" indent="-293180" algn="l" defTabSz="117271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57" indent="-293180" algn="l" defTabSz="117271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8616" indent="-293180" algn="l" defTabSz="117271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4975" indent="-293180" algn="l" defTabSz="11727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1334" indent="-293180" algn="l" defTabSz="11727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693" indent="-293180" algn="l" defTabSz="11727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4052" indent="-293180" algn="l" defTabSz="11727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359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718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077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436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1795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154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513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90872" algn="l" defTabSz="11727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98015" y="2113396"/>
            <a:ext cx="8676277" cy="2302373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r"/>
            <a:r>
              <a:rPr lang="pt-BR" sz="4600" dirty="0" smtClean="0">
                <a:solidFill>
                  <a:schemeClr val="bg1"/>
                </a:solidFill>
              </a:rPr>
              <a:t>Atuação e </a:t>
            </a:r>
            <a:r>
              <a:rPr lang="pt-BR" sz="4600" b="1" dirty="0" smtClean="0">
                <a:solidFill>
                  <a:schemeClr val="bg1"/>
                </a:solidFill>
              </a:rPr>
              <a:t>DESAFIOS</a:t>
            </a:r>
            <a:r>
              <a:rPr lang="pt-BR" sz="4600" dirty="0" smtClean="0">
                <a:solidFill>
                  <a:schemeClr val="bg1"/>
                </a:solidFill>
              </a:rPr>
              <a:t> de</a:t>
            </a:r>
            <a:br>
              <a:rPr lang="pt-BR" sz="4600" dirty="0" smtClean="0">
                <a:solidFill>
                  <a:schemeClr val="bg1"/>
                </a:solidFill>
              </a:rPr>
            </a:br>
            <a:r>
              <a:rPr lang="pt-BR" sz="4600" b="1" dirty="0" smtClean="0">
                <a:solidFill>
                  <a:schemeClr val="bg1"/>
                </a:solidFill>
              </a:rPr>
              <a:t>STARTUPS</a:t>
            </a:r>
            <a:r>
              <a:rPr lang="pt-BR" sz="4600" dirty="0" smtClean="0">
                <a:solidFill>
                  <a:schemeClr val="bg1"/>
                </a:solidFill>
              </a:rPr>
              <a:t> e </a:t>
            </a:r>
            <a:r>
              <a:rPr lang="pt-BR" sz="4600" b="1" dirty="0" smtClean="0">
                <a:solidFill>
                  <a:schemeClr val="bg1"/>
                </a:solidFill>
              </a:rPr>
              <a:t>INCUBADORAS</a:t>
            </a:r>
            <a:r>
              <a:rPr lang="pt-BR" sz="4600" dirty="0" smtClean="0">
                <a:solidFill>
                  <a:schemeClr val="bg1"/>
                </a:solidFill>
              </a:rPr>
              <a:t/>
            </a:r>
            <a:br>
              <a:rPr lang="pt-BR" sz="4600" dirty="0" smtClean="0">
                <a:solidFill>
                  <a:schemeClr val="bg1"/>
                </a:solidFill>
              </a:rPr>
            </a:br>
            <a:r>
              <a:rPr lang="pt-BR" sz="4600" dirty="0" smtClean="0">
                <a:solidFill>
                  <a:schemeClr val="bg1"/>
                </a:solidFill>
              </a:rPr>
              <a:t>de empresas no contexto do</a:t>
            </a:r>
            <a:br>
              <a:rPr lang="pt-BR" sz="4600" dirty="0" smtClean="0">
                <a:solidFill>
                  <a:schemeClr val="bg1"/>
                </a:solidFill>
              </a:rPr>
            </a:br>
            <a:r>
              <a:rPr lang="pt-BR" sz="4600" dirty="0" smtClean="0">
                <a:solidFill>
                  <a:schemeClr val="bg1"/>
                </a:solidFill>
              </a:rPr>
              <a:t> desenvolvimento econômico</a:t>
            </a:r>
            <a:endParaRPr lang="pt-BR" sz="4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662760" y="3145494"/>
            <a:ext cx="11757277" cy="3572647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l"/>
            <a:r>
              <a:rPr lang="pt-BR" sz="2600" dirty="0" smtClean="0"/>
              <a:t>• Promover educação e conhecimento para empreendedores sobre a dinâmica do mercado de capitais e fontes de recursos financeiros;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Promover adaptações a programas de acesso à tecnologia para atendimento a demanda das empresas de alto impacto;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Criar, junto com outros parceiros do ecossistema nacional de inovação, um modelo </a:t>
            </a:r>
            <a:r>
              <a:rPr lang="pt-BR" sz="2600" dirty="0" err="1" smtClean="0"/>
              <a:t>one</a:t>
            </a:r>
            <a:r>
              <a:rPr lang="pt-BR" sz="2600" dirty="0" smtClean="0"/>
              <a:t>-stop-shop (serviço completo) que facilite o acesso a diferentes instrumentos de apoio.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1665744" cy="254054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2</a:t>
            </a:r>
            <a:r>
              <a:rPr lang="pt-BR" sz="3600" b="1" dirty="0" smtClean="0"/>
              <a:t>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Simplificar e diversificar os instrumentos de acesso a capital pelas pequenas empresas de alto impacto.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7"/>
          <p:cNvGrpSpPr/>
          <p:nvPr/>
        </p:nvGrpSpPr>
        <p:grpSpPr>
          <a:xfrm>
            <a:off x="0" y="0"/>
            <a:ext cx="12961938" cy="7561263"/>
            <a:chOff x="0" y="0"/>
            <a:chExt cx="12174963" cy="6820140"/>
          </a:xfrm>
        </p:grpSpPr>
        <p:cxnSp>
          <p:nvCxnSpPr>
            <p:cNvPr id="5" name="Conector reto 4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grpSp>
          <p:nvGrpSpPr>
            <p:cNvPr id="4" name="Grupo 18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7" name="Conector reto 6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noFill/>
              <a:ln w="952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" name="Grupo 20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9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662760" y="3066102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l"/>
            <a:r>
              <a:rPr lang="pt-BR" sz="2600" dirty="0" smtClean="0"/>
              <a:t>• Estruturar plataformas de inteligência tecnológica setoriais que disponibilizariam para as pequenas empresas: estudos de tendências, infraestrutura disponível, parceiros potenciais, boas práticas de cooperação;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Capacitar tecnicamente pequenas empresas de alto impacto para a absorção de tecnologias;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Articular o uso compartilhado de laboratórios de universidades pelas pequenas empresas.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1665744" cy="254054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3</a:t>
            </a:r>
            <a:r>
              <a:rPr lang="pt-BR" sz="3600" b="1" dirty="0" smtClean="0"/>
              <a:t>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Identificar as oportunidades e induzir o desenvolvimento tecnológico da pequena empresa.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7"/>
          <p:cNvGrpSpPr/>
          <p:nvPr/>
        </p:nvGrpSpPr>
        <p:grpSpPr>
          <a:xfrm>
            <a:off x="0" y="0"/>
            <a:ext cx="12961938" cy="7561263"/>
            <a:chOff x="0" y="0"/>
            <a:chExt cx="12174963" cy="6820140"/>
          </a:xfrm>
        </p:grpSpPr>
        <p:cxnSp>
          <p:nvCxnSpPr>
            <p:cNvPr id="5" name="Conector reto 4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grpSp>
          <p:nvGrpSpPr>
            <p:cNvPr id="4" name="Grupo 18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7" name="Conector reto 6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noFill/>
              <a:ln w="952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" name="Grupo 20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9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560686" y="3145494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l"/>
            <a:r>
              <a:rPr lang="pt-BR" sz="2600" dirty="0" smtClean="0"/>
              <a:t>• Intensificar a troca de empreendedores entre países, atraindo empreendedores para o País e levando negócios brasileiros para fora;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Promoção e ampliação do escopo da plataforma </a:t>
            </a:r>
            <a:r>
              <a:rPr lang="pt-BR" sz="2600" dirty="0" err="1" smtClean="0"/>
              <a:t>iTec</a:t>
            </a:r>
            <a:r>
              <a:rPr lang="pt-BR" sz="2600" dirty="0" smtClean="0"/>
              <a:t> (MCTI) como vitrine para aproximação de empresas de alto impacto com o mercado através de desafios de negócio;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Promover a conexão de empreendedores de alto potencial com grandes empresas, por exemplo, através de projetos e programas de </a:t>
            </a:r>
            <a:r>
              <a:rPr lang="pt-BR" sz="2600" dirty="0" err="1" smtClean="0"/>
              <a:t>mentoring</a:t>
            </a:r>
            <a:r>
              <a:rPr lang="pt-BR" sz="2600" dirty="0" smtClean="0"/>
              <a:t> de pequenas empresas por executivos.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0513606" cy="254054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4</a:t>
            </a:r>
            <a:r>
              <a:rPr lang="pt-BR" sz="3600" b="1" dirty="0" smtClean="0"/>
              <a:t>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Apoiar a inserção dos pequenos negócios na cadeias de valor das médias e grandes empresas.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560686" y="3224886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lvl="0" algn="l"/>
            <a:r>
              <a:rPr lang="pt-BR" sz="2600" dirty="0" smtClean="0"/>
              <a:t>• Atuar como formador, articulador, líder, coordenador de uma rede para transformar pequenos negócios com alto potencial em grandes empresas;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Mapear a atuação e aproximar-se dos atores, organizações e iniciativas por onde navegam os pequenos negócios de alto impacto (aceleradoras, rede de anjos, espaços de </a:t>
            </a:r>
            <a:r>
              <a:rPr lang="pt-BR" sz="2600" dirty="0" err="1" smtClean="0"/>
              <a:t>co-working</a:t>
            </a:r>
            <a:r>
              <a:rPr lang="pt-BR" sz="2600" dirty="0" smtClean="0"/>
              <a:t>, programas de aceleração, fundos de investimento, incubadoras corporativas).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0513606" cy="254054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5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Atuar e estabelecer-se como articulador e promotor dos empreendimentos de alto impacto do País.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662760" y="3224886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lvl="0" algn="l"/>
            <a:r>
              <a:rPr lang="pt-BR" sz="2600" dirty="0" smtClean="0"/>
              <a:t> • Utilizar de metodologias e da adaptação de conteúdos internacionais (</a:t>
            </a:r>
            <a:r>
              <a:rPr lang="pt-BR" sz="2600" i="1" dirty="0" err="1" smtClean="0"/>
              <a:t>Lean</a:t>
            </a:r>
            <a:r>
              <a:rPr lang="pt-BR" sz="2600" i="1" dirty="0" smtClean="0"/>
              <a:t> Startup, Design </a:t>
            </a:r>
            <a:r>
              <a:rPr lang="pt-BR" sz="2600" i="1" dirty="0" err="1" smtClean="0"/>
              <a:t>Thinking</a:t>
            </a:r>
            <a:r>
              <a:rPr lang="pt-BR" sz="2600" i="1" dirty="0" smtClean="0"/>
              <a:t>, </a:t>
            </a:r>
            <a:r>
              <a:rPr lang="pt-BR" sz="2600" i="1" dirty="0" err="1" smtClean="0"/>
              <a:t>etc</a:t>
            </a:r>
            <a:r>
              <a:rPr lang="pt-BR" sz="2600" dirty="0" smtClean="0"/>
              <a:t>) para o Brasil;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Promover </a:t>
            </a:r>
            <a:r>
              <a:rPr lang="pt-BR" sz="2600" dirty="0" err="1" smtClean="0"/>
              <a:t>mentorias</a:t>
            </a:r>
            <a:r>
              <a:rPr lang="pt-BR" sz="2600" dirty="0" smtClean="0"/>
              <a:t> focadas, incluindo capacitações para a segunda linha de sucessão visando garantir a sustentabilidade futura do negócio.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0513606" cy="254054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6</a:t>
            </a:r>
            <a:r>
              <a:rPr lang="pt-BR" sz="3600" b="1" dirty="0" smtClean="0"/>
              <a:t>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Disseminar conteúdo e promover a capacitação dos negócios de alto impacto.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662760" y="3224886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l"/>
            <a:r>
              <a:rPr lang="pt-BR" sz="2600" dirty="0" smtClean="0"/>
              <a:t> • Descentralização das atividades do INPI;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Uso do poder de compra para promover o desenvolvimento de pequenas empresas de alto impacto;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Revisão do marco jurídico para dar mais segurança e incentivos fiscais para o investimento de risco.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1432271" cy="222297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7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Fortalecer atuação na articulação de mudanças regulatórias e jurídicas para melhoria do ambiente de negócio das pequenas empresas de alto impacto.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377146" y="3176952"/>
            <a:ext cx="11922032" cy="3303013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l"/>
            <a:r>
              <a:rPr lang="pt-BR" sz="2600" dirty="0" smtClean="0"/>
              <a:t>• Redução dos procedimentos burocráticos e unificação dos mecanismos legais e identidades em todas as esferas, tendo como referencial os mecanismos globalmente aceitos. e as métricas do “</a:t>
            </a:r>
            <a:r>
              <a:rPr lang="pt-BR" sz="2600" dirty="0" err="1" smtClean="0"/>
              <a:t>Doing</a:t>
            </a:r>
            <a:r>
              <a:rPr lang="pt-BR" sz="2600" dirty="0" smtClean="0"/>
              <a:t> Business” (atenção aos tópicos de maior impacto nas MPE).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 Redirecionamento do regime tributário de forma a estimular o crescimento das empresas de alto impacto (</a:t>
            </a:r>
            <a:r>
              <a:rPr lang="pt-BR" sz="2600" dirty="0" err="1" smtClean="0"/>
              <a:t>p.e.</a:t>
            </a:r>
            <a:r>
              <a:rPr lang="pt-BR" sz="2600" dirty="0" smtClean="0"/>
              <a:t>: a empresa não deixaria de ter apoio por deixar de ser pequena). 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1432271" cy="222297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7</a:t>
            </a:r>
            <a:r>
              <a:rPr lang="pt-BR" sz="3600" b="1" dirty="0" smtClean="0"/>
              <a:t>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Fortalecer atuação na articulação de mudanças regulatórias e jurídicas para melhoria do ambiente de negócio das pequenas empresas de alto impacto.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880568" y="972319"/>
            <a:ext cx="9141713" cy="1270275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r"/>
            <a:r>
              <a:rPr lang="pt-BR" sz="3800" dirty="0" smtClean="0"/>
              <a:t>Uma agenda em prol dos pequenos negócios com potencial de </a:t>
            </a:r>
            <a:r>
              <a:rPr lang="pt-BR" sz="3800" b="1" dirty="0" smtClean="0"/>
              <a:t>ALTO IMPACTO</a:t>
            </a:r>
            <a:r>
              <a:rPr lang="pt-BR" sz="3800" dirty="0" smtClean="0"/>
              <a:t>:</a:t>
            </a:r>
            <a:br>
              <a:rPr lang="pt-BR" sz="3800" dirty="0" smtClean="0"/>
            </a:br>
            <a:endParaRPr lang="pt-BR" sz="3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10459" y="2290614"/>
            <a:ext cx="8880424" cy="368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17272" tIns="58636" rIns="117272" bIns="58636" rtlCol="0">
            <a:spAutoFit/>
          </a:bodyPr>
          <a:lstStyle/>
          <a:p>
            <a:pPr algn="ctr"/>
            <a:r>
              <a:rPr lang="pt-BR" sz="1500" i="1" dirty="0" smtClean="0">
                <a:solidFill>
                  <a:schemeClr val="bg1"/>
                </a:solidFill>
              </a:rPr>
              <a:t/>
            </a:r>
            <a:br>
              <a:rPr lang="pt-BR" sz="1500" i="1" dirty="0" smtClean="0">
                <a:solidFill>
                  <a:schemeClr val="bg1"/>
                </a:solidFill>
              </a:rPr>
            </a:br>
            <a:r>
              <a:rPr lang="pt-BR" sz="3100" i="1" dirty="0" smtClean="0">
                <a:solidFill>
                  <a:schemeClr val="bg1"/>
                </a:solidFill>
              </a:rPr>
              <a:t>Um </a:t>
            </a:r>
            <a:r>
              <a:rPr lang="pt-BR" sz="3100" b="1" i="1" dirty="0" smtClean="0">
                <a:solidFill>
                  <a:schemeClr val="bg1"/>
                </a:solidFill>
              </a:rPr>
              <a:t>pequeno negócio com potencial de alto impacto</a:t>
            </a:r>
            <a:r>
              <a:rPr lang="pt-BR" sz="3100" i="1" dirty="0" smtClean="0">
                <a:solidFill>
                  <a:schemeClr val="bg1"/>
                </a:solidFill>
              </a:rPr>
              <a:t> é uma empresa que apresenta </a:t>
            </a:r>
            <a:r>
              <a:rPr lang="pt-BR" sz="3100" b="1" i="1" dirty="0" smtClean="0">
                <a:solidFill>
                  <a:schemeClr val="bg1"/>
                </a:solidFill>
              </a:rPr>
              <a:t>grande ambição e</a:t>
            </a:r>
            <a:r>
              <a:rPr lang="pt-BR" sz="3100" i="1" dirty="0" smtClean="0">
                <a:solidFill>
                  <a:schemeClr val="bg1"/>
                </a:solidFill>
              </a:rPr>
              <a:t> </a:t>
            </a:r>
            <a:r>
              <a:rPr lang="pt-BR" sz="3100" b="1" i="1" dirty="0" smtClean="0">
                <a:solidFill>
                  <a:schemeClr val="bg1"/>
                </a:solidFill>
              </a:rPr>
              <a:t>potencial de crescimento</a:t>
            </a:r>
            <a:r>
              <a:rPr lang="pt-BR" sz="3100" i="1" dirty="0" smtClean="0">
                <a:solidFill>
                  <a:schemeClr val="bg1"/>
                </a:solidFill>
              </a:rPr>
              <a:t> e possui </a:t>
            </a:r>
            <a:r>
              <a:rPr lang="pt-BR" sz="3100" b="1" i="1" dirty="0" smtClean="0">
                <a:solidFill>
                  <a:schemeClr val="bg1"/>
                </a:solidFill>
              </a:rPr>
              <a:t>elevada capacidade </a:t>
            </a:r>
            <a:r>
              <a:rPr lang="pt-BR" sz="3100" i="1" dirty="0" smtClean="0">
                <a:solidFill>
                  <a:schemeClr val="bg1"/>
                </a:solidFill>
              </a:rPr>
              <a:t>de se diferenciar e </a:t>
            </a:r>
            <a:r>
              <a:rPr lang="pt-BR" sz="3100" b="1" i="1" dirty="0" smtClean="0">
                <a:solidFill>
                  <a:schemeClr val="bg1"/>
                </a:solidFill>
              </a:rPr>
              <a:t>gerar valor por meio da</a:t>
            </a:r>
            <a:r>
              <a:rPr lang="pt-BR" sz="3100" i="1" dirty="0" smtClean="0">
                <a:solidFill>
                  <a:schemeClr val="bg1"/>
                </a:solidFill>
              </a:rPr>
              <a:t> </a:t>
            </a:r>
            <a:r>
              <a:rPr lang="pt-BR" sz="3100" b="1" i="1" dirty="0" smtClean="0">
                <a:solidFill>
                  <a:schemeClr val="bg1"/>
                </a:solidFill>
              </a:rPr>
              <a:t>inovação</a:t>
            </a:r>
            <a:r>
              <a:rPr lang="pt-BR" sz="3100" i="1" dirty="0" smtClean="0">
                <a:solidFill>
                  <a:schemeClr val="bg1"/>
                </a:solidFill>
              </a:rPr>
              <a:t>.</a:t>
            </a:r>
            <a:br>
              <a:rPr lang="pt-BR" sz="3100" i="1" dirty="0" smtClean="0">
                <a:solidFill>
                  <a:schemeClr val="bg1"/>
                </a:solidFill>
              </a:rPr>
            </a:br>
            <a:endParaRPr lang="pt-BR" sz="1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100" b="1" i="1" dirty="0" smtClean="0">
                <a:solidFill>
                  <a:schemeClr val="accent6"/>
                </a:solidFill>
              </a:rPr>
              <a:t>Ex.: STARTUPS, EMPRESAS </a:t>
            </a:r>
            <a:r>
              <a:rPr lang="en-US" sz="3100" b="1" i="1" dirty="0" smtClean="0">
                <a:solidFill>
                  <a:schemeClr val="accent6"/>
                </a:solidFill>
              </a:rPr>
              <a:t>INCUBADAS</a:t>
            </a:r>
            <a:endParaRPr lang="pt-BR" sz="3100" b="1" dirty="0" smtClean="0">
              <a:solidFill>
                <a:srgbClr val="00B0F0"/>
              </a:solidFill>
            </a:endParaRPr>
          </a:p>
          <a:p>
            <a:pPr algn="ctr"/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45051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0686" y="858218"/>
            <a:ext cx="11665744" cy="714529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r>
              <a:rPr lang="pt-BR" sz="4600" b="1" dirty="0">
                <a:solidFill>
                  <a:schemeClr val="bg1"/>
                </a:solidFill>
              </a:rPr>
              <a:t>INCUBADORAS NO BRASIL </a:t>
            </a:r>
            <a:r>
              <a:rPr lang="pt-BR" sz="4600" b="1" dirty="0" smtClean="0">
                <a:solidFill>
                  <a:schemeClr val="bg1"/>
                </a:solidFill>
              </a:rPr>
              <a:t/>
            </a:r>
            <a:br>
              <a:rPr lang="pt-BR" sz="4600" b="1" dirty="0" smtClean="0">
                <a:solidFill>
                  <a:schemeClr val="bg1"/>
                </a:solidFill>
              </a:rPr>
            </a:br>
            <a:r>
              <a:rPr lang="pt-BR" sz="4600" b="1" dirty="0" smtClean="0">
                <a:solidFill>
                  <a:schemeClr val="bg1"/>
                </a:solidFill>
              </a:rPr>
              <a:t>NÚMEROS </a:t>
            </a:r>
            <a:br>
              <a:rPr lang="pt-BR" sz="4600" b="1" dirty="0" smtClean="0">
                <a:solidFill>
                  <a:schemeClr val="bg1"/>
                </a:solidFill>
              </a:rPr>
            </a:br>
            <a:endParaRPr lang="pt-BR" sz="46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885"/>
            <a:ext cx="12444614" cy="352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rmAutofit/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095"/>
            <a:ext cx="12471563" cy="64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rmAutofit/>
          </a:bodyPr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48"/>
            <a:ext cx="12439945" cy="63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8097" y="302801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rmAutofit/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0" y="4710"/>
            <a:ext cx="12426891" cy="63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"/>
            <a:ext cx="12961938" cy="75600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64378" y="3542455"/>
            <a:ext cx="5716135" cy="1667235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r"/>
            <a:r>
              <a:rPr lang="pt-BR" sz="3800" b="1" dirty="0" smtClean="0">
                <a:solidFill>
                  <a:schemeClr val="bg1"/>
                </a:solidFill>
              </a:rPr>
              <a:t>Heloísa Menezes</a:t>
            </a:r>
            <a:r>
              <a:rPr lang="pt-BR" sz="3800" dirty="0" smtClean="0">
                <a:solidFill>
                  <a:schemeClr val="bg1"/>
                </a:solidFill>
              </a:rPr>
              <a:t/>
            </a:r>
            <a:br>
              <a:rPr lang="pt-BR" sz="3800" dirty="0" smtClean="0">
                <a:solidFill>
                  <a:schemeClr val="bg1"/>
                </a:solidFill>
              </a:rPr>
            </a:br>
            <a:r>
              <a:rPr lang="pt-BR" sz="3800" dirty="0" smtClean="0">
                <a:solidFill>
                  <a:schemeClr val="bg1"/>
                </a:solidFill>
              </a:rPr>
              <a:t>Diretora Técnica</a:t>
            </a:r>
            <a:br>
              <a:rPr lang="pt-BR" sz="3800" dirty="0" smtClean="0">
                <a:solidFill>
                  <a:schemeClr val="bg1"/>
                </a:solidFill>
              </a:rPr>
            </a:br>
            <a:r>
              <a:rPr lang="pt-BR" sz="3100" dirty="0" smtClean="0">
                <a:solidFill>
                  <a:schemeClr val="bg1"/>
                </a:solidFill>
              </a:rPr>
              <a:t>Sebrae Nacional</a:t>
            </a:r>
            <a:endParaRPr lang="pt-BR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10713" y="3291815"/>
            <a:ext cx="943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chemeClr val="bg1"/>
                </a:solidFill>
              </a:rPr>
              <a:t>Grupo de pessoas ou empresas nascentes que, em um </a:t>
            </a:r>
            <a:r>
              <a:rPr lang="pt-BR" sz="2400" b="1" i="1" dirty="0" smtClean="0">
                <a:solidFill>
                  <a:schemeClr val="bg1"/>
                </a:solidFill>
              </a:rPr>
              <a:t>CENÁRIO DE INCERTEZA</a:t>
            </a:r>
            <a:r>
              <a:rPr lang="pt-BR" sz="2400" i="1" dirty="0" smtClean="0">
                <a:solidFill>
                  <a:schemeClr val="bg1"/>
                </a:solidFill>
              </a:rPr>
              <a:t>, buscam </a:t>
            </a:r>
            <a:r>
              <a:rPr lang="pt-BR" sz="2400" b="1" i="1" dirty="0" smtClean="0">
                <a:solidFill>
                  <a:schemeClr val="bg1"/>
                </a:solidFill>
              </a:rPr>
              <a:t>MODELOS DE NEGÓCIOS INOVADORES</a:t>
            </a:r>
            <a:r>
              <a:rPr lang="pt-BR" sz="2400" i="1" dirty="0" smtClean="0">
                <a:solidFill>
                  <a:schemeClr val="bg1"/>
                </a:solidFill>
              </a:rPr>
              <a:t> (em sua maioria utilizando-se da tecnologia), altamente </a:t>
            </a:r>
            <a:r>
              <a:rPr lang="pt-BR" sz="2400" b="1" i="1" dirty="0" smtClean="0">
                <a:solidFill>
                  <a:schemeClr val="bg1"/>
                </a:solidFill>
              </a:rPr>
              <a:t>REPETÍVEIS</a:t>
            </a:r>
            <a:r>
              <a:rPr lang="pt-BR" sz="2400" i="1" dirty="0" smtClean="0">
                <a:solidFill>
                  <a:schemeClr val="bg1"/>
                </a:solidFill>
              </a:rPr>
              <a:t> e </a:t>
            </a:r>
            <a:r>
              <a:rPr lang="pt-BR" sz="2400" b="1" i="1" dirty="0" smtClean="0">
                <a:solidFill>
                  <a:schemeClr val="bg1"/>
                </a:solidFill>
              </a:rPr>
              <a:t>ESCALÁVEIS</a:t>
            </a:r>
            <a:r>
              <a:rPr lang="pt-BR" sz="2400" i="1" dirty="0" smtClean="0">
                <a:solidFill>
                  <a:schemeClr val="bg1"/>
                </a:solidFill>
              </a:rPr>
              <a:t>, que passam por um período de experimentação no qual as ideias são testadas e validadas por meio de metodologias ágeis de gestão (</a:t>
            </a:r>
            <a:r>
              <a:rPr lang="pt-BR" sz="2400" b="1" i="1" dirty="0" smtClean="0">
                <a:solidFill>
                  <a:schemeClr val="bg1"/>
                </a:solidFill>
              </a:rPr>
              <a:t>CULTURA STARTUP</a:t>
            </a:r>
            <a:r>
              <a:rPr lang="pt-BR" sz="2400" i="1" dirty="0" smtClean="0">
                <a:solidFill>
                  <a:schemeClr val="bg1"/>
                </a:solidFill>
              </a:rPr>
              <a:t>), com potencial de </a:t>
            </a:r>
            <a:r>
              <a:rPr lang="pt-BR" sz="2400" b="1" i="1" dirty="0" smtClean="0">
                <a:solidFill>
                  <a:schemeClr val="bg1"/>
                </a:solidFill>
              </a:rPr>
              <a:t>CRESCIMENTO RÁPIDO</a:t>
            </a:r>
            <a:r>
              <a:rPr lang="pt-BR" sz="2400" i="1" dirty="0" smtClean="0">
                <a:solidFill>
                  <a:schemeClr val="bg1"/>
                </a:solidFill>
              </a:rPr>
              <a:t> no mercado.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96193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44465" y="540271"/>
            <a:ext cx="9799089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r>
              <a:rPr lang="pt-BR" sz="3800" b="1" dirty="0" smtClean="0"/>
              <a:t>DESAFIOS</a:t>
            </a:r>
            <a:r>
              <a:rPr lang="pt-BR" sz="3800" dirty="0" smtClean="0"/>
              <a:t> para criação e disseminação dos negócios com potencial de </a:t>
            </a:r>
            <a:r>
              <a:rPr lang="pt-BR" sz="3800" b="1" dirty="0" smtClean="0"/>
              <a:t>ALTO IMPACTO</a:t>
            </a:r>
            <a:r>
              <a:rPr lang="pt-BR" sz="3800" dirty="0" smtClean="0"/>
              <a:t>:</a:t>
            </a:r>
            <a:br>
              <a:rPr lang="pt-BR" sz="3800" dirty="0" smtClean="0"/>
            </a:br>
            <a:endParaRPr lang="pt-BR" sz="38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4294967295"/>
          </p:nvPr>
        </p:nvSpPr>
        <p:spPr>
          <a:xfrm>
            <a:off x="2607777" y="1893183"/>
            <a:ext cx="9865096" cy="4320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117272" tIns="58636" rIns="117272" bIns="58636"/>
          <a:lstStyle/>
          <a:p>
            <a:endParaRPr lang="pt-BR" sz="300" dirty="0" smtClean="0">
              <a:solidFill>
                <a:schemeClr val="bg1"/>
              </a:solidFill>
            </a:endParaRPr>
          </a:p>
          <a:p>
            <a:r>
              <a:rPr lang="pt-BR" sz="3100" dirty="0" smtClean="0">
                <a:solidFill>
                  <a:schemeClr val="bg1"/>
                </a:solidFill>
              </a:rPr>
              <a:t>Uso da </a:t>
            </a:r>
            <a:r>
              <a:rPr lang="pt-BR" sz="3100" b="1" dirty="0" smtClean="0">
                <a:solidFill>
                  <a:schemeClr val="bg1"/>
                </a:solidFill>
              </a:rPr>
              <a:t>TECNOLOGIA</a:t>
            </a:r>
            <a:endParaRPr lang="pt-BR" sz="3100" dirty="0" smtClean="0">
              <a:solidFill>
                <a:schemeClr val="bg1"/>
              </a:solidFill>
            </a:endParaRPr>
          </a:p>
          <a:p>
            <a:r>
              <a:rPr lang="pt-BR" sz="3100" dirty="0" smtClean="0">
                <a:solidFill>
                  <a:schemeClr val="bg1"/>
                </a:solidFill>
              </a:rPr>
              <a:t>Acesso ao </a:t>
            </a:r>
            <a:r>
              <a:rPr lang="pt-BR" sz="3100" b="1" dirty="0" smtClean="0">
                <a:solidFill>
                  <a:schemeClr val="bg1"/>
                </a:solidFill>
              </a:rPr>
              <a:t>CAPITAL EMPREENDEDOR</a:t>
            </a:r>
          </a:p>
          <a:p>
            <a:r>
              <a:rPr lang="pt-BR" sz="3100" dirty="0" smtClean="0">
                <a:solidFill>
                  <a:schemeClr val="bg1"/>
                </a:solidFill>
              </a:rPr>
              <a:t>Busca pelo </a:t>
            </a:r>
            <a:r>
              <a:rPr lang="pt-BR" sz="3100" b="1" dirty="0" smtClean="0">
                <a:solidFill>
                  <a:schemeClr val="bg1"/>
                </a:solidFill>
              </a:rPr>
              <a:t>CONHECIMENTO</a:t>
            </a:r>
            <a:endParaRPr lang="pt-BR" sz="3100" dirty="0" smtClean="0">
              <a:solidFill>
                <a:schemeClr val="bg1"/>
              </a:solidFill>
            </a:endParaRPr>
          </a:p>
          <a:p>
            <a:r>
              <a:rPr lang="pt-BR" sz="3100" dirty="0" smtClean="0">
                <a:solidFill>
                  <a:schemeClr val="bg1"/>
                </a:solidFill>
              </a:rPr>
              <a:t>Maturidade e</a:t>
            </a:r>
            <a:r>
              <a:rPr lang="pt-BR" sz="3100" b="1" dirty="0" smtClean="0">
                <a:solidFill>
                  <a:schemeClr val="bg1"/>
                </a:solidFill>
              </a:rPr>
              <a:t> CULTURA</a:t>
            </a:r>
            <a:r>
              <a:rPr lang="pt-BR" sz="3100" dirty="0" smtClean="0">
                <a:solidFill>
                  <a:schemeClr val="bg1"/>
                </a:solidFill>
              </a:rPr>
              <a:t> empreendedora</a:t>
            </a:r>
          </a:p>
          <a:p>
            <a:r>
              <a:rPr lang="pt-BR" sz="3100" dirty="0" smtClean="0">
                <a:solidFill>
                  <a:schemeClr val="bg1"/>
                </a:solidFill>
              </a:rPr>
              <a:t>Ambiente </a:t>
            </a:r>
            <a:r>
              <a:rPr lang="pt-BR" sz="3100" b="1" dirty="0" smtClean="0">
                <a:solidFill>
                  <a:schemeClr val="bg1"/>
                </a:solidFill>
              </a:rPr>
              <a:t>REGULATÓRIO</a:t>
            </a:r>
            <a:endParaRPr lang="pt-BR" sz="3100" dirty="0" smtClean="0">
              <a:solidFill>
                <a:schemeClr val="bg1"/>
              </a:solidFill>
            </a:endParaRPr>
          </a:p>
          <a:p>
            <a:r>
              <a:rPr lang="pt-BR" sz="3100" dirty="0" smtClean="0">
                <a:solidFill>
                  <a:schemeClr val="bg1"/>
                </a:solidFill>
              </a:rPr>
              <a:t>Pensamento </a:t>
            </a:r>
            <a:r>
              <a:rPr lang="pt-BR" sz="3100" b="1" dirty="0" smtClean="0">
                <a:solidFill>
                  <a:schemeClr val="bg1"/>
                </a:solidFill>
              </a:rPr>
              <a:t>COLETIVO</a:t>
            </a:r>
            <a:endParaRPr lang="pt-BR" sz="3100" dirty="0" smtClean="0">
              <a:solidFill>
                <a:schemeClr val="bg1"/>
              </a:solidFill>
            </a:endParaRPr>
          </a:p>
          <a:p>
            <a:r>
              <a:rPr lang="pt-BR" sz="3100" dirty="0" smtClean="0">
                <a:solidFill>
                  <a:schemeClr val="bg1"/>
                </a:solidFill>
              </a:rPr>
              <a:t>Acesso ao </a:t>
            </a:r>
            <a:r>
              <a:rPr lang="pt-BR" sz="3100" b="1" dirty="0" smtClean="0">
                <a:solidFill>
                  <a:schemeClr val="bg1"/>
                </a:solidFill>
              </a:rPr>
              <a:t>MERCADO</a:t>
            </a:r>
            <a:endParaRPr lang="pt-BR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12420037" cy="2827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72" tIns="58636" rIns="117272" bIns="58636"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1"/>
          <p:cNvSpPr txBox="1">
            <a:spLocks/>
          </p:cNvSpPr>
          <p:nvPr/>
        </p:nvSpPr>
        <p:spPr>
          <a:xfrm>
            <a:off x="356538" y="366770"/>
            <a:ext cx="11665744" cy="2540549"/>
          </a:xfrm>
          <a:prstGeom prst="rect">
            <a:avLst/>
          </a:prstGeom>
        </p:spPr>
        <p:txBody>
          <a:bodyPr lIns="117272" tIns="58636" rIns="117272" bIns="58636"/>
          <a:lstStyle/>
          <a:p>
            <a:pPr marL="439769" indent="-439769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6"/>
                </a:solidFill>
              </a:rPr>
              <a:t>DIRETRIZ 1</a:t>
            </a:r>
            <a:r>
              <a:rPr lang="pt-BR" sz="3600" b="1" dirty="0" smtClean="0"/>
              <a:t>	</a:t>
            </a:r>
          </a:p>
          <a:p>
            <a:pPr marL="439769" indent="-439769">
              <a:spcBef>
                <a:spcPct val="20000"/>
              </a:spcBef>
            </a:pPr>
            <a:r>
              <a:rPr lang="pt-BR" sz="3600" b="1" dirty="0" smtClean="0">
                <a:solidFill>
                  <a:schemeClr val="bg1"/>
                </a:solidFill>
              </a:rPr>
              <a:t>	</a:t>
            </a:r>
            <a:r>
              <a:rPr lang="pt-BR" sz="3300" b="1" dirty="0" smtClean="0">
                <a:solidFill>
                  <a:schemeClr val="bg1"/>
                </a:solidFill>
              </a:rPr>
              <a:t>Disseminar a cultura do empreendedorismo de alto impacto e impulsionar a geração de novas empresas.</a:t>
            </a:r>
            <a:endParaRPr lang="pt-BR" sz="3300" dirty="0"/>
          </a:p>
        </p:txBody>
      </p:sp>
      <p:sp>
        <p:nvSpPr>
          <p:cNvPr id="14" name="Título 12"/>
          <p:cNvSpPr>
            <a:spLocks noGrp="1"/>
          </p:cNvSpPr>
          <p:nvPr>
            <p:ph type="title" idx="4294967295"/>
          </p:nvPr>
        </p:nvSpPr>
        <p:spPr>
          <a:xfrm>
            <a:off x="560686" y="3234950"/>
            <a:ext cx="11665744" cy="1260211"/>
          </a:xfrm>
          <a:prstGeom prst="rect">
            <a:avLst/>
          </a:prstGeom>
        </p:spPr>
        <p:txBody>
          <a:bodyPr lIns="117272" tIns="58636" rIns="117272" bIns="58636">
            <a:noAutofit/>
          </a:bodyPr>
          <a:lstStyle/>
          <a:p>
            <a:pPr algn="l"/>
            <a:r>
              <a:rPr lang="pt-BR" sz="2600" dirty="0" smtClean="0"/>
              <a:t>• Criar programa de incentivo à inovação por meio de parcerias entre universidades e pequenas empresas;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Divulgar cases nacionais de sucesso relacionados ao empreendedorismo de alto impacto;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• Promover a melhoria da capacidade de gestão da inovação nas pequenas empresas.</a:t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  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324</Words>
  <Application>Microsoft Office PowerPoint</Application>
  <PresentationFormat>Personalizar</PresentationFormat>
  <Paragraphs>40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Atuação e DESAFIOS de STARTUPS e INCUBADORAS de empresas no contexto do  desenvolvimento econômico</vt:lpstr>
      <vt:lpstr>Uma agenda em prol dos pequenos negócios com potencial de ALTO IMPACTO: </vt:lpstr>
      <vt:lpstr>Slide 3</vt:lpstr>
      <vt:lpstr>Slide 4</vt:lpstr>
      <vt:lpstr>Slide 5</vt:lpstr>
      <vt:lpstr>Slide 6</vt:lpstr>
      <vt:lpstr>Slide 7</vt:lpstr>
      <vt:lpstr>DESAFIOS para criação e disseminação dos negócios com potencial de ALTO IMPACTO: </vt:lpstr>
      <vt:lpstr>• Criar programa de incentivo à inovação por meio de parcerias entre universidades e pequenas empresas;   • Divulgar cases nacionais de sucesso relacionados ao empreendedorismo de alto impacto;   • Promover a melhoria da capacidade de gestão da inovação nas pequenas empresas.      </vt:lpstr>
      <vt:lpstr>• Promover educação e conhecimento para empreendedores sobre a dinâmica do mercado de capitais e fontes de recursos financeiros;   • Promover adaptações a programas de acesso à tecnologia para atendimento a demanda das empresas de alto impacto;   • Criar, junto com outros parceiros do ecossistema nacional de inovação, um modelo one-stop-shop (serviço completo) que facilite o acesso a diferentes instrumentos de apoio.      </vt:lpstr>
      <vt:lpstr>• Estruturar plataformas de inteligência tecnológica setoriais que disponibilizariam para as pequenas empresas: estudos de tendências, infraestrutura disponível, parceiros potenciais, boas práticas de cooperação;   • Capacitar tecnicamente pequenas empresas de alto impacto para a absorção de tecnologias;   • Articular o uso compartilhado de laboratórios de universidades pelas pequenas empresas.      </vt:lpstr>
      <vt:lpstr>• Intensificar a troca de empreendedores entre países, atraindo empreendedores para o País e levando negócios brasileiros para fora;   • Promoção e ampliação do escopo da plataforma iTec (MCTI) como vitrine para aproximação de empresas de alto impacto com o mercado através de desafios de negócio;   • Promover a conexão de empreendedores de alto potencial com grandes empresas, por exemplo, através de projetos e programas de mentoring de pequenas empresas por executivos.      </vt:lpstr>
      <vt:lpstr>• Atuar como formador, articulador, líder, coordenador de uma rede para transformar pequenos negócios com alto potencial em grandes empresas;   • Mapear a atuação e aproximar-se dos atores, organizações e iniciativas por onde navegam os pequenos negócios de alto impacto (aceleradoras, rede de anjos, espaços de co-working, programas de aceleração, fundos de investimento, incubadoras corporativas).         </vt:lpstr>
      <vt:lpstr> • Utilizar de metodologias e da adaptação de conteúdos internacionais (Lean Startup, Design Thinking, etc) para o Brasil;   • Promover mentorias focadas, incluindo capacitações para a segunda linha de sucessão visando garantir a sustentabilidade futura do negócio.        </vt:lpstr>
      <vt:lpstr> • Descentralização das atividades do INPI;   • Uso do poder de compra para promover o desenvolvimento de pequenas empresas de alto impacto;   • Revisão do marco jurídico para dar mais segurança e incentivos fiscais para o investimento de risco.        </vt:lpstr>
      <vt:lpstr>• Redução dos procedimentos burocráticos e unificação dos mecanismos legais e identidades em todas as esferas, tendo como referencial os mecanismos globalmente aceitos. e as métricas do “Doing Business” (atenção aos tópicos de maior impacto nas MPE).   •  Redirecionamento do regime tributário de forma a estimular o crescimento das empresas de alto impacto (p.e.: a empresa não deixaria de ter apoio por deixar de ser pequena).        </vt:lpstr>
      <vt:lpstr>Slide 17</vt:lpstr>
      <vt:lpstr>Slide 18</vt:lpstr>
      <vt:lpstr>Slide 19</vt:lpstr>
      <vt:lpstr>Slide 20</vt:lpstr>
      <vt:lpstr>Slide 21</vt:lpstr>
      <vt:lpstr>INCUBADORAS NO BRASIL  NÚMEROS  </vt:lpstr>
      <vt:lpstr>Slide 23</vt:lpstr>
      <vt:lpstr>Slide 24</vt:lpstr>
      <vt:lpstr>Slide 25</vt:lpstr>
      <vt:lpstr>Heloísa Menezes Diretora Técnica Sebrae Nacional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Foco de atuação</dc:title>
  <dc:creator>jane.costa</dc:creator>
  <cp:lastModifiedBy>Marcio Brito</cp:lastModifiedBy>
  <cp:revision>36</cp:revision>
  <dcterms:created xsi:type="dcterms:W3CDTF">2016-06-30T17:12:19Z</dcterms:created>
  <dcterms:modified xsi:type="dcterms:W3CDTF">2016-07-04T13:56:19Z</dcterms:modified>
</cp:coreProperties>
</file>