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87" r:id="rId2"/>
    <p:sldId id="288" r:id="rId3"/>
    <p:sldId id="290" r:id="rId4"/>
    <p:sldId id="291" r:id="rId5"/>
    <p:sldId id="292" r:id="rId6"/>
    <p:sldId id="293" r:id="rId7"/>
    <p:sldId id="296" r:id="rId8"/>
    <p:sldId id="260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6" r:id="rId17"/>
    <p:sldId id="299" r:id="rId18"/>
    <p:sldId id="297" r:id="rId19"/>
    <p:sldId id="294" r:id="rId20"/>
    <p:sldId id="295" r:id="rId21"/>
    <p:sldId id="298" r:id="rId22"/>
    <p:sldId id="276" r:id="rId23"/>
    <p:sldId id="262" r:id="rId24"/>
    <p:sldId id="263" r:id="rId25"/>
    <p:sldId id="264" r:id="rId26"/>
    <p:sldId id="289" r:id="rId27"/>
  </p:sldIdLst>
  <p:sldSz cx="12961938" cy="7561263"/>
  <p:notesSz cx="6858000" cy="9144000"/>
  <p:defaultTextStyle>
    <a:defPPr>
      <a:defRPr lang="pt-BR"/>
    </a:defPPr>
    <a:lvl1pPr marL="0" algn="l" defTabSz="1172718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6359" algn="l" defTabSz="1172718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2718" algn="l" defTabSz="1172718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9077" algn="l" defTabSz="1172718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5436" algn="l" defTabSz="1172718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1795" algn="l" defTabSz="1172718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8154" algn="l" defTabSz="1172718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04513" algn="l" defTabSz="1172718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90872" algn="l" defTabSz="1172718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846" y="-72"/>
      </p:cViewPr>
      <p:guideLst>
        <p:guide orient="horz" pos="2382"/>
        <p:guide pos="408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14586-50BB-4295-A4A7-F42BA91C4BDD}" type="datetimeFigureOut">
              <a:rPr lang="pt-BR" smtClean="0"/>
              <a:pPr/>
              <a:t>04/07/2016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3C68B-40BE-46BE-A6BD-2DD212B8544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71670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71678-2434-4BB0-8E42-FF43B4AA22AC}" type="datetimeFigureOut">
              <a:rPr lang="pt-BR" smtClean="0"/>
              <a:pPr/>
              <a:t>04/07/2016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90538" y="685800"/>
            <a:ext cx="5876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01E27-7EA4-4BD8-96C5-FEB262093D6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69143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727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6359" algn="l" defTabSz="11727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72718" algn="l" defTabSz="11727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9077" algn="l" defTabSz="11727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45436" algn="l" defTabSz="11727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31795" algn="l" defTabSz="11727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8154" algn="l" defTabSz="11727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04513" algn="l" defTabSz="11727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90872" algn="l" defTabSz="1172718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2146" y="2348893"/>
            <a:ext cx="11017647" cy="1620771"/>
          </a:xfrm>
          <a:prstGeom prst="rect">
            <a:avLst/>
          </a:prstGeom>
        </p:spPr>
        <p:txBody>
          <a:bodyPr lIns="117272" tIns="58636" rIns="117272" bIns="58636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44291" y="4284716"/>
            <a:ext cx="9073357" cy="1932323"/>
          </a:xfrm>
          <a:prstGeom prst="rect">
            <a:avLst/>
          </a:prstGeom>
        </p:spPr>
        <p:txBody>
          <a:bodyPr lIns="117272" tIns="58636" rIns="117272" bIns="58636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6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2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9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5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1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8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04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90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48097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9CE602CB-AEAF-4F3F-9AD1-55B86D8323C0}" type="datetimeFigureOut">
              <a:rPr lang="pt-BR" smtClean="0"/>
              <a:pPr/>
              <a:t>04/07/2016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428662" y="7008171"/>
            <a:ext cx="4104614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289389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4C38F73B-1F0A-42B0-9187-91032E8884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3904" y="4858812"/>
            <a:ext cx="11017647" cy="1501751"/>
          </a:xfrm>
          <a:prstGeom prst="rect">
            <a:avLst/>
          </a:prstGeom>
        </p:spPr>
        <p:txBody>
          <a:bodyPr lIns="117272" tIns="58636" rIns="117272" bIns="58636" anchor="t"/>
          <a:lstStyle>
            <a:lvl1pPr algn="l">
              <a:defRPr sz="51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23904" y="3204786"/>
            <a:ext cx="11017647" cy="1654026"/>
          </a:xfrm>
          <a:prstGeom prst="rect">
            <a:avLst/>
          </a:prstGeom>
        </p:spPr>
        <p:txBody>
          <a:bodyPr lIns="117272" tIns="58636" rIns="117272" bIns="58636"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635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27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590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4543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3179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181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045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908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48097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9CE602CB-AEAF-4F3F-9AD1-55B86D8323C0}" type="datetimeFigureOut">
              <a:rPr lang="pt-BR" smtClean="0"/>
              <a:pPr/>
              <a:t>04/07/2016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428662" y="7008171"/>
            <a:ext cx="4104614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289389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4C38F73B-1F0A-42B0-9187-91032E8884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8097" y="302801"/>
            <a:ext cx="11665744" cy="1260211"/>
          </a:xfrm>
          <a:prstGeom prst="rect">
            <a:avLst/>
          </a:prstGeom>
        </p:spPr>
        <p:txBody>
          <a:bodyPr lIns="117272" tIns="58636" rIns="117272" bIns="58636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48097" y="1764295"/>
            <a:ext cx="5724856" cy="4990084"/>
          </a:xfrm>
          <a:prstGeom prst="rect">
            <a:avLst/>
          </a:prstGeom>
        </p:spPr>
        <p:txBody>
          <a:bodyPr lIns="117272" tIns="58636" rIns="117272" bIns="58636"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588985" y="1764295"/>
            <a:ext cx="5724856" cy="4990084"/>
          </a:xfrm>
          <a:prstGeom prst="rect">
            <a:avLst/>
          </a:prstGeom>
        </p:spPr>
        <p:txBody>
          <a:bodyPr lIns="117272" tIns="58636" rIns="117272" bIns="58636"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48097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9CE602CB-AEAF-4F3F-9AD1-55B86D8323C0}" type="datetimeFigureOut">
              <a:rPr lang="pt-BR" smtClean="0"/>
              <a:pPr/>
              <a:t>04/07/2016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428662" y="7008171"/>
            <a:ext cx="4104614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9289389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4C38F73B-1F0A-42B0-9187-91032E8884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8097" y="302801"/>
            <a:ext cx="11665744" cy="1260211"/>
          </a:xfrm>
          <a:prstGeom prst="rect">
            <a:avLst/>
          </a:prstGeom>
        </p:spPr>
        <p:txBody>
          <a:bodyPr lIns="117272" tIns="58636" rIns="117272" bIns="58636"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48097" y="1692533"/>
            <a:ext cx="5727107" cy="705367"/>
          </a:xfrm>
          <a:prstGeom prst="rect">
            <a:avLst/>
          </a:prstGeom>
        </p:spPr>
        <p:txBody>
          <a:bodyPr lIns="117272" tIns="58636" rIns="117272" bIns="58636" anchor="b"/>
          <a:lstStyle>
            <a:lvl1pPr marL="0" indent="0">
              <a:buNone/>
              <a:defRPr sz="3100" b="1"/>
            </a:lvl1pPr>
            <a:lvl2pPr marL="586359" indent="0">
              <a:buNone/>
              <a:defRPr sz="2600" b="1"/>
            </a:lvl2pPr>
            <a:lvl3pPr marL="1172718" indent="0">
              <a:buNone/>
              <a:defRPr sz="2300" b="1"/>
            </a:lvl3pPr>
            <a:lvl4pPr marL="1759077" indent="0">
              <a:buNone/>
              <a:defRPr sz="2100" b="1"/>
            </a:lvl4pPr>
            <a:lvl5pPr marL="2345436" indent="0">
              <a:buNone/>
              <a:defRPr sz="2100" b="1"/>
            </a:lvl5pPr>
            <a:lvl6pPr marL="2931795" indent="0">
              <a:buNone/>
              <a:defRPr sz="2100" b="1"/>
            </a:lvl6pPr>
            <a:lvl7pPr marL="3518154" indent="0">
              <a:buNone/>
              <a:defRPr sz="2100" b="1"/>
            </a:lvl7pPr>
            <a:lvl8pPr marL="4104513" indent="0">
              <a:buNone/>
              <a:defRPr sz="2100" b="1"/>
            </a:lvl8pPr>
            <a:lvl9pPr marL="4690872" indent="0">
              <a:buNone/>
              <a:defRPr sz="21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48097" y="2397901"/>
            <a:ext cx="5727107" cy="4356478"/>
          </a:xfrm>
          <a:prstGeom prst="rect">
            <a:avLst/>
          </a:prstGeom>
        </p:spPr>
        <p:txBody>
          <a:bodyPr lIns="117272" tIns="58636" rIns="117272" bIns="58636"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584485" y="1692533"/>
            <a:ext cx="5729357" cy="705367"/>
          </a:xfrm>
          <a:prstGeom prst="rect">
            <a:avLst/>
          </a:prstGeom>
        </p:spPr>
        <p:txBody>
          <a:bodyPr lIns="117272" tIns="58636" rIns="117272" bIns="58636" anchor="b"/>
          <a:lstStyle>
            <a:lvl1pPr marL="0" indent="0">
              <a:buNone/>
              <a:defRPr sz="3100" b="1"/>
            </a:lvl1pPr>
            <a:lvl2pPr marL="586359" indent="0">
              <a:buNone/>
              <a:defRPr sz="2600" b="1"/>
            </a:lvl2pPr>
            <a:lvl3pPr marL="1172718" indent="0">
              <a:buNone/>
              <a:defRPr sz="2300" b="1"/>
            </a:lvl3pPr>
            <a:lvl4pPr marL="1759077" indent="0">
              <a:buNone/>
              <a:defRPr sz="2100" b="1"/>
            </a:lvl4pPr>
            <a:lvl5pPr marL="2345436" indent="0">
              <a:buNone/>
              <a:defRPr sz="2100" b="1"/>
            </a:lvl5pPr>
            <a:lvl6pPr marL="2931795" indent="0">
              <a:buNone/>
              <a:defRPr sz="2100" b="1"/>
            </a:lvl6pPr>
            <a:lvl7pPr marL="3518154" indent="0">
              <a:buNone/>
              <a:defRPr sz="2100" b="1"/>
            </a:lvl7pPr>
            <a:lvl8pPr marL="4104513" indent="0">
              <a:buNone/>
              <a:defRPr sz="2100" b="1"/>
            </a:lvl8pPr>
            <a:lvl9pPr marL="4690872" indent="0">
              <a:buNone/>
              <a:defRPr sz="21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584485" y="2397901"/>
            <a:ext cx="5729357" cy="4356478"/>
          </a:xfrm>
          <a:prstGeom prst="rect">
            <a:avLst/>
          </a:prstGeom>
        </p:spPr>
        <p:txBody>
          <a:bodyPr lIns="117272" tIns="58636" rIns="117272" bIns="58636"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648097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9CE602CB-AEAF-4F3F-9AD1-55B86D8323C0}" type="datetimeFigureOut">
              <a:rPr lang="pt-BR" smtClean="0"/>
              <a:pPr/>
              <a:t>04/07/2016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428662" y="7008171"/>
            <a:ext cx="4104614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9289389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4C38F73B-1F0A-42B0-9187-91032E8884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8097" y="302801"/>
            <a:ext cx="11665744" cy="1260211"/>
          </a:xfrm>
          <a:prstGeom prst="rect">
            <a:avLst/>
          </a:prstGeom>
        </p:spPr>
        <p:txBody>
          <a:bodyPr lIns="117272" tIns="58636" rIns="117272" bIns="58636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48097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9CE602CB-AEAF-4F3F-9AD1-55B86D8323C0}" type="datetimeFigureOut">
              <a:rPr lang="pt-BR" smtClean="0"/>
              <a:pPr/>
              <a:t>04/07/2016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428662" y="7008171"/>
            <a:ext cx="4104614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9289389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4C38F73B-1F0A-42B0-9187-91032E8884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648097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9CE602CB-AEAF-4F3F-9AD1-55B86D8323C0}" type="datetimeFigureOut">
              <a:rPr lang="pt-BR" smtClean="0"/>
              <a:pPr/>
              <a:t>04/07/2016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428662" y="7008171"/>
            <a:ext cx="4104614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9289389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4C38F73B-1F0A-42B0-9187-91032E8884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8098" y="301050"/>
            <a:ext cx="4264388" cy="1281214"/>
          </a:xfrm>
          <a:prstGeom prst="rect">
            <a:avLst/>
          </a:prstGeom>
        </p:spPr>
        <p:txBody>
          <a:bodyPr lIns="117272" tIns="58636" rIns="117272" bIns="58636" anchor="b"/>
          <a:lstStyle>
            <a:lvl1pPr algn="l">
              <a:defRPr sz="26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67758" y="301051"/>
            <a:ext cx="7246083" cy="6453328"/>
          </a:xfrm>
          <a:prstGeom prst="rect">
            <a:avLst/>
          </a:prstGeom>
        </p:spPr>
        <p:txBody>
          <a:bodyPr lIns="117272" tIns="58636" rIns="117272" bIns="58636"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48098" y="1582265"/>
            <a:ext cx="4264388" cy="5172114"/>
          </a:xfrm>
          <a:prstGeom prst="rect">
            <a:avLst/>
          </a:prstGeom>
        </p:spPr>
        <p:txBody>
          <a:bodyPr lIns="117272" tIns="58636" rIns="117272" bIns="58636"/>
          <a:lstStyle>
            <a:lvl1pPr marL="0" indent="0">
              <a:buNone/>
              <a:defRPr sz="1800"/>
            </a:lvl1pPr>
            <a:lvl2pPr marL="586359" indent="0">
              <a:buNone/>
              <a:defRPr sz="1500"/>
            </a:lvl2pPr>
            <a:lvl3pPr marL="1172718" indent="0">
              <a:buNone/>
              <a:defRPr sz="1300"/>
            </a:lvl3pPr>
            <a:lvl4pPr marL="1759077" indent="0">
              <a:buNone/>
              <a:defRPr sz="1200"/>
            </a:lvl4pPr>
            <a:lvl5pPr marL="2345436" indent="0">
              <a:buNone/>
              <a:defRPr sz="1200"/>
            </a:lvl5pPr>
            <a:lvl6pPr marL="2931795" indent="0">
              <a:buNone/>
              <a:defRPr sz="1200"/>
            </a:lvl6pPr>
            <a:lvl7pPr marL="3518154" indent="0">
              <a:buNone/>
              <a:defRPr sz="1200"/>
            </a:lvl7pPr>
            <a:lvl8pPr marL="4104513" indent="0">
              <a:buNone/>
              <a:defRPr sz="1200"/>
            </a:lvl8pPr>
            <a:lvl9pPr marL="4690872" indent="0">
              <a:buNone/>
              <a:defRPr sz="12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48097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9CE602CB-AEAF-4F3F-9AD1-55B86D8323C0}" type="datetimeFigureOut">
              <a:rPr lang="pt-BR" smtClean="0"/>
              <a:pPr/>
              <a:t>04/07/2016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428662" y="7008171"/>
            <a:ext cx="4104614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9289389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4C38F73B-1F0A-42B0-9187-91032E8884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0630" y="5292884"/>
            <a:ext cx="7777163" cy="624855"/>
          </a:xfrm>
          <a:prstGeom prst="rect">
            <a:avLst/>
          </a:prstGeom>
        </p:spPr>
        <p:txBody>
          <a:bodyPr lIns="117272" tIns="58636" rIns="117272" bIns="58636" anchor="b"/>
          <a:lstStyle>
            <a:lvl1pPr algn="l">
              <a:defRPr sz="26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540630" y="675613"/>
            <a:ext cx="7777163" cy="4536758"/>
          </a:xfrm>
          <a:prstGeom prst="rect">
            <a:avLst/>
          </a:prstGeom>
        </p:spPr>
        <p:txBody>
          <a:bodyPr lIns="117272" tIns="58636" rIns="117272" bIns="58636"/>
          <a:lstStyle>
            <a:lvl1pPr marL="0" indent="0">
              <a:buNone/>
              <a:defRPr sz="4100"/>
            </a:lvl1pPr>
            <a:lvl2pPr marL="586359" indent="0">
              <a:buNone/>
              <a:defRPr sz="3600"/>
            </a:lvl2pPr>
            <a:lvl3pPr marL="1172718" indent="0">
              <a:buNone/>
              <a:defRPr sz="3100"/>
            </a:lvl3pPr>
            <a:lvl4pPr marL="1759077" indent="0">
              <a:buNone/>
              <a:defRPr sz="2600"/>
            </a:lvl4pPr>
            <a:lvl5pPr marL="2345436" indent="0">
              <a:buNone/>
              <a:defRPr sz="2600"/>
            </a:lvl5pPr>
            <a:lvl6pPr marL="2931795" indent="0">
              <a:buNone/>
              <a:defRPr sz="2600"/>
            </a:lvl6pPr>
            <a:lvl7pPr marL="3518154" indent="0">
              <a:buNone/>
              <a:defRPr sz="2600"/>
            </a:lvl7pPr>
            <a:lvl8pPr marL="4104513" indent="0">
              <a:buNone/>
              <a:defRPr sz="2600"/>
            </a:lvl8pPr>
            <a:lvl9pPr marL="4690872" indent="0">
              <a:buNone/>
              <a:defRPr sz="26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40630" y="5917739"/>
            <a:ext cx="7777163" cy="887398"/>
          </a:xfrm>
          <a:prstGeom prst="rect">
            <a:avLst/>
          </a:prstGeom>
        </p:spPr>
        <p:txBody>
          <a:bodyPr lIns="117272" tIns="58636" rIns="117272" bIns="58636"/>
          <a:lstStyle>
            <a:lvl1pPr marL="0" indent="0">
              <a:buNone/>
              <a:defRPr sz="1800"/>
            </a:lvl1pPr>
            <a:lvl2pPr marL="586359" indent="0">
              <a:buNone/>
              <a:defRPr sz="1500"/>
            </a:lvl2pPr>
            <a:lvl3pPr marL="1172718" indent="0">
              <a:buNone/>
              <a:defRPr sz="1300"/>
            </a:lvl3pPr>
            <a:lvl4pPr marL="1759077" indent="0">
              <a:buNone/>
              <a:defRPr sz="1200"/>
            </a:lvl4pPr>
            <a:lvl5pPr marL="2345436" indent="0">
              <a:buNone/>
              <a:defRPr sz="1200"/>
            </a:lvl5pPr>
            <a:lvl6pPr marL="2931795" indent="0">
              <a:buNone/>
              <a:defRPr sz="1200"/>
            </a:lvl6pPr>
            <a:lvl7pPr marL="3518154" indent="0">
              <a:buNone/>
              <a:defRPr sz="1200"/>
            </a:lvl7pPr>
            <a:lvl8pPr marL="4104513" indent="0">
              <a:buNone/>
              <a:defRPr sz="1200"/>
            </a:lvl8pPr>
            <a:lvl9pPr marL="4690872" indent="0">
              <a:buNone/>
              <a:defRPr sz="12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48097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9CE602CB-AEAF-4F3F-9AD1-55B86D8323C0}" type="datetimeFigureOut">
              <a:rPr lang="pt-BR" smtClean="0"/>
              <a:pPr/>
              <a:t>04/07/2016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428662" y="7008171"/>
            <a:ext cx="4104614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9289389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4C38F73B-1F0A-42B0-9187-91032E8884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8097" y="302801"/>
            <a:ext cx="11665744" cy="1260211"/>
          </a:xfrm>
          <a:prstGeom prst="rect">
            <a:avLst/>
          </a:prstGeom>
        </p:spPr>
        <p:txBody>
          <a:bodyPr lIns="117272" tIns="58636" rIns="117272" bIns="58636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48097" y="1764295"/>
            <a:ext cx="11665744" cy="4990084"/>
          </a:xfrm>
          <a:prstGeom prst="rect">
            <a:avLst/>
          </a:prstGeom>
        </p:spPr>
        <p:txBody>
          <a:bodyPr vert="eaVert" lIns="117272" tIns="58636" rIns="117272" bIns="58636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48097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9CE602CB-AEAF-4F3F-9AD1-55B86D8323C0}" type="datetimeFigureOut">
              <a:rPr lang="pt-BR" smtClean="0"/>
              <a:pPr/>
              <a:t>04/07/2016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428662" y="7008171"/>
            <a:ext cx="4104614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289389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4C38F73B-1F0A-42B0-9187-91032E8884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397405" y="302802"/>
            <a:ext cx="2916436" cy="6451578"/>
          </a:xfrm>
          <a:prstGeom prst="rect">
            <a:avLst/>
          </a:prstGeom>
        </p:spPr>
        <p:txBody>
          <a:bodyPr vert="eaVert" lIns="117272" tIns="58636" rIns="117272" bIns="58636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48097" y="302802"/>
            <a:ext cx="8533276" cy="6451578"/>
          </a:xfrm>
          <a:prstGeom prst="rect">
            <a:avLst/>
          </a:prstGeom>
        </p:spPr>
        <p:txBody>
          <a:bodyPr vert="eaVert" lIns="117272" tIns="58636" rIns="117272" bIns="58636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48097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9CE602CB-AEAF-4F3F-9AD1-55B86D8323C0}" type="datetimeFigureOut">
              <a:rPr lang="pt-BR" smtClean="0"/>
              <a:pPr/>
              <a:t>04/07/2016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428662" y="7008171"/>
            <a:ext cx="4104614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289389" y="7008171"/>
            <a:ext cx="3024452" cy="402567"/>
          </a:xfrm>
          <a:prstGeom prst="rect">
            <a:avLst/>
          </a:prstGeom>
        </p:spPr>
        <p:txBody>
          <a:bodyPr lIns="117272" tIns="58636" rIns="117272" bIns="58636"/>
          <a:lstStyle/>
          <a:p>
            <a:fld id="{4C38F73B-1F0A-42B0-9187-91032E8884C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base apresentação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1"/>
            <a:ext cx="12961938" cy="75612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72718" rtl="0" eaLnBrk="1" latinLnBrk="0" hangingPunct="1">
        <a:spcBef>
          <a:spcPct val="0"/>
        </a:spcBef>
        <a:buNone/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9769" indent="-439769" algn="l" defTabSz="1172718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2833" indent="-366474" algn="l" defTabSz="1172718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65898" indent="-293180" algn="l" defTabSz="1172718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2257" indent="-293180" algn="l" defTabSz="1172718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8616" indent="-293180" algn="l" defTabSz="1172718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4975" indent="-293180" algn="l" defTabSz="1172718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11334" indent="-293180" algn="l" defTabSz="1172718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97693" indent="-293180" algn="l" defTabSz="1172718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84052" indent="-293180" algn="l" defTabSz="1172718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17271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6359" algn="l" defTabSz="117271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2718" algn="l" defTabSz="117271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9077" algn="l" defTabSz="117271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5436" algn="l" defTabSz="117271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1795" algn="l" defTabSz="117271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8154" algn="l" defTabSz="117271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04513" algn="l" defTabSz="117271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90872" algn="l" defTabSz="117271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961938" cy="756126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398015" y="2113396"/>
            <a:ext cx="8676277" cy="2302373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pPr algn="r"/>
            <a:r>
              <a:rPr lang="pt-BR" sz="4600" dirty="0" smtClean="0">
                <a:solidFill>
                  <a:schemeClr val="bg1"/>
                </a:solidFill>
              </a:rPr>
              <a:t>Atuação e </a:t>
            </a:r>
            <a:r>
              <a:rPr lang="pt-BR" sz="4600" b="1" dirty="0" smtClean="0">
                <a:solidFill>
                  <a:schemeClr val="bg1"/>
                </a:solidFill>
              </a:rPr>
              <a:t>DESAFIOS</a:t>
            </a:r>
            <a:r>
              <a:rPr lang="pt-BR" sz="4600" dirty="0" smtClean="0">
                <a:solidFill>
                  <a:schemeClr val="bg1"/>
                </a:solidFill>
              </a:rPr>
              <a:t> de</a:t>
            </a:r>
            <a:br>
              <a:rPr lang="pt-BR" sz="4600" dirty="0" smtClean="0">
                <a:solidFill>
                  <a:schemeClr val="bg1"/>
                </a:solidFill>
              </a:rPr>
            </a:br>
            <a:r>
              <a:rPr lang="pt-BR" sz="4600" b="1" dirty="0" smtClean="0">
                <a:solidFill>
                  <a:schemeClr val="bg1"/>
                </a:solidFill>
              </a:rPr>
              <a:t>STARTUPS</a:t>
            </a:r>
            <a:r>
              <a:rPr lang="pt-BR" sz="4600" dirty="0" smtClean="0">
                <a:solidFill>
                  <a:schemeClr val="bg1"/>
                </a:solidFill>
              </a:rPr>
              <a:t> e </a:t>
            </a:r>
            <a:r>
              <a:rPr lang="pt-BR" sz="4600" b="1" dirty="0" smtClean="0">
                <a:solidFill>
                  <a:schemeClr val="bg1"/>
                </a:solidFill>
              </a:rPr>
              <a:t>INCUBADORAS</a:t>
            </a:r>
            <a:r>
              <a:rPr lang="pt-BR" sz="4600" dirty="0" smtClean="0">
                <a:solidFill>
                  <a:schemeClr val="bg1"/>
                </a:solidFill>
              </a:rPr>
              <a:t/>
            </a:r>
            <a:br>
              <a:rPr lang="pt-BR" sz="4600" dirty="0" smtClean="0">
                <a:solidFill>
                  <a:schemeClr val="bg1"/>
                </a:solidFill>
              </a:rPr>
            </a:br>
            <a:r>
              <a:rPr lang="pt-BR" sz="4600" dirty="0" smtClean="0">
                <a:solidFill>
                  <a:schemeClr val="bg1"/>
                </a:solidFill>
              </a:rPr>
              <a:t>de empresas no contexto do</a:t>
            </a:r>
            <a:br>
              <a:rPr lang="pt-BR" sz="4600" dirty="0" smtClean="0">
                <a:solidFill>
                  <a:schemeClr val="bg1"/>
                </a:solidFill>
              </a:rPr>
            </a:br>
            <a:r>
              <a:rPr lang="pt-BR" sz="4600" dirty="0" smtClean="0">
                <a:solidFill>
                  <a:schemeClr val="bg1"/>
                </a:solidFill>
              </a:rPr>
              <a:t> desenvolvimento econômico</a:t>
            </a:r>
            <a:endParaRPr lang="pt-BR" sz="4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880568" y="972319"/>
            <a:ext cx="9141713" cy="1270275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pPr algn="r"/>
            <a:r>
              <a:rPr lang="pt-BR" sz="3800" dirty="0" smtClean="0"/>
              <a:t>Uma agenda em prol dos pequenos negócios com potencial de </a:t>
            </a:r>
            <a:r>
              <a:rPr lang="pt-BR" sz="3800" b="1" dirty="0" smtClean="0"/>
              <a:t>ALTO IMPACTO</a:t>
            </a:r>
            <a:r>
              <a:rPr lang="pt-BR" sz="3800" dirty="0" smtClean="0"/>
              <a:t>:</a:t>
            </a:r>
            <a:br>
              <a:rPr lang="pt-BR" sz="3800" dirty="0" smtClean="0"/>
            </a:br>
            <a:endParaRPr lang="pt-BR" sz="38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3010459" y="2290614"/>
            <a:ext cx="8880424" cy="36886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lIns="117272" tIns="58636" rIns="117272" bIns="58636" rtlCol="0">
            <a:spAutoFit/>
          </a:bodyPr>
          <a:lstStyle/>
          <a:p>
            <a:pPr algn="ctr"/>
            <a:r>
              <a:rPr lang="pt-BR" sz="1500" i="1" dirty="0" smtClean="0">
                <a:solidFill>
                  <a:schemeClr val="bg1"/>
                </a:solidFill>
              </a:rPr>
              <a:t/>
            </a:r>
            <a:br>
              <a:rPr lang="pt-BR" sz="1500" i="1" dirty="0" smtClean="0">
                <a:solidFill>
                  <a:schemeClr val="bg1"/>
                </a:solidFill>
              </a:rPr>
            </a:br>
            <a:r>
              <a:rPr lang="pt-BR" sz="3100" i="1" dirty="0" smtClean="0">
                <a:solidFill>
                  <a:schemeClr val="bg1"/>
                </a:solidFill>
              </a:rPr>
              <a:t>Um </a:t>
            </a:r>
            <a:r>
              <a:rPr lang="pt-BR" sz="3100" b="1" i="1" dirty="0" smtClean="0">
                <a:solidFill>
                  <a:schemeClr val="bg1"/>
                </a:solidFill>
              </a:rPr>
              <a:t>pequeno negócio com potencial de alto impacto</a:t>
            </a:r>
            <a:r>
              <a:rPr lang="pt-BR" sz="3100" i="1" dirty="0" smtClean="0">
                <a:solidFill>
                  <a:schemeClr val="bg1"/>
                </a:solidFill>
              </a:rPr>
              <a:t> é uma empresa que apresenta </a:t>
            </a:r>
            <a:r>
              <a:rPr lang="pt-BR" sz="3100" b="1" i="1" dirty="0" smtClean="0">
                <a:solidFill>
                  <a:schemeClr val="bg1"/>
                </a:solidFill>
              </a:rPr>
              <a:t>grande ambição e</a:t>
            </a:r>
            <a:r>
              <a:rPr lang="pt-BR" sz="3100" i="1" dirty="0" smtClean="0">
                <a:solidFill>
                  <a:schemeClr val="bg1"/>
                </a:solidFill>
              </a:rPr>
              <a:t> </a:t>
            </a:r>
            <a:r>
              <a:rPr lang="pt-BR" sz="3100" b="1" i="1" dirty="0" smtClean="0">
                <a:solidFill>
                  <a:schemeClr val="bg1"/>
                </a:solidFill>
              </a:rPr>
              <a:t>potencial de crescimento</a:t>
            </a:r>
            <a:r>
              <a:rPr lang="pt-BR" sz="3100" i="1" dirty="0" smtClean="0">
                <a:solidFill>
                  <a:schemeClr val="bg1"/>
                </a:solidFill>
              </a:rPr>
              <a:t> e possui </a:t>
            </a:r>
            <a:r>
              <a:rPr lang="pt-BR" sz="3100" b="1" i="1" dirty="0" smtClean="0">
                <a:solidFill>
                  <a:schemeClr val="bg1"/>
                </a:solidFill>
              </a:rPr>
              <a:t>elevada capacidade </a:t>
            </a:r>
            <a:r>
              <a:rPr lang="pt-BR" sz="3100" i="1" dirty="0" smtClean="0">
                <a:solidFill>
                  <a:schemeClr val="bg1"/>
                </a:solidFill>
              </a:rPr>
              <a:t>de se diferenciar e </a:t>
            </a:r>
            <a:r>
              <a:rPr lang="pt-BR" sz="3100" b="1" i="1" dirty="0" smtClean="0">
                <a:solidFill>
                  <a:schemeClr val="bg1"/>
                </a:solidFill>
              </a:rPr>
              <a:t>gerar valor por meio da</a:t>
            </a:r>
            <a:r>
              <a:rPr lang="pt-BR" sz="3100" i="1" dirty="0" smtClean="0">
                <a:solidFill>
                  <a:schemeClr val="bg1"/>
                </a:solidFill>
              </a:rPr>
              <a:t> </a:t>
            </a:r>
            <a:r>
              <a:rPr lang="pt-BR" sz="3100" b="1" i="1" dirty="0" smtClean="0">
                <a:solidFill>
                  <a:schemeClr val="bg1"/>
                </a:solidFill>
              </a:rPr>
              <a:t>inovação</a:t>
            </a:r>
            <a:r>
              <a:rPr lang="pt-BR" sz="3100" i="1" dirty="0" smtClean="0">
                <a:solidFill>
                  <a:schemeClr val="bg1"/>
                </a:solidFill>
              </a:rPr>
              <a:t>.</a:t>
            </a:r>
            <a:br>
              <a:rPr lang="pt-BR" sz="3100" i="1" dirty="0" smtClean="0">
                <a:solidFill>
                  <a:schemeClr val="bg1"/>
                </a:solidFill>
              </a:rPr>
            </a:br>
            <a:endParaRPr lang="pt-BR" sz="1000" i="1" dirty="0" smtClean="0">
              <a:solidFill>
                <a:schemeClr val="bg1"/>
              </a:solidFill>
            </a:endParaRPr>
          </a:p>
          <a:p>
            <a:pPr algn="ctr"/>
            <a:r>
              <a:rPr lang="en-US" sz="3100" b="1" i="1" dirty="0" smtClean="0">
                <a:solidFill>
                  <a:schemeClr val="accent6"/>
                </a:solidFill>
              </a:rPr>
              <a:t>Ex.: STARTUPS, EMPRESAS </a:t>
            </a:r>
            <a:r>
              <a:rPr lang="en-US" sz="3100" b="1" i="1" dirty="0" smtClean="0">
                <a:solidFill>
                  <a:schemeClr val="accent6"/>
                </a:solidFill>
              </a:rPr>
              <a:t>INCUBADAS</a:t>
            </a:r>
            <a:endParaRPr lang="pt-BR" sz="3100" b="1" dirty="0" smtClean="0">
              <a:solidFill>
                <a:srgbClr val="00B0F0"/>
              </a:solidFill>
            </a:endParaRPr>
          </a:p>
          <a:p>
            <a:pPr algn="ctr"/>
            <a:endParaRPr lang="pt-BR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961938" cy="756126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610713" y="3291815"/>
            <a:ext cx="94330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i="1" dirty="0" smtClean="0">
                <a:solidFill>
                  <a:schemeClr val="bg1"/>
                </a:solidFill>
              </a:rPr>
              <a:t>Grupo de pessoas ou empresas nascentes que, em um </a:t>
            </a:r>
            <a:r>
              <a:rPr lang="pt-BR" sz="2400" b="1" i="1" dirty="0" smtClean="0">
                <a:solidFill>
                  <a:schemeClr val="bg1"/>
                </a:solidFill>
              </a:rPr>
              <a:t>CENÁRIO DE INCERTEZA</a:t>
            </a:r>
            <a:r>
              <a:rPr lang="pt-BR" sz="2400" i="1" dirty="0" smtClean="0">
                <a:solidFill>
                  <a:schemeClr val="bg1"/>
                </a:solidFill>
              </a:rPr>
              <a:t>, buscam </a:t>
            </a:r>
            <a:r>
              <a:rPr lang="pt-BR" sz="2400" b="1" i="1" dirty="0" smtClean="0">
                <a:solidFill>
                  <a:schemeClr val="bg1"/>
                </a:solidFill>
              </a:rPr>
              <a:t>MODELOS DE NEGÓCIOS INOVADORES</a:t>
            </a:r>
            <a:r>
              <a:rPr lang="pt-BR" sz="2400" i="1" dirty="0" smtClean="0">
                <a:solidFill>
                  <a:schemeClr val="bg1"/>
                </a:solidFill>
              </a:rPr>
              <a:t> (em sua maioria utilizando-se da tecnologia), altamente </a:t>
            </a:r>
            <a:r>
              <a:rPr lang="pt-BR" sz="2400" b="1" i="1" dirty="0" smtClean="0">
                <a:solidFill>
                  <a:schemeClr val="bg1"/>
                </a:solidFill>
              </a:rPr>
              <a:t>REPETÍVEIS</a:t>
            </a:r>
            <a:r>
              <a:rPr lang="pt-BR" sz="2400" i="1" dirty="0" smtClean="0">
                <a:solidFill>
                  <a:schemeClr val="bg1"/>
                </a:solidFill>
              </a:rPr>
              <a:t> e </a:t>
            </a:r>
            <a:r>
              <a:rPr lang="pt-BR" sz="2400" b="1" i="1" dirty="0" smtClean="0">
                <a:solidFill>
                  <a:schemeClr val="bg1"/>
                </a:solidFill>
              </a:rPr>
              <a:t>ESCALÁVEIS</a:t>
            </a:r>
            <a:r>
              <a:rPr lang="pt-BR" sz="2400" i="1" dirty="0" smtClean="0">
                <a:solidFill>
                  <a:schemeClr val="bg1"/>
                </a:solidFill>
              </a:rPr>
              <a:t>, que passam por um período de experimentação no qual as ideias são testadas e validadas por meio de metodologias ágeis de gestão (</a:t>
            </a:r>
            <a:r>
              <a:rPr lang="pt-BR" sz="2400" b="1" i="1" dirty="0" smtClean="0">
                <a:solidFill>
                  <a:schemeClr val="bg1"/>
                </a:solidFill>
              </a:rPr>
              <a:t>CULTURA STARTUP</a:t>
            </a:r>
            <a:r>
              <a:rPr lang="pt-BR" sz="2400" i="1" dirty="0" smtClean="0">
                <a:solidFill>
                  <a:schemeClr val="bg1"/>
                </a:solidFill>
              </a:rPr>
              <a:t>), com potencial de </a:t>
            </a:r>
            <a:r>
              <a:rPr lang="pt-BR" sz="2400" b="1" i="1" dirty="0" smtClean="0">
                <a:solidFill>
                  <a:schemeClr val="bg1"/>
                </a:solidFill>
              </a:rPr>
              <a:t>CRESCIMENTO RÁPIDO</a:t>
            </a:r>
            <a:r>
              <a:rPr lang="pt-BR" sz="2400" i="1" dirty="0" smtClean="0">
                <a:solidFill>
                  <a:schemeClr val="bg1"/>
                </a:solidFill>
              </a:rPr>
              <a:t> no mercado.</a:t>
            </a: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961938" cy="7561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961938" cy="7561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961938" cy="7561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961938" cy="7561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944465" y="540271"/>
            <a:ext cx="9799089" cy="1260211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r>
              <a:rPr lang="pt-BR" sz="3800" b="1" dirty="0" smtClean="0"/>
              <a:t>DESAFIOS</a:t>
            </a:r>
            <a:r>
              <a:rPr lang="pt-BR" sz="3800" dirty="0" smtClean="0"/>
              <a:t> para criação e disseminação dos negócios com potencial de </a:t>
            </a:r>
            <a:r>
              <a:rPr lang="pt-BR" sz="3800" b="1" dirty="0" smtClean="0"/>
              <a:t>ALTO IMPACTO</a:t>
            </a:r>
            <a:r>
              <a:rPr lang="pt-BR" sz="3800" dirty="0" smtClean="0"/>
              <a:t>:</a:t>
            </a:r>
            <a:br>
              <a:rPr lang="pt-BR" sz="3800" dirty="0" smtClean="0"/>
            </a:br>
            <a:endParaRPr lang="pt-BR" sz="3800" dirty="0"/>
          </a:p>
        </p:txBody>
      </p:sp>
      <p:sp>
        <p:nvSpPr>
          <p:cNvPr id="12" name="Espaço Reservado para Conteúdo 11"/>
          <p:cNvSpPr>
            <a:spLocks noGrp="1"/>
          </p:cNvSpPr>
          <p:nvPr>
            <p:ph idx="4294967295"/>
          </p:nvPr>
        </p:nvSpPr>
        <p:spPr>
          <a:xfrm>
            <a:off x="2607777" y="1893183"/>
            <a:ext cx="9865096" cy="43204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117272" tIns="58636" rIns="117272" bIns="58636"/>
          <a:lstStyle/>
          <a:p>
            <a:endParaRPr lang="pt-BR" sz="300" dirty="0" smtClean="0">
              <a:solidFill>
                <a:schemeClr val="bg1"/>
              </a:solidFill>
            </a:endParaRPr>
          </a:p>
          <a:p>
            <a:r>
              <a:rPr lang="pt-BR" sz="3100" dirty="0" smtClean="0">
                <a:solidFill>
                  <a:schemeClr val="bg1"/>
                </a:solidFill>
              </a:rPr>
              <a:t>Uso da </a:t>
            </a:r>
            <a:r>
              <a:rPr lang="pt-BR" sz="3100" b="1" dirty="0" smtClean="0">
                <a:solidFill>
                  <a:schemeClr val="bg1"/>
                </a:solidFill>
              </a:rPr>
              <a:t>TECNOLOGIA</a:t>
            </a:r>
            <a:endParaRPr lang="pt-BR" sz="3100" dirty="0" smtClean="0">
              <a:solidFill>
                <a:schemeClr val="bg1"/>
              </a:solidFill>
            </a:endParaRPr>
          </a:p>
          <a:p>
            <a:r>
              <a:rPr lang="pt-BR" sz="3100" dirty="0" smtClean="0">
                <a:solidFill>
                  <a:schemeClr val="bg1"/>
                </a:solidFill>
              </a:rPr>
              <a:t>Acesso ao </a:t>
            </a:r>
            <a:r>
              <a:rPr lang="pt-BR" sz="3100" b="1" dirty="0" smtClean="0">
                <a:solidFill>
                  <a:schemeClr val="bg1"/>
                </a:solidFill>
              </a:rPr>
              <a:t>CAPITAL EMPREENDEDOR</a:t>
            </a:r>
          </a:p>
          <a:p>
            <a:r>
              <a:rPr lang="pt-BR" sz="3100" dirty="0" smtClean="0">
                <a:solidFill>
                  <a:schemeClr val="bg1"/>
                </a:solidFill>
              </a:rPr>
              <a:t>Busca pelo </a:t>
            </a:r>
            <a:r>
              <a:rPr lang="pt-BR" sz="3100" b="1" dirty="0" smtClean="0">
                <a:solidFill>
                  <a:schemeClr val="bg1"/>
                </a:solidFill>
              </a:rPr>
              <a:t>CONHECIMENTO</a:t>
            </a:r>
            <a:endParaRPr lang="pt-BR" sz="3100" dirty="0" smtClean="0">
              <a:solidFill>
                <a:schemeClr val="bg1"/>
              </a:solidFill>
            </a:endParaRPr>
          </a:p>
          <a:p>
            <a:r>
              <a:rPr lang="pt-BR" sz="3100" dirty="0" smtClean="0">
                <a:solidFill>
                  <a:schemeClr val="bg1"/>
                </a:solidFill>
              </a:rPr>
              <a:t>Maturidade e</a:t>
            </a:r>
            <a:r>
              <a:rPr lang="pt-BR" sz="3100" b="1" dirty="0" smtClean="0">
                <a:solidFill>
                  <a:schemeClr val="bg1"/>
                </a:solidFill>
              </a:rPr>
              <a:t> CULTURA</a:t>
            </a:r>
            <a:r>
              <a:rPr lang="pt-BR" sz="3100" dirty="0" smtClean="0">
                <a:solidFill>
                  <a:schemeClr val="bg1"/>
                </a:solidFill>
              </a:rPr>
              <a:t> empreendedora</a:t>
            </a:r>
          </a:p>
          <a:p>
            <a:r>
              <a:rPr lang="pt-BR" sz="3100" dirty="0" smtClean="0">
                <a:solidFill>
                  <a:schemeClr val="bg1"/>
                </a:solidFill>
              </a:rPr>
              <a:t>Ambiente </a:t>
            </a:r>
            <a:r>
              <a:rPr lang="pt-BR" sz="3100" b="1" dirty="0" smtClean="0">
                <a:solidFill>
                  <a:schemeClr val="bg1"/>
                </a:solidFill>
              </a:rPr>
              <a:t>REGULATÓRIO</a:t>
            </a:r>
            <a:endParaRPr lang="pt-BR" sz="3100" dirty="0" smtClean="0">
              <a:solidFill>
                <a:schemeClr val="bg1"/>
              </a:solidFill>
            </a:endParaRPr>
          </a:p>
          <a:p>
            <a:r>
              <a:rPr lang="pt-BR" sz="3100" dirty="0" smtClean="0">
                <a:solidFill>
                  <a:schemeClr val="bg1"/>
                </a:solidFill>
              </a:rPr>
              <a:t>Pensamento </a:t>
            </a:r>
            <a:r>
              <a:rPr lang="pt-BR" sz="3100" b="1" dirty="0" smtClean="0">
                <a:solidFill>
                  <a:schemeClr val="bg1"/>
                </a:solidFill>
              </a:rPr>
              <a:t>COLETIVO</a:t>
            </a:r>
            <a:endParaRPr lang="pt-BR" sz="3100" dirty="0" smtClean="0">
              <a:solidFill>
                <a:schemeClr val="bg1"/>
              </a:solidFill>
            </a:endParaRPr>
          </a:p>
          <a:p>
            <a:r>
              <a:rPr lang="pt-BR" sz="3100" dirty="0" smtClean="0">
                <a:solidFill>
                  <a:schemeClr val="bg1"/>
                </a:solidFill>
              </a:rPr>
              <a:t>Acesso ao </a:t>
            </a:r>
            <a:r>
              <a:rPr lang="pt-BR" sz="3100" b="1" dirty="0" smtClean="0">
                <a:solidFill>
                  <a:schemeClr val="bg1"/>
                </a:solidFill>
              </a:rPr>
              <a:t>MERCADO</a:t>
            </a:r>
            <a:endParaRPr lang="pt-BR" sz="3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0"/>
            <a:ext cx="12420037" cy="282792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72" tIns="58636" rIns="117272" bIns="58636" rtlCol="0" anchor="ctr"/>
          <a:lstStyle/>
          <a:p>
            <a:pPr algn="ctr"/>
            <a:endParaRPr lang="pt-BR"/>
          </a:p>
        </p:txBody>
      </p:sp>
      <p:sp>
        <p:nvSpPr>
          <p:cNvPr id="15" name="Espaço Reservado para Conteúdo 11"/>
          <p:cNvSpPr txBox="1">
            <a:spLocks/>
          </p:cNvSpPr>
          <p:nvPr/>
        </p:nvSpPr>
        <p:spPr>
          <a:xfrm>
            <a:off x="356538" y="366770"/>
            <a:ext cx="11665744" cy="2540549"/>
          </a:xfrm>
          <a:prstGeom prst="rect">
            <a:avLst/>
          </a:prstGeom>
        </p:spPr>
        <p:txBody>
          <a:bodyPr lIns="117272" tIns="58636" rIns="117272" bIns="58636"/>
          <a:lstStyle/>
          <a:p>
            <a:pPr marL="439769" indent="-439769">
              <a:spcBef>
                <a:spcPct val="20000"/>
              </a:spcBef>
              <a:defRPr/>
            </a:pPr>
            <a:r>
              <a:rPr lang="pt-BR" sz="3600" b="1" dirty="0" smtClean="0">
                <a:solidFill>
                  <a:schemeClr val="accent6"/>
                </a:solidFill>
              </a:rPr>
              <a:t>DIRETRIZ 1</a:t>
            </a:r>
            <a:r>
              <a:rPr lang="pt-BR" sz="3600" b="1" dirty="0" smtClean="0"/>
              <a:t>	</a:t>
            </a:r>
          </a:p>
          <a:p>
            <a:pPr marL="439769" indent="-439769">
              <a:spcBef>
                <a:spcPct val="20000"/>
              </a:spcBef>
            </a:pPr>
            <a:r>
              <a:rPr lang="pt-BR" sz="3600" b="1" dirty="0" smtClean="0">
                <a:solidFill>
                  <a:schemeClr val="bg1"/>
                </a:solidFill>
              </a:rPr>
              <a:t>	</a:t>
            </a:r>
            <a:r>
              <a:rPr lang="pt-BR" sz="3300" b="1" dirty="0" smtClean="0">
                <a:solidFill>
                  <a:schemeClr val="bg1"/>
                </a:solidFill>
              </a:rPr>
              <a:t>Disseminar a cultura do empreendedorismo de alto impacto e impulsionar a geração de novas empresas.</a:t>
            </a:r>
            <a:endParaRPr lang="pt-BR" sz="3300" dirty="0"/>
          </a:p>
        </p:txBody>
      </p:sp>
      <p:sp>
        <p:nvSpPr>
          <p:cNvPr id="14" name="Título 12"/>
          <p:cNvSpPr>
            <a:spLocks noGrp="1"/>
          </p:cNvSpPr>
          <p:nvPr>
            <p:ph type="title" idx="4294967295"/>
          </p:nvPr>
        </p:nvSpPr>
        <p:spPr>
          <a:xfrm>
            <a:off x="560686" y="3234950"/>
            <a:ext cx="11665744" cy="1260211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pPr algn="l"/>
            <a:r>
              <a:rPr lang="pt-BR" sz="2600" dirty="0" smtClean="0"/>
              <a:t>• Criar programa de incentivo à inovação por meio de parcerias entre universidades e pequenas empresas;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Divulgar cases nacionais de sucesso relacionados ao empreendedorismo de alto impacto;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Promover a melhoria da capacidade de gestão da inovação nas pequenas empresas.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 </a:t>
            </a:r>
            <a:endParaRPr lang="pt-BR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2"/>
          <p:cNvSpPr>
            <a:spLocks noGrp="1"/>
          </p:cNvSpPr>
          <p:nvPr>
            <p:ph type="title" idx="4294967295"/>
          </p:nvPr>
        </p:nvSpPr>
        <p:spPr>
          <a:xfrm>
            <a:off x="662760" y="3145494"/>
            <a:ext cx="11757277" cy="3572647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pPr algn="l"/>
            <a:r>
              <a:rPr lang="pt-BR" sz="2600" dirty="0" smtClean="0"/>
              <a:t>• Promover educação e conhecimento para empreendedores sobre a dinâmica do mercado de capitais e fontes de recursos financeiros;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Promover adaptações a programas de acesso à tecnologia para atendimento a demanda das empresas de alto impacto;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Criar, junto com outros parceiros do ecossistema nacional de inovação, um modelo </a:t>
            </a:r>
            <a:r>
              <a:rPr lang="pt-BR" sz="2600" dirty="0" err="1" smtClean="0"/>
              <a:t>one</a:t>
            </a:r>
            <a:r>
              <a:rPr lang="pt-BR" sz="2600" dirty="0" smtClean="0"/>
              <a:t>-stop-shop (serviço completo) que facilite o acesso a diferentes instrumentos de apoio.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 </a:t>
            </a:r>
            <a:endParaRPr lang="pt-BR" sz="2600" dirty="0"/>
          </a:p>
        </p:txBody>
      </p:sp>
      <p:sp>
        <p:nvSpPr>
          <p:cNvPr id="13" name="Retângulo 12"/>
          <p:cNvSpPr/>
          <p:nvPr/>
        </p:nvSpPr>
        <p:spPr>
          <a:xfrm>
            <a:off x="0" y="0"/>
            <a:ext cx="12420037" cy="282792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72" tIns="58636" rIns="117272" bIns="58636" rtlCol="0" anchor="ctr"/>
          <a:lstStyle/>
          <a:p>
            <a:pPr algn="ctr"/>
            <a:endParaRPr lang="pt-BR"/>
          </a:p>
        </p:txBody>
      </p:sp>
      <p:sp>
        <p:nvSpPr>
          <p:cNvPr id="15" name="Espaço Reservado para Conteúdo 11"/>
          <p:cNvSpPr txBox="1">
            <a:spLocks/>
          </p:cNvSpPr>
          <p:nvPr/>
        </p:nvSpPr>
        <p:spPr>
          <a:xfrm>
            <a:off x="356538" y="366770"/>
            <a:ext cx="11665744" cy="2540549"/>
          </a:xfrm>
          <a:prstGeom prst="rect">
            <a:avLst/>
          </a:prstGeom>
        </p:spPr>
        <p:txBody>
          <a:bodyPr lIns="117272" tIns="58636" rIns="117272" bIns="58636"/>
          <a:lstStyle/>
          <a:p>
            <a:pPr marL="439769" indent="-439769">
              <a:spcBef>
                <a:spcPct val="20000"/>
              </a:spcBef>
              <a:defRPr/>
            </a:pPr>
            <a:r>
              <a:rPr lang="pt-BR" sz="3600" b="1" dirty="0" smtClean="0">
                <a:solidFill>
                  <a:schemeClr val="accent6"/>
                </a:solidFill>
              </a:rPr>
              <a:t>DIRETRIZ 2</a:t>
            </a:r>
            <a:r>
              <a:rPr lang="pt-BR" sz="3600" b="1" dirty="0" smtClean="0"/>
              <a:t>	</a:t>
            </a:r>
          </a:p>
          <a:p>
            <a:pPr marL="439769" indent="-439769">
              <a:spcBef>
                <a:spcPct val="20000"/>
              </a:spcBef>
            </a:pPr>
            <a:r>
              <a:rPr lang="pt-BR" sz="3600" b="1" dirty="0" smtClean="0">
                <a:solidFill>
                  <a:schemeClr val="bg1"/>
                </a:solidFill>
              </a:rPr>
              <a:t>	</a:t>
            </a:r>
            <a:r>
              <a:rPr lang="pt-BR" sz="3300" b="1" dirty="0" smtClean="0">
                <a:solidFill>
                  <a:schemeClr val="bg1"/>
                </a:solidFill>
              </a:rPr>
              <a:t>Simplificar e diversificar os instrumentos de acesso a capital pelas pequenas empresas de alto impacto.</a:t>
            </a:r>
            <a:endParaRPr lang="pt-BR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7"/>
          <p:cNvGrpSpPr/>
          <p:nvPr/>
        </p:nvGrpSpPr>
        <p:grpSpPr>
          <a:xfrm>
            <a:off x="0" y="0"/>
            <a:ext cx="12961938" cy="7561263"/>
            <a:chOff x="0" y="0"/>
            <a:chExt cx="12174963" cy="6820140"/>
          </a:xfrm>
        </p:grpSpPr>
        <p:cxnSp>
          <p:nvCxnSpPr>
            <p:cNvPr id="5" name="Conector reto 4"/>
            <p:cNvCxnSpPr/>
            <p:nvPr/>
          </p:nvCxnSpPr>
          <p:spPr>
            <a:xfrm>
              <a:off x="0" y="6720906"/>
              <a:ext cx="11671300" cy="0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grpSp>
          <p:nvGrpSpPr>
            <p:cNvPr id="4" name="Grupo 18"/>
            <p:cNvGrpSpPr/>
            <p:nvPr/>
          </p:nvGrpSpPr>
          <p:grpSpPr>
            <a:xfrm>
              <a:off x="11215135" y="0"/>
              <a:ext cx="959828" cy="6820140"/>
              <a:chOff x="11126235" y="-177800"/>
              <a:chExt cx="959828" cy="6820140"/>
            </a:xfrm>
          </p:grpSpPr>
          <p:cxnSp>
            <p:nvCxnSpPr>
              <p:cNvPr id="7" name="Conector reto 6"/>
              <p:cNvCxnSpPr/>
              <p:nvPr/>
            </p:nvCxnSpPr>
            <p:spPr>
              <a:xfrm>
                <a:off x="11987882" y="-177800"/>
                <a:ext cx="0" cy="6275739"/>
              </a:xfrm>
              <a:prstGeom prst="line">
                <a:avLst/>
              </a:prstGeom>
              <a:noFill/>
              <a:ln w="9525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6" name="Grupo 20"/>
              <p:cNvGrpSpPr/>
              <p:nvPr/>
            </p:nvGrpSpPr>
            <p:grpSpPr>
              <a:xfrm>
                <a:off x="11126235" y="5848235"/>
                <a:ext cx="959828" cy="794105"/>
                <a:chOff x="7047035" y="5294714"/>
                <a:chExt cx="1919655" cy="1588209"/>
              </a:xfrm>
            </p:grpSpPr>
            <p:sp>
              <p:nvSpPr>
                <p:cNvPr id="9" name="Freeform 13"/>
                <p:cNvSpPr>
                  <a:spLocks/>
                </p:cNvSpPr>
                <p:nvPr/>
              </p:nvSpPr>
              <p:spPr bwMode="auto">
                <a:xfrm>
                  <a:off x="8770328" y="5294714"/>
                  <a:ext cx="196362" cy="333157"/>
                </a:xfrm>
                <a:custGeom>
                  <a:avLst/>
                  <a:gdLst/>
                  <a:ahLst/>
                  <a:cxnLst>
                    <a:cxn ang="0">
                      <a:pos x="0" y="22"/>
                    </a:cxn>
                    <a:cxn ang="0">
                      <a:pos x="0" y="0"/>
                    </a:cxn>
                    <a:cxn ang="0">
                      <a:pos x="14" y="22"/>
                    </a:cxn>
                    <a:cxn ang="0">
                      <a:pos x="0" y="22"/>
                    </a:cxn>
                  </a:cxnLst>
                  <a:rect l="0" t="0" r="r" b="b"/>
                  <a:pathLst>
                    <a:path w="14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14" y="22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3B373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0" name="Freeform 14"/>
                <p:cNvSpPr>
                  <a:spLocks/>
                </p:cNvSpPr>
                <p:nvPr/>
              </p:nvSpPr>
              <p:spPr bwMode="auto">
                <a:xfrm>
                  <a:off x="7047035" y="5627874"/>
                  <a:ext cx="1919653" cy="1255049"/>
                </a:xfrm>
                <a:custGeom>
                  <a:avLst/>
                  <a:gdLst/>
                  <a:ahLst/>
                  <a:cxnLst>
                    <a:cxn ang="0">
                      <a:pos x="27" y="0"/>
                    </a:cxn>
                    <a:cxn ang="0">
                      <a:pos x="78" y="0"/>
                    </a:cxn>
                    <a:cxn ang="0">
                      <a:pos x="131" y="0"/>
                    </a:cxn>
                    <a:cxn ang="0">
                      <a:pos x="137" y="0"/>
                    </a:cxn>
                    <a:cxn ang="0">
                      <a:pos x="118" y="81"/>
                    </a:cxn>
                    <a:cxn ang="0">
                      <a:pos x="118" y="81"/>
                    </a:cxn>
                    <a:cxn ang="0">
                      <a:pos x="117" y="86"/>
                    </a:cxn>
                    <a:cxn ang="0">
                      <a:pos x="109" y="92"/>
                    </a:cxn>
                    <a:cxn ang="0">
                      <a:pos x="6" y="92"/>
                    </a:cxn>
                    <a:cxn ang="0">
                      <a:pos x="1" y="86"/>
                    </a:cxn>
                    <a:cxn ang="0">
                      <a:pos x="19" y="7"/>
                    </a:cxn>
                    <a:cxn ang="0">
                      <a:pos x="27" y="0"/>
                    </a:cxn>
                  </a:cxnLst>
                  <a:rect l="0" t="0" r="r" b="b"/>
                  <a:pathLst>
                    <a:path w="137" h="92">
                      <a:moveTo>
                        <a:pt x="27" y="0"/>
                      </a:moveTo>
                      <a:lnTo>
                        <a:pt x="78" y="0"/>
                      </a:lnTo>
                      <a:lnTo>
                        <a:pt x="131" y="0"/>
                      </a:lnTo>
                      <a:lnTo>
                        <a:pt x="137" y="0"/>
                      </a:lnTo>
                      <a:lnTo>
                        <a:pt x="118" y="81"/>
                      </a:lnTo>
                      <a:lnTo>
                        <a:pt x="118" y="81"/>
                      </a:lnTo>
                      <a:lnTo>
                        <a:pt x="117" y="86"/>
                      </a:lnTo>
                      <a:cubicBezTo>
                        <a:pt x="116" y="89"/>
                        <a:pt x="113" y="92"/>
                        <a:pt x="109" y="92"/>
                      </a:cubicBezTo>
                      <a:lnTo>
                        <a:pt x="6" y="92"/>
                      </a:lnTo>
                      <a:cubicBezTo>
                        <a:pt x="3" y="92"/>
                        <a:pt x="0" y="89"/>
                        <a:pt x="1" y="86"/>
                      </a:cubicBezTo>
                      <a:lnTo>
                        <a:pt x="19" y="7"/>
                      </a:lnTo>
                      <a:cubicBezTo>
                        <a:pt x="20" y="3"/>
                        <a:pt x="24" y="0"/>
                        <a:pt x="27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1" name="Freeform 21"/>
                <p:cNvSpPr>
                  <a:spLocks noEditPoints="1"/>
                </p:cNvSpPr>
                <p:nvPr/>
              </p:nvSpPr>
              <p:spPr bwMode="auto">
                <a:xfrm>
                  <a:off x="7379677" y="5965787"/>
                  <a:ext cx="1227992" cy="718668"/>
                </a:xfrm>
                <a:custGeom>
                  <a:avLst/>
                  <a:gdLst/>
                  <a:ahLst/>
                  <a:cxnLst>
                    <a:cxn ang="0">
                      <a:pos x="747" y="346"/>
                    </a:cxn>
                    <a:cxn ang="0">
                      <a:pos x="609" y="346"/>
                    </a:cxn>
                    <a:cxn ang="0">
                      <a:pos x="561" y="296"/>
                    </a:cxn>
                    <a:cxn ang="0">
                      <a:pos x="523" y="281"/>
                    </a:cxn>
                    <a:cxn ang="0">
                      <a:pos x="594" y="181"/>
                    </a:cxn>
                    <a:cxn ang="0">
                      <a:pos x="626" y="192"/>
                    </a:cxn>
                    <a:cxn ang="0">
                      <a:pos x="628" y="235"/>
                    </a:cxn>
                    <a:cxn ang="0">
                      <a:pos x="580" y="264"/>
                    </a:cxn>
                    <a:cxn ang="0">
                      <a:pos x="605" y="271"/>
                    </a:cxn>
                    <a:cxn ang="0">
                      <a:pos x="609" y="331"/>
                    </a:cxn>
                    <a:cxn ang="0">
                      <a:pos x="277" y="470"/>
                    </a:cxn>
                    <a:cxn ang="0">
                      <a:pos x="294" y="381"/>
                    </a:cxn>
                    <a:cxn ang="0">
                      <a:pos x="355" y="88"/>
                    </a:cxn>
                    <a:cxn ang="0">
                      <a:pos x="375" y="0"/>
                    </a:cxn>
                    <a:cxn ang="0">
                      <a:pos x="967" y="212"/>
                    </a:cxn>
                    <a:cxn ang="0">
                      <a:pos x="871" y="279"/>
                    </a:cxn>
                    <a:cxn ang="0">
                      <a:pos x="155" y="346"/>
                    </a:cxn>
                    <a:cxn ang="0">
                      <a:pos x="223" y="246"/>
                    </a:cxn>
                    <a:cxn ang="0">
                      <a:pos x="290" y="314"/>
                    </a:cxn>
                    <a:cxn ang="0">
                      <a:pos x="48" y="296"/>
                    </a:cxn>
                    <a:cxn ang="0">
                      <a:pos x="71" y="317"/>
                    </a:cxn>
                    <a:cxn ang="0">
                      <a:pos x="100" y="296"/>
                    </a:cxn>
                    <a:cxn ang="0">
                      <a:pos x="90" y="283"/>
                    </a:cxn>
                    <a:cxn ang="0">
                      <a:pos x="19" y="252"/>
                    </a:cxn>
                    <a:cxn ang="0">
                      <a:pos x="23" y="219"/>
                    </a:cxn>
                    <a:cxn ang="0">
                      <a:pos x="69" y="183"/>
                    </a:cxn>
                    <a:cxn ang="0">
                      <a:pos x="136" y="185"/>
                    </a:cxn>
                    <a:cxn ang="0">
                      <a:pos x="159" y="215"/>
                    </a:cxn>
                    <a:cxn ang="0">
                      <a:pos x="111" y="223"/>
                    </a:cxn>
                    <a:cxn ang="0">
                      <a:pos x="84" y="210"/>
                    </a:cxn>
                    <a:cxn ang="0">
                      <a:pos x="67" y="229"/>
                    </a:cxn>
                    <a:cxn ang="0">
                      <a:pos x="109" y="250"/>
                    </a:cxn>
                    <a:cxn ang="0">
                      <a:pos x="150" y="277"/>
                    </a:cxn>
                    <a:cxn ang="0">
                      <a:pos x="138" y="317"/>
                    </a:cxn>
                    <a:cxn ang="0">
                      <a:pos x="79" y="346"/>
                    </a:cxn>
                    <a:cxn ang="0">
                      <a:pos x="15" y="337"/>
                    </a:cxn>
                    <a:cxn ang="0">
                      <a:pos x="2" y="300"/>
                    </a:cxn>
                    <a:cxn ang="0">
                      <a:pos x="432" y="181"/>
                    </a:cxn>
                    <a:cxn ang="0">
                      <a:pos x="461" y="192"/>
                    </a:cxn>
                    <a:cxn ang="0">
                      <a:pos x="469" y="217"/>
                    </a:cxn>
                    <a:cxn ang="0">
                      <a:pos x="453" y="246"/>
                    </a:cxn>
                    <a:cxn ang="0">
                      <a:pos x="423" y="260"/>
                    </a:cxn>
                    <a:cxn ang="0">
                      <a:pos x="455" y="285"/>
                    </a:cxn>
                    <a:cxn ang="0">
                      <a:pos x="448" y="319"/>
                    </a:cxn>
                    <a:cxn ang="0">
                      <a:pos x="415" y="342"/>
                    </a:cxn>
                    <a:cxn ang="0">
                      <a:pos x="376" y="210"/>
                    </a:cxn>
                    <a:cxn ang="0">
                      <a:pos x="413" y="242"/>
                    </a:cxn>
                    <a:cxn ang="0">
                      <a:pos x="421" y="219"/>
                    </a:cxn>
                    <a:cxn ang="0">
                      <a:pos x="376" y="210"/>
                    </a:cxn>
                    <a:cxn ang="0">
                      <a:pos x="400" y="312"/>
                    </a:cxn>
                    <a:cxn ang="0">
                      <a:pos x="407" y="285"/>
                    </a:cxn>
                    <a:cxn ang="0">
                      <a:pos x="692" y="283"/>
                    </a:cxn>
                    <a:cxn ang="0">
                      <a:pos x="538" y="212"/>
                    </a:cxn>
                    <a:cxn ang="0">
                      <a:pos x="573" y="248"/>
                    </a:cxn>
                    <a:cxn ang="0">
                      <a:pos x="584" y="225"/>
                    </a:cxn>
                    <a:cxn ang="0">
                      <a:pos x="567" y="212"/>
                    </a:cxn>
                  </a:cxnLst>
                  <a:rect l="0" t="0" r="r" b="b"/>
                  <a:pathLst>
                    <a:path w="974" h="527">
                      <a:moveTo>
                        <a:pt x="609" y="346"/>
                      </a:moveTo>
                      <a:lnTo>
                        <a:pt x="713" y="181"/>
                      </a:lnTo>
                      <a:lnTo>
                        <a:pt x="769" y="181"/>
                      </a:lnTo>
                      <a:lnTo>
                        <a:pt x="799" y="346"/>
                      </a:lnTo>
                      <a:lnTo>
                        <a:pt x="747" y="346"/>
                      </a:lnTo>
                      <a:lnTo>
                        <a:pt x="742" y="314"/>
                      </a:lnTo>
                      <a:lnTo>
                        <a:pt x="674" y="314"/>
                      </a:lnTo>
                      <a:lnTo>
                        <a:pt x="655" y="346"/>
                      </a:lnTo>
                      <a:lnTo>
                        <a:pt x="609" y="346"/>
                      </a:lnTo>
                      <a:lnTo>
                        <a:pt x="609" y="346"/>
                      </a:lnTo>
                      <a:lnTo>
                        <a:pt x="559" y="346"/>
                      </a:lnTo>
                      <a:lnTo>
                        <a:pt x="559" y="333"/>
                      </a:lnTo>
                      <a:lnTo>
                        <a:pt x="561" y="310"/>
                      </a:lnTo>
                      <a:lnTo>
                        <a:pt x="561" y="300"/>
                      </a:lnTo>
                      <a:lnTo>
                        <a:pt x="561" y="296"/>
                      </a:lnTo>
                      <a:lnTo>
                        <a:pt x="561" y="289"/>
                      </a:lnTo>
                      <a:lnTo>
                        <a:pt x="557" y="285"/>
                      </a:lnTo>
                      <a:lnTo>
                        <a:pt x="551" y="283"/>
                      </a:lnTo>
                      <a:lnTo>
                        <a:pt x="544" y="281"/>
                      </a:lnTo>
                      <a:lnTo>
                        <a:pt x="523" y="281"/>
                      </a:lnTo>
                      <a:lnTo>
                        <a:pt x="509" y="346"/>
                      </a:lnTo>
                      <a:lnTo>
                        <a:pt x="463" y="346"/>
                      </a:lnTo>
                      <a:lnTo>
                        <a:pt x="498" y="181"/>
                      </a:lnTo>
                      <a:lnTo>
                        <a:pt x="576" y="181"/>
                      </a:lnTo>
                      <a:lnTo>
                        <a:pt x="594" y="181"/>
                      </a:lnTo>
                      <a:lnTo>
                        <a:pt x="603" y="181"/>
                      </a:lnTo>
                      <a:lnTo>
                        <a:pt x="611" y="183"/>
                      </a:lnTo>
                      <a:lnTo>
                        <a:pt x="617" y="185"/>
                      </a:lnTo>
                      <a:lnTo>
                        <a:pt x="623" y="188"/>
                      </a:lnTo>
                      <a:lnTo>
                        <a:pt x="626" y="192"/>
                      </a:lnTo>
                      <a:lnTo>
                        <a:pt x="630" y="200"/>
                      </a:lnTo>
                      <a:lnTo>
                        <a:pt x="632" y="212"/>
                      </a:lnTo>
                      <a:lnTo>
                        <a:pt x="632" y="217"/>
                      </a:lnTo>
                      <a:lnTo>
                        <a:pt x="630" y="225"/>
                      </a:lnTo>
                      <a:lnTo>
                        <a:pt x="628" y="235"/>
                      </a:lnTo>
                      <a:lnTo>
                        <a:pt x="623" y="242"/>
                      </a:lnTo>
                      <a:lnTo>
                        <a:pt x="617" y="250"/>
                      </a:lnTo>
                      <a:lnTo>
                        <a:pt x="609" y="256"/>
                      </a:lnTo>
                      <a:lnTo>
                        <a:pt x="596" y="260"/>
                      </a:lnTo>
                      <a:lnTo>
                        <a:pt x="580" y="264"/>
                      </a:lnTo>
                      <a:lnTo>
                        <a:pt x="580" y="265"/>
                      </a:lnTo>
                      <a:lnTo>
                        <a:pt x="588" y="265"/>
                      </a:lnTo>
                      <a:lnTo>
                        <a:pt x="596" y="267"/>
                      </a:lnTo>
                      <a:lnTo>
                        <a:pt x="601" y="269"/>
                      </a:lnTo>
                      <a:lnTo>
                        <a:pt x="605" y="271"/>
                      </a:lnTo>
                      <a:lnTo>
                        <a:pt x="609" y="279"/>
                      </a:lnTo>
                      <a:lnTo>
                        <a:pt x="611" y="290"/>
                      </a:lnTo>
                      <a:lnTo>
                        <a:pt x="611" y="296"/>
                      </a:lnTo>
                      <a:lnTo>
                        <a:pt x="611" y="306"/>
                      </a:lnTo>
                      <a:lnTo>
                        <a:pt x="609" y="331"/>
                      </a:lnTo>
                      <a:lnTo>
                        <a:pt x="609" y="346"/>
                      </a:lnTo>
                      <a:close/>
                      <a:moveTo>
                        <a:pt x="265" y="527"/>
                      </a:moveTo>
                      <a:lnTo>
                        <a:pt x="571" y="527"/>
                      </a:lnTo>
                      <a:lnTo>
                        <a:pt x="582" y="470"/>
                      </a:lnTo>
                      <a:lnTo>
                        <a:pt x="277" y="470"/>
                      </a:lnTo>
                      <a:lnTo>
                        <a:pt x="265" y="527"/>
                      </a:lnTo>
                      <a:close/>
                      <a:moveTo>
                        <a:pt x="282" y="439"/>
                      </a:moveTo>
                      <a:lnTo>
                        <a:pt x="590" y="439"/>
                      </a:lnTo>
                      <a:lnTo>
                        <a:pt x="601" y="381"/>
                      </a:lnTo>
                      <a:lnTo>
                        <a:pt x="294" y="381"/>
                      </a:lnTo>
                      <a:lnTo>
                        <a:pt x="282" y="439"/>
                      </a:lnTo>
                      <a:close/>
                      <a:moveTo>
                        <a:pt x="344" y="146"/>
                      </a:moveTo>
                      <a:lnTo>
                        <a:pt x="651" y="146"/>
                      </a:lnTo>
                      <a:lnTo>
                        <a:pt x="663" y="88"/>
                      </a:lnTo>
                      <a:lnTo>
                        <a:pt x="355" y="88"/>
                      </a:lnTo>
                      <a:lnTo>
                        <a:pt x="344" y="146"/>
                      </a:lnTo>
                      <a:close/>
                      <a:moveTo>
                        <a:pt x="363" y="57"/>
                      </a:moveTo>
                      <a:lnTo>
                        <a:pt x="671" y="57"/>
                      </a:lnTo>
                      <a:lnTo>
                        <a:pt x="682" y="0"/>
                      </a:lnTo>
                      <a:lnTo>
                        <a:pt x="375" y="0"/>
                      </a:lnTo>
                      <a:lnTo>
                        <a:pt x="363" y="57"/>
                      </a:lnTo>
                      <a:close/>
                      <a:moveTo>
                        <a:pt x="811" y="346"/>
                      </a:moveTo>
                      <a:lnTo>
                        <a:pt x="846" y="181"/>
                      </a:lnTo>
                      <a:lnTo>
                        <a:pt x="974" y="181"/>
                      </a:lnTo>
                      <a:lnTo>
                        <a:pt x="967" y="212"/>
                      </a:lnTo>
                      <a:lnTo>
                        <a:pt x="886" y="212"/>
                      </a:lnTo>
                      <a:lnTo>
                        <a:pt x="878" y="246"/>
                      </a:lnTo>
                      <a:lnTo>
                        <a:pt x="955" y="246"/>
                      </a:lnTo>
                      <a:lnTo>
                        <a:pt x="947" y="279"/>
                      </a:lnTo>
                      <a:lnTo>
                        <a:pt x="871" y="279"/>
                      </a:lnTo>
                      <a:lnTo>
                        <a:pt x="865" y="314"/>
                      </a:lnTo>
                      <a:lnTo>
                        <a:pt x="945" y="314"/>
                      </a:lnTo>
                      <a:lnTo>
                        <a:pt x="940" y="346"/>
                      </a:lnTo>
                      <a:lnTo>
                        <a:pt x="811" y="346"/>
                      </a:lnTo>
                      <a:close/>
                      <a:moveTo>
                        <a:pt x="155" y="346"/>
                      </a:moveTo>
                      <a:lnTo>
                        <a:pt x="190" y="181"/>
                      </a:lnTo>
                      <a:lnTo>
                        <a:pt x="317" y="181"/>
                      </a:lnTo>
                      <a:lnTo>
                        <a:pt x="311" y="212"/>
                      </a:lnTo>
                      <a:lnTo>
                        <a:pt x="230" y="212"/>
                      </a:lnTo>
                      <a:lnTo>
                        <a:pt x="223" y="246"/>
                      </a:lnTo>
                      <a:lnTo>
                        <a:pt x="300" y="246"/>
                      </a:lnTo>
                      <a:lnTo>
                        <a:pt x="292" y="279"/>
                      </a:lnTo>
                      <a:lnTo>
                        <a:pt x="215" y="279"/>
                      </a:lnTo>
                      <a:lnTo>
                        <a:pt x="207" y="314"/>
                      </a:lnTo>
                      <a:lnTo>
                        <a:pt x="290" y="314"/>
                      </a:lnTo>
                      <a:lnTo>
                        <a:pt x="284" y="346"/>
                      </a:lnTo>
                      <a:lnTo>
                        <a:pt x="155" y="346"/>
                      </a:lnTo>
                      <a:close/>
                      <a:moveTo>
                        <a:pt x="2" y="292"/>
                      </a:moveTo>
                      <a:lnTo>
                        <a:pt x="48" y="292"/>
                      </a:lnTo>
                      <a:lnTo>
                        <a:pt x="48" y="296"/>
                      </a:lnTo>
                      <a:lnTo>
                        <a:pt x="48" y="300"/>
                      </a:lnTo>
                      <a:lnTo>
                        <a:pt x="50" y="308"/>
                      </a:lnTo>
                      <a:lnTo>
                        <a:pt x="54" y="314"/>
                      </a:lnTo>
                      <a:lnTo>
                        <a:pt x="61" y="315"/>
                      </a:lnTo>
                      <a:lnTo>
                        <a:pt x="71" y="317"/>
                      </a:lnTo>
                      <a:lnTo>
                        <a:pt x="82" y="315"/>
                      </a:lnTo>
                      <a:lnTo>
                        <a:pt x="90" y="314"/>
                      </a:lnTo>
                      <a:lnTo>
                        <a:pt x="98" y="308"/>
                      </a:lnTo>
                      <a:lnTo>
                        <a:pt x="100" y="298"/>
                      </a:lnTo>
                      <a:lnTo>
                        <a:pt x="100" y="296"/>
                      </a:lnTo>
                      <a:lnTo>
                        <a:pt x="102" y="294"/>
                      </a:lnTo>
                      <a:lnTo>
                        <a:pt x="100" y="290"/>
                      </a:lnTo>
                      <a:lnTo>
                        <a:pt x="98" y="289"/>
                      </a:lnTo>
                      <a:lnTo>
                        <a:pt x="94" y="285"/>
                      </a:lnTo>
                      <a:lnTo>
                        <a:pt x="90" y="283"/>
                      </a:lnTo>
                      <a:lnTo>
                        <a:pt x="50" y="273"/>
                      </a:lnTo>
                      <a:lnTo>
                        <a:pt x="36" y="267"/>
                      </a:lnTo>
                      <a:lnTo>
                        <a:pt x="27" y="262"/>
                      </a:lnTo>
                      <a:lnTo>
                        <a:pt x="23" y="256"/>
                      </a:lnTo>
                      <a:lnTo>
                        <a:pt x="19" y="252"/>
                      </a:lnTo>
                      <a:lnTo>
                        <a:pt x="19" y="246"/>
                      </a:lnTo>
                      <a:lnTo>
                        <a:pt x="17" y="240"/>
                      </a:lnTo>
                      <a:lnTo>
                        <a:pt x="19" y="235"/>
                      </a:lnTo>
                      <a:lnTo>
                        <a:pt x="19" y="229"/>
                      </a:lnTo>
                      <a:lnTo>
                        <a:pt x="23" y="219"/>
                      </a:lnTo>
                      <a:lnTo>
                        <a:pt x="27" y="210"/>
                      </a:lnTo>
                      <a:lnTo>
                        <a:pt x="34" y="202"/>
                      </a:lnTo>
                      <a:lnTo>
                        <a:pt x="44" y="194"/>
                      </a:lnTo>
                      <a:lnTo>
                        <a:pt x="55" y="188"/>
                      </a:lnTo>
                      <a:lnTo>
                        <a:pt x="69" y="183"/>
                      </a:lnTo>
                      <a:lnTo>
                        <a:pt x="84" y="181"/>
                      </a:lnTo>
                      <a:lnTo>
                        <a:pt x="100" y="179"/>
                      </a:lnTo>
                      <a:lnTo>
                        <a:pt x="113" y="181"/>
                      </a:lnTo>
                      <a:lnTo>
                        <a:pt x="127" y="183"/>
                      </a:lnTo>
                      <a:lnTo>
                        <a:pt x="136" y="185"/>
                      </a:lnTo>
                      <a:lnTo>
                        <a:pt x="144" y="188"/>
                      </a:lnTo>
                      <a:lnTo>
                        <a:pt x="152" y="194"/>
                      </a:lnTo>
                      <a:lnTo>
                        <a:pt x="155" y="200"/>
                      </a:lnTo>
                      <a:lnTo>
                        <a:pt x="157" y="208"/>
                      </a:lnTo>
                      <a:lnTo>
                        <a:pt x="159" y="215"/>
                      </a:lnTo>
                      <a:lnTo>
                        <a:pt x="159" y="223"/>
                      </a:lnTo>
                      <a:lnTo>
                        <a:pt x="157" y="231"/>
                      </a:lnTo>
                      <a:lnTo>
                        <a:pt x="109" y="231"/>
                      </a:lnTo>
                      <a:lnTo>
                        <a:pt x="111" y="227"/>
                      </a:lnTo>
                      <a:lnTo>
                        <a:pt x="111" y="223"/>
                      </a:lnTo>
                      <a:lnTo>
                        <a:pt x="109" y="217"/>
                      </a:lnTo>
                      <a:lnTo>
                        <a:pt x="107" y="212"/>
                      </a:lnTo>
                      <a:lnTo>
                        <a:pt x="102" y="210"/>
                      </a:lnTo>
                      <a:lnTo>
                        <a:pt x="94" y="208"/>
                      </a:lnTo>
                      <a:lnTo>
                        <a:pt x="84" y="210"/>
                      </a:lnTo>
                      <a:lnTo>
                        <a:pt x="77" y="213"/>
                      </a:lnTo>
                      <a:lnTo>
                        <a:pt x="71" y="219"/>
                      </a:lnTo>
                      <a:lnTo>
                        <a:pt x="67" y="225"/>
                      </a:lnTo>
                      <a:lnTo>
                        <a:pt x="67" y="227"/>
                      </a:lnTo>
                      <a:lnTo>
                        <a:pt x="67" y="229"/>
                      </a:lnTo>
                      <a:lnTo>
                        <a:pt x="69" y="233"/>
                      </a:lnTo>
                      <a:lnTo>
                        <a:pt x="71" y="237"/>
                      </a:lnTo>
                      <a:lnTo>
                        <a:pt x="75" y="240"/>
                      </a:lnTo>
                      <a:lnTo>
                        <a:pt x="80" y="242"/>
                      </a:lnTo>
                      <a:lnTo>
                        <a:pt x="109" y="250"/>
                      </a:lnTo>
                      <a:lnTo>
                        <a:pt x="127" y="254"/>
                      </a:lnTo>
                      <a:lnTo>
                        <a:pt x="136" y="260"/>
                      </a:lnTo>
                      <a:lnTo>
                        <a:pt x="142" y="264"/>
                      </a:lnTo>
                      <a:lnTo>
                        <a:pt x="146" y="269"/>
                      </a:lnTo>
                      <a:lnTo>
                        <a:pt x="150" y="277"/>
                      </a:lnTo>
                      <a:lnTo>
                        <a:pt x="150" y="285"/>
                      </a:lnTo>
                      <a:lnTo>
                        <a:pt x="150" y="289"/>
                      </a:lnTo>
                      <a:lnTo>
                        <a:pt x="148" y="296"/>
                      </a:lnTo>
                      <a:lnTo>
                        <a:pt x="144" y="308"/>
                      </a:lnTo>
                      <a:lnTo>
                        <a:pt x="138" y="317"/>
                      </a:lnTo>
                      <a:lnTo>
                        <a:pt x="130" y="327"/>
                      </a:lnTo>
                      <a:lnTo>
                        <a:pt x="119" y="335"/>
                      </a:lnTo>
                      <a:lnTo>
                        <a:pt x="107" y="341"/>
                      </a:lnTo>
                      <a:lnTo>
                        <a:pt x="94" y="344"/>
                      </a:lnTo>
                      <a:lnTo>
                        <a:pt x="79" y="346"/>
                      </a:lnTo>
                      <a:lnTo>
                        <a:pt x="63" y="346"/>
                      </a:lnTo>
                      <a:lnTo>
                        <a:pt x="44" y="346"/>
                      </a:lnTo>
                      <a:lnTo>
                        <a:pt x="29" y="342"/>
                      </a:lnTo>
                      <a:lnTo>
                        <a:pt x="21" y="339"/>
                      </a:lnTo>
                      <a:lnTo>
                        <a:pt x="15" y="337"/>
                      </a:lnTo>
                      <a:lnTo>
                        <a:pt x="11" y="333"/>
                      </a:lnTo>
                      <a:lnTo>
                        <a:pt x="7" y="327"/>
                      </a:lnTo>
                      <a:lnTo>
                        <a:pt x="2" y="317"/>
                      </a:lnTo>
                      <a:lnTo>
                        <a:pt x="0" y="306"/>
                      </a:lnTo>
                      <a:lnTo>
                        <a:pt x="2" y="300"/>
                      </a:lnTo>
                      <a:lnTo>
                        <a:pt x="2" y="292"/>
                      </a:lnTo>
                      <a:close/>
                      <a:moveTo>
                        <a:pt x="301" y="346"/>
                      </a:moveTo>
                      <a:lnTo>
                        <a:pt x="338" y="179"/>
                      </a:lnTo>
                      <a:lnTo>
                        <a:pt x="428" y="179"/>
                      </a:lnTo>
                      <a:lnTo>
                        <a:pt x="432" y="181"/>
                      </a:lnTo>
                      <a:lnTo>
                        <a:pt x="436" y="181"/>
                      </a:lnTo>
                      <a:lnTo>
                        <a:pt x="444" y="183"/>
                      </a:lnTo>
                      <a:lnTo>
                        <a:pt x="451" y="185"/>
                      </a:lnTo>
                      <a:lnTo>
                        <a:pt x="457" y="188"/>
                      </a:lnTo>
                      <a:lnTo>
                        <a:pt x="461" y="192"/>
                      </a:lnTo>
                      <a:lnTo>
                        <a:pt x="465" y="196"/>
                      </a:lnTo>
                      <a:lnTo>
                        <a:pt x="467" y="202"/>
                      </a:lnTo>
                      <a:lnTo>
                        <a:pt x="469" y="208"/>
                      </a:lnTo>
                      <a:lnTo>
                        <a:pt x="469" y="213"/>
                      </a:lnTo>
                      <a:lnTo>
                        <a:pt x="469" y="217"/>
                      </a:lnTo>
                      <a:lnTo>
                        <a:pt x="469" y="221"/>
                      </a:lnTo>
                      <a:lnTo>
                        <a:pt x="467" y="229"/>
                      </a:lnTo>
                      <a:lnTo>
                        <a:pt x="463" y="235"/>
                      </a:lnTo>
                      <a:lnTo>
                        <a:pt x="459" y="240"/>
                      </a:lnTo>
                      <a:lnTo>
                        <a:pt x="453" y="246"/>
                      </a:lnTo>
                      <a:lnTo>
                        <a:pt x="448" y="250"/>
                      </a:lnTo>
                      <a:lnTo>
                        <a:pt x="440" y="254"/>
                      </a:lnTo>
                      <a:lnTo>
                        <a:pt x="432" y="258"/>
                      </a:lnTo>
                      <a:lnTo>
                        <a:pt x="425" y="260"/>
                      </a:lnTo>
                      <a:lnTo>
                        <a:pt x="423" y="260"/>
                      </a:lnTo>
                      <a:lnTo>
                        <a:pt x="438" y="264"/>
                      </a:lnTo>
                      <a:lnTo>
                        <a:pt x="448" y="271"/>
                      </a:lnTo>
                      <a:lnTo>
                        <a:pt x="451" y="275"/>
                      </a:lnTo>
                      <a:lnTo>
                        <a:pt x="455" y="279"/>
                      </a:lnTo>
                      <a:lnTo>
                        <a:pt x="455" y="285"/>
                      </a:lnTo>
                      <a:lnTo>
                        <a:pt x="457" y="290"/>
                      </a:lnTo>
                      <a:lnTo>
                        <a:pt x="455" y="298"/>
                      </a:lnTo>
                      <a:lnTo>
                        <a:pt x="453" y="306"/>
                      </a:lnTo>
                      <a:lnTo>
                        <a:pt x="451" y="314"/>
                      </a:lnTo>
                      <a:lnTo>
                        <a:pt x="448" y="319"/>
                      </a:lnTo>
                      <a:lnTo>
                        <a:pt x="442" y="325"/>
                      </a:lnTo>
                      <a:lnTo>
                        <a:pt x="438" y="331"/>
                      </a:lnTo>
                      <a:lnTo>
                        <a:pt x="430" y="337"/>
                      </a:lnTo>
                      <a:lnTo>
                        <a:pt x="425" y="341"/>
                      </a:lnTo>
                      <a:lnTo>
                        <a:pt x="415" y="342"/>
                      </a:lnTo>
                      <a:lnTo>
                        <a:pt x="405" y="344"/>
                      </a:lnTo>
                      <a:lnTo>
                        <a:pt x="392" y="346"/>
                      </a:lnTo>
                      <a:lnTo>
                        <a:pt x="376" y="346"/>
                      </a:lnTo>
                      <a:lnTo>
                        <a:pt x="301" y="346"/>
                      </a:lnTo>
                      <a:close/>
                      <a:moveTo>
                        <a:pt x="376" y="210"/>
                      </a:moveTo>
                      <a:lnTo>
                        <a:pt x="369" y="246"/>
                      </a:lnTo>
                      <a:lnTo>
                        <a:pt x="390" y="246"/>
                      </a:lnTo>
                      <a:lnTo>
                        <a:pt x="401" y="246"/>
                      </a:lnTo>
                      <a:lnTo>
                        <a:pt x="407" y="244"/>
                      </a:lnTo>
                      <a:lnTo>
                        <a:pt x="413" y="242"/>
                      </a:lnTo>
                      <a:lnTo>
                        <a:pt x="415" y="238"/>
                      </a:lnTo>
                      <a:lnTo>
                        <a:pt x="419" y="233"/>
                      </a:lnTo>
                      <a:lnTo>
                        <a:pt x="421" y="229"/>
                      </a:lnTo>
                      <a:lnTo>
                        <a:pt x="421" y="223"/>
                      </a:lnTo>
                      <a:lnTo>
                        <a:pt x="421" y="219"/>
                      </a:lnTo>
                      <a:lnTo>
                        <a:pt x="419" y="215"/>
                      </a:lnTo>
                      <a:lnTo>
                        <a:pt x="417" y="213"/>
                      </a:lnTo>
                      <a:lnTo>
                        <a:pt x="411" y="210"/>
                      </a:lnTo>
                      <a:lnTo>
                        <a:pt x="401" y="210"/>
                      </a:lnTo>
                      <a:lnTo>
                        <a:pt x="376" y="210"/>
                      </a:lnTo>
                      <a:close/>
                      <a:moveTo>
                        <a:pt x="363" y="277"/>
                      </a:moveTo>
                      <a:lnTo>
                        <a:pt x="353" y="315"/>
                      </a:lnTo>
                      <a:lnTo>
                        <a:pt x="380" y="315"/>
                      </a:lnTo>
                      <a:lnTo>
                        <a:pt x="392" y="315"/>
                      </a:lnTo>
                      <a:lnTo>
                        <a:pt x="400" y="312"/>
                      </a:lnTo>
                      <a:lnTo>
                        <a:pt x="405" y="306"/>
                      </a:lnTo>
                      <a:lnTo>
                        <a:pt x="409" y="296"/>
                      </a:lnTo>
                      <a:lnTo>
                        <a:pt x="409" y="294"/>
                      </a:lnTo>
                      <a:lnTo>
                        <a:pt x="409" y="290"/>
                      </a:lnTo>
                      <a:lnTo>
                        <a:pt x="407" y="285"/>
                      </a:lnTo>
                      <a:lnTo>
                        <a:pt x="403" y="281"/>
                      </a:lnTo>
                      <a:lnTo>
                        <a:pt x="398" y="277"/>
                      </a:lnTo>
                      <a:lnTo>
                        <a:pt x="388" y="277"/>
                      </a:lnTo>
                      <a:lnTo>
                        <a:pt x="363" y="277"/>
                      </a:lnTo>
                      <a:close/>
                      <a:moveTo>
                        <a:pt x="692" y="283"/>
                      </a:moveTo>
                      <a:lnTo>
                        <a:pt x="738" y="283"/>
                      </a:lnTo>
                      <a:lnTo>
                        <a:pt x="732" y="213"/>
                      </a:lnTo>
                      <a:lnTo>
                        <a:pt x="730" y="213"/>
                      </a:lnTo>
                      <a:lnTo>
                        <a:pt x="692" y="283"/>
                      </a:lnTo>
                      <a:close/>
                      <a:moveTo>
                        <a:pt x="538" y="212"/>
                      </a:moveTo>
                      <a:lnTo>
                        <a:pt x="530" y="252"/>
                      </a:lnTo>
                      <a:lnTo>
                        <a:pt x="548" y="252"/>
                      </a:lnTo>
                      <a:lnTo>
                        <a:pt x="559" y="252"/>
                      </a:lnTo>
                      <a:lnTo>
                        <a:pt x="567" y="250"/>
                      </a:lnTo>
                      <a:lnTo>
                        <a:pt x="573" y="248"/>
                      </a:lnTo>
                      <a:lnTo>
                        <a:pt x="578" y="244"/>
                      </a:lnTo>
                      <a:lnTo>
                        <a:pt x="582" y="238"/>
                      </a:lnTo>
                      <a:lnTo>
                        <a:pt x="584" y="231"/>
                      </a:lnTo>
                      <a:lnTo>
                        <a:pt x="584" y="229"/>
                      </a:lnTo>
                      <a:lnTo>
                        <a:pt x="584" y="225"/>
                      </a:lnTo>
                      <a:lnTo>
                        <a:pt x="584" y="221"/>
                      </a:lnTo>
                      <a:lnTo>
                        <a:pt x="582" y="217"/>
                      </a:lnTo>
                      <a:lnTo>
                        <a:pt x="578" y="215"/>
                      </a:lnTo>
                      <a:lnTo>
                        <a:pt x="574" y="213"/>
                      </a:lnTo>
                      <a:lnTo>
                        <a:pt x="567" y="212"/>
                      </a:lnTo>
                      <a:lnTo>
                        <a:pt x="555" y="212"/>
                      </a:lnTo>
                      <a:lnTo>
                        <a:pt x="538" y="212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sp>
        <p:nvSpPr>
          <p:cNvPr id="14" name="Título 12"/>
          <p:cNvSpPr>
            <a:spLocks noGrp="1"/>
          </p:cNvSpPr>
          <p:nvPr>
            <p:ph type="title" idx="4294967295"/>
          </p:nvPr>
        </p:nvSpPr>
        <p:spPr>
          <a:xfrm>
            <a:off x="662760" y="3066102"/>
            <a:ext cx="11665744" cy="1260211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pPr algn="l"/>
            <a:r>
              <a:rPr lang="pt-BR" sz="2600" dirty="0" smtClean="0"/>
              <a:t>• Estruturar plataformas de inteligência tecnológica setoriais que disponibilizariam para as pequenas empresas: estudos de tendências, infraestrutura disponível, parceiros potenciais, boas práticas de cooperação;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Capacitar tecnicamente pequenas empresas de alto impacto para a absorção de tecnologias;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Articular o uso compartilhado de laboratórios de universidades pelas pequenas empresas.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 </a:t>
            </a:r>
            <a:endParaRPr lang="pt-BR" sz="2600" dirty="0"/>
          </a:p>
        </p:txBody>
      </p:sp>
      <p:sp>
        <p:nvSpPr>
          <p:cNvPr id="13" name="Retângulo 12"/>
          <p:cNvSpPr/>
          <p:nvPr/>
        </p:nvSpPr>
        <p:spPr>
          <a:xfrm>
            <a:off x="0" y="0"/>
            <a:ext cx="12420037" cy="282792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72" tIns="58636" rIns="117272" bIns="58636" rtlCol="0" anchor="ctr"/>
          <a:lstStyle/>
          <a:p>
            <a:pPr algn="ctr"/>
            <a:endParaRPr lang="pt-BR"/>
          </a:p>
        </p:txBody>
      </p:sp>
      <p:sp>
        <p:nvSpPr>
          <p:cNvPr id="15" name="Espaço Reservado para Conteúdo 11"/>
          <p:cNvSpPr txBox="1">
            <a:spLocks/>
          </p:cNvSpPr>
          <p:nvPr/>
        </p:nvSpPr>
        <p:spPr>
          <a:xfrm>
            <a:off x="356538" y="366770"/>
            <a:ext cx="11665744" cy="2540549"/>
          </a:xfrm>
          <a:prstGeom prst="rect">
            <a:avLst/>
          </a:prstGeom>
        </p:spPr>
        <p:txBody>
          <a:bodyPr lIns="117272" tIns="58636" rIns="117272" bIns="58636"/>
          <a:lstStyle/>
          <a:p>
            <a:pPr marL="439769" indent="-439769">
              <a:spcBef>
                <a:spcPct val="20000"/>
              </a:spcBef>
              <a:defRPr/>
            </a:pPr>
            <a:r>
              <a:rPr lang="pt-BR" sz="3600" b="1" dirty="0" smtClean="0">
                <a:solidFill>
                  <a:schemeClr val="accent6"/>
                </a:solidFill>
              </a:rPr>
              <a:t>DIRETRIZ 3</a:t>
            </a:r>
            <a:r>
              <a:rPr lang="pt-BR" sz="3600" b="1" dirty="0" smtClean="0"/>
              <a:t>	</a:t>
            </a:r>
          </a:p>
          <a:p>
            <a:pPr marL="439769" indent="-439769">
              <a:spcBef>
                <a:spcPct val="20000"/>
              </a:spcBef>
            </a:pPr>
            <a:r>
              <a:rPr lang="pt-BR" sz="3600" b="1" dirty="0" smtClean="0">
                <a:solidFill>
                  <a:schemeClr val="bg1"/>
                </a:solidFill>
              </a:rPr>
              <a:t>	</a:t>
            </a:r>
            <a:r>
              <a:rPr lang="pt-BR" sz="3300" b="1" dirty="0" smtClean="0">
                <a:solidFill>
                  <a:schemeClr val="bg1"/>
                </a:solidFill>
              </a:rPr>
              <a:t>Identificar as oportunidades e induzir o desenvolvimento tecnológico da pequena empresa.</a:t>
            </a:r>
            <a:endParaRPr lang="pt-BR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7"/>
          <p:cNvGrpSpPr/>
          <p:nvPr/>
        </p:nvGrpSpPr>
        <p:grpSpPr>
          <a:xfrm>
            <a:off x="0" y="0"/>
            <a:ext cx="12961938" cy="7561263"/>
            <a:chOff x="0" y="0"/>
            <a:chExt cx="12174963" cy="6820140"/>
          </a:xfrm>
        </p:grpSpPr>
        <p:cxnSp>
          <p:nvCxnSpPr>
            <p:cNvPr id="5" name="Conector reto 4"/>
            <p:cNvCxnSpPr/>
            <p:nvPr/>
          </p:nvCxnSpPr>
          <p:spPr>
            <a:xfrm>
              <a:off x="0" y="6720906"/>
              <a:ext cx="11671300" cy="0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grpSp>
          <p:nvGrpSpPr>
            <p:cNvPr id="4" name="Grupo 18"/>
            <p:cNvGrpSpPr/>
            <p:nvPr/>
          </p:nvGrpSpPr>
          <p:grpSpPr>
            <a:xfrm>
              <a:off x="11215135" y="0"/>
              <a:ext cx="959828" cy="6820140"/>
              <a:chOff x="11126235" y="-177800"/>
              <a:chExt cx="959828" cy="6820140"/>
            </a:xfrm>
          </p:grpSpPr>
          <p:cxnSp>
            <p:nvCxnSpPr>
              <p:cNvPr id="7" name="Conector reto 6"/>
              <p:cNvCxnSpPr/>
              <p:nvPr/>
            </p:nvCxnSpPr>
            <p:spPr>
              <a:xfrm>
                <a:off x="11987882" y="-177800"/>
                <a:ext cx="0" cy="6275739"/>
              </a:xfrm>
              <a:prstGeom prst="line">
                <a:avLst/>
              </a:prstGeom>
              <a:noFill/>
              <a:ln w="9525" cap="flat" cmpd="sng" algn="ctr">
                <a:solidFill>
                  <a:srgbClr val="5B9BD5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6" name="Grupo 20"/>
              <p:cNvGrpSpPr/>
              <p:nvPr/>
            </p:nvGrpSpPr>
            <p:grpSpPr>
              <a:xfrm>
                <a:off x="11126235" y="5848235"/>
                <a:ext cx="959828" cy="794105"/>
                <a:chOff x="7047035" y="5294714"/>
                <a:chExt cx="1919655" cy="1588209"/>
              </a:xfrm>
            </p:grpSpPr>
            <p:sp>
              <p:nvSpPr>
                <p:cNvPr id="9" name="Freeform 13"/>
                <p:cNvSpPr>
                  <a:spLocks/>
                </p:cNvSpPr>
                <p:nvPr/>
              </p:nvSpPr>
              <p:spPr bwMode="auto">
                <a:xfrm>
                  <a:off x="8770328" y="5294714"/>
                  <a:ext cx="196362" cy="333157"/>
                </a:xfrm>
                <a:custGeom>
                  <a:avLst/>
                  <a:gdLst/>
                  <a:ahLst/>
                  <a:cxnLst>
                    <a:cxn ang="0">
                      <a:pos x="0" y="22"/>
                    </a:cxn>
                    <a:cxn ang="0">
                      <a:pos x="0" y="0"/>
                    </a:cxn>
                    <a:cxn ang="0">
                      <a:pos x="14" y="22"/>
                    </a:cxn>
                    <a:cxn ang="0">
                      <a:pos x="0" y="22"/>
                    </a:cxn>
                  </a:cxnLst>
                  <a:rect l="0" t="0" r="r" b="b"/>
                  <a:pathLst>
                    <a:path w="14" h="22">
                      <a:moveTo>
                        <a:pt x="0" y="22"/>
                      </a:moveTo>
                      <a:lnTo>
                        <a:pt x="0" y="0"/>
                      </a:lnTo>
                      <a:lnTo>
                        <a:pt x="14" y="22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3B373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0" name="Freeform 14"/>
                <p:cNvSpPr>
                  <a:spLocks/>
                </p:cNvSpPr>
                <p:nvPr/>
              </p:nvSpPr>
              <p:spPr bwMode="auto">
                <a:xfrm>
                  <a:off x="7047035" y="5627874"/>
                  <a:ext cx="1919653" cy="1255049"/>
                </a:xfrm>
                <a:custGeom>
                  <a:avLst/>
                  <a:gdLst/>
                  <a:ahLst/>
                  <a:cxnLst>
                    <a:cxn ang="0">
                      <a:pos x="27" y="0"/>
                    </a:cxn>
                    <a:cxn ang="0">
                      <a:pos x="78" y="0"/>
                    </a:cxn>
                    <a:cxn ang="0">
                      <a:pos x="131" y="0"/>
                    </a:cxn>
                    <a:cxn ang="0">
                      <a:pos x="137" y="0"/>
                    </a:cxn>
                    <a:cxn ang="0">
                      <a:pos x="118" y="81"/>
                    </a:cxn>
                    <a:cxn ang="0">
                      <a:pos x="118" y="81"/>
                    </a:cxn>
                    <a:cxn ang="0">
                      <a:pos x="117" y="86"/>
                    </a:cxn>
                    <a:cxn ang="0">
                      <a:pos x="109" y="92"/>
                    </a:cxn>
                    <a:cxn ang="0">
                      <a:pos x="6" y="92"/>
                    </a:cxn>
                    <a:cxn ang="0">
                      <a:pos x="1" y="86"/>
                    </a:cxn>
                    <a:cxn ang="0">
                      <a:pos x="19" y="7"/>
                    </a:cxn>
                    <a:cxn ang="0">
                      <a:pos x="27" y="0"/>
                    </a:cxn>
                  </a:cxnLst>
                  <a:rect l="0" t="0" r="r" b="b"/>
                  <a:pathLst>
                    <a:path w="137" h="92">
                      <a:moveTo>
                        <a:pt x="27" y="0"/>
                      </a:moveTo>
                      <a:lnTo>
                        <a:pt x="78" y="0"/>
                      </a:lnTo>
                      <a:lnTo>
                        <a:pt x="131" y="0"/>
                      </a:lnTo>
                      <a:lnTo>
                        <a:pt x="137" y="0"/>
                      </a:lnTo>
                      <a:lnTo>
                        <a:pt x="118" y="81"/>
                      </a:lnTo>
                      <a:lnTo>
                        <a:pt x="118" y="81"/>
                      </a:lnTo>
                      <a:lnTo>
                        <a:pt x="117" y="86"/>
                      </a:lnTo>
                      <a:cubicBezTo>
                        <a:pt x="116" y="89"/>
                        <a:pt x="113" y="92"/>
                        <a:pt x="109" y="92"/>
                      </a:cubicBezTo>
                      <a:lnTo>
                        <a:pt x="6" y="92"/>
                      </a:lnTo>
                      <a:cubicBezTo>
                        <a:pt x="3" y="92"/>
                        <a:pt x="0" y="89"/>
                        <a:pt x="1" y="86"/>
                      </a:cubicBezTo>
                      <a:lnTo>
                        <a:pt x="19" y="7"/>
                      </a:lnTo>
                      <a:cubicBezTo>
                        <a:pt x="20" y="3"/>
                        <a:pt x="24" y="0"/>
                        <a:pt x="27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1" name="Freeform 21"/>
                <p:cNvSpPr>
                  <a:spLocks noEditPoints="1"/>
                </p:cNvSpPr>
                <p:nvPr/>
              </p:nvSpPr>
              <p:spPr bwMode="auto">
                <a:xfrm>
                  <a:off x="7379677" y="5965787"/>
                  <a:ext cx="1227992" cy="718668"/>
                </a:xfrm>
                <a:custGeom>
                  <a:avLst/>
                  <a:gdLst/>
                  <a:ahLst/>
                  <a:cxnLst>
                    <a:cxn ang="0">
                      <a:pos x="747" y="346"/>
                    </a:cxn>
                    <a:cxn ang="0">
                      <a:pos x="609" y="346"/>
                    </a:cxn>
                    <a:cxn ang="0">
                      <a:pos x="561" y="296"/>
                    </a:cxn>
                    <a:cxn ang="0">
                      <a:pos x="523" y="281"/>
                    </a:cxn>
                    <a:cxn ang="0">
                      <a:pos x="594" y="181"/>
                    </a:cxn>
                    <a:cxn ang="0">
                      <a:pos x="626" y="192"/>
                    </a:cxn>
                    <a:cxn ang="0">
                      <a:pos x="628" y="235"/>
                    </a:cxn>
                    <a:cxn ang="0">
                      <a:pos x="580" y="264"/>
                    </a:cxn>
                    <a:cxn ang="0">
                      <a:pos x="605" y="271"/>
                    </a:cxn>
                    <a:cxn ang="0">
                      <a:pos x="609" y="331"/>
                    </a:cxn>
                    <a:cxn ang="0">
                      <a:pos x="277" y="470"/>
                    </a:cxn>
                    <a:cxn ang="0">
                      <a:pos x="294" y="381"/>
                    </a:cxn>
                    <a:cxn ang="0">
                      <a:pos x="355" y="88"/>
                    </a:cxn>
                    <a:cxn ang="0">
                      <a:pos x="375" y="0"/>
                    </a:cxn>
                    <a:cxn ang="0">
                      <a:pos x="967" y="212"/>
                    </a:cxn>
                    <a:cxn ang="0">
                      <a:pos x="871" y="279"/>
                    </a:cxn>
                    <a:cxn ang="0">
                      <a:pos x="155" y="346"/>
                    </a:cxn>
                    <a:cxn ang="0">
                      <a:pos x="223" y="246"/>
                    </a:cxn>
                    <a:cxn ang="0">
                      <a:pos x="290" y="314"/>
                    </a:cxn>
                    <a:cxn ang="0">
                      <a:pos x="48" y="296"/>
                    </a:cxn>
                    <a:cxn ang="0">
                      <a:pos x="71" y="317"/>
                    </a:cxn>
                    <a:cxn ang="0">
                      <a:pos x="100" y="296"/>
                    </a:cxn>
                    <a:cxn ang="0">
                      <a:pos x="90" y="283"/>
                    </a:cxn>
                    <a:cxn ang="0">
                      <a:pos x="19" y="252"/>
                    </a:cxn>
                    <a:cxn ang="0">
                      <a:pos x="23" y="219"/>
                    </a:cxn>
                    <a:cxn ang="0">
                      <a:pos x="69" y="183"/>
                    </a:cxn>
                    <a:cxn ang="0">
                      <a:pos x="136" y="185"/>
                    </a:cxn>
                    <a:cxn ang="0">
                      <a:pos x="159" y="215"/>
                    </a:cxn>
                    <a:cxn ang="0">
                      <a:pos x="111" y="223"/>
                    </a:cxn>
                    <a:cxn ang="0">
                      <a:pos x="84" y="210"/>
                    </a:cxn>
                    <a:cxn ang="0">
                      <a:pos x="67" y="229"/>
                    </a:cxn>
                    <a:cxn ang="0">
                      <a:pos x="109" y="250"/>
                    </a:cxn>
                    <a:cxn ang="0">
                      <a:pos x="150" y="277"/>
                    </a:cxn>
                    <a:cxn ang="0">
                      <a:pos x="138" y="317"/>
                    </a:cxn>
                    <a:cxn ang="0">
                      <a:pos x="79" y="346"/>
                    </a:cxn>
                    <a:cxn ang="0">
                      <a:pos x="15" y="337"/>
                    </a:cxn>
                    <a:cxn ang="0">
                      <a:pos x="2" y="300"/>
                    </a:cxn>
                    <a:cxn ang="0">
                      <a:pos x="432" y="181"/>
                    </a:cxn>
                    <a:cxn ang="0">
                      <a:pos x="461" y="192"/>
                    </a:cxn>
                    <a:cxn ang="0">
                      <a:pos x="469" y="217"/>
                    </a:cxn>
                    <a:cxn ang="0">
                      <a:pos x="453" y="246"/>
                    </a:cxn>
                    <a:cxn ang="0">
                      <a:pos x="423" y="260"/>
                    </a:cxn>
                    <a:cxn ang="0">
                      <a:pos x="455" y="285"/>
                    </a:cxn>
                    <a:cxn ang="0">
                      <a:pos x="448" y="319"/>
                    </a:cxn>
                    <a:cxn ang="0">
                      <a:pos x="415" y="342"/>
                    </a:cxn>
                    <a:cxn ang="0">
                      <a:pos x="376" y="210"/>
                    </a:cxn>
                    <a:cxn ang="0">
                      <a:pos x="413" y="242"/>
                    </a:cxn>
                    <a:cxn ang="0">
                      <a:pos x="421" y="219"/>
                    </a:cxn>
                    <a:cxn ang="0">
                      <a:pos x="376" y="210"/>
                    </a:cxn>
                    <a:cxn ang="0">
                      <a:pos x="400" y="312"/>
                    </a:cxn>
                    <a:cxn ang="0">
                      <a:pos x="407" y="285"/>
                    </a:cxn>
                    <a:cxn ang="0">
                      <a:pos x="692" y="283"/>
                    </a:cxn>
                    <a:cxn ang="0">
                      <a:pos x="538" y="212"/>
                    </a:cxn>
                    <a:cxn ang="0">
                      <a:pos x="573" y="248"/>
                    </a:cxn>
                    <a:cxn ang="0">
                      <a:pos x="584" y="225"/>
                    </a:cxn>
                    <a:cxn ang="0">
                      <a:pos x="567" y="212"/>
                    </a:cxn>
                  </a:cxnLst>
                  <a:rect l="0" t="0" r="r" b="b"/>
                  <a:pathLst>
                    <a:path w="974" h="527">
                      <a:moveTo>
                        <a:pt x="609" y="346"/>
                      </a:moveTo>
                      <a:lnTo>
                        <a:pt x="713" y="181"/>
                      </a:lnTo>
                      <a:lnTo>
                        <a:pt x="769" y="181"/>
                      </a:lnTo>
                      <a:lnTo>
                        <a:pt x="799" y="346"/>
                      </a:lnTo>
                      <a:lnTo>
                        <a:pt x="747" y="346"/>
                      </a:lnTo>
                      <a:lnTo>
                        <a:pt x="742" y="314"/>
                      </a:lnTo>
                      <a:lnTo>
                        <a:pt x="674" y="314"/>
                      </a:lnTo>
                      <a:lnTo>
                        <a:pt x="655" y="346"/>
                      </a:lnTo>
                      <a:lnTo>
                        <a:pt x="609" y="346"/>
                      </a:lnTo>
                      <a:lnTo>
                        <a:pt x="609" y="346"/>
                      </a:lnTo>
                      <a:lnTo>
                        <a:pt x="559" y="346"/>
                      </a:lnTo>
                      <a:lnTo>
                        <a:pt x="559" y="333"/>
                      </a:lnTo>
                      <a:lnTo>
                        <a:pt x="561" y="310"/>
                      </a:lnTo>
                      <a:lnTo>
                        <a:pt x="561" y="300"/>
                      </a:lnTo>
                      <a:lnTo>
                        <a:pt x="561" y="296"/>
                      </a:lnTo>
                      <a:lnTo>
                        <a:pt x="561" y="289"/>
                      </a:lnTo>
                      <a:lnTo>
                        <a:pt x="557" y="285"/>
                      </a:lnTo>
                      <a:lnTo>
                        <a:pt x="551" y="283"/>
                      </a:lnTo>
                      <a:lnTo>
                        <a:pt x="544" y="281"/>
                      </a:lnTo>
                      <a:lnTo>
                        <a:pt x="523" y="281"/>
                      </a:lnTo>
                      <a:lnTo>
                        <a:pt x="509" y="346"/>
                      </a:lnTo>
                      <a:lnTo>
                        <a:pt x="463" y="346"/>
                      </a:lnTo>
                      <a:lnTo>
                        <a:pt x="498" y="181"/>
                      </a:lnTo>
                      <a:lnTo>
                        <a:pt x="576" y="181"/>
                      </a:lnTo>
                      <a:lnTo>
                        <a:pt x="594" y="181"/>
                      </a:lnTo>
                      <a:lnTo>
                        <a:pt x="603" y="181"/>
                      </a:lnTo>
                      <a:lnTo>
                        <a:pt x="611" y="183"/>
                      </a:lnTo>
                      <a:lnTo>
                        <a:pt x="617" y="185"/>
                      </a:lnTo>
                      <a:lnTo>
                        <a:pt x="623" y="188"/>
                      </a:lnTo>
                      <a:lnTo>
                        <a:pt x="626" y="192"/>
                      </a:lnTo>
                      <a:lnTo>
                        <a:pt x="630" y="200"/>
                      </a:lnTo>
                      <a:lnTo>
                        <a:pt x="632" y="212"/>
                      </a:lnTo>
                      <a:lnTo>
                        <a:pt x="632" y="217"/>
                      </a:lnTo>
                      <a:lnTo>
                        <a:pt x="630" y="225"/>
                      </a:lnTo>
                      <a:lnTo>
                        <a:pt x="628" y="235"/>
                      </a:lnTo>
                      <a:lnTo>
                        <a:pt x="623" y="242"/>
                      </a:lnTo>
                      <a:lnTo>
                        <a:pt x="617" y="250"/>
                      </a:lnTo>
                      <a:lnTo>
                        <a:pt x="609" y="256"/>
                      </a:lnTo>
                      <a:lnTo>
                        <a:pt x="596" y="260"/>
                      </a:lnTo>
                      <a:lnTo>
                        <a:pt x="580" y="264"/>
                      </a:lnTo>
                      <a:lnTo>
                        <a:pt x="580" y="265"/>
                      </a:lnTo>
                      <a:lnTo>
                        <a:pt x="588" y="265"/>
                      </a:lnTo>
                      <a:lnTo>
                        <a:pt x="596" y="267"/>
                      </a:lnTo>
                      <a:lnTo>
                        <a:pt x="601" y="269"/>
                      </a:lnTo>
                      <a:lnTo>
                        <a:pt x="605" y="271"/>
                      </a:lnTo>
                      <a:lnTo>
                        <a:pt x="609" y="279"/>
                      </a:lnTo>
                      <a:lnTo>
                        <a:pt x="611" y="290"/>
                      </a:lnTo>
                      <a:lnTo>
                        <a:pt x="611" y="296"/>
                      </a:lnTo>
                      <a:lnTo>
                        <a:pt x="611" y="306"/>
                      </a:lnTo>
                      <a:lnTo>
                        <a:pt x="609" y="331"/>
                      </a:lnTo>
                      <a:lnTo>
                        <a:pt x="609" y="346"/>
                      </a:lnTo>
                      <a:close/>
                      <a:moveTo>
                        <a:pt x="265" y="527"/>
                      </a:moveTo>
                      <a:lnTo>
                        <a:pt x="571" y="527"/>
                      </a:lnTo>
                      <a:lnTo>
                        <a:pt x="582" y="470"/>
                      </a:lnTo>
                      <a:lnTo>
                        <a:pt x="277" y="470"/>
                      </a:lnTo>
                      <a:lnTo>
                        <a:pt x="265" y="527"/>
                      </a:lnTo>
                      <a:close/>
                      <a:moveTo>
                        <a:pt x="282" y="439"/>
                      </a:moveTo>
                      <a:lnTo>
                        <a:pt x="590" y="439"/>
                      </a:lnTo>
                      <a:lnTo>
                        <a:pt x="601" y="381"/>
                      </a:lnTo>
                      <a:lnTo>
                        <a:pt x="294" y="381"/>
                      </a:lnTo>
                      <a:lnTo>
                        <a:pt x="282" y="439"/>
                      </a:lnTo>
                      <a:close/>
                      <a:moveTo>
                        <a:pt x="344" y="146"/>
                      </a:moveTo>
                      <a:lnTo>
                        <a:pt x="651" y="146"/>
                      </a:lnTo>
                      <a:lnTo>
                        <a:pt x="663" y="88"/>
                      </a:lnTo>
                      <a:lnTo>
                        <a:pt x="355" y="88"/>
                      </a:lnTo>
                      <a:lnTo>
                        <a:pt x="344" y="146"/>
                      </a:lnTo>
                      <a:close/>
                      <a:moveTo>
                        <a:pt x="363" y="57"/>
                      </a:moveTo>
                      <a:lnTo>
                        <a:pt x="671" y="57"/>
                      </a:lnTo>
                      <a:lnTo>
                        <a:pt x="682" y="0"/>
                      </a:lnTo>
                      <a:lnTo>
                        <a:pt x="375" y="0"/>
                      </a:lnTo>
                      <a:lnTo>
                        <a:pt x="363" y="57"/>
                      </a:lnTo>
                      <a:close/>
                      <a:moveTo>
                        <a:pt x="811" y="346"/>
                      </a:moveTo>
                      <a:lnTo>
                        <a:pt x="846" y="181"/>
                      </a:lnTo>
                      <a:lnTo>
                        <a:pt x="974" y="181"/>
                      </a:lnTo>
                      <a:lnTo>
                        <a:pt x="967" y="212"/>
                      </a:lnTo>
                      <a:lnTo>
                        <a:pt x="886" y="212"/>
                      </a:lnTo>
                      <a:lnTo>
                        <a:pt x="878" y="246"/>
                      </a:lnTo>
                      <a:lnTo>
                        <a:pt x="955" y="246"/>
                      </a:lnTo>
                      <a:lnTo>
                        <a:pt x="947" y="279"/>
                      </a:lnTo>
                      <a:lnTo>
                        <a:pt x="871" y="279"/>
                      </a:lnTo>
                      <a:lnTo>
                        <a:pt x="865" y="314"/>
                      </a:lnTo>
                      <a:lnTo>
                        <a:pt x="945" y="314"/>
                      </a:lnTo>
                      <a:lnTo>
                        <a:pt x="940" y="346"/>
                      </a:lnTo>
                      <a:lnTo>
                        <a:pt x="811" y="346"/>
                      </a:lnTo>
                      <a:close/>
                      <a:moveTo>
                        <a:pt x="155" y="346"/>
                      </a:moveTo>
                      <a:lnTo>
                        <a:pt x="190" y="181"/>
                      </a:lnTo>
                      <a:lnTo>
                        <a:pt x="317" y="181"/>
                      </a:lnTo>
                      <a:lnTo>
                        <a:pt x="311" y="212"/>
                      </a:lnTo>
                      <a:lnTo>
                        <a:pt x="230" y="212"/>
                      </a:lnTo>
                      <a:lnTo>
                        <a:pt x="223" y="246"/>
                      </a:lnTo>
                      <a:lnTo>
                        <a:pt x="300" y="246"/>
                      </a:lnTo>
                      <a:lnTo>
                        <a:pt x="292" y="279"/>
                      </a:lnTo>
                      <a:lnTo>
                        <a:pt x="215" y="279"/>
                      </a:lnTo>
                      <a:lnTo>
                        <a:pt x="207" y="314"/>
                      </a:lnTo>
                      <a:lnTo>
                        <a:pt x="290" y="314"/>
                      </a:lnTo>
                      <a:lnTo>
                        <a:pt x="284" y="346"/>
                      </a:lnTo>
                      <a:lnTo>
                        <a:pt x="155" y="346"/>
                      </a:lnTo>
                      <a:close/>
                      <a:moveTo>
                        <a:pt x="2" y="292"/>
                      </a:moveTo>
                      <a:lnTo>
                        <a:pt x="48" y="292"/>
                      </a:lnTo>
                      <a:lnTo>
                        <a:pt x="48" y="296"/>
                      </a:lnTo>
                      <a:lnTo>
                        <a:pt x="48" y="300"/>
                      </a:lnTo>
                      <a:lnTo>
                        <a:pt x="50" y="308"/>
                      </a:lnTo>
                      <a:lnTo>
                        <a:pt x="54" y="314"/>
                      </a:lnTo>
                      <a:lnTo>
                        <a:pt x="61" y="315"/>
                      </a:lnTo>
                      <a:lnTo>
                        <a:pt x="71" y="317"/>
                      </a:lnTo>
                      <a:lnTo>
                        <a:pt x="82" y="315"/>
                      </a:lnTo>
                      <a:lnTo>
                        <a:pt x="90" y="314"/>
                      </a:lnTo>
                      <a:lnTo>
                        <a:pt x="98" y="308"/>
                      </a:lnTo>
                      <a:lnTo>
                        <a:pt x="100" y="298"/>
                      </a:lnTo>
                      <a:lnTo>
                        <a:pt x="100" y="296"/>
                      </a:lnTo>
                      <a:lnTo>
                        <a:pt x="102" y="294"/>
                      </a:lnTo>
                      <a:lnTo>
                        <a:pt x="100" y="290"/>
                      </a:lnTo>
                      <a:lnTo>
                        <a:pt x="98" y="289"/>
                      </a:lnTo>
                      <a:lnTo>
                        <a:pt x="94" y="285"/>
                      </a:lnTo>
                      <a:lnTo>
                        <a:pt x="90" y="283"/>
                      </a:lnTo>
                      <a:lnTo>
                        <a:pt x="50" y="273"/>
                      </a:lnTo>
                      <a:lnTo>
                        <a:pt x="36" y="267"/>
                      </a:lnTo>
                      <a:lnTo>
                        <a:pt x="27" y="262"/>
                      </a:lnTo>
                      <a:lnTo>
                        <a:pt x="23" y="256"/>
                      </a:lnTo>
                      <a:lnTo>
                        <a:pt x="19" y="252"/>
                      </a:lnTo>
                      <a:lnTo>
                        <a:pt x="19" y="246"/>
                      </a:lnTo>
                      <a:lnTo>
                        <a:pt x="17" y="240"/>
                      </a:lnTo>
                      <a:lnTo>
                        <a:pt x="19" y="235"/>
                      </a:lnTo>
                      <a:lnTo>
                        <a:pt x="19" y="229"/>
                      </a:lnTo>
                      <a:lnTo>
                        <a:pt x="23" y="219"/>
                      </a:lnTo>
                      <a:lnTo>
                        <a:pt x="27" y="210"/>
                      </a:lnTo>
                      <a:lnTo>
                        <a:pt x="34" y="202"/>
                      </a:lnTo>
                      <a:lnTo>
                        <a:pt x="44" y="194"/>
                      </a:lnTo>
                      <a:lnTo>
                        <a:pt x="55" y="188"/>
                      </a:lnTo>
                      <a:lnTo>
                        <a:pt x="69" y="183"/>
                      </a:lnTo>
                      <a:lnTo>
                        <a:pt x="84" y="181"/>
                      </a:lnTo>
                      <a:lnTo>
                        <a:pt x="100" y="179"/>
                      </a:lnTo>
                      <a:lnTo>
                        <a:pt x="113" y="181"/>
                      </a:lnTo>
                      <a:lnTo>
                        <a:pt x="127" y="183"/>
                      </a:lnTo>
                      <a:lnTo>
                        <a:pt x="136" y="185"/>
                      </a:lnTo>
                      <a:lnTo>
                        <a:pt x="144" y="188"/>
                      </a:lnTo>
                      <a:lnTo>
                        <a:pt x="152" y="194"/>
                      </a:lnTo>
                      <a:lnTo>
                        <a:pt x="155" y="200"/>
                      </a:lnTo>
                      <a:lnTo>
                        <a:pt x="157" y="208"/>
                      </a:lnTo>
                      <a:lnTo>
                        <a:pt x="159" y="215"/>
                      </a:lnTo>
                      <a:lnTo>
                        <a:pt x="159" y="223"/>
                      </a:lnTo>
                      <a:lnTo>
                        <a:pt x="157" y="231"/>
                      </a:lnTo>
                      <a:lnTo>
                        <a:pt x="109" y="231"/>
                      </a:lnTo>
                      <a:lnTo>
                        <a:pt x="111" y="227"/>
                      </a:lnTo>
                      <a:lnTo>
                        <a:pt x="111" y="223"/>
                      </a:lnTo>
                      <a:lnTo>
                        <a:pt x="109" y="217"/>
                      </a:lnTo>
                      <a:lnTo>
                        <a:pt x="107" y="212"/>
                      </a:lnTo>
                      <a:lnTo>
                        <a:pt x="102" y="210"/>
                      </a:lnTo>
                      <a:lnTo>
                        <a:pt x="94" y="208"/>
                      </a:lnTo>
                      <a:lnTo>
                        <a:pt x="84" y="210"/>
                      </a:lnTo>
                      <a:lnTo>
                        <a:pt x="77" y="213"/>
                      </a:lnTo>
                      <a:lnTo>
                        <a:pt x="71" y="219"/>
                      </a:lnTo>
                      <a:lnTo>
                        <a:pt x="67" y="225"/>
                      </a:lnTo>
                      <a:lnTo>
                        <a:pt x="67" y="227"/>
                      </a:lnTo>
                      <a:lnTo>
                        <a:pt x="67" y="229"/>
                      </a:lnTo>
                      <a:lnTo>
                        <a:pt x="69" y="233"/>
                      </a:lnTo>
                      <a:lnTo>
                        <a:pt x="71" y="237"/>
                      </a:lnTo>
                      <a:lnTo>
                        <a:pt x="75" y="240"/>
                      </a:lnTo>
                      <a:lnTo>
                        <a:pt x="80" y="242"/>
                      </a:lnTo>
                      <a:lnTo>
                        <a:pt x="109" y="250"/>
                      </a:lnTo>
                      <a:lnTo>
                        <a:pt x="127" y="254"/>
                      </a:lnTo>
                      <a:lnTo>
                        <a:pt x="136" y="260"/>
                      </a:lnTo>
                      <a:lnTo>
                        <a:pt x="142" y="264"/>
                      </a:lnTo>
                      <a:lnTo>
                        <a:pt x="146" y="269"/>
                      </a:lnTo>
                      <a:lnTo>
                        <a:pt x="150" y="277"/>
                      </a:lnTo>
                      <a:lnTo>
                        <a:pt x="150" y="285"/>
                      </a:lnTo>
                      <a:lnTo>
                        <a:pt x="150" y="289"/>
                      </a:lnTo>
                      <a:lnTo>
                        <a:pt x="148" y="296"/>
                      </a:lnTo>
                      <a:lnTo>
                        <a:pt x="144" y="308"/>
                      </a:lnTo>
                      <a:lnTo>
                        <a:pt x="138" y="317"/>
                      </a:lnTo>
                      <a:lnTo>
                        <a:pt x="130" y="327"/>
                      </a:lnTo>
                      <a:lnTo>
                        <a:pt x="119" y="335"/>
                      </a:lnTo>
                      <a:lnTo>
                        <a:pt x="107" y="341"/>
                      </a:lnTo>
                      <a:lnTo>
                        <a:pt x="94" y="344"/>
                      </a:lnTo>
                      <a:lnTo>
                        <a:pt x="79" y="346"/>
                      </a:lnTo>
                      <a:lnTo>
                        <a:pt x="63" y="346"/>
                      </a:lnTo>
                      <a:lnTo>
                        <a:pt x="44" y="346"/>
                      </a:lnTo>
                      <a:lnTo>
                        <a:pt x="29" y="342"/>
                      </a:lnTo>
                      <a:lnTo>
                        <a:pt x="21" y="339"/>
                      </a:lnTo>
                      <a:lnTo>
                        <a:pt x="15" y="337"/>
                      </a:lnTo>
                      <a:lnTo>
                        <a:pt x="11" y="333"/>
                      </a:lnTo>
                      <a:lnTo>
                        <a:pt x="7" y="327"/>
                      </a:lnTo>
                      <a:lnTo>
                        <a:pt x="2" y="317"/>
                      </a:lnTo>
                      <a:lnTo>
                        <a:pt x="0" y="306"/>
                      </a:lnTo>
                      <a:lnTo>
                        <a:pt x="2" y="300"/>
                      </a:lnTo>
                      <a:lnTo>
                        <a:pt x="2" y="292"/>
                      </a:lnTo>
                      <a:close/>
                      <a:moveTo>
                        <a:pt x="301" y="346"/>
                      </a:moveTo>
                      <a:lnTo>
                        <a:pt x="338" y="179"/>
                      </a:lnTo>
                      <a:lnTo>
                        <a:pt x="428" y="179"/>
                      </a:lnTo>
                      <a:lnTo>
                        <a:pt x="432" y="181"/>
                      </a:lnTo>
                      <a:lnTo>
                        <a:pt x="436" y="181"/>
                      </a:lnTo>
                      <a:lnTo>
                        <a:pt x="444" y="183"/>
                      </a:lnTo>
                      <a:lnTo>
                        <a:pt x="451" y="185"/>
                      </a:lnTo>
                      <a:lnTo>
                        <a:pt x="457" y="188"/>
                      </a:lnTo>
                      <a:lnTo>
                        <a:pt x="461" y="192"/>
                      </a:lnTo>
                      <a:lnTo>
                        <a:pt x="465" y="196"/>
                      </a:lnTo>
                      <a:lnTo>
                        <a:pt x="467" y="202"/>
                      </a:lnTo>
                      <a:lnTo>
                        <a:pt x="469" y="208"/>
                      </a:lnTo>
                      <a:lnTo>
                        <a:pt x="469" y="213"/>
                      </a:lnTo>
                      <a:lnTo>
                        <a:pt x="469" y="217"/>
                      </a:lnTo>
                      <a:lnTo>
                        <a:pt x="469" y="221"/>
                      </a:lnTo>
                      <a:lnTo>
                        <a:pt x="467" y="229"/>
                      </a:lnTo>
                      <a:lnTo>
                        <a:pt x="463" y="235"/>
                      </a:lnTo>
                      <a:lnTo>
                        <a:pt x="459" y="240"/>
                      </a:lnTo>
                      <a:lnTo>
                        <a:pt x="453" y="246"/>
                      </a:lnTo>
                      <a:lnTo>
                        <a:pt x="448" y="250"/>
                      </a:lnTo>
                      <a:lnTo>
                        <a:pt x="440" y="254"/>
                      </a:lnTo>
                      <a:lnTo>
                        <a:pt x="432" y="258"/>
                      </a:lnTo>
                      <a:lnTo>
                        <a:pt x="425" y="260"/>
                      </a:lnTo>
                      <a:lnTo>
                        <a:pt x="423" y="260"/>
                      </a:lnTo>
                      <a:lnTo>
                        <a:pt x="438" y="264"/>
                      </a:lnTo>
                      <a:lnTo>
                        <a:pt x="448" y="271"/>
                      </a:lnTo>
                      <a:lnTo>
                        <a:pt x="451" y="275"/>
                      </a:lnTo>
                      <a:lnTo>
                        <a:pt x="455" y="279"/>
                      </a:lnTo>
                      <a:lnTo>
                        <a:pt x="455" y="285"/>
                      </a:lnTo>
                      <a:lnTo>
                        <a:pt x="457" y="290"/>
                      </a:lnTo>
                      <a:lnTo>
                        <a:pt x="455" y="298"/>
                      </a:lnTo>
                      <a:lnTo>
                        <a:pt x="453" y="306"/>
                      </a:lnTo>
                      <a:lnTo>
                        <a:pt x="451" y="314"/>
                      </a:lnTo>
                      <a:lnTo>
                        <a:pt x="448" y="319"/>
                      </a:lnTo>
                      <a:lnTo>
                        <a:pt x="442" y="325"/>
                      </a:lnTo>
                      <a:lnTo>
                        <a:pt x="438" y="331"/>
                      </a:lnTo>
                      <a:lnTo>
                        <a:pt x="430" y="337"/>
                      </a:lnTo>
                      <a:lnTo>
                        <a:pt x="425" y="341"/>
                      </a:lnTo>
                      <a:lnTo>
                        <a:pt x="415" y="342"/>
                      </a:lnTo>
                      <a:lnTo>
                        <a:pt x="405" y="344"/>
                      </a:lnTo>
                      <a:lnTo>
                        <a:pt x="392" y="346"/>
                      </a:lnTo>
                      <a:lnTo>
                        <a:pt x="376" y="346"/>
                      </a:lnTo>
                      <a:lnTo>
                        <a:pt x="301" y="346"/>
                      </a:lnTo>
                      <a:close/>
                      <a:moveTo>
                        <a:pt x="376" y="210"/>
                      </a:moveTo>
                      <a:lnTo>
                        <a:pt x="369" y="246"/>
                      </a:lnTo>
                      <a:lnTo>
                        <a:pt x="390" y="246"/>
                      </a:lnTo>
                      <a:lnTo>
                        <a:pt x="401" y="246"/>
                      </a:lnTo>
                      <a:lnTo>
                        <a:pt x="407" y="244"/>
                      </a:lnTo>
                      <a:lnTo>
                        <a:pt x="413" y="242"/>
                      </a:lnTo>
                      <a:lnTo>
                        <a:pt x="415" y="238"/>
                      </a:lnTo>
                      <a:lnTo>
                        <a:pt x="419" y="233"/>
                      </a:lnTo>
                      <a:lnTo>
                        <a:pt x="421" y="229"/>
                      </a:lnTo>
                      <a:lnTo>
                        <a:pt x="421" y="223"/>
                      </a:lnTo>
                      <a:lnTo>
                        <a:pt x="421" y="219"/>
                      </a:lnTo>
                      <a:lnTo>
                        <a:pt x="419" y="215"/>
                      </a:lnTo>
                      <a:lnTo>
                        <a:pt x="417" y="213"/>
                      </a:lnTo>
                      <a:lnTo>
                        <a:pt x="411" y="210"/>
                      </a:lnTo>
                      <a:lnTo>
                        <a:pt x="401" y="210"/>
                      </a:lnTo>
                      <a:lnTo>
                        <a:pt x="376" y="210"/>
                      </a:lnTo>
                      <a:close/>
                      <a:moveTo>
                        <a:pt x="363" y="277"/>
                      </a:moveTo>
                      <a:lnTo>
                        <a:pt x="353" y="315"/>
                      </a:lnTo>
                      <a:lnTo>
                        <a:pt x="380" y="315"/>
                      </a:lnTo>
                      <a:lnTo>
                        <a:pt x="392" y="315"/>
                      </a:lnTo>
                      <a:lnTo>
                        <a:pt x="400" y="312"/>
                      </a:lnTo>
                      <a:lnTo>
                        <a:pt x="405" y="306"/>
                      </a:lnTo>
                      <a:lnTo>
                        <a:pt x="409" y="296"/>
                      </a:lnTo>
                      <a:lnTo>
                        <a:pt x="409" y="294"/>
                      </a:lnTo>
                      <a:lnTo>
                        <a:pt x="409" y="290"/>
                      </a:lnTo>
                      <a:lnTo>
                        <a:pt x="407" y="285"/>
                      </a:lnTo>
                      <a:lnTo>
                        <a:pt x="403" y="281"/>
                      </a:lnTo>
                      <a:lnTo>
                        <a:pt x="398" y="277"/>
                      </a:lnTo>
                      <a:lnTo>
                        <a:pt x="388" y="277"/>
                      </a:lnTo>
                      <a:lnTo>
                        <a:pt x="363" y="277"/>
                      </a:lnTo>
                      <a:close/>
                      <a:moveTo>
                        <a:pt x="692" y="283"/>
                      </a:moveTo>
                      <a:lnTo>
                        <a:pt x="738" y="283"/>
                      </a:lnTo>
                      <a:lnTo>
                        <a:pt x="732" y="213"/>
                      </a:lnTo>
                      <a:lnTo>
                        <a:pt x="730" y="213"/>
                      </a:lnTo>
                      <a:lnTo>
                        <a:pt x="692" y="283"/>
                      </a:lnTo>
                      <a:close/>
                      <a:moveTo>
                        <a:pt x="538" y="212"/>
                      </a:moveTo>
                      <a:lnTo>
                        <a:pt x="530" y="252"/>
                      </a:lnTo>
                      <a:lnTo>
                        <a:pt x="548" y="252"/>
                      </a:lnTo>
                      <a:lnTo>
                        <a:pt x="559" y="252"/>
                      </a:lnTo>
                      <a:lnTo>
                        <a:pt x="567" y="250"/>
                      </a:lnTo>
                      <a:lnTo>
                        <a:pt x="573" y="248"/>
                      </a:lnTo>
                      <a:lnTo>
                        <a:pt x="578" y="244"/>
                      </a:lnTo>
                      <a:lnTo>
                        <a:pt x="582" y="238"/>
                      </a:lnTo>
                      <a:lnTo>
                        <a:pt x="584" y="231"/>
                      </a:lnTo>
                      <a:lnTo>
                        <a:pt x="584" y="229"/>
                      </a:lnTo>
                      <a:lnTo>
                        <a:pt x="584" y="225"/>
                      </a:lnTo>
                      <a:lnTo>
                        <a:pt x="584" y="221"/>
                      </a:lnTo>
                      <a:lnTo>
                        <a:pt x="582" y="217"/>
                      </a:lnTo>
                      <a:lnTo>
                        <a:pt x="578" y="215"/>
                      </a:lnTo>
                      <a:lnTo>
                        <a:pt x="574" y="213"/>
                      </a:lnTo>
                      <a:lnTo>
                        <a:pt x="567" y="212"/>
                      </a:lnTo>
                      <a:lnTo>
                        <a:pt x="555" y="212"/>
                      </a:lnTo>
                      <a:lnTo>
                        <a:pt x="538" y="212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sp>
        <p:nvSpPr>
          <p:cNvPr id="14" name="Título 12"/>
          <p:cNvSpPr>
            <a:spLocks noGrp="1"/>
          </p:cNvSpPr>
          <p:nvPr>
            <p:ph type="title" idx="4294967295"/>
          </p:nvPr>
        </p:nvSpPr>
        <p:spPr>
          <a:xfrm>
            <a:off x="560686" y="3145494"/>
            <a:ext cx="11665744" cy="1260211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pPr algn="l"/>
            <a:r>
              <a:rPr lang="pt-BR" sz="2600" dirty="0" smtClean="0"/>
              <a:t>• Intensificar a troca de empreendedores entre países, atraindo empreendedores para o País e levando negócios brasileiros para fora;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Promoção e ampliação do escopo da plataforma </a:t>
            </a:r>
            <a:r>
              <a:rPr lang="pt-BR" sz="2600" dirty="0" err="1" smtClean="0"/>
              <a:t>iTec</a:t>
            </a:r>
            <a:r>
              <a:rPr lang="pt-BR" sz="2600" dirty="0" smtClean="0"/>
              <a:t> (MCTI) como vitrine para aproximação de empresas de alto impacto com o mercado através de desafios de negócio;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Promover a conexão de empreendedores de alto potencial com grandes empresas, por exemplo, através de projetos e programas de </a:t>
            </a:r>
            <a:r>
              <a:rPr lang="pt-BR" sz="2600" dirty="0" err="1" smtClean="0"/>
              <a:t>mentoring</a:t>
            </a:r>
            <a:r>
              <a:rPr lang="pt-BR" sz="2600" dirty="0" smtClean="0"/>
              <a:t> de pequenas empresas por executivos.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 </a:t>
            </a:r>
            <a:endParaRPr lang="pt-BR" sz="2600" dirty="0"/>
          </a:p>
        </p:txBody>
      </p:sp>
      <p:sp>
        <p:nvSpPr>
          <p:cNvPr id="13" name="Retângulo 12"/>
          <p:cNvSpPr/>
          <p:nvPr/>
        </p:nvSpPr>
        <p:spPr>
          <a:xfrm>
            <a:off x="0" y="0"/>
            <a:ext cx="12420037" cy="282792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72" tIns="58636" rIns="117272" bIns="58636" rtlCol="0" anchor="ctr"/>
          <a:lstStyle/>
          <a:p>
            <a:pPr algn="ctr"/>
            <a:endParaRPr lang="pt-BR"/>
          </a:p>
        </p:txBody>
      </p:sp>
      <p:sp>
        <p:nvSpPr>
          <p:cNvPr id="15" name="Espaço Reservado para Conteúdo 11"/>
          <p:cNvSpPr txBox="1">
            <a:spLocks/>
          </p:cNvSpPr>
          <p:nvPr/>
        </p:nvSpPr>
        <p:spPr>
          <a:xfrm>
            <a:off x="356538" y="366770"/>
            <a:ext cx="10513606" cy="2540549"/>
          </a:xfrm>
          <a:prstGeom prst="rect">
            <a:avLst/>
          </a:prstGeom>
        </p:spPr>
        <p:txBody>
          <a:bodyPr lIns="117272" tIns="58636" rIns="117272" bIns="58636"/>
          <a:lstStyle/>
          <a:p>
            <a:pPr marL="439769" indent="-439769">
              <a:spcBef>
                <a:spcPct val="20000"/>
              </a:spcBef>
              <a:defRPr/>
            </a:pPr>
            <a:r>
              <a:rPr lang="pt-BR" sz="3600" b="1" dirty="0" smtClean="0">
                <a:solidFill>
                  <a:schemeClr val="accent6"/>
                </a:solidFill>
              </a:rPr>
              <a:t>DIRETRIZ 4</a:t>
            </a:r>
            <a:r>
              <a:rPr lang="pt-BR" sz="3600" b="1" dirty="0" smtClean="0"/>
              <a:t>	</a:t>
            </a:r>
          </a:p>
          <a:p>
            <a:pPr marL="439769" indent="-439769">
              <a:spcBef>
                <a:spcPct val="20000"/>
              </a:spcBef>
            </a:pPr>
            <a:r>
              <a:rPr lang="pt-BR" sz="3600" b="1" dirty="0" smtClean="0">
                <a:solidFill>
                  <a:schemeClr val="bg1"/>
                </a:solidFill>
              </a:rPr>
              <a:t>	</a:t>
            </a:r>
            <a:r>
              <a:rPr lang="pt-BR" sz="3300" b="1" dirty="0" smtClean="0">
                <a:solidFill>
                  <a:schemeClr val="bg1"/>
                </a:solidFill>
              </a:rPr>
              <a:t>Apoiar a inserção dos pequenos negócios na cadeias de valor das médias e grandes empresas.</a:t>
            </a:r>
            <a:endParaRPr lang="pt-BR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2"/>
          <p:cNvSpPr>
            <a:spLocks noGrp="1"/>
          </p:cNvSpPr>
          <p:nvPr>
            <p:ph type="title" idx="4294967295"/>
          </p:nvPr>
        </p:nvSpPr>
        <p:spPr>
          <a:xfrm>
            <a:off x="560686" y="3224886"/>
            <a:ext cx="11665744" cy="1260211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pPr lvl="0" algn="l"/>
            <a:r>
              <a:rPr lang="pt-BR" sz="2600" dirty="0" smtClean="0"/>
              <a:t>• Atuar como formador, articulador, líder, coordenador de uma rede para transformar pequenos negócios com alto potencial em grandes empresas;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Mapear a atuação e aproximar-se dos atores, organizações e iniciativas por onde navegam os pequenos negócios de alto impacto (aceleradoras, rede de anjos, espaços de </a:t>
            </a:r>
            <a:r>
              <a:rPr lang="pt-BR" sz="2600" dirty="0" err="1" smtClean="0"/>
              <a:t>co-working</a:t>
            </a:r>
            <a:r>
              <a:rPr lang="pt-BR" sz="2600" dirty="0" smtClean="0"/>
              <a:t>, programas de aceleração, fundos de investimento, incubadoras corporativas).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 </a:t>
            </a:r>
            <a:endParaRPr lang="pt-BR" sz="2600" dirty="0"/>
          </a:p>
        </p:txBody>
      </p:sp>
      <p:sp>
        <p:nvSpPr>
          <p:cNvPr id="13" name="Retângulo 12"/>
          <p:cNvSpPr/>
          <p:nvPr/>
        </p:nvSpPr>
        <p:spPr>
          <a:xfrm>
            <a:off x="0" y="0"/>
            <a:ext cx="12420037" cy="282792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72" tIns="58636" rIns="117272" bIns="58636" rtlCol="0" anchor="ctr"/>
          <a:lstStyle/>
          <a:p>
            <a:pPr algn="ctr"/>
            <a:endParaRPr lang="pt-BR"/>
          </a:p>
        </p:txBody>
      </p:sp>
      <p:sp>
        <p:nvSpPr>
          <p:cNvPr id="15" name="Espaço Reservado para Conteúdo 11"/>
          <p:cNvSpPr txBox="1">
            <a:spLocks/>
          </p:cNvSpPr>
          <p:nvPr/>
        </p:nvSpPr>
        <p:spPr>
          <a:xfrm>
            <a:off x="356538" y="366770"/>
            <a:ext cx="10513606" cy="2540549"/>
          </a:xfrm>
          <a:prstGeom prst="rect">
            <a:avLst/>
          </a:prstGeom>
        </p:spPr>
        <p:txBody>
          <a:bodyPr lIns="117272" tIns="58636" rIns="117272" bIns="58636"/>
          <a:lstStyle/>
          <a:p>
            <a:pPr marL="439769" indent="-439769">
              <a:spcBef>
                <a:spcPct val="20000"/>
              </a:spcBef>
              <a:defRPr/>
            </a:pPr>
            <a:r>
              <a:rPr lang="pt-BR" sz="3600" b="1" dirty="0" smtClean="0">
                <a:solidFill>
                  <a:schemeClr val="accent6"/>
                </a:solidFill>
              </a:rPr>
              <a:t>DIRETRIZ 5	</a:t>
            </a:r>
          </a:p>
          <a:p>
            <a:pPr marL="439769" indent="-439769">
              <a:spcBef>
                <a:spcPct val="20000"/>
              </a:spcBef>
            </a:pPr>
            <a:r>
              <a:rPr lang="pt-BR" sz="3600" b="1" dirty="0" smtClean="0">
                <a:solidFill>
                  <a:schemeClr val="bg1"/>
                </a:solidFill>
              </a:rPr>
              <a:t>	</a:t>
            </a:r>
            <a:r>
              <a:rPr lang="pt-BR" sz="3300" b="1" dirty="0" smtClean="0">
                <a:solidFill>
                  <a:schemeClr val="bg1"/>
                </a:solidFill>
              </a:rPr>
              <a:t>Atuar e estabelecer-se como articulador e promotor dos empreendimentos de alto impacto do País.</a:t>
            </a:r>
            <a:endParaRPr lang="pt-BR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2"/>
          <p:cNvSpPr>
            <a:spLocks noGrp="1"/>
          </p:cNvSpPr>
          <p:nvPr>
            <p:ph type="title" idx="4294967295"/>
          </p:nvPr>
        </p:nvSpPr>
        <p:spPr>
          <a:xfrm>
            <a:off x="662760" y="3224886"/>
            <a:ext cx="11665744" cy="1260211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pPr lvl="0" algn="l"/>
            <a:r>
              <a:rPr lang="pt-BR" sz="2600" dirty="0" smtClean="0"/>
              <a:t> • Utilizar de metodologias e da adaptação de conteúdos internacionais (</a:t>
            </a:r>
            <a:r>
              <a:rPr lang="pt-BR" sz="2600" i="1" dirty="0" err="1" smtClean="0"/>
              <a:t>Lean</a:t>
            </a:r>
            <a:r>
              <a:rPr lang="pt-BR" sz="2600" i="1" dirty="0" smtClean="0"/>
              <a:t> Startup, Design </a:t>
            </a:r>
            <a:r>
              <a:rPr lang="pt-BR" sz="2600" i="1" dirty="0" err="1" smtClean="0"/>
              <a:t>Thinking</a:t>
            </a:r>
            <a:r>
              <a:rPr lang="pt-BR" sz="2600" i="1" dirty="0" smtClean="0"/>
              <a:t>, </a:t>
            </a:r>
            <a:r>
              <a:rPr lang="pt-BR" sz="2600" i="1" dirty="0" err="1" smtClean="0"/>
              <a:t>etc</a:t>
            </a:r>
            <a:r>
              <a:rPr lang="pt-BR" sz="2600" dirty="0" smtClean="0"/>
              <a:t>) para o Brasil;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Promover </a:t>
            </a:r>
            <a:r>
              <a:rPr lang="pt-BR" sz="2600" dirty="0" err="1" smtClean="0"/>
              <a:t>mentorias</a:t>
            </a:r>
            <a:r>
              <a:rPr lang="pt-BR" sz="2600" dirty="0" smtClean="0"/>
              <a:t> focadas, incluindo capacitações para a segunda linha de sucessão visando garantir a sustentabilidade futura do negócio.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 </a:t>
            </a:r>
            <a:endParaRPr lang="pt-BR" sz="2600" dirty="0"/>
          </a:p>
        </p:txBody>
      </p:sp>
      <p:sp>
        <p:nvSpPr>
          <p:cNvPr id="13" name="Retângulo 12"/>
          <p:cNvSpPr/>
          <p:nvPr/>
        </p:nvSpPr>
        <p:spPr>
          <a:xfrm>
            <a:off x="0" y="0"/>
            <a:ext cx="12420037" cy="282792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72" tIns="58636" rIns="117272" bIns="58636" rtlCol="0" anchor="ctr"/>
          <a:lstStyle/>
          <a:p>
            <a:pPr algn="ctr"/>
            <a:endParaRPr lang="pt-BR"/>
          </a:p>
        </p:txBody>
      </p:sp>
      <p:sp>
        <p:nvSpPr>
          <p:cNvPr id="15" name="Espaço Reservado para Conteúdo 11"/>
          <p:cNvSpPr txBox="1">
            <a:spLocks/>
          </p:cNvSpPr>
          <p:nvPr/>
        </p:nvSpPr>
        <p:spPr>
          <a:xfrm>
            <a:off x="356538" y="366770"/>
            <a:ext cx="10513606" cy="2540549"/>
          </a:xfrm>
          <a:prstGeom prst="rect">
            <a:avLst/>
          </a:prstGeom>
        </p:spPr>
        <p:txBody>
          <a:bodyPr lIns="117272" tIns="58636" rIns="117272" bIns="58636"/>
          <a:lstStyle/>
          <a:p>
            <a:pPr marL="439769" indent="-439769">
              <a:spcBef>
                <a:spcPct val="20000"/>
              </a:spcBef>
              <a:defRPr/>
            </a:pPr>
            <a:r>
              <a:rPr lang="pt-BR" sz="3600" b="1" dirty="0" smtClean="0">
                <a:solidFill>
                  <a:schemeClr val="accent6"/>
                </a:solidFill>
              </a:rPr>
              <a:t>DIRETRIZ 6</a:t>
            </a:r>
            <a:r>
              <a:rPr lang="pt-BR" sz="3600" b="1" dirty="0" smtClean="0"/>
              <a:t>	</a:t>
            </a:r>
          </a:p>
          <a:p>
            <a:pPr marL="439769" indent="-439769">
              <a:spcBef>
                <a:spcPct val="20000"/>
              </a:spcBef>
            </a:pPr>
            <a:r>
              <a:rPr lang="pt-BR" sz="3600" b="1" dirty="0" smtClean="0">
                <a:solidFill>
                  <a:schemeClr val="bg1"/>
                </a:solidFill>
              </a:rPr>
              <a:t>	</a:t>
            </a:r>
            <a:r>
              <a:rPr lang="pt-BR" sz="3300" b="1" dirty="0" smtClean="0">
                <a:solidFill>
                  <a:schemeClr val="bg1"/>
                </a:solidFill>
              </a:rPr>
              <a:t>Disseminar conteúdo e promover a capacitação dos negócios de alto impacto.</a:t>
            </a:r>
            <a:endParaRPr lang="pt-BR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2"/>
          <p:cNvSpPr>
            <a:spLocks noGrp="1"/>
          </p:cNvSpPr>
          <p:nvPr>
            <p:ph type="title" idx="4294967295"/>
          </p:nvPr>
        </p:nvSpPr>
        <p:spPr>
          <a:xfrm>
            <a:off x="662760" y="3224886"/>
            <a:ext cx="11665744" cy="1260211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pPr algn="l"/>
            <a:r>
              <a:rPr lang="pt-BR" sz="2600" dirty="0" smtClean="0"/>
              <a:t> • Descentralização das atividades do INPI;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Uso do poder de compra para promover o desenvolvimento de pequenas empresas de alto impacto;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Revisão do marco jurídico para dar mais segurança e incentivos fiscais para o investimento de risco.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 </a:t>
            </a:r>
            <a:endParaRPr lang="pt-BR" sz="2600" dirty="0"/>
          </a:p>
        </p:txBody>
      </p:sp>
      <p:sp>
        <p:nvSpPr>
          <p:cNvPr id="13" name="Retângulo 12"/>
          <p:cNvSpPr/>
          <p:nvPr/>
        </p:nvSpPr>
        <p:spPr>
          <a:xfrm>
            <a:off x="0" y="0"/>
            <a:ext cx="12420037" cy="282792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72" tIns="58636" rIns="117272" bIns="58636" rtlCol="0" anchor="ctr"/>
          <a:lstStyle/>
          <a:p>
            <a:pPr algn="ctr"/>
            <a:endParaRPr lang="pt-BR"/>
          </a:p>
        </p:txBody>
      </p:sp>
      <p:sp>
        <p:nvSpPr>
          <p:cNvPr id="15" name="Espaço Reservado para Conteúdo 11"/>
          <p:cNvSpPr txBox="1">
            <a:spLocks/>
          </p:cNvSpPr>
          <p:nvPr/>
        </p:nvSpPr>
        <p:spPr>
          <a:xfrm>
            <a:off x="356538" y="366770"/>
            <a:ext cx="11432271" cy="2222979"/>
          </a:xfrm>
          <a:prstGeom prst="rect">
            <a:avLst/>
          </a:prstGeom>
        </p:spPr>
        <p:txBody>
          <a:bodyPr lIns="117272" tIns="58636" rIns="117272" bIns="58636"/>
          <a:lstStyle/>
          <a:p>
            <a:pPr marL="439769" indent="-439769">
              <a:spcBef>
                <a:spcPct val="20000"/>
              </a:spcBef>
              <a:defRPr/>
            </a:pPr>
            <a:r>
              <a:rPr lang="pt-BR" sz="3600" b="1" dirty="0" smtClean="0">
                <a:solidFill>
                  <a:schemeClr val="accent6"/>
                </a:solidFill>
              </a:rPr>
              <a:t>DIRETRIZ 7	</a:t>
            </a:r>
          </a:p>
          <a:p>
            <a:pPr marL="439769" indent="-439769">
              <a:spcBef>
                <a:spcPct val="20000"/>
              </a:spcBef>
            </a:pPr>
            <a:r>
              <a:rPr lang="pt-BR" sz="3600" b="1" dirty="0" smtClean="0">
                <a:solidFill>
                  <a:schemeClr val="bg1"/>
                </a:solidFill>
              </a:rPr>
              <a:t>	</a:t>
            </a:r>
            <a:r>
              <a:rPr lang="pt-BR" sz="3300" b="1" dirty="0" smtClean="0">
                <a:solidFill>
                  <a:schemeClr val="bg1"/>
                </a:solidFill>
              </a:rPr>
              <a:t>Fortalecer atuação na articulação de mudanças regulatórias e jurídicas para melhoria do ambiente de negócio das pequenas empresas de alto impacto.</a:t>
            </a:r>
            <a:endParaRPr lang="pt-BR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2"/>
          <p:cNvSpPr>
            <a:spLocks noGrp="1"/>
          </p:cNvSpPr>
          <p:nvPr>
            <p:ph type="title" idx="4294967295"/>
          </p:nvPr>
        </p:nvSpPr>
        <p:spPr>
          <a:xfrm>
            <a:off x="377146" y="3176952"/>
            <a:ext cx="11922032" cy="3303013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pPr algn="l"/>
            <a:r>
              <a:rPr lang="pt-BR" sz="2600" dirty="0" smtClean="0"/>
              <a:t>• Redução dos procedimentos burocráticos e unificação dos mecanismos legais e identidades em todas as esferas, tendo como referencial os mecanismos globalmente aceitos. e as métricas do “</a:t>
            </a:r>
            <a:r>
              <a:rPr lang="pt-BR" sz="2600" dirty="0" err="1" smtClean="0"/>
              <a:t>Doing</a:t>
            </a:r>
            <a:r>
              <a:rPr lang="pt-BR" sz="2600" dirty="0" smtClean="0"/>
              <a:t> Business” (atenção aos tópicos de maior impacto nas MPE).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•  Redirecionamento do regime tributário de forma a estimular o crescimento das empresas de alto impacto (</a:t>
            </a:r>
            <a:r>
              <a:rPr lang="pt-BR" sz="2600" dirty="0" err="1" smtClean="0"/>
              <a:t>p.e.</a:t>
            </a:r>
            <a:r>
              <a:rPr lang="pt-BR" sz="2600" dirty="0" smtClean="0"/>
              <a:t>: a empresa não deixaria de ter apoio por deixar de ser pequena). </a:t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/>
            </a:r>
            <a:br>
              <a:rPr lang="pt-BR" sz="2600" dirty="0" smtClean="0"/>
            </a:br>
            <a:r>
              <a:rPr lang="pt-BR" sz="2600" dirty="0" smtClean="0"/>
              <a:t>  </a:t>
            </a:r>
            <a:endParaRPr lang="pt-BR" sz="2600" dirty="0"/>
          </a:p>
        </p:txBody>
      </p:sp>
      <p:sp>
        <p:nvSpPr>
          <p:cNvPr id="13" name="Retângulo 12"/>
          <p:cNvSpPr/>
          <p:nvPr/>
        </p:nvSpPr>
        <p:spPr>
          <a:xfrm>
            <a:off x="0" y="0"/>
            <a:ext cx="12420037" cy="282792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72" tIns="58636" rIns="117272" bIns="58636" rtlCol="0" anchor="ctr"/>
          <a:lstStyle/>
          <a:p>
            <a:pPr algn="ctr"/>
            <a:endParaRPr lang="pt-BR"/>
          </a:p>
        </p:txBody>
      </p:sp>
      <p:sp>
        <p:nvSpPr>
          <p:cNvPr id="15" name="Espaço Reservado para Conteúdo 11"/>
          <p:cNvSpPr txBox="1">
            <a:spLocks/>
          </p:cNvSpPr>
          <p:nvPr/>
        </p:nvSpPr>
        <p:spPr>
          <a:xfrm>
            <a:off x="356538" y="366770"/>
            <a:ext cx="11432271" cy="2222979"/>
          </a:xfrm>
          <a:prstGeom prst="rect">
            <a:avLst/>
          </a:prstGeom>
        </p:spPr>
        <p:txBody>
          <a:bodyPr lIns="117272" tIns="58636" rIns="117272" bIns="58636"/>
          <a:lstStyle/>
          <a:p>
            <a:pPr marL="439769" indent="-439769">
              <a:spcBef>
                <a:spcPct val="20000"/>
              </a:spcBef>
              <a:defRPr/>
            </a:pPr>
            <a:r>
              <a:rPr lang="pt-BR" sz="3600" b="1" dirty="0" smtClean="0">
                <a:solidFill>
                  <a:schemeClr val="accent6"/>
                </a:solidFill>
              </a:rPr>
              <a:t>DIRETRIZ 7</a:t>
            </a:r>
            <a:r>
              <a:rPr lang="pt-BR" sz="3600" b="1" dirty="0" smtClean="0"/>
              <a:t>	</a:t>
            </a:r>
          </a:p>
          <a:p>
            <a:pPr marL="439769" indent="-439769">
              <a:spcBef>
                <a:spcPct val="20000"/>
              </a:spcBef>
            </a:pPr>
            <a:r>
              <a:rPr lang="pt-BR" sz="3600" b="1" dirty="0" smtClean="0">
                <a:solidFill>
                  <a:schemeClr val="bg1"/>
                </a:solidFill>
              </a:rPr>
              <a:t>	</a:t>
            </a:r>
            <a:r>
              <a:rPr lang="pt-BR" sz="3300" b="1" dirty="0" smtClean="0">
                <a:solidFill>
                  <a:schemeClr val="bg1"/>
                </a:solidFill>
              </a:rPr>
              <a:t>Fortalecer atuação na articulação de mudanças regulatórias e jurídicas para melhoria do ambiente de negócio das pequenas empresas de alto impacto.</a:t>
            </a:r>
            <a:endParaRPr lang="pt-BR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961938" cy="756126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961938" cy="756126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8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961938" cy="7561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961938" cy="7561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961938" cy="756126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0" y="0"/>
            <a:ext cx="12450517" cy="282792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72" tIns="58636" rIns="117272" bIns="58636"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60686" y="858218"/>
            <a:ext cx="11665744" cy="714529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r>
              <a:rPr lang="pt-BR" sz="4600" b="1" dirty="0">
                <a:solidFill>
                  <a:schemeClr val="bg1"/>
                </a:solidFill>
              </a:rPr>
              <a:t>INCUBADORAS NO BRASIL </a:t>
            </a:r>
            <a:r>
              <a:rPr lang="pt-BR" sz="4600" b="1" dirty="0" smtClean="0">
                <a:solidFill>
                  <a:schemeClr val="bg1"/>
                </a:solidFill>
              </a:rPr>
              <a:t/>
            </a:r>
            <a:br>
              <a:rPr lang="pt-BR" sz="4600" b="1" dirty="0" smtClean="0">
                <a:solidFill>
                  <a:schemeClr val="bg1"/>
                </a:solidFill>
              </a:rPr>
            </a:br>
            <a:r>
              <a:rPr lang="pt-BR" sz="4600" b="1" dirty="0" smtClean="0">
                <a:solidFill>
                  <a:schemeClr val="bg1"/>
                </a:solidFill>
              </a:rPr>
              <a:t>NÚMEROS </a:t>
            </a:r>
            <a:br>
              <a:rPr lang="pt-BR" sz="4600" b="1" dirty="0" smtClean="0">
                <a:solidFill>
                  <a:schemeClr val="bg1"/>
                </a:solidFill>
              </a:rPr>
            </a:br>
            <a:endParaRPr lang="pt-BR" sz="4600" b="1" dirty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52885"/>
            <a:ext cx="12444614" cy="3522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48097" y="302801"/>
            <a:ext cx="11665744" cy="1260211"/>
          </a:xfrm>
          <a:prstGeom prst="rect">
            <a:avLst/>
          </a:prstGeom>
        </p:spPr>
        <p:txBody>
          <a:bodyPr lIns="117272" tIns="58636" rIns="117272" bIns="58636">
            <a:normAutofit/>
          </a:bodyPr>
          <a:lstStyle/>
          <a:p>
            <a:endParaRPr lang="pt-B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0095"/>
            <a:ext cx="12471563" cy="6400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48097" y="302801"/>
            <a:ext cx="11665744" cy="1260211"/>
          </a:xfrm>
          <a:prstGeom prst="rect">
            <a:avLst/>
          </a:prstGeom>
        </p:spPr>
        <p:txBody>
          <a:bodyPr lIns="117272" tIns="58636" rIns="117272" bIns="58636">
            <a:normAutofit/>
          </a:bodyPr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5048"/>
            <a:ext cx="12439945" cy="635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48097" y="302801"/>
            <a:ext cx="11665744" cy="1260211"/>
          </a:xfrm>
          <a:prstGeom prst="rect">
            <a:avLst/>
          </a:prstGeom>
        </p:spPr>
        <p:txBody>
          <a:bodyPr lIns="117272" tIns="58636" rIns="117272" bIns="58636">
            <a:normAutofit/>
          </a:bodyPr>
          <a:lstStyle/>
          <a:p>
            <a:endParaRPr 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0" y="4710"/>
            <a:ext cx="12426891" cy="639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ap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1"/>
            <a:ext cx="12961938" cy="756000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664378" y="3542455"/>
            <a:ext cx="5716135" cy="1667235"/>
          </a:xfrm>
          <a:prstGeom prst="rect">
            <a:avLst/>
          </a:prstGeom>
        </p:spPr>
        <p:txBody>
          <a:bodyPr lIns="117272" tIns="58636" rIns="117272" bIns="58636">
            <a:noAutofit/>
          </a:bodyPr>
          <a:lstStyle/>
          <a:p>
            <a:pPr algn="r"/>
            <a:r>
              <a:rPr lang="pt-BR" sz="3800" b="1" dirty="0" smtClean="0">
                <a:solidFill>
                  <a:schemeClr val="bg1"/>
                </a:solidFill>
              </a:rPr>
              <a:t>Heloísa Menezes</a:t>
            </a:r>
            <a:r>
              <a:rPr lang="pt-BR" sz="3800" dirty="0" smtClean="0">
                <a:solidFill>
                  <a:schemeClr val="bg1"/>
                </a:solidFill>
              </a:rPr>
              <a:t/>
            </a:r>
            <a:br>
              <a:rPr lang="pt-BR" sz="3800" dirty="0" smtClean="0">
                <a:solidFill>
                  <a:schemeClr val="bg1"/>
                </a:solidFill>
              </a:rPr>
            </a:br>
            <a:r>
              <a:rPr lang="pt-BR" sz="3800" dirty="0" smtClean="0">
                <a:solidFill>
                  <a:schemeClr val="bg1"/>
                </a:solidFill>
              </a:rPr>
              <a:t>Diretora Técnica</a:t>
            </a:r>
            <a:br>
              <a:rPr lang="pt-BR" sz="3800" dirty="0" smtClean="0">
                <a:solidFill>
                  <a:schemeClr val="bg1"/>
                </a:solidFill>
              </a:rPr>
            </a:br>
            <a:r>
              <a:rPr lang="pt-BR" sz="3100" dirty="0" smtClean="0">
                <a:solidFill>
                  <a:schemeClr val="bg1"/>
                </a:solidFill>
              </a:rPr>
              <a:t>Sebrae Nacional</a:t>
            </a:r>
            <a:endParaRPr lang="pt-BR" sz="3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324</Words>
  <Application>Microsoft Office PowerPoint</Application>
  <PresentationFormat>Personalizar</PresentationFormat>
  <Paragraphs>40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Tema do Office</vt:lpstr>
      <vt:lpstr>Atuação e DESAFIOS de STARTUPS e INCUBADORAS de empresas no contexto do  desenvolvimento econômico</vt:lpstr>
      <vt:lpstr>Uma agenda em prol dos pequenos negócios com potencial de ALTO IMPACTO: </vt:lpstr>
      <vt:lpstr>Slide 3</vt:lpstr>
      <vt:lpstr>Slide 4</vt:lpstr>
      <vt:lpstr>Slide 5</vt:lpstr>
      <vt:lpstr>Slide 6</vt:lpstr>
      <vt:lpstr>Slide 7</vt:lpstr>
      <vt:lpstr>DESAFIOS para criação e disseminação dos negócios com potencial de ALTO IMPACTO: </vt:lpstr>
      <vt:lpstr>• Criar programa de incentivo à inovação por meio de parcerias entre universidades e pequenas empresas;   • Divulgar cases nacionais de sucesso relacionados ao empreendedorismo de alto impacto;   • Promover a melhoria da capacidade de gestão da inovação nas pequenas empresas.      </vt:lpstr>
      <vt:lpstr>• Promover educação e conhecimento para empreendedores sobre a dinâmica do mercado de capitais e fontes de recursos financeiros;   • Promover adaptações a programas de acesso à tecnologia para atendimento a demanda das empresas de alto impacto;   • Criar, junto com outros parceiros do ecossistema nacional de inovação, um modelo one-stop-shop (serviço completo) que facilite o acesso a diferentes instrumentos de apoio.      </vt:lpstr>
      <vt:lpstr>• Estruturar plataformas de inteligência tecnológica setoriais que disponibilizariam para as pequenas empresas: estudos de tendências, infraestrutura disponível, parceiros potenciais, boas práticas de cooperação;   • Capacitar tecnicamente pequenas empresas de alto impacto para a absorção de tecnologias;   • Articular o uso compartilhado de laboratórios de universidades pelas pequenas empresas.      </vt:lpstr>
      <vt:lpstr>• Intensificar a troca de empreendedores entre países, atraindo empreendedores para o País e levando negócios brasileiros para fora;   • Promoção e ampliação do escopo da plataforma iTec (MCTI) como vitrine para aproximação de empresas de alto impacto com o mercado através de desafios de negócio;   • Promover a conexão de empreendedores de alto potencial com grandes empresas, por exemplo, através de projetos e programas de mentoring de pequenas empresas por executivos.      </vt:lpstr>
      <vt:lpstr>• Atuar como formador, articulador, líder, coordenador de uma rede para transformar pequenos negócios com alto potencial em grandes empresas;   • Mapear a atuação e aproximar-se dos atores, organizações e iniciativas por onde navegam os pequenos negócios de alto impacto (aceleradoras, rede de anjos, espaços de co-working, programas de aceleração, fundos de investimento, incubadoras corporativas).         </vt:lpstr>
      <vt:lpstr> • Utilizar de metodologias e da adaptação de conteúdos internacionais (Lean Startup, Design Thinking, etc) para o Brasil;   • Promover mentorias focadas, incluindo capacitações para a segunda linha de sucessão visando garantir a sustentabilidade futura do negócio.        </vt:lpstr>
      <vt:lpstr> • Descentralização das atividades do INPI;   • Uso do poder de compra para promover o desenvolvimento de pequenas empresas de alto impacto;   • Revisão do marco jurídico para dar mais segurança e incentivos fiscais para o investimento de risco.        </vt:lpstr>
      <vt:lpstr>• Redução dos procedimentos burocráticos e unificação dos mecanismos legais e identidades em todas as esferas, tendo como referencial os mecanismos globalmente aceitos. e as métricas do “Doing Business” (atenção aos tópicos de maior impacto nas MPE).   •  Redirecionamento do regime tributário de forma a estimular o crescimento das empresas de alto impacto (p.e.: a empresa não deixaria de ter apoio por deixar de ser pequena).        </vt:lpstr>
      <vt:lpstr>Slide 17</vt:lpstr>
      <vt:lpstr>Slide 18</vt:lpstr>
      <vt:lpstr>Slide 19</vt:lpstr>
      <vt:lpstr>Slide 20</vt:lpstr>
      <vt:lpstr>Slide 21</vt:lpstr>
      <vt:lpstr>INCUBADORAS NO BRASIL  NÚMEROS  </vt:lpstr>
      <vt:lpstr>Slide 23</vt:lpstr>
      <vt:lpstr>Slide 24</vt:lpstr>
      <vt:lpstr>Slide 25</vt:lpstr>
      <vt:lpstr>Heloísa Menezes Diretora Técnica Sebrae Nacional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Foco de atuação</dc:title>
  <dc:creator>jane.costa</dc:creator>
  <cp:lastModifiedBy>Marcio Brito</cp:lastModifiedBy>
  <cp:revision>36</cp:revision>
  <dcterms:created xsi:type="dcterms:W3CDTF">2016-06-30T17:12:19Z</dcterms:created>
  <dcterms:modified xsi:type="dcterms:W3CDTF">2016-07-04T13:56:19Z</dcterms:modified>
</cp:coreProperties>
</file>