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87" r:id="rId2"/>
    <p:sldId id="281" r:id="rId3"/>
    <p:sldId id="288" r:id="rId4"/>
    <p:sldId id="289" r:id="rId5"/>
    <p:sldId id="290" r:id="rId6"/>
    <p:sldId id="291" r:id="rId7"/>
    <p:sldId id="292" r:id="rId8"/>
    <p:sldId id="293" r:id="rId9"/>
    <p:sldId id="294" r:id="rId10"/>
    <p:sldId id="295" r:id="rId11"/>
    <p:sldId id="296" r:id="rId12"/>
    <p:sldId id="297" r:id="rId13"/>
    <p:sldId id="298" r:id="rId14"/>
    <p:sldId id="285" r:id="rId15"/>
    <p:sldId id="301" r:id="rId16"/>
    <p:sldId id="300" r:id="rId17"/>
    <p:sldId id="286" r:id="rId18"/>
  </p:sldIdLst>
  <p:sldSz cx="9144000" cy="6858000" type="screen4x3"/>
  <p:notesSz cx="6819900" cy="99314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4A6"/>
    <a:srgbClr val="6488B2"/>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Ênfas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27102A9-8310-4765-A935-A1911B00CA55}" styleName="Estilo Claro 1 - Ênfas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A111915-BE36-4E01-A7E5-04B1672EAD32}" styleName="Estilo Claro 2 - Ênfas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Estilo Claro 3 - Ênfas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Estilo Claro 3 - Ênfas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Estilo Claro 3 - Ênfas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Estilo Claro 3 - Ênfas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Estilo Claro 3 - Ênfas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Estilo Claro 3 - Ênfas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7292A2E-F333-43FB-9621-5CBBE7FDCDCB}" styleName="Estilo Claro 2 - Ênfas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Estilo Médio 1 - Ênfas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1" autoAdjust="0"/>
    <p:restoredTop sz="94660"/>
  </p:normalViewPr>
  <p:slideViewPr>
    <p:cSldViewPr>
      <p:cViewPr varScale="1">
        <p:scale>
          <a:sx n="87" d="100"/>
          <a:sy n="87" d="100"/>
        </p:scale>
        <p:origin x="-159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55290" cy="49657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63032" y="0"/>
            <a:ext cx="2955290" cy="496570"/>
          </a:xfrm>
          <a:prstGeom prst="rect">
            <a:avLst/>
          </a:prstGeom>
        </p:spPr>
        <p:txBody>
          <a:bodyPr vert="horz" lIns="91440" tIns="45720" rIns="91440" bIns="45720" rtlCol="0"/>
          <a:lstStyle>
            <a:lvl1pPr algn="r">
              <a:defRPr sz="1200"/>
            </a:lvl1pPr>
          </a:lstStyle>
          <a:p>
            <a:fld id="{09D5E555-0025-41C2-9680-FD8DF8E64BCA}" type="datetimeFigureOut">
              <a:rPr lang="pt-BR" smtClean="0"/>
              <a:t>05/07/2016</a:t>
            </a:fld>
            <a:endParaRPr lang="pt-BR"/>
          </a:p>
        </p:txBody>
      </p:sp>
      <p:sp>
        <p:nvSpPr>
          <p:cNvPr id="4" name="Espaço Reservado para Imagem de Slide 3"/>
          <p:cNvSpPr>
            <a:spLocks noGrp="1" noRot="1" noChangeAspect="1"/>
          </p:cNvSpPr>
          <p:nvPr>
            <p:ph type="sldImg" idx="2"/>
          </p:nvPr>
        </p:nvSpPr>
        <p:spPr>
          <a:xfrm>
            <a:off x="927100" y="744538"/>
            <a:ext cx="4965700" cy="372427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1990" y="4717415"/>
            <a:ext cx="5455920" cy="446913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33106"/>
            <a:ext cx="2955290" cy="49657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63032" y="9433106"/>
            <a:ext cx="2955290" cy="496570"/>
          </a:xfrm>
          <a:prstGeom prst="rect">
            <a:avLst/>
          </a:prstGeom>
        </p:spPr>
        <p:txBody>
          <a:bodyPr vert="horz" lIns="91440" tIns="45720" rIns="91440" bIns="45720" rtlCol="0" anchor="b"/>
          <a:lstStyle>
            <a:lvl1pPr algn="r">
              <a:defRPr sz="1200"/>
            </a:lvl1pPr>
          </a:lstStyle>
          <a:p>
            <a:fld id="{87F039BD-25B7-4FB1-873E-99298448ABF1}" type="slidenum">
              <a:rPr lang="pt-BR" smtClean="0"/>
              <a:t>‹nº›</a:t>
            </a:fld>
            <a:endParaRPr lang="pt-BR"/>
          </a:p>
        </p:txBody>
      </p:sp>
    </p:spTree>
    <p:extLst>
      <p:ext uri="{BB962C8B-B14F-4D97-AF65-F5344CB8AC3E}">
        <p14:creationId xmlns:p14="http://schemas.microsoft.com/office/powerpoint/2010/main" val="3966224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r>
              <a:rPr lang="pt-BR" sz="1200" kern="1200" dirty="0" smtClean="0">
                <a:solidFill>
                  <a:schemeClr val="tx1"/>
                </a:solidFill>
                <a:effectLst/>
                <a:latin typeface="+mn-lt"/>
                <a:ea typeface="+mn-ea"/>
                <a:cs typeface="+mn-cs"/>
              </a:rPr>
              <a:t>As pequenas empresas inovadoras de base tecnológica (startups) geralmente recebem investimento ainda nos seus primeiros anos de vida de modo a comprovar o seu modelo de negócios. Tais empresas geralmente são inicialmente registradas como </a:t>
            </a:r>
            <a:r>
              <a:rPr lang="pt-BR" sz="1200" kern="1200" dirty="0" err="1" smtClean="0">
                <a:solidFill>
                  <a:schemeClr val="tx1"/>
                </a:solidFill>
                <a:effectLst/>
                <a:latin typeface="+mn-lt"/>
                <a:ea typeface="+mn-ea"/>
                <a:cs typeface="+mn-cs"/>
              </a:rPr>
              <a:t>LTDAs</a:t>
            </a:r>
            <a:r>
              <a:rPr lang="pt-BR" sz="1200" kern="1200" dirty="0" smtClean="0">
                <a:solidFill>
                  <a:schemeClr val="tx1"/>
                </a:solidFill>
                <a:effectLst/>
                <a:latin typeface="+mn-lt"/>
                <a:ea typeface="+mn-ea"/>
                <a:cs typeface="+mn-cs"/>
              </a:rPr>
              <a:t>, devido ao alto custo de se manter uma S/A no Brasil. Existem diversos tipos de insegurança jurídica enfrentadas pelos investidores-anjo. Algumas medidas poderiam destravar esse tipo de investimento, tais como: </a:t>
            </a:r>
          </a:p>
          <a:p>
            <a:r>
              <a:rPr lang="pt-BR" sz="1200" kern="1200" dirty="0" smtClean="0">
                <a:solidFill>
                  <a:schemeClr val="tx1"/>
                </a:solidFill>
                <a:effectLst/>
                <a:latin typeface="+mn-lt"/>
                <a:ea typeface="+mn-ea"/>
                <a:cs typeface="+mn-cs"/>
              </a:rPr>
              <a:t> (i) aprovação na Câmara dos Deputados do artigo 61-A do PLC 125/2015 deixando claro que as sociedades enquadradas como </a:t>
            </a:r>
            <a:r>
              <a:rPr lang="pt-BR" sz="1200" kern="1200" dirty="0" err="1" smtClean="0">
                <a:solidFill>
                  <a:schemeClr val="tx1"/>
                </a:solidFill>
                <a:effectLst/>
                <a:latin typeface="+mn-lt"/>
                <a:ea typeface="+mn-ea"/>
                <a:cs typeface="+mn-cs"/>
              </a:rPr>
              <a:t>MPEs</a:t>
            </a:r>
            <a:r>
              <a:rPr lang="pt-BR" sz="1200" kern="1200" dirty="0" smtClean="0">
                <a:solidFill>
                  <a:schemeClr val="tx1"/>
                </a:solidFill>
                <a:effectLst/>
                <a:latin typeface="+mn-lt"/>
                <a:ea typeface="+mn-ea"/>
                <a:cs typeface="+mn-cs"/>
              </a:rPr>
              <a:t> poderão admitir o aporte de capital, que não integrará o capital social da empresa</a:t>
            </a:r>
          </a:p>
          <a:p>
            <a:r>
              <a:rPr lang="pt-BR" sz="1200" kern="1200" dirty="0" smtClean="0">
                <a:solidFill>
                  <a:schemeClr val="tx1"/>
                </a:solidFill>
                <a:effectLst/>
                <a:latin typeface="+mn-lt"/>
                <a:ea typeface="+mn-ea"/>
                <a:cs typeface="+mn-cs"/>
              </a:rPr>
              <a:t>Status atual da agenda:  PLC 125/2015 - aprovado com alterações no Senado em junho de 2016, tramitando atualmente na Câmara dos Deputados</a:t>
            </a:r>
          </a:p>
          <a:p>
            <a:r>
              <a:rPr lang="pt-BR" sz="1200" kern="1200" dirty="0" smtClean="0">
                <a:solidFill>
                  <a:schemeClr val="tx1"/>
                </a:solidFill>
                <a:effectLst/>
                <a:latin typeface="+mn-lt"/>
                <a:ea typeface="+mn-ea"/>
                <a:cs typeface="+mn-cs"/>
              </a:rPr>
              <a:t>(</a:t>
            </a:r>
            <a:r>
              <a:rPr lang="pt-BR" sz="1200" kern="1200" dirty="0" err="1" smtClean="0">
                <a:solidFill>
                  <a:schemeClr val="tx1"/>
                </a:solidFill>
                <a:effectLst/>
                <a:latin typeface="+mn-lt"/>
                <a:ea typeface="+mn-ea"/>
                <a:cs typeface="+mn-cs"/>
              </a:rPr>
              <a:t>ii</a:t>
            </a:r>
            <a:r>
              <a:rPr lang="pt-BR" sz="1200" kern="1200" dirty="0" smtClean="0">
                <a:solidFill>
                  <a:schemeClr val="tx1"/>
                </a:solidFill>
                <a:effectLst/>
                <a:latin typeface="+mn-lt"/>
                <a:ea typeface="+mn-ea"/>
                <a:cs typeface="+mn-cs"/>
              </a:rPr>
              <a:t>) alteração no Art. 442 do Decreto n. 3000/99 (Regulamento do Imposto de Renda), deixando claro que não serão computadas na determinação do lucro real as importâncias, creditadas a reservas de capital, que o contribuinte receber a título de ágio na emissão de quotas ou ações por preço superior ao valor nominal, ou a parte do preço de emissão de ações sem valor nominal destinadas à formação de reservas de capital, e </a:t>
            </a:r>
          </a:p>
          <a:p>
            <a:r>
              <a:rPr lang="pt-BR" sz="1200" kern="1200" dirty="0" smtClean="0">
                <a:solidFill>
                  <a:schemeClr val="tx1"/>
                </a:solidFill>
                <a:effectLst/>
                <a:latin typeface="+mn-lt"/>
                <a:ea typeface="+mn-ea"/>
                <a:cs typeface="+mn-cs"/>
              </a:rPr>
              <a:t> </a:t>
            </a:r>
          </a:p>
          <a:p>
            <a:r>
              <a:rPr lang="pt-BR" sz="1200" kern="1200" dirty="0" smtClean="0">
                <a:solidFill>
                  <a:schemeClr val="tx1"/>
                </a:solidFill>
                <a:effectLst/>
                <a:latin typeface="+mn-lt"/>
                <a:ea typeface="+mn-ea"/>
                <a:cs typeface="+mn-cs"/>
              </a:rPr>
              <a:t>Status atual da agenda: Art. 442 do Decreto n. 3000/99 (Regulamento do IR) - destaca-se que o CARF já aplicou às </a:t>
            </a:r>
            <a:r>
              <a:rPr lang="pt-BR" sz="1200" kern="1200" dirty="0" err="1" smtClean="0">
                <a:solidFill>
                  <a:schemeClr val="tx1"/>
                </a:solidFill>
                <a:effectLst/>
                <a:latin typeface="+mn-lt"/>
                <a:ea typeface="+mn-ea"/>
                <a:cs typeface="+mn-cs"/>
              </a:rPr>
              <a:t>LTDAs</a:t>
            </a:r>
            <a:r>
              <a:rPr lang="pt-BR" sz="1200" kern="1200" dirty="0" smtClean="0">
                <a:solidFill>
                  <a:schemeClr val="tx1"/>
                </a:solidFill>
                <a:effectLst/>
                <a:latin typeface="+mn-lt"/>
                <a:ea typeface="+mn-ea"/>
                <a:cs typeface="+mn-cs"/>
              </a:rPr>
              <a:t> o mesmo entendimento conferido às S/As, no entanto, tal situação tem causado insegurança jurídica, sobretudo em startups que não tem recursos disponíveis para disputas administrativas/judiciais; a simples alteração proposta iria conferir maior segurança jurídica às </a:t>
            </a:r>
            <a:r>
              <a:rPr lang="pt-BR" sz="1200" kern="1200" dirty="0" err="1" smtClean="0">
                <a:solidFill>
                  <a:schemeClr val="tx1"/>
                </a:solidFill>
                <a:effectLst/>
                <a:latin typeface="+mn-lt"/>
                <a:ea typeface="+mn-ea"/>
                <a:cs typeface="+mn-cs"/>
              </a:rPr>
              <a:t>LTDAs</a:t>
            </a:r>
            <a:r>
              <a:rPr lang="pt-BR" sz="1200" kern="1200" dirty="0" smtClean="0">
                <a:solidFill>
                  <a:schemeClr val="tx1"/>
                </a:solidFill>
                <a:effectLst/>
                <a:latin typeface="+mn-lt"/>
                <a:ea typeface="+mn-ea"/>
                <a:cs typeface="+mn-cs"/>
              </a:rPr>
              <a:t> e evitar vários casos de conversão desnecessária em S/A</a:t>
            </a:r>
          </a:p>
          <a:p>
            <a:r>
              <a:rPr lang="pt-BR" sz="1200" kern="1200" dirty="0" smtClean="0">
                <a:solidFill>
                  <a:schemeClr val="tx1"/>
                </a:solidFill>
                <a:effectLst/>
                <a:latin typeface="+mn-lt"/>
                <a:ea typeface="+mn-ea"/>
                <a:cs typeface="+mn-cs"/>
              </a:rPr>
              <a:t> </a:t>
            </a:r>
          </a:p>
          <a:p>
            <a:r>
              <a:rPr lang="pt-BR" sz="1200" kern="1200" dirty="0" smtClean="0">
                <a:solidFill>
                  <a:schemeClr val="tx1"/>
                </a:solidFill>
                <a:effectLst/>
                <a:latin typeface="+mn-lt"/>
                <a:ea typeface="+mn-ea"/>
                <a:cs typeface="+mn-cs"/>
              </a:rPr>
              <a:t>(</a:t>
            </a:r>
            <a:r>
              <a:rPr lang="pt-BR" sz="1200" kern="1200" dirty="0" err="1" smtClean="0">
                <a:solidFill>
                  <a:schemeClr val="tx1"/>
                </a:solidFill>
                <a:effectLst/>
                <a:latin typeface="+mn-lt"/>
                <a:ea typeface="+mn-ea"/>
                <a:cs typeface="+mn-cs"/>
              </a:rPr>
              <a:t>iii</a:t>
            </a:r>
            <a:r>
              <a:rPr lang="pt-BR" sz="1200" kern="1200" dirty="0" smtClean="0">
                <a:solidFill>
                  <a:schemeClr val="tx1"/>
                </a:solidFill>
                <a:effectLst/>
                <a:latin typeface="+mn-lt"/>
                <a:ea typeface="+mn-ea"/>
                <a:cs typeface="+mn-cs"/>
              </a:rPr>
              <a:t>) aprovação do PLC 69/2014 - representaria grande avanço no marco legal de capital de risco, estimulando os investimentos em inovação uma vez que uniformiza os requisitos e procedimentos da aplicação do instituto da desconsideração da personalidade jurídica, definido como regra geral no Art. 50 do Código Civil mas aplicada generalizadamente com base em regras de outras legislações como a trabalhista, ambiental, tributária, etc. Atualmente os investidores enfrentam significativa insegurança jurídica pois seu patrimônio de pessoa física muitas vezes acaba respondendo por dívidas da empresa na qual aportou investimento, mesmo que seja um investidor minoritário (i.e. investidor-anjo), não participe da gestão e não tenha havido má fé ou fraude por parte do investidor. Segundo a associação de investidores Anjos do Brasil o capital comprometido em startups hoje no País é de cerca de R$450 milhões distribuídos entre 5.300 investidores. Com a devida segurança jurídica, estima-se que o capital em startups poderia superar R$5 bilhões e 50.000 investidores. Nos EUA, por exemplo, são quase R$80 bilhões investidos por mais de 320.000 investidores-anjo (dados Anjos do Brasil, 2014).</a:t>
            </a:r>
          </a:p>
          <a:p>
            <a:r>
              <a:rPr lang="pt-BR" sz="1200" kern="1200" dirty="0" smtClean="0">
                <a:solidFill>
                  <a:schemeClr val="tx1"/>
                </a:solidFill>
                <a:effectLst/>
                <a:latin typeface="+mn-lt"/>
                <a:ea typeface="+mn-ea"/>
                <a:cs typeface="+mn-cs"/>
              </a:rPr>
              <a:t> </a:t>
            </a:r>
          </a:p>
          <a:p>
            <a:r>
              <a:rPr lang="pt-BR" sz="1200" kern="1200" dirty="0" smtClean="0">
                <a:solidFill>
                  <a:schemeClr val="tx1"/>
                </a:solidFill>
                <a:effectLst/>
                <a:latin typeface="+mn-lt"/>
                <a:ea typeface="+mn-ea"/>
                <a:cs typeface="+mn-cs"/>
              </a:rPr>
              <a:t>Status atual da agenda: o PLS recebeu parecer favorável na CCJ do Senado Federal.</a:t>
            </a:r>
          </a:p>
          <a:p>
            <a:r>
              <a:rPr lang="pt-BR" sz="1200" kern="1200" dirty="0" smtClean="0">
                <a:solidFill>
                  <a:schemeClr val="tx1"/>
                </a:solidFill>
                <a:effectLst/>
                <a:latin typeface="+mn-lt"/>
                <a:ea typeface="+mn-ea"/>
                <a:cs typeface="+mn-cs"/>
              </a:rPr>
              <a:t> </a:t>
            </a:r>
          </a:p>
          <a:p>
            <a:r>
              <a:rPr lang="pt-BR" sz="1200" kern="1200" dirty="0" smtClean="0">
                <a:solidFill>
                  <a:schemeClr val="tx1"/>
                </a:solidFill>
                <a:effectLst/>
                <a:latin typeface="+mn-lt"/>
                <a:ea typeface="+mn-ea"/>
                <a:cs typeface="+mn-cs"/>
              </a:rPr>
              <a:t>(</a:t>
            </a:r>
            <a:r>
              <a:rPr lang="pt-BR" sz="1200" kern="1200" dirty="0" err="1" smtClean="0">
                <a:solidFill>
                  <a:schemeClr val="tx1"/>
                </a:solidFill>
                <a:effectLst/>
                <a:latin typeface="+mn-lt"/>
                <a:ea typeface="+mn-ea"/>
                <a:cs typeface="+mn-cs"/>
              </a:rPr>
              <a:t>iv</a:t>
            </a:r>
            <a:r>
              <a:rPr lang="pt-BR" sz="1200" kern="1200" dirty="0" smtClean="0">
                <a:solidFill>
                  <a:schemeClr val="tx1"/>
                </a:solidFill>
                <a:effectLst/>
                <a:latin typeface="+mn-lt"/>
                <a:ea typeface="+mn-ea"/>
                <a:cs typeface="+mn-cs"/>
              </a:rPr>
              <a:t>) aprovação do PL 4.303/2012 - Na época em que o atual regramento para as sociedades anônimas (Lei 6.404/76) foi desenvolvido, ele foi pensado para atender a companhias maiores, em geral com vários acionistas e por isso apresenta regras rígidas de transparência e publicação de seus atos. No entanto, na realidade atual as companhias ainda iniciantes já recebem investimentos nos seus primeiros anos de vida, muitas vezes por Fundos de Investimento em Participações, que somente podem investir em empresas registradas sob a forma de sociedade anônima. O regramento atual das S/As é inadequado às empresas iniciantes, um exemplo é a exigência de publicação dos atos e documentos da empresa em jornais de grande circulação. Tal exigência é ultrapassada, desnecessária e causam grande custo às empresas iniciantes, que poderiam publicar seus atos na internet por um custo bem mais baixo.</a:t>
            </a:r>
          </a:p>
          <a:p>
            <a:r>
              <a:rPr lang="pt-BR" sz="1200" kern="1200" dirty="0" smtClean="0">
                <a:solidFill>
                  <a:schemeClr val="tx1"/>
                </a:solidFill>
                <a:effectLst/>
                <a:latin typeface="+mn-lt"/>
                <a:ea typeface="+mn-ea"/>
                <a:cs typeface="+mn-cs"/>
              </a:rPr>
              <a:t> </a:t>
            </a:r>
          </a:p>
          <a:p>
            <a:endParaRPr lang="pt-BR" dirty="0"/>
          </a:p>
        </p:txBody>
      </p:sp>
      <p:sp>
        <p:nvSpPr>
          <p:cNvPr id="4" name="Espaço Reservado para Número de Slide 3"/>
          <p:cNvSpPr>
            <a:spLocks noGrp="1"/>
          </p:cNvSpPr>
          <p:nvPr>
            <p:ph type="sldNum" sz="quarter" idx="10"/>
          </p:nvPr>
        </p:nvSpPr>
        <p:spPr/>
        <p:txBody>
          <a:bodyPr/>
          <a:lstStyle/>
          <a:p>
            <a:fld id="{87F039BD-25B7-4FB1-873E-99298448ABF1}" type="slidenum">
              <a:rPr lang="pt-BR" smtClean="0"/>
              <a:t>15</a:t>
            </a:fld>
            <a:endParaRPr lang="pt-BR"/>
          </a:p>
        </p:txBody>
      </p:sp>
    </p:spTree>
    <p:extLst>
      <p:ext uri="{BB962C8B-B14F-4D97-AF65-F5344CB8AC3E}">
        <p14:creationId xmlns:p14="http://schemas.microsoft.com/office/powerpoint/2010/main" val="1295832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r>
              <a:rPr lang="pt-BR" sz="1200" kern="1200" dirty="0" smtClean="0">
                <a:solidFill>
                  <a:schemeClr val="tx1"/>
                </a:solidFill>
                <a:effectLst/>
                <a:latin typeface="+mn-lt"/>
                <a:ea typeface="+mn-ea"/>
                <a:cs typeface="+mn-cs"/>
              </a:rPr>
              <a:t>As pequenas empresas inovadoras de base tecnológica (startups) geralmente recebem investimento ainda nos seus primeiros anos de vida de modo a comprovar o seu modelo de negócios. Tais empresas geralmente são inicialmente registradas como </a:t>
            </a:r>
            <a:r>
              <a:rPr lang="pt-BR" sz="1200" kern="1200" dirty="0" err="1" smtClean="0">
                <a:solidFill>
                  <a:schemeClr val="tx1"/>
                </a:solidFill>
                <a:effectLst/>
                <a:latin typeface="+mn-lt"/>
                <a:ea typeface="+mn-ea"/>
                <a:cs typeface="+mn-cs"/>
              </a:rPr>
              <a:t>LTDAs</a:t>
            </a:r>
            <a:r>
              <a:rPr lang="pt-BR" sz="1200" kern="1200" dirty="0" smtClean="0">
                <a:solidFill>
                  <a:schemeClr val="tx1"/>
                </a:solidFill>
                <a:effectLst/>
                <a:latin typeface="+mn-lt"/>
                <a:ea typeface="+mn-ea"/>
                <a:cs typeface="+mn-cs"/>
              </a:rPr>
              <a:t>, devido ao alto custo de se manter uma S/A no Brasil. Existem diversos tipos de insegurança jurídica enfrentadas pelos investidores-anjo. Algumas medidas poderiam destravar esse tipo de investimento, tais como: </a:t>
            </a:r>
          </a:p>
          <a:p>
            <a:r>
              <a:rPr lang="pt-BR" sz="1200" kern="1200" dirty="0" smtClean="0">
                <a:solidFill>
                  <a:schemeClr val="tx1"/>
                </a:solidFill>
                <a:effectLst/>
                <a:latin typeface="+mn-lt"/>
                <a:ea typeface="+mn-ea"/>
                <a:cs typeface="+mn-cs"/>
              </a:rPr>
              <a:t> (i) aprovação na Câmara dos Deputados do artigo 61-A do PLC 125/2015 deixando claro que as sociedades enquadradas como </a:t>
            </a:r>
            <a:r>
              <a:rPr lang="pt-BR" sz="1200" kern="1200" dirty="0" err="1" smtClean="0">
                <a:solidFill>
                  <a:schemeClr val="tx1"/>
                </a:solidFill>
                <a:effectLst/>
                <a:latin typeface="+mn-lt"/>
                <a:ea typeface="+mn-ea"/>
                <a:cs typeface="+mn-cs"/>
              </a:rPr>
              <a:t>MPEs</a:t>
            </a:r>
            <a:r>
              <a:rPr lang="pt-BR" sz="1200" kern="1200" dirty="0" smtClean="0">
                <a:solidFill>
                  <a:schemeClr val="tx1"/>
                </a:solidFill>
                <a:effectLst/>
                <a:latin typeface="+mn-lt"/>
                <a:ea typeface="+mn-ea"/>
                <a:cs typeface="+mn-cs"/>
              </a:rPr>
              <a:t> poderão admitir o aporte de capital, que não integrará o capital social da empresa</a:t>
            </a:r>
          </a:p>
          <a:p>
            <a:r>
              <a:rPr lang="pt-BR" sz="1200" kern="1200" dirty="0" smtClean="0">
                <a:solidFill>
                  <a:schemeClr val="tx1"/>
                </a:solidFill>
                <a:effectLst/>
                <a:latin typeface="+mn-lt"/>
                <a:ea typeface="+mn-ea"/>
                <a:cs typeface="+mn-cs"/>
              </a:rPr>
              <a:t>Status atual da agenda:  PLC 125/2015 - aprovado com alterações no Senado em junho de 2016, tramitando atualmente na Câmara dos Deputados</a:t>
            </a:r>
          </a:p>
          <a:p>
            <a:r>
              <a:rPr lang="pt-BR" sz="1200" kern="1200" dirty="0" smtClean="0">
                <a:solidFill>
                  <a:schemeClr val="tx1"/>
                </a:solidFill>
                <a:effectLst/>
                <a:latin typeface="+mn-lt"/>
                <a:ea typeface="+mn-ea"/>
                <a:cs typeface="+mn-cs"/>
              </a:rPr>
              <a:t>(</a:t>
            </a:r>
            <a:r>
              <a:rPr lang="pt-BR" sz="1200" kern="1200" dirty="0" err="1" smtClean="0">
                <a:solidFill>
                  <a:schemeClr val="tx1"/>
                </a:solidFill>
                <a:effectLst/>
                <a:latin typeface="+mn-lt"/>
                <a:ea typeface="+mn-ea"/>
                <a:cs typeface="+mn-cs"/>
              </a:rPr>
              <a:t>ii</a:t>
            </a:r>
            <a:r>
              <a:rPr lang="pt-BR" sz="1200" kern="1200" dirty="0" smtClean="0">
                <a:solidFill>
                  <a:schemeClr val="tx1"/>
                </a:solidFill>
                <a:effectLst/>
                <a:latin typeface="+mn-lt"/>
                <a:ea typeface="+mn-ea"/>
                <a:cs typeface="+mn-cs"/>
              </a:rPr>
              <a:t>) alteração no Art. 442 do Decreto n. 3000/99 (Regulamento do Imposto de Renda), deixando claro que não serão computadas na determinação do lucro real as importâncias, creditadas a reservas de capital, que o contribuinte receber a título de ágio na emissão de quotas ou ações por preço superior ao valor nominal, ou a parte do preço de emissão de ações sem valor nominal destinadas à formação de reservas de capital, e </a:t>
            </a:r>
          </a:p>
          <a:p>
            <a:r>
              <a:rPr lang="pt-BR" sz="1200" kern="1200" dirty="0" smtClean="0">
                <a:solidFill>
                  <a:schemeClr val="tx1"/>
                </a:solidFill>
                <a:effectLst/>
                <a:latin typeface="+mn-lt"/>
                <a:ea typeface="+mn-ea"/>
                <a:cs typeface="+mn-cs"/>
              </a:rPr>
              <a:t> </a:t>
            </a:r>
          </a:p>
          <a:p>
            <a:r>
              <a:rPr lang="pt-BR" sz="1200" kern="1200" dirty="0" smtClean="0">
                <a:solidFill>
                  <a:schemeClr val="tx1"/>
                </a:solidFill>
                <a:effectLst/>
                <a:latin typeface="+mn-lt"/>
                <a:ea typeface="+mn-ea"/>
                <a:cs typeface="+mn-cs"/>
              </a:rPr>
              <a:t>Status atual da agenda: Art. 442 do Decreto n. 3000/99 (Regulamento do IR) - destaca-se que o CARF já aplicou às </a:t>
            </a:r>
            <a:r>
              <a:rPr lang="pt-BR" sz="1200" kern="1200" dirty="0" err="1" smtClean="0">
                <a:solidFill>
                  <a:schemeClr val="tx1"/>
                </a:solidFill>
                <a:effectLst/>
                <a:latin typeface="+mn-lt"/>
                <a:ea typeface="+mn-ea"/>
                <a:cs typeface="+mn-cs"/>
              </a:rPr>
              <a:t>LTDAs</a:t>
            </a:r>
            <a:r>
              <a:rPr lang="pt-BR" sz="1200" kern="1200" dirty="0" smtClean="0">
                <a:solidFill>
                  <a:schemeClr val="tx1"/>
                </a:solidFill>
                <a:effectLst/>
                <a:latin typeface="+mn-lt"/>
                <a:ea typeface="+mn-ea"/>
                <a:cs typeface="+mn-cs"/>
              </a:rPr>
              <a:t> o mesmo entendimento conferido às S/As, no entanto, tal situação tem causado insegurança jurídica, sobretudo em startups que não tem recursos disponíveis para disputas administrativas/judiciais; a simples alteração proposta iria conferir maior segurança jurídica às </a:t>
            </a:r>
            <a:r>
              <a:rPr lang="pt-BR" sz="1200" kern="1200" dirty="0" err="1" smtClean="0">
                <a:solidFill>
                  <a:schemeClr val="tx1"/>
                </a:solidFill>
                <a:effectLst/>
                <a:latin typeface="+mn-lt"/>
                <a:ea typeface="+mn-ea"/>
                <a:cs typeface="+mn-cs"/>
              </a:rPr>
              <a:t>LTDAs</a:t>
            </a:r>
            <a:r>
              <a:rPr lang="pt-BR" sz="1200" kern="1200" dirty="0" smtClean="0">
                <a:solidFill>
                  <a:schemeClr val="tx1"/>
                </a:solidFill>
                <a:effectLst/>
                <a:latin typeface="+mn-lt"/>
                <a:ea typeface="+mn-ea"/>
                <a:cs typeface="+mn-cs"/>
              </a:rPr>
              <a:t> e evitar vários casos de conversão desnecessária em S/A</a:t>
            </a:r>
          </a:p>
          <a:p>
            <a:r>
              <a:rPr lang="pt-BR" sz="1200" kern="1200" dirty="0" smtClean="0">
                <a:solidFill>
                  <a:schemeClr val="tx1"/>
                </a:solidFill>
                <a:effectLst/>
                <a:latin typeface="+mn-lt"/>
                <a:ea typeface="+mn-ea"/>
                <a:cs typeface="+mn-cs"/>
              </a:rPr>
              <a:t> </a:t>
            </a:r>
          </a:p>
          <a:p>
            <a:r>
              <a:rPr lang="pt-BR" sz="1200" kern="1200" dirty="0" smtClean="0">
                <a:solidFill>
                  <a:schemeClr val="tx1"/>
                </a:solidFill>
                <a:effectLst/>
                <a:latin typeface="+mn-lt"/>
                <a:ea typeface="+mn-ea"/>
                <a:cs typeface="+mn-cs"/>
              </a:rPr>
              <a:t>(</a:t>
            </a:r>
            <a:r>
              <a:rPr lang="pt-BR" sz="1200" kern="1200" dirty="0" err="1" smtClean="0">
                <a:solidFill>
                  <a:schemeClr val="tx1"/>
                </a:solidFill>
                <a:effectLst/>
                <a:latin typeface="+mn-lt"/>
                <a:ea typeface="+mn-ea"/>
                <a:cs typeface="+mn-cs"/>
              </a:rPr>
              <a:t>iii</a:t>
            </a:r>
            <a:r>
              <a:rPr lang="pt-BR" sz="1200" kern="1200" dirty="0" smtClean="0">
                <a:solidFill>
                  <a:schemeClr val="tx1"/>
                </a:solidFill>
                <a:effectLst/>
                <a:latin typeface="+mn-lt"/>
                <a:ea typeface="+mn-ea"/>
                <a:cs typeface="+mn-cs"/>
              </a:rPr>
              <a:t>) aprovação do PLC 69/2014 - representaria grande avanço no marco legal de capital de risco, estimulando os investimentos em inovação uma vez que uniformiza os requisitos e procedimentos da aplicação do instituto da desconsideração da personalidade jurídica, definido como regra geral no Art. 50 do Código Civil mas aplicada generalizadamente com base em regras de outras legislações como a trabalhista, ambiental, tributária, etc. Atualmente os investidores enfrentam significativa insegurança jurídica pois seu patrimônio de pessoa física muitas vezes acaba respondendo por dívidas da empresa na qual aportou investimento, mesmo que seja um investidor minoritário (i.e. investidor-anjo), não participe da gestão e não tenha havido má fé ou fraude por parte do investidor. Segundo a associação de investidores Anjos do Brasil o capital comprometido em startups hoje no País é de cerca de R$450 milhões distribuídos entre 5.300 investidores. Com a devida segurança jurídica, estima-se que o capital em startups poderia superar R$5 bilhões e 50.000 investidores. Nos EUA, por exemplo, são quase R$80 bilhões investidos por mais de 320.000 investidores-anjo (dados Anjos do Brasil, 2014).</a:t>
            </a:r>
          </a:p>
          <a:p>
            <a:r>
              <a:rPr lang="pt-BR" sz="1200" kern="1200" dirty="0" smtClean="0">
                <a:solidFill>
                  <a:schemeClr val="tx1"/>
                </a:solidFill>
                <a:effectLst/>
                <a:latin typeface="+mn-lt"/>
                <a:ea typeface="+mn-ea"/>
                <a:cs typeface="+mn-cs"/>
              </a:rPr>
              <a:t> </a:t>
            </a:r>
          </a:p>
          <a:p>
            <a:r>
              <a:rPr lang="pt-BR" sz="1200" kern="1200" dirty="0" smtClean="0">
                <a:solidFill>
                  <a:schemeClr val="tx1"/>
                </a:solidFill>
                <a:effectLst/>
                <a:latin typeface="+mn-lt"/>
                <a:ea typeface="+mn-ea"/>
                <a:cs typeface="+mn-cs"/>
              </a:rPr>
              <a:t>Status atual da agenda: o PLS recebeu parecer favorável na CCJ do Senado Federal.</a:t>
            </a:r>
          </a:p>
          <a:p>
            <a:r>
              <a:rPr lang="pt-BR" sz="1200" kern="1200" dirty="0" smtClean="0">
                <a:solidFill>
                  <a:schemeClr val="tx1"/>
                </a:solidFill>
                <a:effectLst/>
                <a:latin typeface="+mn-lt"/>
                <a:ea typeface="+mn-ea"/>
                <a:cs typeface="+mn-cs"/>
              </a:rPr>
              <a:t> </a:t>
            </a:r>
          </a:p>
          <a:p>
            <a:r>
              <a:rPr lang="pt-BR" sz="1200" kern="1200" dirty="0" smtClean="0">
                <a:solidFill>
                  <a:schemeClr val="tx1"/>
                </a:solidFill>
                <a:effectLst/>
                <a:latin typeface="+mn-lt"/>
                <a:ea typeface="+mn-ea"/>
                <a:cs typeface="+mn-cs"/>
              </a:rPr>
              <a:t>(</a:t>
            </a:r>
            <a:r>
              <a:rPr lang="pt-BR" sz="1200" kern="1200" dirty="0" err="1" smtClean="0">
                <a:solidFill>
                  <a:schemeClr val="tx1"/>
                </a:solidFill>
                <a:effectLst/>
                <a:latin typeface="+mn-lt"/>
                <a:ea typeface="+mn-ea"/>
                <a:cs typeface="+mn-cs"/>
              </a:rPr>
              <a:t>iv</a:t>
            </a:r>
            <a:r>
              <a:rPr lang="pt-BR" sz="1200" kern="1200" dirty="0" smtClean="0">
                <a:solidFill>
                  <a:schemeClr val="tx1"/>
                </a:solidFill>
                <a:effectLst/>
                <a:latin typeface="+mn-lt"/>
                <a:ea typeface="+mn-ea"/>
                <a:cs typeface="+mn-cs"/>
              </a:rPr>
              <a:t>) aprovação do PL 4.303/2012 - Na época em que o atual regramento para as sociedades anônimas (Lei 6.404/76) foi desenvolvido, ele foi pensado para atender a companhias maiores, em geral com vários acionistas e por isso apresenta regras rígidas de transparência e publicação de seus atos. No entanto, na realidade atual as companhias ainda iniciantes já recebem investimentos nos seus primeiros anos de vida, muitas vezes por Fundos de Investimento em Participações, que somente podem investir em empresas registradas sob a forma de sociedade anônima. O regramento atual das S/As é inadequado às empresas iniciantes, um exemplo é a exigência de publicação dos atos e documentos da empresa em jornais de grande circulação. Tal exigência é ultrapassada, desnecessária e causam grande custo às empresas iniciantes, que poderiam publicar seus atos na internet por um custo bem mais baixo.</a:t>
            </a:r>
          </a:p>
          <a:p>
            <a:r>
              <a:rPr lang="pt-BR" sz="1200" kern="1200" dirty="0" smtClean="0">
                <a:solidFill>
                  <a:schemeClr val="tx1"/>
                </a:solidFill>
                <a:effectLst/>
                <a:latin typeface="+mn-lt"/>
                <a:ea typeface="+mn-ea"/>
                <a:cs typeface="+mn-cs"/>
              </a:rPr>
              <a:t> </a:t>
            </a:r>
          </a:p>
          <a:p>
            <a:endParaRPr lang="pt-BR" dirty="0"/>
          </a:p>
        </p:txBody>
      </p:sp>
      <p:sp>
        <p:nvSpPr>
          <p:cNvPr id="4" name="Espaço Reservado para Número de Slide 3"/>
          <p:cNvSpPr>
            <a:spLocks noGrp="1"/>
          </p:cNvSpPr>
          <p:nvPr>
            <p:ph type="sldNum" sz="quarter" idx="10"/>
          </p:nvPr>
        </p:nvSpPr>
        <p:spPr/>
        <p:txBody>
          <a:bodyPr/>
          <a:lstStyle/>
          <a:p>
            <a:fld id="{87F039BD-25B7-4FB1-873E-99298448ABF1}" type="slidenum">
              <a:rPr lang="pt-BR" smtClean="0"/>
              <a:t>16</a:t>
            </a:fld>
            <a:endParaRPr lang="pt-BR"/>
          </a:p>
        </p:txBody>
      </p:sp>
    </p:spTree>
    <p:extLst>
      <p:ext uri="{BB962C8B-B14F-4D97-AF65-F5344CB8AC3E}">
        <p14:creationId xmlns:p14="http://schemas.microsoft.com/office/powerpoint/2010/main" val="4009893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3895BA6-2375-4B74-AF69-AC66DA360F79}" type="slidenum">
              <a:rPr lang="pt-BR" smtClean="0"/>
              <a:t>‹nº›</a:t>
            </a:fld>
            <a:endParaRPr lang="pt-BR"/>
          </a:p>
        </p:txBody>
      </p:sp>
    </p:spTree>
    <p:extLst>
      <p:ext uri="{BB962C8B-B14F-4D97-AF65-F5344CB8AC3E}">
        <p14:creationId xmlns:p14="http://schemas.microsoft.com/office/powerpoint/2010/main" val="3174344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3895BA6-2375-4B74-AF69-AC66DA360F79}" type="slidenum">
              <a:rPr lang="pt-BR" smtClean="0"/>
              <a:t>‹nº›</a:t>
            </a:fld>
            <a:endParaRPr lang="pt-BR"/>
          </a:p>
        </p:txBody>
      </p:sp>
    </p:spTree>
    <p:extLst>
      <p:ext uri="{BB962C8B-B14F-4D97-AF65-F5344CB8AC3E}">
        <p14:creationId xmlns:p14="http://schemas.microsoft.com/office/powerpoint/2010/main" val="1853310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3895BA6-2375-4B74-AF69-AC66DA360F79}" type="slidenum">
              <a:rPr lang="pt-BR" smtClean="0"/>
              <a:t>‹nº›</a:t>
            </a:fld>
            <a:endParaRPr lang="pt-BR"/>
          </a:p>
        </p:txBody>
      </p:sp>
    </p:spTree>
    <p:extLst>
      <p:ext uri="{BB962C8B-B14F-4D97-AF65-F5344CB8AC3E}">
        <p14:creationId xmlns:p14="http://schemas.microsoft.com/office/powerpoint/2010/main" val="1126632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
        <p:nvSpPr>
          <p:cNvPr id="7" name="CaixaDeTexto 6"/>
          <p:cNvSpPr txBox="1"/>
          <p:nvPr userDrawn="1"/>
        </p:nvSpPr>
        <p:spPr>
          <a:xfrm>
            <a:off x="8388424" y="44624"/>
            <a:ext cx="792088" cy="323165"/>
          </a:xfrm>
          <a:prstGeom prst="rect">
            <a:avLst/>
          </a:prstGeom>
          <a:noFill/>
        </p:spPr>
        <p:txBody>
          <a:bodyPr wrap="square" rtlCol="0">
            <a:spAutoFit/>
          </a:bodyPr>
          <a:lstStyle/>
          <a:p>
            <a:r>
              <a:rPr lang="pt-BR" sz="1500" b="1" dirty="0" smtClean="0">
                <a:solidFill>
                  <a:srgbClr val="4A74A6"/>
                </a:solidFill>
                <a:latin typeface="Gotham Bold" panose="02000803030000020004" pitchFamily="2" charset="0"/>
              </a:rPr>
              <a:t>MDIC</a:t>
            </a:r>
            <a:endParaRPr lang="pt-BR" sz="1500" b="1" dirty="0">
              <a:solidFill>
                <a:srgbClr val="4A74A6"/>
              </a:solidFill>
              <a:latin typeface="Gotham Bold" panose="02000803030000020004" pitchFamily="2" charset="0"/>
            </a:endParaRPr>
          </a:p>
        </p:txBody>
      </p:sp>
      <p:sp>
        <p:nvSpPr>
          <p:cNvPr id="9" name="Retângulo 8"/>
          <p:cNvSpPr/>
          <p:nvPr userDrawn="1"/>
        </p:nvSpPr>
        <p:spPr>
          <a:xfrm rot="16200000">
            <a:off x="-3388222" y="3362274"/>
            <a:ext cx="6883947" cy="107504"/>
          </a:xfrm>
          <a:prstGeom prst="rect">
            <a:avLst/>
          </a:prstGeom>
          <a:solidFill>
            <a:srgbClr val="4A74A6"/>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pt-BR"/>
          </a:p>
        </p:txBody>
      </p:sp>
    </p:spTree>
    <p:extLst>
      <p:ext uri="{BB962C8B-B14F-4D97-AF65-F5344CB8AC3E}">
        <p14:creationId xmlns:p14="http://schemas.microsoft.com/office/powerpoint/2010/main" val="37087113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F8BA23F5-3F0B-4F34-B321-8EE820DA47A8}" type="datetimeFigureOut">
              <a:rPr lang="pt-BR" smtClean="0"/>
              <a:t>05/07/2016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393833DB-57EC-413C-B004-9749A332FC3E}" type="slidenum">
              <a:rPr lang="pt-BR" smtClean="0"/>
              <a:t>‹nº›</a:t>
            </a:fld>
            <a:endParaRPr lang="pt-BR"/>
          </a:p>
        </p:txBody>
      </p:sp>
    </p:spTree>
    <p:extLst>
      <p:ext uri="{BB962C8B-B14F-4D97-AF65-F5344CB8AC3E}">
        <p14:creationId xmlns:p14="http://schemas.microsoft.com/office/powerpoint/2010/main" val="133275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3895BA6-2375-4B74-AF69-AC66DA360F79}" type="slidenum">
              <a:rPr lang="pt-BR" smtClean="0"/>
              <a:t>‹nº›</a:t>
            </a:fld>
            <a:endParaRPr lang="pt-BR"/>
          </a:p>
        </p:txBody>
      </p:sp>
    </p:spTree>
    <p:extLst>
      <p:ext uri="{BB962C8B-B14F-4D97-AF65-F5344CB8AC3E}">
        <p14:creationId xmlns:p14="http://schemas.microsoft.com/office/powerpoint/2010/main" val="376065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3895BA6-2375-4B74-AF69-AC66DA360F79}" type="slidenum">
              <a:rPr lang="pt-BR" smtClean="0"/>
              <a:t>‹nº›</a:t>
            </a:fld>
            <a:endParaRPr lang="pt-BR"/>
          </a:p>
        </p:txBody>
      </p:sp>
    </p:spTree>
    <p:extLst>
      <p:ext uri="{BB962C8B-B14F-4D97-AF65-F5344CB8AC3E}">
        <p14:creationId xmlns:p14="http://schemas.microsoft.com/office/powerpoint/2010/main" val="3758841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3895BA6-2375-4B74-AF69-AC66DA360F79}" type="slidenum">
              <a:rPr lang="pt-BR" smtClean="0"/>
              <a:t>‹nº›</a:t>
            </a:fld>
            <a:endParaRPr lang="pt-BR"/>
          </a:p>
        </p:txBody>
      </p:sp>
    </p:spTree>
    <p:extLst>
      <p:ext uri="{BB962C8B-B14F-4D97-AF65-F5344CB8AC3E}">
        <p14:creationId xmlns:p14="http://schemas.microsoft.com/office/powerpoint/2010/main" val="2601895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3895BA6-2375-4B74-AF69-AC66DA360F79}" type="slidenum">
              <a:rPr lang="pt-BR" smtClean="0"/>
              <a:t>‹nº›</a:t>
            </a:fld>
            <a:endParaRPr lang="pt-BR"/>
          </a:p>
        </p:txBody>
      </p:sp>
    </p:spTree>
    <p:extLst>
      <p:ext uri="{BB962C8B-B14F-4D97-AF65-F5344CB8AC3E}">
        <p14:creationId xmlns:p14="http://schemas.microsoft.com/office/powerpoint/2010/main" val="773571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ent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0452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3895BA6-2375-4B74-AF69-AC66DA360F79}" type="slidenum">
              <a:rPr lang="pt-BR" smtClean="0"/>
              <a:t>‹nº›</a:t>
            </a:fld>
            <a:endParaRPr lang="pt-BR"/>
          </a:p>
        </p:txBody>
      </p:sp>
    </p:spTree>
    <p:extLst>
      <p:ext uri="{BB962C8B-B14F-4D97-AF65-F5344CB8AC3E}">
        <p14:creationId xmlns:p14="http://schemas.microsoft.com/office/powerpoint/2010/main" val="2088984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3895BA6-2375-4B74-AF69-AC66DA360F79}" type="slidenum">
              <a:rPr lang="pt-BR" smtClean="0"/>
              <a:t>‹nº›</a:t>
            </a:fld>
            <a:endParaRPr lang="pt-BR"/>
          </a:p>
        </p:txBody>
      </p:sp>
    </p:spTree>
    <p:extLst>
      <p:ext uri="{BB962C8B-B14F-4D97-AF65-F5344CB8AC3E}">
        <p14:creationId xmlns:p14="http://schemas.microsoft.com/office/powerpoint/2010/main" val="4258963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3895BA6-2375-4B74-AF69-AC66DA360F79}" type="slidenum">
              <a:rPr lang="pt-BR" smtClean="0"/>
              <a:t>‹nº›</a:t>
            </a:fld>
            <a:endParaRPr lang="pt-BR"/>
          </a:p>
        </p:txBody>
      </p:sp>
    </p:spTree>
    <p:extLst>
      <p:ext uri="{BB962C8B-B14F-4D97-AF65-F5344CB8AC3E}">
        <p14:creationId xmlns:p14="http://schemas.microsoft.com/office/powerpoint/2010/main" val="492617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95BA6-2375-4B74-AF69-AC66DA360F79}" type="slidenum">
              <a:rPr lang="pt-BR" smtClean="0"/>
              <a:t>‹nº›</a:t>
            </a:fld>
            <a:endParaRPr lang="pt-BR"/>
          </a:p>
        </p:txBody>
      </p:sp>
    </p:spTree>
    <p:extLst>
      <p:ext uri="{BB962C8B-B14F-4D97-AF65-F5344CB8AC3E}">
        <p14:creationId xmlns:p14="http://schemas.microsoft.com/office/powerpoint/2010/main" val="3895908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gif"/><Relationship Id="rId18" Type="http://schemas.openxmlformats.org/officeDocument/2006/relationships/image" Target="../media/image26.png"/><Relationship Id="rId3" Type="http://schemas.openxmlformats.org/officeDocument/2006/relationships/image" Target="../media/image11.jpe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jpg"/><Relationship Id="rId17" Type="http://schemas.openxmlformats.org/officeDocument/2006/relationships/image" Target="../media/image25.png"/><Relationship Id="rId2" Type="http://schemas.openxmlformats.org/officeDocument/2006/relationships/image" Target="../media/image10.jpeg"/><Relationship Id="rId16" Type="http://schemas.openxmlformats.org/officeDocument/2006/relationships/image" Target="../media/image24.jpe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jp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jpeg"/><Relationship Id="rId19" Type="http://schemas.openxmlformats.org/officeDocument/2006/relationships/image" Target="../media/image27.png"/><Relationship Id="rId4" Type="http://schemas.openxmlformats.org/officeDocument/2006/relationships/image" Target="../media/image12.jpg"/><Relationship Id="rId9" Type="http://schemas.openxmlformats.org/officeDocument/2006/relationships/image" Target="../media/image17.jpeg"/><Relationship Id="rId14" Type="http://schemas.openxmlformats.org/officeDocument/2006/relationships/image" Target="../media/image22.png"/><Relationship Id="rId22"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13.xml"/><Relationship Id="rId5" Type="http://schemas.openxmlformats.org/officeDocument/2006/relationships/image" Target="../media/image35.jpg"/><Relationship Id="rId4" Type="http://schemas.openxmlformats.org/officeDocument/2006/relationships/image" Target="../media/image3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C3895BA6-2375-4B74-AF69-AC66DA360F79}" type="slidenum">
              <a:rPr lang="pt-BR" smtClean="0"/>
              <a:t>1</a:t>
            </a:fld>
            <a:endParaRPr lang="pt-BR"/>
          </a:p>
        </p:txBody>
      </p:sp>
      <p:sp>
        <p:nvSpPr>
          <p:cNvPr id="3" name="Retângulo 2"/>
          <p:cNvSpPr/>
          <p:nvPr/>
        </p:nvSpPr>
        <p:spPr>
          <a:xfrm>
            <a:off x="0" y="332656"/>
            <a:ext cx="9144000" cy="6120680"/>
          </a:xfrm>
          <a:prstGeom prst="rect">
            <a:avLst/>
          </a:prstGeom>
          <a:solidFill>
            <a:srgbClr val="4A7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971600" y="2115723"/>
            <a:ext cx="7993868" cy="3139321"/>
          </a:xfrm>
          <a:prstGeom prst="rect">
            <a:avLst/>
          </a:prstGeom>
          <a:noFill/>
        </p:spPr>
        <p:txBody>
          <a:bodyPr wrap="square" rtlCol="0">
            <a:spAutoFit/>
          </a:bodyPr>
          <a:lstStyle/>
          <a:p>
            <a:r>
              <a:rPr lang="pt-BR" sz="6000" b="1" dirty="0" smtClean="0">
                <a:solidFill>
                  <a:schemeClr val="bg1"/>
                </a:solidFill>
              </a:rPr>
              <a:t>Audiência Publica</a:t>
            </a:r>
          </a:p>
          <a:p>
            <a:pPr algn="just"/>
            <a:endParaRPr lang="pt-BR" sz="3600" b="1" dirty="0" smtClean="0">
              <a:solidFill>
                <a:schemeClr val="bg1"/>
              </a:solidFill>
            </a:endParaRPr>
          </a:p>
          <a:p>
            <a:pPr algn="just"/>
            <a:r>
              <a:rPr lang="pt-BR" sz="3200" b="1" i="1" dirty="0" smtClean="0">
                <a:solidFill>
                  <a:schemeClr val="bg1"/>
                </a:solidFill>
              </a:rPr>
              <a:t>Atuação e desafios das Empresas Startups e incubadoras de empresas no contexto do desenvolvimento econômico brasileiro</a:t>
            </a:r>
            <a:endParaRPr lang="pt-BR" sz="3200" b="1" i="1" dirty="0">
              <a:solidFill>
                <a:schemeClr val="bg1"/>
              </a:solidFill>
            </a:endParaRPr>
          </a:p>
        </p:txBody>
      </p:sp>
    </p:spTree>
    <p:extLst>
      <p:ext uri="{BB962C8B-B14F-4D97-AF65-F5344CB8AC3E}">
        <p14:creationId xmlns:p14="http://schemas.microsoft.com/office/powerpoint/2010/main" val="4031268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5" name="Espaço Reservado para Conteúdo 4" descr="BG_INOVATIVA BRASIL 2014 2015.jpg"/>
          <p:cNvPicPr>
            <a:picLocks noGrp="1" noChangeAspect="1"/>
          </p:cNvPicPr>
          <p:nvPr>
            <p:ph idx="1"/>
          </p:nvPr>
        </p:nvPicPr>
        <p:blipFill>
          <a:blip r:embed="rId2" cstate="print"/>
          <a:stretch>
            <a:fillRect/>
          </a:stretch>
        </p:blipFill>
        <p:spPr>
          <a:xfrm>
            <a:off x="-6312" y="40009"/>
            <a:ext cx="9159228" cy="6789270"/>
          </a:xfrm>
        </p:spPr>
      </p:pic>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765" y="4166834"/>
            <a:ext cx="3323094" cy="1167319"/>
          </a:xfrm>
          <a:prstGeom prst="rect">
            <a:avLst/>
          </a:prstGeom>
        </p:spPr>
      </p:pic>
      <p:sp>
        <p:nvSpPr>
          <p:cNvPr id="4" name="CaixaDeTexto 3"/>
          <p:cNvSpPr txBox="1"/>
          <p:nvPr/>
        </p:nvSpPr>
        <p:spPr>
          <a:xfrm>
            <a:off x="594119" y="4052162"/>
            <a:ext cx="3840857" cy="699627"/>
          </a:xfrm>
          <a:prstGeom prst="rect">
            <a:avLst/>
          </a:prstGeom>
          <a:noFill/>
        </p:spPr>
        <p:txBody>
          <a:bodyPr wrap="square" rtlCol="0">
            <a:spAutoFit/>
          </a:bodyPr>
          <a:lstStyle/>
          <a:p>
            <a:r>
              <a:rPr lang="pt-BR" sz="3953" b="1" dirty="0">
                <a:solidFill>
                  <a:schemeClr val="bg1"/>
                </a:solidFill>
                <a:latin typeface="Helvetica-CondensedLight"/>
              </a:rPr>
              <a:t>CONEXÃO</a:t>
            </a:r>
          </a:p>
        </p:txBody>
      </p:sp>
    </p:spTree>
    <p:extLst>
      <p:ext uri="{BB962C8B-B14F-4D97-AF65-F5344CB8AC3E}">
        <p14:creationId xmlns:p14="http://schemas.microsoft.com/office/powerpoint/2010/main" val="379558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1626" y="205371"/>
            <a:ext cx="7430585" cy="1065840"/>
          </a:xfrm>
        </p:spPr>
        <p:txBody>
          <a:bodyPr/>
          <a:lstStyle/>
          <a:p>
            <a:r>
              <a:rPr lang="pt-BR" sz="2372" dirty="0"/>
              <a:t>Conexão com investidores e grandes empresas</a:t>
            </a:r>
          </a:p>
        </p:txBody>
      </p:sp>
      <p:pic>
        <p:nvPicPr>
          <p:cNvPr id="4"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0290" y="1518974"/>
            <a:ext cx="3568254" cy="24045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60893" y="1471666"/>
            <a:ext cx="3708657" cy="24991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4" name="Picture 2" descr="https://fbcdn-sphotos-d-a.akamaihd.net/hphotos-ak-xfp1/v/t1.0-9/12662547_1140520822730295_1361032171667312398_n.jpg?oh=c0c8bb8b7cdfb9e6cccdf6e3c001b231&amp;oe=575C832B&amp;__gda__=1465956475_f086ae31f5cd3c6e714efba654bd71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0385" y="4311885"/>
            <a:ext cx="3589166" cy="23927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6" name="Picture 4" descr="https://scontent-gru2-1.xx.fbcdn.net/hphotos-xpf1/v/t1.0-9/12705303_1140520852730292_6046412356533078996_n.jpg?oh=fe5ee8873d3b4a2efafc816411c91319&amp;oe=5726AF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626" y="4311886"/>
            <a:ext cx="3589164" cy="23927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7" name="Conector reto 6"/>
          <p:cNvCxnSpPr/>
          <p:nvPr/>
        </p:nvCxnSpPr>
        <p:spPr>
          <a:xfrm>
            <a:off x="300291" y="4146964"/>
            <a:ext cx="854959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to 8"/>
          <p:cNvCxnSpPr/>
          <p:nvPr/>
        </p:nvCxnSpPr>
        <p:spPr>
          <a:xfrm>
            <a:off x="4568862" y="1518974"/>
            <a:ext cx="0" cy="51856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839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737" y="1376440"/>
            <a:ext cx="8121118" cy="5334443"/>
          </a:xfrm>
          <a:prstGeom prst="rect">
            <a:avLst/>
          </a:prstGeom>
          <a:ln>
            <a:noFill/>
          </a:ln>
          <a:effectLst>
            <a:softEdge rad="112500"/>
          </a:effectLst>
        </p:spPr>
      </p:pic>
      <p:sp>
        <p:nvSpPr>
          <p:cNvPr id="6" name="CaixaDeTexto 5"/>
          <p:cNvSpPr txBox="1"/>
          <p:nvPr/>
        </p:nvSpPr>
        <p:spPr>
          <a:xfrm>
            <a:off x="2349700" y="361335"/>
            <a:ext cx="4172982" cy="699627"/>
          </a:xfrm>
          <a:prstGeom prst="rect">
            <a:avLst/>
          </a:prstGeom>
          <a:noFill/>
        </p:spPr>
        <p:txBody>
          <a:bodyPr wrap="none" rtlCol="0">
            <a:spAutoFit/>
          </a:bodyPr>
          <a:lstStyle/>
          <a:p>
            <a:r>
              <a:rPr lang="pt-BR" sz="3953" b="1" dirty="0"/>
              <a:t>Vale do Silício/EUA</a:t>
            </a:r>
          </a:p>
        </p:txBody>
      </p:sp>
    </p:spTree>
    <p:extLst>
      <p:ext uri="{BB962C8B-B14F-4D97-AF65-F5344CB8AC3E}">
        <p14:creationId xmlns:p14="http://schemas.microsoft.com/office/powerpoint/2010/main" val="905780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5482" y="255579"/>
            <a:ext cx="6319300" cy="1065840"/>
          </a:xfrm>
        </p:spPr>
        <p:txBody>
          <a:bodyPr/>
          <a:lstStyle/>
          <a:p>
            <a:pPr algn="ctr"/>
            <a:r>
              <a:rPr lang="pt-BR" sz="3953" dirty="0">
                <a:latin typeface="+mn-lt"/>
              </a:rPr>
              <a:t>Londres/UK</a:t>
            </a:r>
          </a:p>
        </p:txBody>
      </p:sp>
      <p:pic>
        <p:nvPicPr>
          <p:cNvPr id="4098" name="Picture 2" descr="https://scontent-gru2-1.xx.fbcdn.net/hphotos-xpl1/t31.0-8/12640465_1138707762911601_3072035800528150886_o.jpg"/>
          <p:cNvPicPr>
            <a:picLocks noChangeAspect="1" noChangeArrowheads="1"/>
          </p:cNvPicPr>
          <p:nvPr/>
        </p:nvPicPr>
        <p:blipFill rotWithShape="1">
          <a:blip r:embed="rId2">
            <a:extLst>
              <a:ext uri="{28A0092B-C50C-407E-A947-70E740481C1C}">
                <a14:useLocalDpi xmlns:a14="http://schemas.microsoft.com/office/drawing/2010/main" val="0"/>
              </a:ext>
            </a:extLst>
          </a:blip>
          <a:srcRect l="1855" t="14936" b="13900"/>
          <a:stretch/>
        </p:blipFill>
        <p:spPr bwMode="auto">
          <a:xfrm>
            <a:off x="-13358" y="1887637"/>
            <a:ext cx="9144000" cy="44222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453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806896" y="346869"/>
            <a:ext cx="5709320" cy="7778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500" b="1" dirty="0" smtClean="0">
                <a:solidFill>
                  <a:srgbClr val="4A74A6"/>
                </a:solidFill>
              </a:rPr>
              <a:t>Lei 13.243/2016</a:t>
            </a:r>
            <a:endParaRPr lang="pt-BR" sz="2500" b="1" dirty="0">
              <a:solidFill>
                <a:srgbClr val="4A74A6"/>
              </a:solidFill>
            </a:endParaRPr>
          </a:p>
        </p:txBody>
      </p:sp>
      <p:sp>
        <p:nvSpPr>
          <p:cNvPr id="3" name="Espaço Reservado para Conteúdo 2"/>
          <p:cNvSpPr txBox="1">
            <a:spLocks/>
          </p:cNvSpPr>
          <p:nvPr/>
        </p:nvSpPr>
        <p:spPr>
          <a:xfrm>
            <a:off x="683568" y="1313384"/>
            <a:ext cx="8002587" cy="55446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
            </a:pPr>
            <a:endParaRPr lang="pt-BR" sz="1600" dirty="0" smtClean="0"/>
          </a:p>
          <a:p>
            <a:pPr algn="just">
              <a:lnSpc>
                <a:spcPct val="150000"/>
              </a:lnSpc>
              <a:buClr>
                <a:srgbClr val="4A74A6"/>
              </a:buClr>
            </a:pPr>
            <a:r>
              <a:rPr lang="pt-BR" sz="2400" dirty="0"/>
              <a:t>Entes federativos podem participar minoritariamente do capital social de empresas (altera o Art. 5 da lei de Inovação</a:t>
            </a:r>
            <a:r>
              <a:rPr lang="pt-BR" sz="2400" dirty="0" smtClean="0"/>
              <a:t>)</a:t>
            </a:r>
          </a:p>
          <a:p>
            <a:pPr algn="just">
              <a:lnSpc>
                <a:spcPct val="150000"/>
              </a:lnSpc>
              <a:buClr>
                <a:srgbClr val="4A74A6"/>
              </a:buClr>
            </a:pPr>
            <a:r>
              <a:rPr lang="pt-BR" sz="2400" dirty="0"/>
              <a:t>Novos instrumentos para empresas. </a:t>
            </a:r>
            <a:r>
              <a:rPr lang="pt-BR" sz="2400" dirty="0" err="1"/>
              <a:t>Ex</a:t>
            </a:r>
            <a:r>
              <a:rPr lang="pt-BR" sz="2400" dirty="0"/>
              <a:t>: “Bônus tecnológico”. (altera o </a:t>
            </a:r>
            <a:r>
              <a:rPr lang="pt-BR" sz="2400" dirty="0" err="1"/>
              <a:t>Art</a:t>
            </a:r>
            <a:r>
              <a:rPr lang="pt-BR" sz="2400" dirty="0"/>
              <a:t> 19 da lei de Inovação</a:t>
            </a:r>
            <a:r>
              <a:rPr lang="pt-BR" sz="2400" dirty="0" smtClean="0"/>
              <a:t>)</a:t>
            </a:r>
          </a:p>
          <a:p>
            <a:pPr algn="just">
              <a:lnSpc>
                <a:spcPct val="150000"/>
              </a:lnSpc>
              <a:buClr>
                <a:srgbClr val="4A74A6"/>
              </a:buClr>
            </a:pPr>
            <a:r>
              <a:rPr lang="pt-BR" sz="2400" dirty="0"/>
              <a:t>Ampliação da carga horária de pesquisadores DE em projetos com empresas (Art. 10 da lei 13.243</a:t>
            </a:r>
            <a:r>
              <a:rPr lang="pt-BR" sz="2400" dirty="0" smtClean="0"/>
              <a:t>)</a:t>
            </a:r>
          </a:p>
          <a:p>
            <a:pPr algn="just">
              <a:lnSpc>
                <a:spcPct val="150000"/>
              </a:lnSpc>
              <a:buClr>
                <a:srgbClr val="4A74A6"/>
              </a:buClr>
            </a:pPr>
            <a:r>
              <a:rPr lang="pt-BR" sz="2400" dirty="0"/>
              <a:t>Livre negociação da propriedade intelectual (Art. 4, III)</a:t>
            </a:r>
          </a:p>
          <a:p>
            <a:pPr algn="just">
              <a:lnSpc>
                <a:spcPct val="150000"/>
              </a:lnSpc>
              <a:buClr>
                <a:srgbClr val="4A74A6"/>
              </a:buClr>
            </a:pPr>
            <a:endParaRPr lang="pt-BR" sz="1800" dirty="0" smtClean="0"/>
          </a:p>
          <a:p>
            <a:pPr algn="just">
              <a:lnSpc>
                <a:spcPct val="150000"/>
              </a:lnSpc>
              <a:buClr>
                <a:srgbClr val="4A74A6"/>
              </a:buClr>
            </a:pPr>
            <a:endParaRPr lang="pt-BR" sz="1800" dirty="0"/>
          </a:p>
        </p:txBody>
      </p:sp>
    </p:spTree>
    <p:extLst>
      <p:ext uri="{BB962C8B-B14F-4D97-AF65-F5344CB8AC3E}">
        <p14:creationId xmlns:p14="http://schemas.microsoft.com/office/powerpoint/2010/main" val="563039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806896" y="346869"/>
            <a:ext cx="5709320" cy="7778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500" b="1" dirty="0" smtClean="0">
                <a:solidFill>
                  <a:srgbClr val="4A74A6"/>
                </a:solidFill>
              </a:rPr>
              <a:t>Regulação para Capital de Risco</a:t>
            </a:r>
            <a:endParaRPr lang="pt-BR" sz="2500" b="1" dirty="0">
              <a:solidFill>
                <a:srgbClr val="4A74A6"/>
              </a:solidFill>
            </a:endParaRPr>
          </a:p>
        </p:txBody>
      </p:sp>
      <p:sp>
        <p:nvSpPr>
          <p:cNvPr id="3" name="Espaço Reservado para Conteúdo 2"/>
          <p:cNvSpPr txBox="1">
            <a:spLocks/>
          </p:cNvSpPr>
          <p:nvPr/>
        </p:nvSpPr>
        <p:spPr>
          <a:xfrm>
            <a:off x="683568" y="1052736"/>
            <a:ext cx="8002587" cy="56886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
            </a:pPr>
            <a:endParaRPr lang="pt-BR" sz="1400" dirty="0" smtClean="0"/>
          </a:p>
          <a:p>
            <a:pPr algn="just">
              <a:lnSpc>
                <a:spcPct val="150000"/>
              </a:lnSpc>
              <a:buClr>
                <a:srgbClr val="4A74A6"/>
              </a:buClr>
            </a:pPr>
            <a:r>
              <a:rPr lang="pt-BR" sz="2000" dirty="0"/>
              <a:t>Dar segurança jurídica a investidores de empresas: hoje, em casos de processos trabalhistas ou código de defesa do consumidor, o patrimônio pessoal do investidor pode ser atingido e não apenas os valores investidos na </a:t>
            </a:r>
            <a:r>
              <a:rPr lang="pt-BR" sz="2000" dirty="0" smtClean="0"/>
              <a:t>empresa, mesmo sem dolo ou má fé. </a:t>
            </a:r>
          </a:p>
          <a:p>
            <a:pPr marL="342900" lvl="2" indent="-342900" algn="just">
              <a:lnSpc>
                <a:spcPct val="150000"/>
              </a:lnSpc>
              <a:buClr>
                <a:srgbClr val="4A74A6"/>
              </a:buClr>
            </a:pPr>
            <a:r>
              <a:rPr lang="pt-BR" sz="2000" dirty="0"/>
              <a:t>Simplificação de S/As: Hoje, instituir e manter uma S/A é muito caro e burocrático. </a:t>
            </a:r>
            <a:r>
              <a:rPr lang="pt-BR" sz="2000" dirty="0" smtClean="0"/>
              <a:t>É preciso </a:t>
            </a:r>
            <a:r>
              <a:rPr lang="pt-BR" sz="2000" dirty="0"/>
              <a:t>simplificar e baratear, de modo que as pequenas empresas também possam utilizar essa natureza jurídica</a:t>
            </a:r>
            <a:r>
              <a:rPr lang="pt-BR" sz="2000" dirty="0" smtClean="0"/>
              <a:t>.</a:t>
            </a:r>
          </a:p>
          <a:p>
            <a:pPr marL="342900" lvl="2" indent="-342900" algn="just">
              <a:lnSpc>
                <a:spcPct val="150000"/>
              </a:lnSpc>
              <a:buClr>
                <a:srgbClr val="4A74A6"/>
              </a:buClr>
            </a:pPr>
            <a:r>
              <a:rPr lang="pt-BR" sz="2000" dirty="0"/>
              <a:t>Instituir </a:t>
            </a:r>
            <a:r>
              <a:rPr lang="pt-BR" sz="2000" dirty="0" smtClean="0"/>
              <a:t>mecanismos de </a:t>
            </a:r>
            <a:r>
              <a:rPr lang="pt-BR" sz="2000" dirty="0" err="1"/>
              <a:t>co-investimento</a:t>
            </a:r>
            <a:r>
              <a:rPr lang="pt-BR" sz="2000" dirty="0"/>
              <a:t>, por meio dos quais o governo investirá em empresas de base tecnológica junto a investidores privados, aumentando a disponibilidade desse tipo de capital de risco.</a:t>
            </a:r>
          </a:p>
          <a:p>
            <a:pPr marL="342900" lvl="2" indent="-342900" algn="just">
              <a:lnSpc>
                <a:spcPct val="150000"/>
              </a:lnSpc>
              <a:buClr>
                <a:srgbClr val="4A74A6"/>
              </a:buClr>
            </a:pPr>
            <a:endParaRPr lang="pt-BR" sz="2000" dirty="0" smtClean="0"/>
          </a:p>
          <a:p>
            <a:pPr algn="just">
              <a:lnSpc>
                <a:spcPct val="150000"/>
              </a:lnSpc>
              <a:buClr>
                <a:srgbClr val="4A74A6"/>
              </a:buClr>
            </a:pPr>
            <a:endParaRPr lang="pt-BR" sz="2000" dirty="0"/>
          </a:p>
        </p:txBody>
      </p:sp>
    </p:spTree>
    <p:extLst>
      <p:ext uri="{BB962C8B-B14F-4D97-AF65-F5344CB8AC3E}">
        <p14:creationId xmlns:p14="http://schemas.microsoft.com/office/powerpoint/2010/main" val="912662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806896" y="346869"/>
            <a:ext cx="5709320" cy="7778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500" b="1" dirty="0" smtClean="0">
                <a:solidFill>
                  <a:srgbClr val="4A74A6"/>
                </a:solidFill>
              </a:rPr>
              <a:t>Regulação para Capital de Risco - Impacto</a:t>
            </a:r>
            <a:endParaRPr lang="pt-BR" sz="2500" b="1" dirty="0">
              <a:solidFill>
                <a:srgbClr val="4A74A6"/>
              </a:solidFill>
            </a:endParaRPr>
          </a:p>
        </p:txBody>
      </p:sp>
      <p:sp>
        <p:nvSpPr>
          <p:cNvPr id="3" name="Espaço Reservado para Conteúdo 2"/>
          <p:cNvSpPr txBox="1">
            <a:spLocks/>
          </p:cNvSpPr>
          <p:nvPr/>
        </p:nvSpPr>
        <p:spPr>
          <a:xfrm>
            <a:off x="683568" y="1052736"/>
            <a:ext cx="8002587" cy="54726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
            </a:pPr>
            <a:endParaRPr lang="pt-BR" sz="1400" dirty="0" smtClean="0"/>
          </a:p>
          <a:p>
            <a:pPr algn="just">
              <a:lnSpc>
                <a:spcPct val="150000"/>
              </a:lnSpc>
              <a:buClr>
                <a:srgbClr val="4A74A6"/>
              </a:buClr>
            </a:pPr>
            <a:r>
              <a:rPr lang="pt-BR" sz="2000" dirty="0"/>
              <a:t>Esse conjunto de medidas contribuiria significativamente para destravar o investimento-anjo em startups no Brasil, que possui efeitos sistêmicos positivos (empregos, patentes, exportações, </a:t>
            </a:r>
            <a:r>
              <a:rPr lang="pt-BR" sz="2000" dirty="0" err="1"/>
              <a:t>etc</a:t>
            </a:r>
            <a:r>
              <a:rPr lang="pt-BR" sz="2000" dirty="0" smtClean="0"/>
              <a:t>).</a:t>
            </a:r>
          </a:p>
          <a:p>
            <a:pPr algn="just">
              <a:lnSpc>
                <a:spcPct val="150000"/>
              </a:lnSpc>
              <a:buClr>
                <a:srgbClr val="4A74A6"/>
              </a:buClr>
            </a:pPr>
            <a:r>
              <a:rPr lang="pt-BR" sz="2000" dirty="0" smtClean="0"/>
              <a:t>Atualmente esse investimento é </a:t>
            </a:r>
            <a:r>
              <a:rPr lang="pt-BR" sz="2000" dirty="0"/>
              <a:t>de cerca de R$450 milhões distribuídos entre 5.300 investidores. </a:t>
            </a:r>
            <a:endParaRPr lang="pt-BR" sz="2000" dirty="0" smtClean="0"/>
          </a:p>
          <a:p>
            <a:pPr algn="just">
              <a:lnSpc>
                <a:spcPct val="150000"/>
              </a:lnSpc>
              <a:buClr>
                <a:srgbClr val="4A74A6"/>
              </a:buClr>
            </a:pPr>
            <a:r>
              <a:rPr lang="pt-BR" sz="2000" dirty="0" smtClean="0"/>
              <a:t>Com </a:t>
            </a:r>
            <a:r>
              <a:rPr lang="pt-BR" sz="2000" dirty="0"/>
              <a:t>a devida segurança jurídica, estima-se que o capital em startups poderia superar R$5 bilhões e 50.000 investidores. </a:t>
            </a:r>
            <a:endParaRPr lang="pt-BR" sz="2000" dirty="0" smtClean="0"/>
          </a:p>
          <a:p>
            <a:pPr algn="just">
              <a:lnSpc>
                <a:spcPct val="150000"/>
              </a:lnSpc>
              <a:buClr>
                <a:srgbClr val="4A74A6"/>
              </a:buClr>
            </a:pPr>
            <a:r>
              <a:rPr lang="pt-BR" sz="2000" dirty="0" smtClean="0"/>
              <a:t>Nos </a:t>
            </a:r>
            <a:r>
              <a:rPr lang="pt-BR" sz="2000" dirty="0"/>
              <a:t>EUA, por exemplo, são quase R$80 bilhões investidos por mais de 320.000 investidores-anjo (Anjos do Brasil, 2014).</a:t>
            </a:r>
          </a:p>
          <a:p>
            <a:pPr algn="just">
              <a:lnSpc>
                <a:spcPct val="150000"/>
              </a:lnSpc>
              <a:buClr>
                <a:srgbClr val="4A74A6"/>
              </a:buClr>
            </a:pPr>
            <a:endParaRPr lang="pt-BR" sz="2000" dirty="0"/>
          </a:p>
          <a:p>
            <a:pPr algn="just">
              <a:lnSpc>
                <a:spcPct val="150000"/>
              </a:lnSpc>
              <a:buClr>
                <a:srgbClr val="4A74A6"/>
              </a:buClr>
            </a:pPr>
            <a:endParaRPr lang="pt-BR" sz="2000" dirty="0" smtClean="0"/>
          </a:p>
        </p:txBody>
      </p:sp>
    </p:spTree>
    <p:extLst>
      <p:ext uri="{BB962C8B-B14F-4D97-AF65-F5344CB8AC3E}">
        <p14:creationId xmlns:p14="http://schemas.microsoft.com/office/powerpoint/2010/main" val="189791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332656"/>
            <a:ext cx="9144000" cy="6120680"/>
          </a:xfrm>
          <a:prstGeom prst="rect">
            <a:avLst/>
          </a:prstGeom>
          <a:solidFill>
            <a:srgbClr val="4A7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2768892"/>
            <a:ext cx="6984776" cy="1391965"/>
          </a:xfrm>
          <a:prstGeom prst="rect">
            <a:avLst/>
          </a:prstGeom>
        </p:spPr>
      </p:pic>
    </p:spTree>
    <p:extLst>
      <p:ext uri="{BB962C8B-B14F-4D97-AF65-F5344CB8AC3E}">
        <p14:creationId xmlns:p14="http://schemas.microsoft.com/office/powerpoint/2010/main" val="1975880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71600" y="1556792"/>
            <a:ext cx="8172400" cy="3888432"/>
          </a:xfrm>
          <a:prstGeom prst="rect">
            <a:avLst/>
          </a:prstGeom>
          <a:solidFill>
            <a:srgbClr val="4A7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p:cNvSpPr txBox="1"/>
          <p:nvPr/>
        </p:nvSpPr>
        <p:spPr>
          <a:xfrm>
            <a:off x="899592" y="483325"/>
            <a:ext cx="4685074" cy="861774"/>
          </a:xfrm>
          <a:prstGeom prst="rect">
            <a:avLst/>
          </a:prstGeom>
          <a:noFill/>
        </p:spPr>
        <p:txBody>
          <a:bodyPr wrap="square" rtlCol="0">
            <a:spAutoFit/>
          </a:bodyPr>
          <a:lstStyle/>
          <a:p>
            <a:r>
              <a:rPr lang="pt-BR" sz="2500" b="1" dirty="0" smtClean="0">
                <a:solidFill>
                  <a:srgbClr val="4A74A6"/>
                </a:solidFill>
                <a:latin typeface="+mj-lt"/>
              </a:rPr>
              <a:t>Agenda:</a:t>
            </a:r>
            <a:endParaRPr lang="pt-BR" sz="2800" dirty="0" smtClean="0">
              <a:solidFill>
                <a:srgbClr val="4A74A6"/>
              </a:solidFill>
              <a:latin typeface="+mj-lt"/>
            </a:endParaRPr>
          </a:p>
          <a:p>
            <a:endParaRPr lang="pt-BR" sz="2500" b="1" dirty="0">
              <a:solidFill>
                <a:srgbClr val="4A74A6"/>
              </a:solidFill>
              <a:latin typeface="Gotham HTF" panose="02000504040000020004" pitchFamily="50" charset="0"/>
            </a:endParaRPr>
          </a:p>
        </p:txBody>
      </p:sp>
      <p:sp>
        <p:nvSpPr>
          <p:cNvPr id="4" name="CaixaDeTexto 3"/>
          <p:cNvSpPr txBox="1"/>
          <p:nvPr/>
        </p:nvSpPr>
        <p:spPr>
          <a:xfrm>
            <a:off x="1547664" y="2276872"/>
            <a:ext cx="6840760" cy="2554545"/>
          </a:xfrm>
          <a:prstGeom prst="rect">
            <a:avLst/>
          </a:prstGeom>
          <a:noFill/>
        </p:spPr>
        <p:txBody>
          <a:bodyPr wrap="square" rtlCol="0">
            <a:spAutoFit/>
          </a:bodyPr>
          <a:lstStyle/>
          <a:p>
            <a:pPr marL="285750" indent="-285750">
              <a:buFont typeface="Arial" panose="020B0604020202020204" pitchFamily="34" charset="0"/>
              <a:buChar char="•"/>
            </a:pPr>
            <a:r>
              <a:rPr lang="pt-BR" sz="3200" dirty="0" err="1" smtClean="0">
                <a:solidFill>
                  <a:schemeClr val="bg1"/>
                </a:solidFill>
              </a:rPr>
              <a:t>InovAtiva</a:t>
            </a:r>
            <a:r>
              <a:rPr lang="pt-BR" sz="3200" dirty="0" smtClean="0">
                <a:solidFill>
                  <a:schemeClr val="bg1"/>
                </a:solidFill>
              </a:rPr>
              <a:t> Brasil</a:t>
            </a:r>
          </a:p>
          <a:p>
            <a:pPr marL="285750" indent="-285750">
              <a:buFont typeface="Arial" panose="020B0604020202020204" pitchFamily="34" charset="0"/>
              <a:buChar char="•"/>
            </a:pPr>
            <a:endParaRPr lang="pt-BR" sz="3200" dirty="0">
              <a:solidFill>
                <a:schemeClr val="bg1"/>
              </a:solidFill>
            </a:endParaRPr>
          </a:p>
          <a:p>
            <a:pPr marL="285750" indent="-285750">
              <a:buFont typeface="Arial" panose="020B0604020202020204" pitchFamily="34" charset="0"/>
              <a:buChar char="•"/>
            </a:pPr>
            <a:r>
              <a:rPr lang="pt-BR" sz="3200" dirty="0" smtClean="0">
                <a:solidFill>
                  <a:schemeClr val="bg1"/>
                </a:solidFill>
              </a:rPr>
              <a:t>Lei 13.243/2016</a:t>
            </a:r>
          </a:p>
          <a:p>
            <a:pPr marL="285750" indent="-285750">
              <a:buFont typeface="Arial" panose="020B0604020202020204" pitchFamily="34" charset="0"/>
              <a:buChar char="•"/>
            </a:pPr>
            <a:endParaRPr lang="pt-BR" sz="3200" dirty="0" smtClean="0">
              <a:solidFill>
                <a:schemeClr val="bg1"/>
              </a:solidFill>
            </a:endParaRPr>
          </a:p>
          <a:p>
            <a:pPr marL="285750" indent="-285750">
              <a:buFont typeface="Arial" panose="020B0604020202020204" pitchFamily="34" charset="0"/>
              <a:buChar char="•"/>
            </a:pPr>
            <a:r>
              <a:rPr lang="pt-BR" sz="3200" dirty="0" smtClean="0">
                <a:solidFill>
                  <a:schemeClr val="bg1"/>
                </a:solidFill>
              </a:rPr>
              <a:t>Regulação para Capital de Risco</a:t>
            </a:r>
            <a:endParaRPr lang="pt-BR" sz="3200" dirty="0"/>
          </a:p>
        </p:txBody>
      </p:sp>
    </p:spTree>
    <p:extLst>
      <p:ext uri="{BB962C8B-B14F-4D97-AF65-F5344CB8AC3E}">
        <p14:creationId xmlns:p14="http://schemas.microsoft.com/office/powerpoint/2010/main" val="300579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62322" y="602330"/>
            <a:ext cx="1574604" cy="517115"/>
          </a:xfrm>
          <a:prstGeom prst="rect">
            <a:avLst/>
          </a:prstGeom>
          <a:noFill/>
        </p:spPr>
        <p:txBody>
          <a:bodyPr wrap="none" rtlCol="0">
            <a:spAutoFit/>
          </a:bodyPr>
          <a:lstStyle/>
          <a:p>
            <a:r>
              <a:rPr lang="pt-BR" sz="2767" dirty="0"/>
              <a:t>O Desafio</a:t>
            </a:r>
          </a:p>
        </p:txBody>
      </p:sp>
      <p:pic>
        <p:nvPicPr>
          <p:cNvPr id="2050" name="Picture 2" descr="http://www.gmcacanada.com/wp-content/uploads/2014/07/icon_541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26796"/>
            <a:ext cx="2409949" cy="240994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iconfitness.com.br/imagens/map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529" y="2612531"/>
            <a:ext cx="3052825" cy="283476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d30y9cdsu7xlg0.cloudfront.net/png/52823-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9933" y="3156322"/>
            <a:ext cx="1457142" cy="1457142"/>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2467165" y="2726796"/>
            <a:ext cx="789299" cy="1551346"/>
          </a:xfrm>
          <a:prstGeom prst="rect">
            <a:avLst/>
          </a:prstGeom>
          <a:noFill/>
        </p:spPr>
        <p:txBody>
          <a:bodyPr wrap="none" rtlCol="0">
            <a:spAutoFit/>
          </a:bodyPr>
          <a:lstStyle/>
          <a:p>
            <a:r>
              <a:rPr lang="pt-BR" sz="9488" dirty="0">
                <a:solidFill>
                  <a:schemeClr val="accent6"/>
                </a:solidFill>
              </a:rPr>
              <a:t>+</a:t>
            </a:r>
          </a:p>
        </p:txBody>
      </p:sp>
      <p:sp>
        <p:nvSpPr>
          <p:cNvPr id="11" name="CaixaDeTexto 10"/>
          <p:cNvSpPr txBox="1"/>
          <p:nvPr/>
        </p:nvSpPr>
        <p:spPr>
          <a:xfrm>
            <a:off x="6640994" y="2726796"/>
            <a:ext cx="789299" cy="1551346"/>
          </a:xfrm>
          <a:prstGeom prst="rect">
            <a:avLst/>
          </a:prstGeom>
          <a:noFill/>
        </p:spPr>
        <p:txBody>
          <a:bodyPr wrap="none" rtlCol="0">
            <a:spAutoFit/>
          </a:bodyPr>
          <a:lstStyle/>
          <a:p>
            <a:r>
              <a:rPr lang="pt-BR" sz="9488" dirty="0">
                <a:solidFill>
                  <a:schemeClr val="accent6"/>
                </a:solidFill>
              </a:rPr>
              <a:t>+</a:t>
            </a:r>
          </a:p>
        </p:txBody>
      </p:sp>
    </p:spTree>
    <p:extLst>
      <p:ext uri="{BB962C8B-B14F-4D97-AF65-F5344CB8AC3E}">
        <p14:creationId xmlns:p14="http://schemas.microsoft.com/office/powerpoint/2010/main" val="3897408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309899" y="377658"/>
            <a:ext cx="7582686" cy="821301"/>
          </a:xfrm>
          <a:prstGeom prst="rect">
            <a:avLst/>
          </a:prstGeom>
          <a:noFill/>
        </p:spPr>
        <p:txBody>
          <a:bodyPr wrap="square" rtlCol="0">
            <a:spAutoFit/>
          </a:bodyPr>
          <a:lstStyle/>
          <a:p>
            <a:r>
              <a:rPr lang="pt-BR" sz="2372" dirty="0"/>
              <a:t>O primeiro passo para qualquer </a:t>
            </a:r>
            <a:r>
              <a:rPr lang="pt-BR" sz="2372" dirty="0" err="1"/>
              <a:t>start-up</a:t>
            </a:r>
            <a:r>
              <a:rPr lang="pt-BR" sz="2372" dirty="0"/>
              <a:t> do Brasil captar recursos e conquistar clientes</a:t>
            </a:r>
          </a:p>
        </p:txBody>
      </p:sp>
      <p:sp>
        <p:nvSpPr>
          <p:cNvPr id="6" name="Shape 294"/>
          <p:cNvSpPr/>
          <p:nvPr/>
        </p:nvSpPr>
        <p:spPr>
          <a:xfrm>
            <a:off x="4138747" y="2036976"/>
            <a:ext cx="1536005" cy="1536212"/>
          </a:xfrm>
          <a:prstGeom prst="ellipse">
            <a:avLst/>
          </a:prstGeom>
          <a:solidFill>
            <a:srgbClr val="FFC000"/>
          </a:solidFill>
          <a:ln w="9525" cap="flat">
            <a:solidFill>
              <a:srgbClr val="FFC000"/>
            </a:solidFill>
            <a:prstDash val="solid"/>
            <a:round/>
            <a:headEnd type="none" w="med" len="med"/>
            <a:tailEnd type="none" w="med" len="med"/>
          </a:ln>
        </p:spPr>
        <p:txBody>
          <a:bodyPr lIns="90358" tIns="45167" rIns="90358" bIns="45167" anchor="ctr" anchorCtr="0">
            <a:noAutofit/>
          </a:bodyPr>
          <a:lstStyle/>
          <a:p>
            <a:pPr algn="ctr"/>
            <a:endParaRPr sz="1779">
              <a:solidFill>
                <a:schemeClr val="lt1"/>
              </a:solidFill>
              <a:latin typeface="Calibri"/>
              <a:ea typeface="Calibri"/>
              <a:cs typeface="Calibri"/>
              <a:sym typeface="Calibri"/>
            </a:endParaRPr>
          </a:p>
        </p:txBody>
      </p:sp>
      <p:sp>
        <p:nvSpPr>
          <p:cNvPr id="7" name="Shape 298"/>
          <p:cNvSpPr/>
          <p:nvPr/>
        </p:nvSpPr>
        <p:spPr>
          <a:xfrm>
            <a:off x="4242323" y="2049289"/>
            <a:ext cx="546860" cy="531199"/>
          </a:xfrm>
          <a:prstGeom prst="ellipse">
            <a:avLst/>
          </a:prstGeom>
          <a:solidFill>
            <a:srgbClr val="FFFFFF"/>
          </a:solidFill>
          <a:ln w="57150" cap="flat">
            <a:solidFill>
              <a:srgbClr val="FFC000"/>
            </a:solidFill>
            <a:prstDash val="solid"/>
            <a:round/>
            <a:headEnd type="none" w="med" len="med"/>
            <a:tailEnd type="none" w="med" len="med"/>
          </a:ln>
        </p:spPr>
        <p:txBody>
          <a:bodyPr lIns="90358" tIns="45167" rIns="90358" bIns="45167" anchor="ctr" anchorCtr="0">
            <a:noAutofit/>
          </a:bodyPr>
          <a:lstStyle/>
          <a:p>
            <a:pPr algn="ctr"/>
            <a:endParaRPr sz="1779">
              <a:solidFill>
                <a:schemeClr val="lt1"/>
              </a:solidFill>
              <a:latin typeface="Calibri"/>
              <a:ea typeface="Calibri"/>
              <a:cs typeface="Calibri"/>
              <a:sym typeface="Calibri"/>
            </a:endParaRPr>
          </a:p>
        </p:txBody>
      </p:sp>
      <p:grpSp>
        <p:nvGrpSpPr>
          <p:cNvPr id="8" name="Grupo 7"/>
          <p:cNvGrpSpPr/>
          <p:nvPr/>
        </p:nvGrpSpPr>
        <p:grpSpPr>
          <a:xfrm>
            <a:off x="980992" y="1974729"/>
            <a:ext cx="2135298" cy="1709256"/>
            <a:chOff x="2110732" y="1389971"/>
            <a:chExt cx="1786397" cy="1429966"/>
          </a:xfrm>
        </p:grpSpPr>
        <p:sp>
          <p:nvSpPr>
            <p:cNvPr id="9" name="Shape 293"/>
            <p:cNvSpPr/>
            <p:nvPr/>
          </p:nvSpPr>
          <p:spPr>
            <a:xfrm>
              <a:off x="2612103" y="1534737"/>
              <a:ext cx="1285026" cy="1285200"/>
            </a:xfrm>
            <a:prstGeom prst="ellipse">
              <a:avLst/>
            </a:prstGeom>
            <a:solidFill>
              <a:srgbClr val="316AAF"/>
            </a:solidFill>
            <a:ln w="9525" cap="flat">
              <a:solidFill>
                <a:srgbClr val="316AAF"/>
              </a:solidFill>
              <a:prstDash val="solid"/>
              <a:round/>
              <a:headEnd type="none" w="med" len="med"/>
              <a:tailEnd type="none" w="med" len="med"/>
            </a:ln>
          </p:spPr>
          <p:txBody>
            <a:bodyPr lIns="90358" tIns="45167" rIns="90358" bIns="45167" anchor="ctr" anchorCtr="0">
              <a:noAutofit/>
            </a:bodyPr>
            <a:lstStyle/>
            <a:p>
              <a:pPr algn="ctr"/>
              <a:endParaRPr sz="1779">
                <a:solidFill>
                  <a:schemeClr val="lt1"/>
                </a:solidFill>
                <a:latin typeface="Calibri"/>
                <a:ea typeface="Calibri"/>
                <a:cs typeface="Calibri"/>
                <a:sym typeface="Calibri"/>
              </a:endParaRPr>
            </a:p>
          </p:txBody>
        </p:sp>
        <p:sp>
          <p:nvSpPr>
            <p:cNvPr id="10" name="Shape 296"/>
            <p:cNvSpPr/>
            <p:nvPr/>
          </p:nvSpPr>
          <p:spPr>
            <a:xfrm>
              <a:off x="2655465" y="1428494"/>
              <a:ext cx="457505" cy="444403"/>
            </a:xfrm>
            <a:prstGeom prst="ellipse">
              <a:avLst/>
            </a:prstGeom>
            <a:solidFill>
              <a:schemeClr val="lt1"/>
            </a:solidFill>
            <a:ln w="57150" cap="flat">
              <a:solidFill>
                <a:srgbClr val="316AAF"/>
              </a:solidFill>
              <a:prstDash val="solid"/>
              <a:round/>
              <a:headEnd type="none" w="med" len="med"/>
              <a:tailEnd type="none" w="med" len="med"/>
            </a:ln>
          </p:spPr>
          <p:txBody>
            <a:bodyPr lIns="90358" tIns="45167" rIns="90358" bIns="45167" anchor="ctr" anchorCtr="0">
              <a:noAutofit/>
            </a:bodyPr>
            <a:lstStyle/>
            <a:p>
              <a:pPr algn="ctr"/>
              <a:endParaRPr sz="1779">
                <a:solidFill>
                  <a:schemeClr val="lt1"/>
                </a:solidFill>
                <a:latin typeface="Calibri"/>
                <a:ea typeface="Calibri"/>
                <a:cs typeface="Calibri"/>
                <a:sym typeface="Calibri"/>
              </a:endParaRPr>
            </a:p>
          </p:txBody>
        </p:sp>
        <p:sp>
          <p:nvSpPr>
            <p:cNvPr id="11" name="Shape 297"/>
            <p:cNvSpPr txBox="1"/>
            <p:nvPr/>
          </p:nvSpPr>
          <p:spPr>
            <a:xfrm>
              <a:off x="2110732" y="1434340"/>
              <a:ext cx="806841" cy="338554"/>
            </a:xfrm>
            <a:prstGeom prst="rect">
              <a:avLst/>
            </a:prstGeom>
            <a:noFill/>
            <a:ln>
              <a:noFill/>
            </a:ln>
          </p:spPr>
          <p:txBody>
            <a:bodyPr lIns="90358" tIns="45167" rIns="90358" bIns="45167" anchor="t" anchorCtr="0">
              <a:noAutofit/>
            </a:bodyPr>
            <a:lstStyle/>
            <a:p>
              <a:pPr>
                <a:buSzPct val="25000"/>
              </a:pPr>
              <a:r>
                <a:rPr lang="pt-BR" sz="1581" b="1" dirty="0">
                  <a:solidFill>
                    <a:schemeClr val="tx1">
                      <a:lumMod val="50000"/>
                      <a:lumOff val="50000"/>
                    </a:schemeClr>
                  </a:solidFill>
                  <a:latin typeface="Helvetica Neue"/>
                  <a:ea typeface="Helvetica Neue"/>
                  <a:cs typeface="Helvetica Neue"/>
                  <a:sym typeface="Helvetica Neue"/>
                </a:rPr>
                <a:t>Fase</a:t>
              </a:r>
              <a:endParaRPr lang="pt-BR" sz="1779" b="1" dirty="0">
                <a:solidFill>
                  <a:schemeClr val="tx1">
                    <a:lumMod val="50000"/>
                    <a:lumOff val="50000"/>
                  </a:schemeClr>
                </a:solidFill>
                <a:latin typeface="Helvetica Neue"/>
                <a:ea typeface="Helvetica Neue"/>
                <a:cs typeface="Helvetica Neue"/>
                <a:sym typeface="Helvetica Neue"/>
              </a:endParaRPr>
            </a:p>
          </p:txBody>
        </p:sp>
        <p:sp>
          <p:nvSpPr>
            <p:cNvPr id="12" name="Shape 300"/>
            <p:cNvSpPr txBox="1"/>
            <p:nvPr/>
          </p:nvSpPr>
          <p:spPr>
            <a:xfrm>
              <a:off x="2694069" y="1389971"/>
              <a:ext cx="380294" cy="523219"/>
            </a:xfrm>
            <a:prstGeom prst="rect">
              <a:avLst/>
            </a:prstGeom>
            <a:noFill/>
            <a:ln>
              <a:noFill/>
            </a:ln>
          </p:spPr>
          <p:txBody>
            <a:bodyPr lIns="90358" tIns="45167" rIns="90358" bIns="45167" anchor="t" anchorCtr="0">
              <a:noAutofit/>
            </a:bodyPr>
            <a:lstStyle/>
            <a:p>
              <a:pPr>
                <a:buSzPct val="25000"/>
              </a:pPr>
              <a:r>
                <a:rPr lang="pt-BR" sz="2767" b="1" dirty="0">
                  <a:solidFill>
                    <a:srgbClr val="316AAF"/>
                  </a:solidFill>
                  <a:latin typeface="Helvetica Neue"/>
                  <a:ea typeface="Helvetica Neue"/>
                  <a:cs typeface="Helvetica Neue"/>
                  <a:sym typeface="Helvetica Neue"/>
                </a:rPr>
                <a:t>1</a:t>
              </a:r>
              <a:r>
                <a:rPr lang="pt-BR" sz="2767" b="1" dirty="0">
                  <a:solidFill>
                    <a:schemeClr val="lt1"/>
                  </a:solidFill>
                  <a:latin typeface="Helvetica Neue"/>
                  <a:ea typeface="Helvetica Neue"/>
                  <a:cs typeface="Helvetica Neue"/>
                  <a:sym typeface="Helvetica Neue"/>
                </a:rPr>
                <a:t> </a:t>
              </a:r>
            </a:p>
          </p:txBody>
        </p:sp>
      </p:grpSp>
      <p:sp>
        <p:nvSpPr>
          <p:cNvPr id="13" name="Shape 301"/>
          <p:cNvSpPr txBox="1"/>
          <p:nvPr/>
        </p:nvSpPr>
        <p:spPr>
          <a:xfrm>
            <a:off x="4269299" y="1981576"/>
            <a:ext cx="454570" cy="625410"/>
          </a:xfrm>
          <a:prstGeom prst="rect">
            <a:avLst/>
          </a:prstGeom>
          <a:noFill/>
          <a:ln>
            <a:noFill/>
          </a:ln>
        </p:spPr>
        <p:txBody>
          <a:bodyPr lIns="90358" tIns="45167" rIns="90358" bIns="45167" anchor="t" anchorCtr="0">
            <a:noAutofit/>
          </a:bodyPr>
          <a:lstStyle/>
          <a:p>
            <a:pPr>
              <a:buSzPct val="25000"/>
            </a:pPr>
            <a:r>
              <a:rPr lang="pt-BR" sz="2767" b="1" dirty="0">
                <a:solidFill>
                  <a:srgbClr val="FFC000"/>
                </a:solidFill>
                <a:latin typeface="Helvetica Neue"/>
                <a:ea typeface="Helvetica Neue"/>
                <a:cs typeface="Helvetica Neue"/>
                <a:sym typeface="Helvetica Neue"/>
              </a:rPr>
              <a:t>2 </a:t>
            </a:r>
          </a:p>
        </p:txBody>
      </p:sp>
      <p:sp>
        <p:nvSpPr>
          <p:cNvPr id="14" name="Shape 308"/>
          <p:cNvSpPr txBox="1"/>
          <p:nvPr/>
        </p:nvSpPr>
        <p:spPr>
          <a:xfrm>
            <a:off x="1458702" y="2744361"/>
            <a:ext cx="1732755" cy="572548"/>
          </a:xfrm>
          <a:prstGeom prst="rect">
            <a:avLst/>
          </a:prstGeom>
          <a:noFill/>
          <a:ln>
            <a:noFill/>
          </a:ln>
        </p:spPr>
        <p:txBody>
          <a:bodyPr lIns="90358" tIns="45167" rIns="90358" bIns="45167" anchor="t" anchorCtr="0">
            <a:noAutofit/>
          </a:bodyPr>
          <a:lstStyle/>
          <a:p>
            <a:pPr algn="ctr">
              <a:buSzPct val="25000"/>
            </a:pPr>
            <a:r>
              <a:rPr lang="pt-BR" sz="1581" b="1" dirty="0">
                <a:solidFill>
                  <a:schemeClr val="lt1"/>
                </a:solidFill>
                <a:latin typeface="Helvetica Neue"/>
                <a:ea typeface="Helvetica Neue"/>
                <a:cs typeface="Helvetica Neue"/>
                <a:sym typeface="Helvetica Neue"/>
              </a:rPr>
              <a:t>CAPACITAÇÃO</a:t>
            </a:r>
          </a:p>
        </p:txBody>
      </p:sp>
      <p:sp>
        <p:nvSpPr>
          <p:cNvPr id="15" name="Shape 309"/>
          <p:cNvSpPr txBox="1"/>
          <p:nvPr/>
        </p:nvSpPr>
        <p:spPr>
          <a:xfrm>
            <a:off x="4119973" y="2691077"/>
            <a:ext cx="1581417" cy="538468"/>
          </a:xfrm>
          <a:prstGeom prst="rect">
            <a:avLst/>
          </a:prstGeom>
          <a:noFill/>
          <a:ln>
            <a:noFill/>
          </a:ln>
        </p:spPr>
        <p:txBody>
          <a:bodyPr lIns="90358" tIns="45167" rIns="90358" bIns="45167" anchor="t" anchorCtr="0">
            <a:noAutofit/>
          </a:bodyPr>
          <a:lstStyle/>
          <a:p>
            <a:pPr algn="ctr">
              <a:buSzPct val="25000"/>
            </a:pPr>
            <a:r>
              <a:rPr lang="pt-BR" sz="1680" b="1" dirty="0">
                <a:latin typeface="Helvetica Neue"/>
                <a:ea typeface="Helvetica Neue"/>
                <a:cs typeface="Helvetica Neue"/>
                <a:sym typeface="Helvetica Neue"/>
              </a:rPr>
              <a:t>MENTORIAS</a:t>
            </a:r>
          </a:p>
        </p:txBody>
      </p:sp>
      <p:sp>
        <p:nvSpPr>
          <p:cNvPr id="16" name="Shape 297"/>
          <p:cNvSpPr txBox="1"/>
          <p:nvPr/>
        </p:nvSpPr>
        <p:spPr>
          <a:xfrm>
            <a:off x="3633463" y="2017314"/>
            <a:ext cx="964425" cy="404678"/>
          </a:xfrm>
          <a:prstGeom prst="rect">
            <a:avLst/>
          </a:prstGeom>
          <a:noFill/>
          <a:ln>
            <a:noFill/>
          </a:ln>
        </p:spPr>
        <p:txBody>
          <a:bodyPr lIns="90358" tIns="45167" rIns="90358" bIns="45167" anchor="t" anchorCtr="0">
            <a:noAutofit/>
          </a:bodyPr>
          <a:lstStyle/>
          <a:p>
            <a:pPr>
              <a:buSzPct val="25000"/>
            </a:pPr>
            <a:r>
              <a:rPr lang="pt-BR" sz="1581" b="1" dirty="0">
                <a:solidFill>
                  <a:schemeClr val="tx1">
                    <a:lumMod val="50000"/>
                    <a:lumOff val="50000"/>
                  </a:schemeClr>
                </a:solidFill>
                <a:latin typeface="Helvetica Neue"/>
                <a:ea typeface="Helvetica Neue"/>
                <a:cs typeface="Helvetica Neue"/>
                <a:sym typeface="Helvetica Neue"/>
              </a:rPr>
              <a:t>Fase</a:t>
            </a:r>
            <a:endParaRPr lang="pt-BR" sz="1779" b="1" dirty="0">
              <a:solidFill>
                <a:schemeClr val="tx1">
                  <a:lumMod val="50000"/>
                  <a:lumOff val="50000"/>
                </a:schemeClr>
              </a:solidFill>
              <a:latin typeface="Helvetica Neue"/>
              <a:ea typeface="Helvetica Neue"/>
              <a:cs typeface="Helvetica Neue"/>
              <a:sym typeface="Helvetica Neue"/>
            </a:endParaRPr>
          </a:p>
        </p:txBody>
      </p:sp>
      <p:grpSp>
        <p:nvGrpSpPr>
          <p:cNvPr id="17" name="Grupo 16"/>
          <p:cNvGrpSpPr/>
          <p:nvPr/>
        </p:nvGrpSpPr>
        <p:grpSpPr>
          <a:xfrm>
            <a:off x="6313532" y="1921678"/>
            <a:ext cx="2358826" cy="1668492"/>
            <a:chOff x="6714648" y="1440161"/>
            <a:chExt cx="1973401" cy="1395865"/>
          </a:xfrm>
        </p:grpSpPr>
        <p:sp>
          <p:nvSpPr>
            <p:cNvPr id="18" name="Shape 295"/>
            <p:cNvSpPr/>
            <p:nvPr/>
          </p:nvSpPr>
          <p:spPr>
            <a:xfrm>
              <a:off x="7135450" y="1550826"/>
              <a:ext cx="1285026" cy="1285200"/>
            </a:xfrm>
            <a:prstGeom prst="ellipse">
              <a:avLst/>
            </a:prstGeom>
            <a:solidFill>
              <a:srgbClr val="278D4E"/>
            </a:solidFill>
            <a:ln w="9525" cap="flat">
              <a:solidFill>
                <a:srgbClr val="278D4E"/>
              </a:solidFill>
              <a:prstDash val="solid"/>
              <a:round/>
              <a:headEnd type="none" w="med" len="med"/>
              <a:tailEnd type="none" w="med" len="med"/>
            </a:ln>
          </p:spPr>
          <p:txBody>
            <a:bodyPr lIns="90358" tIns="45167" rIns="90358" bIns="45167" anchor="ctr" anchorCtr="0">
              <a:noAutofit/>
            </a:bodyPr>
            <a:lstStyle/>
            <a:p>
              <a:pPr algn="ctr"/>
              <a:endParaRPr sz="1581">
                <a:solidFill>
                  <a:schemeClr val="lt1"/>
                </a:solidFill>
                <a:latin typeface="Calibri"/>
                <a:ea typeface="Calibri"/>
                <a:cs typeface="Calibri"/>
                <a:sym typeface="Calibri"/>
              </a:endParaRPr>
            </a:p>
          </p:txBody>
        </p:sp>
        <p:sp>
          <p:nvSpPr>
            <p:cNvPr id="19" name="Shape 299"/>
            <p:cNvSpPr/>
            <p:nvPr/>
          </p:nvSpPr>
          <p:spPr>
            <a:xfrm>
              <a:off x="7196977" y="1484543"/>
              <a:ext cx="457505" cy="444403"/>
            </a:xfrm>
            <a:prstGeom prst="ellipse">
              <a:avLst/>
            </a:prstGeom>
            <a:solidFill>
              <a:srgbClr val="FFFFFF"/>
            </a:solidFill>
            <a:ln w="57150" cap="flat">
              <a:solidFill>
                <a:srgbClr val="278D4E"/>
              </a:solidFill>
              <a:prstDash val="solid"/>
              <a:round/>
              <a:headEnd type="none" w="med" len="med"/>
              <a:tailEnd type="none" w="med" len="med"/>
            </a:ln>
          </p:spPr>
          <p:txBody>
            <a:bodyPr lIns="90358" tIns="45167" rIns="90358" bIns="45167" anchor="ctr" anchorCtr="0">
              <a:noAutofit/>
            </a:bodyPr>
            <a:lstStyle/>
            <a:p>
              <a:pPr algn="ctr"/>
              <a:endParaRPr sz="1581">
                <a:solidFill>
                  <a:schemeClr val="lt1"/>
                </a:solidFill>
                <a:latin typeface="Calibri"/>
                <a:ea typeface="Calibri"/>
                <a:cs typeface="Calibri"/>
                <a:sym typeface="Calibri"/>
              </a:endParaRPr>
            </a:p>
          </p:txBody>
        </p:sp>
        <p:sp>
          <p:nvSpPr>
            <p:cNvPr id="20" name="Shape 302"/>
            <p:cNvSpPr txBox="1"/>
            <p:nvPr/>
          </p:nvSpPr>
          <p:spPr>
            <a:xfrm>
              <a:off x="7235582" y="1440161"/>
              <a:ext cx="380294" cy="523219"/>
            </a:xfrm>
            <a:prstGeom prst="rect">
              <a:avLst/>
            </a:prstGeom>
            <a:noFill/>
            <a:ln>
              <a:noFill/>
            </a:ln>
          </p:spPr>
          <p:txBody>
            <a:bodyPr lIns="90358" tIns="45167" rIns="90358" bIns="45167" anchor="t" anchorCtr="0">
              <a:noAutofit/>
            </a:bodyPr>
            <a:lstStyle/>
            <a:p>
              <a:pPr>
                <a:buSzPct val="25000"/>
              </a:pPr>
              <a:r>
                <a:rPr lang="pt-BR" sz="2767" b="1" dirty="0">
                  <a:solidFill>
                    <a:srgbClr val="278D4E"/>
                  </a:solidFill>
                  <a:latin typeface="Helvetica Neue"/>
                  <a:ea typeface="Helvetica Neue"/>
                  <a:cs typeface="Helvetica Neue"/>
                  <a:sym typeface="Helvetica Neue"/>
                </a:rPr>
                <a:t>3</a:t>
              </a:r>
              <a:r>
                <a:rPr lang="pt-BR" sz="2767" b="1" dirty="0">
                  <a:solidFill>
                    <a:schemeClr val="lt1"/>
                  </a:solidFill>
                  <a:latin typeface="Helvetica Neue"/>
                  <a:ea typeface="Helvetica Neue"/>
                  <a:cs typeface="Helvetica Neue"/>
                  <a:sym typeface="Helvetica Neue"/>
                </a:rPr>
                <a:t> </a:t>
              </a:r>
            </a:p>
          </p:txBody>
        </p:sp>
        <p:sp>
          <p:nvSpPr>
            <p:cNvPr id="21" name="Shape 310"/>
            <p:cNvSpPr txBox="1"/>
            <p:nvPr/>
          </p:nvSpPr>
          <p:spPr>
            <a:xfrm>
              <a:off x="6867875" y="2049549"/>
              <a:ext cx="1820174" cy="247902"/>
            </a:xfrm>
            <a:prstGeom prst="rect">
              <a:avLst/>
            </a:prstGeom>
            <a:noFill/>
            <a:ln>
              <a:noFill/>
            </a:ln>
          </p:spPr>
          <p:txBody>
            <a:bodyPr lIns="90358" tIns="45167" rIns="90358" bIns="45167" anchor="t" anchorCtr="0">
              <a:noAutofit/>
            </a:bodyPr>
            <a:lstStyle/>
            <a:p>
              <a:pPr algn="ctr">
                <a:buSzPct val="25000"/>
              </a:pPr>
              <a:r>
                <a:rPr lang="pt-BR" sz="1779" b="1" dirty="0">
                  <a:solidFill>
                    <a:schemeClr val="lt1"/>
                  </a:solidFill>
                  <a:latin typeface="Helvetica Neue"/>
                  <a:ea typeface="Helvetica Neue"/>
                  <a:cs typeface="Helvetica Neue"/>
                  <a:sym typeface="Helvetica Neue"/>
                </a:rPr>
                <a:t>CONEXÃO</a:t>
              </a:r>
            </a:p>
          </p:txBody>
        </p:sp>
        <p:sp>
          <p:nvSpPr>
            <p:cNvPr id="22" name="Shape 297"/>
            <p:cNvSpPr txBox="1"/>
            <p:nvPr/>
          </p:nvSpPr>
          <p:spPr>
            <a:xfrm>
              <a:off x="6714648" y="1462252"/>
              <a:ext cx="806841" cy="338554"/>
            </a:xfrm>
            <a:prstGeom prst="rect">
              <a:avLst/>
            </a:prstGeom>
            <a:noFill/>
            <a:ln>
              <a:noFill/>
            </a:ln>
          </p:spPr>
          <p:txBody>
            <a:bodyPr lIns="90358" tIns="45167" rIns="90358" bIns="45167" anchor="t" anchorCtr="0">
              <a:noAutofit/>
            </a:bodyPr>
            <a:lstStyle/>
            <a:p>
              <a:pPr>
                <a:buSzPct val="25000"/>
              </a:pPr>
              <a:r>
                <a:rPr lang="pt-BR" sz="1581" b="1" dirty="0">
                  <a:solidFill>
                    <a:schemeClr val="tx1">
                      <a:lumMod val="50000"/>
                      <a:lumOff val="50000"/>
                    </a:schemeClr>
                  </a:solidFill>
                  <a:latin typeface="Helvetica Neue"/>
                  <a:ea typeface="Helvetica Neue"/>
                  <a:cs typeface="Helvetica Neue"/>
                  <a:sym typeface="Helvetica Neue"/>
                </a:rPr>
                <a:t>Fase</a:t>
              </a:r>
            </a:p>
          </p:txBody>
        </p:sp>
      </p:grpSp>
      <p:pic>
        <p:nvPicPr>
          <p:cNvPr id="26" name="Shape 292"/>
          <p:cNvPicPr preferRelativeResize="0"/>
          <p:nvPr/>
        </p:nvPicPr>
        <p:blipFill rotWithShape="1">
          <a:blip r:embed="rId2">
            <a:alphaModFix/>
          </a:blip>
          <a:srcRect l="72394"/>
          <a:stretch/>
        </p:blipFill>
        <p:spPr>
          <a:xfrm>
            <a:off x="6061120" y="3505084"/>
            <a:ext cx="2873210" cy="2084953"/>
          </a:xfrm>
          <a:prstGeom prst="rect">
            <a:avLst/>
          </a:prstGeom>
          <a:noFill/>
          <a:ln>
            <a:noFill/>
          </a:ln>
        </p:spPr>
      </p:pic>
      <p:pic>
        <p:nvPicPr>
          <p:cNvPr id="27" name="Shape 292"/>
          <p:cNvPicPr preferRelativeResize="0"/>
          <p:nvPr/>
        </p:nvPicPr>
        <p:blipFill rotWithShape="1">
          <a:blip r:embed="rId2">
            <a:alphaModFix/>
          </a:blip>
          <a:srcRect l="38185" r="27665"/>
          <a:stretch/>
        </p:blipFill>
        <p:spPr>
          <a:xfrm>
            <a:off x="3669466" y="3509737"/>
            <a:ext cx="2414673" cy="2080300"/>
          </a:xfrm>
          <a:prstGeom prst="rect">
            <a:avLst/>
          </a:prstGeom>
          <a:noFill/>
          <a:ln>
            <a:noFill/>
          </a:ln>
        </p:spPr>
      </p:pic>
      <p:pic>
        <p:nvPicPr>
          <p:cNvPr id="28" name="Shape 292"/>
          <p:cNvPicPr preferRelativeResize="0"/>
          <p:nvPr/>
        </p:nvPicPr>
        <p:blipFill rotWithShape="1">
          <a:blip r:embed="rId2">
            <a:alphaModFix/>
          </a:blip>
          <a:srcRect l="6977" r="61815"/>
          <a:stretch/>
        </p:blipFill>
        <p:spPr>
          <a:xfrm>
            <a:off x="1401083" y="3508924"/>
            <a:ext cx="2291401" cy="2081113"/>
          </a:xfrm>
          <a:prstGeom prst="rect">
            <a:avLst/>
          </a:prstGeom>
          <a:noFill/>
          <a:ln>
            <a:noFill/>
          </a:ln>
        </p:spPr>
      </p:pic>
      <p:pic>
        <p:nvPicPr>
          <p:cNvPr id="29" name="Shape 312"/>
          <p:cNvPicPr preferRelativeResize="0"/>
          <p:nvPr/>
        </p:nvPicPr>
        <p:blipFill rotWithShape="1">
          <a:blip r:embed="rId2">
            <a:alphaModFix/>
          </a:blip>
          <a:srcRect l="32081" t="8823" r="64293" b="70730"/>
          <a:stretch/>
        </p:blipFill>
        <p:spPr>
          <a:xfrm>
            <a:off x="5743638" y="5702317"/>
            <a:ext cx="253807" cy="389338"/>
          </a:xfrm>
          <a:prstGeom prst="rect">
            <a:avLst/>
          </a:prstGeom>
          <a:noFill/>
          <a:ln>
            <a:noFill/>
          </a:ln>
        </p:spPr>
      </p:pic>
      <p:pic>
        <p:nvPicPr>
          <p:cNvPr id="30" name="Shape 313"/>
          <p:cNvPicPr preferRelativeResize="0"/>
          <p:nvPr/>
        </p:nvPicPr>
        <p:blipFill rotWithShape="1">
          <a:blip r:embed="rId2">
            <a:alphaModFix/>
          </a:blip>
          <a:srcRect l="32081" t="8823" r="64293" b="70730"/>
          <a:stretch/>
        </p:blipFill>
        <p:spPr>
          <a:xfrm>
            <a:off x="3264374" y="5479571"/>
            <a:ext cx="253807" cy="409253"/>
          </a:xfrm>
          <a:prstGeom prst="rect">
            <a:avLst/>
          </a:prstGeom>
          <a:noFill/>
          <a:ln>
            <a:noFill/>
          </a:ln>
        </p:spPr>
      </p:pic>
      <p:pic>
        <p:nvPicPr>
          <p:cNvPr id="31" name="Shape 314"/>
          <p:cNvPicPr preferRelativeResize="0"/>
          <p:nvPr/>
        </p:nvPicPr>
        <p:blipFill rotWithShape="1">
          <a:blip r:embed="rId2">
            <a:alphaModFix/>
          </a:blip>
          <a:srcRect l="32081" t="8823" r="64344" b="79818"/>
          <a:stretch/>
        </p:blipFill>
        <p:spPr>
          <a:xfrm>
            <a:off x="3245192" y="5874031"/>
            <a:ext cx="250274" cy="297902"/>
          </a:xfrm>
          <a:prstGeom prst="rect">
            <a:avLst/>
          </a:prstGeom>
          <a:noFill/>
          <a:ln>
            <a:noFill/>
          </a:ln>
        </p:spPr>
      </p:pic>
      <p:pic>
        <p:nvPicPr>
          <p:cNvPr id="32" name="Shape 312"/>
          <p:cNvPicPr preferRelativeResize="0"/>
          <p:nvPr/>
        </p:nvPicPr>
        <p:blipFill rotWithShape="1">
          <a:blip r:embed="rId2">
            <a:alphaModFix/>
          </a:blip>
          <a:srcRect l="32081" t="8823" r="64293" b="70730"/>
          <a:stretch/>
        </p:blipFill>
        <p:spPr>
          <a:xfrm>
            <a:off x="5762709" y="5267014"/>
            <a:ext cx="253807" cy="439723"/>
          </a:xfrm>
          <a:prstGeom prst="rect">
            <a:avLst/>
          </a:prstGeom>
          <a:noFill/>
          <a:ln>
            <a:noFill/>
          </a:ln>
        </p:spPr>
      </p:pic>
      <p:sp>
        <p:nvSpPr>
          <p:cNvPr id="33" name="Retângulo 32"/>
          <p:cNvSpPr/>
          <p:nvPr/>
        </p:nvSpPr>
        <p:spPr>
          <a:xfrm>
            <a:off x="4012923" y="5406391"/>
            <a:ext cx="1512251" cy="638790"/>
          </a:xfrm>
          <a:prstGeom prst="rect">
            <a:avLst/>
          </a:prstGeom>
          <a:noFill/>
          <a:ln w="38100">
            <a:solidFill>
              <a:srgbClr val="FFD822"/>
            </a:solidFill>
          </a:ln>
        </p:spPr>
        <p:txBody>
          <a:bodyPr wrap="square">
            <a:spAutoFit/>
          </a:bodyPr>
          <a:lstStyle/>
          <a:p>
            <a:pPr algn="ctr"/>
            <a:r>
              <a:rPr lang="pt-BR" sz="1779" b="1" dirty="0">
                <a:ea typeface="Helvetica Neue"/>
                <a:cs typeface="Helvetica Neue"/>
                <a:sym typeface="Helvetica Neue"/>
              </a:rPr>
              <a:t>Até 300</a:t>
            </a:r>
          </a:p>
          <a:p>
            <a:pPr algn="ctr"/>
            <a:r>
              <a:rPr lang="pt-BR" sz="1779" b="1" dirty="0">
                <a:sym typeface="Helvetica Neue"/>
              </a:rPr>
              <a:t>startups</a:t>
            </a:r>
            <a:endParaRPr lang="pt-BR" sz="1779" b="1" dirty="0"/>
          </a:p>
        </p:txBody>
      </p:sp>
      <p:sp>
        <p:nvSpPr>
          <p:cNvPr id="37" name="Retângulo 36"/>
          <p:cNvSpPr/>
          <p:nvPr/>
        </p:nvSpPr>
        <p:spPr>
          <a:xfrm>
            <a:off x="6936209" y="5416433"/>
            <a:ext cx="1512251" cy="638790"/>
          </a:xfrm>
          <a:prstGeom prst="rect">
            <a:avLst/>
          </a:prstGeom>
          <a:noFill/>
          <a:ln w="38100">
            <a:solidFill>
              <a:schemeClr val="accent6"/>
            </a:solidFill>
          </a:ln>
        </p:spPr>
        <p:txBody>
          <a:bodyPr wrap="square">
            <a:spAutoFit/>
          </a:bodyPr>
          <a:lstStyle/>
          <a:p>
            <a:pPr algn="ctr"/>
            <a:r>
              <a:rPr lang="pt-BR" sz="1779" b="1" dirty="0">
                <a:ea typeface="Helvetica Neue"/>
                <a:cs typeface="Helvetica Neue"/>
                <a:sym typeface="Helvetica Neue"/>
              </a:rPr>
              <a:t>Até 125</a:t>
            </a:r>
          </a:p>
          <a:p>
            <a:pPr algn="ctr"/>
            <a:r>
              <a:rPr lang="pt-BR" sz="1779" b="1" dirty="0">
                <a:sym typeface="Helvetica Neue"/>
              </a:rPr>
              <a:t>startups</a:t>
            </a:r>
            <a:endParaRPr lang="pt-BR" sz="1779" b="1" dirty="0"/>
          </a:p>
        </p:txBody>
      </p:sp>
      <p:sp>
        <p:nvSpPr>
          <p:cNvPr id="38" name="Retângulo 37"/>
          <p:cNvSpPr/>
          <p:nvPr/>
        </p:nvSpPr>
        <p:spPr>
          <a:xfrm>
            <a:off x="1572818" y="5416433"/>
            <a:ext cx="1512251" cy="638790"/>
          </a:xfrm>
          <a:prstGeom prst="rect">
            <a:avLst/>
          </a:prstGeom>
          <a:noFill/>
          <a:ln w="38100">
            <a:solidFill>
              <a:schemeClr val="accent5"/>
            </a:solidFill>
          </a:ln>
        </p:spPr>
        <p:txBody>
          <a:bodyPr wrap="square">
            <a:spAutoFit/>
          </a:bodyPr>
          <a:lstStyle/>
          <a:p>
            <a:pPr algn="ctr"/>
            <a:r>
              <a:rPr lang="pt-BR" sz="1779" b="1" dirty="0">
                <a:ea typeface="Helvetica Neue"/>
                <a:cs typeface="Helvetica Neue"/>
                <a:sym typeface="Helvetica Neue"/>
              </a:rPr>
              <a:t>Acesso Gratuito</a:t>
            </a:r>
            <a:endParaRPr lang="pt-BR" sz="1779" b="1" dirty="0"/>
          </a:p>
        </p:txBody>
      </p:sp>
    </p:spTree>
    <p:extLst>
      <p:ext uri="{BB962C8B-B14F-4D97-AF65-F5344CB8AC3E}">
        <p14:creationId xmlns:p14="http://schemas.microsoft.com/office/powerpoint/2010/main" val="187923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par>
                                <p:cTn id="49" presetID="10"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p:bldP spid="14" grpId="0"/>
      <p:bldP spid="15" grpId="0"/>
      <p:bldP spid="16" grpId="0"/>
      <p:bldP spid="33" grpId="0" animBg="1"/>
      <p:bldP spid="37" grpId="0" animBg="1"/>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5" name="Espaço Reservado para Conteúdo 4" descr="BG_O QUE NOS MOTIVA.JPG"/>
          <p:cNvPicPr>
            <a:picLocks noGrp="1" noChangeAspect="1"/>
          </p:cNvPicPr>
          <p:nvPr>
            <p:ph idx="1"/>
          </p:nvPr>
        </p:nvPicPr>
        <p:blipFill>
          <a:blip r:embed="rId2" cstate="print"/>
          <a:stretch>
            <a:fillRect/>
          </a:stretch>
        </p:blipFill>
        <p:spPr>
          <a:xfrm>
            <a:off x="0" y="40009"/>
            <a:ext cx="9144000" cy="6777982"/>
          </a:xfrm>
        </p:spPr>
      </p:pic>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82" y="3892698"/>
            <a:ext cx="3492544" cy="1261458"/>
          </a:xfrm>
          <a:prstGeom prst="rect">
            <a:avLst/>
          </a:prstGeom>
        </p:spPr>
      </p:pic>
      <p:sp>
        <p:nvSpPr>
          <p:cNvPr id="9" name="CaixaDeTexto 8"/>
          <p:cNvSpPr txBox="1"/>
          <p:nvPr/>
        </p:nvSpPr>
        <p:spPr>
          <a:xfrm>
            <a:off x="406711" y="4216051"/>
            <a:ext cx="4172193" cy="699627"/>
          </a:xfrm>
          <a:prstGeom prst="rect">
            <a:avLst/>
          </a:prstGeom>
          <a:noFill/>
        </p:spPr>
        <p:txBody>
          <a:bodyPr wrap="square" rtlCol="0">
            <a:spAutoFit/>
          </a:bodyPr>
          <a:lstStyle/>
          <a:p>
            <a:r>
              <a:rPr lang="pt-BR" sz="3953" b="1" dirty="0">
                <a:solidFill>
                  <a:schemeClr val="bg1"/>
                </a:solidFill>
                <a:latin typeface="Helvetica-CondensedLight"/>
              </a:rPr>
              <a:t>CAPACITAÇÃO</a:t>
            </a:r>
          </a:p>
        </p:txBody>
      </p:sp>
    </p:spTree>
    <p:extLst>
      <p:ext uri="{BB962C8B-B14F-4D97-AF65-F5344CB8AC3E}">
        <p14:creationId xmlns:p14="http://schemas.microsoft.com/office/powerpoint/2010/main" val="3979161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srcRect l="23922" t="2252" r="19164"/>
          <a:stretch/>
        </p:blipFill>
        <p:spPr>
          <a:xfrm>
            <a:off x="0" y="40009"/>
            <a:ext cx="6369152" cy="6836854"/>
          </a:xfrm>
          <a:prstGeom prst="rect">
            <a:avLst/>
          </a:prstGeom>
        </p:spPr>
      </p:pic>
      <p:cxnSp>
        <p:nvCxnSpPr>
          <p:cNvPr id="5" name="Conector reto 4"/>
          <p:cNvCxnSpPr/>
          <p:nvPr/>
        </p:nvCxnSpPr>
        <p:spPr>
          <a:xfrm>
            <a:off x="6369152" y="692704"/>
            <a:ext cx="277484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CaixaDeTexto 5"/>
          <p:cNvSpPr txBox="1"/>
          <p:nvPr/>
        </p:nvSpPr>
        <p:spPr>
          <a:xfrm>
            <a:off x="5743713" y="1176309"/>
            <a:ext cx="3223307" cy="5292827"/>
          </a:xfrm>
          <a:prstGeom prst="rect">
            <a:avLst/>
          </a:prstGeom>
          <a:solidFill>
            <a:schemeClr val="bg1">
              <a:lumMod val="95000"/>
            </a:schemeClr>
          </a:solidFill>
        </p:spPr>
        <p:txBody>
          <a:bodyPr wrap="square" rtlCol="0">
            <a:spAutoFit/>
          </a:bodyPr>
          <a:lstStyle/>
          <a:p>
            <a:endParaRPr lang="pt-BR" sz="4942" dirty="0">
              <a:solidFill>
                <a:srgbClr val="00B050"/>
              </a:solidFill>
            </a:endParaRPr>
          </a:p>
          <a:p>
            <a:r>
              <a:rPr lang="pt-BR" sz="4942" dirty="0">
                <a:solidFill>
                  <a:srgbClr val="FF0000"/>
                </a:solidFill>
              </a:rPr>
              <a:t>16.500</a:t>
            </a:r>
            <a:r>
              <a:rPr lang="pt-BR" sz="1779" dirty="0"/>
              <a:t> usuários</a:t>
            </a:r>
          </a:p>
          <a:p>
            <a:endParaRPr lang="pt-BR" sz="1779" dirty="0"/>
          </a:p>
          <a:p>
            <a:endParaRPr lang="pt-BR" sz="4349" dirty="0">
              <a:solidFill>
                <a:srgbClr val="00B050"/>
              </a:solidFill>
            </a:endParaRPr>
          </a:p>
          <a:p>
            <a:r>
              <a:rPr lang="pt-BR" sz="4942" dirty="0">
                <a:solidFill>
                  <a:schemeClr val="tx2">
                    <a:lumMod val="60000"/>
                    <a:lumOff val="40000"/>
                  </a:schemeClr>
                </a:solidFill>
              </a:rPr>
              <a:t>21.000</a:t>
            </a:r>
            <a:r>
              <a:rPr lang="pt-BR" sz="4349" dirty="0">
                <a:solidFill>
                  <a:srgbClr val="00B050"/>
                </a:solidFill>
              </a:rPr>
              <a:t> </a:t>
            </a:r>
            <a:r>
              <a:rPr lang="pt-BR" sz="1779" dirty="0"/>
              <a:t>no </a:t>
            </a:r>
            <a:r>
              <a:rPr lang="pt-BR" sz="1779" dirty="0" err="1"/>
              <a:t>Facebook</a:t>
            </a:r>
            <a:r>
              <a:rPr lang="pt-BR" sz="1779" dirty="0"/>
              <a:t> </a:t>
            </a:r>
          </a:p>
          <a:p>
            <a:endParaRPr lang="pt-BR" sz="4349" dirty="0">
              <a:solidFill>
                <a:srgbClr val="00B050"/>
              </a:solidFill>
            </a:endParaRPr>
          </a:p>
          <a:p>
            <a:r>
              <a:rPr lang="pt-BR" sz="4942" dirty="0">
                <a:solidFill>
                  <a:srgbClr val="FF980F"/>
                </a:solidFill>
              </a:rPr>
              <a:t>250</a:t>
            </a:r>
            <a:r>
              <a:rPr lang="pt-BR" sz="1779" dirty="0"/>
              <a:t> vídeos</a:t>
            </a:r>
          </a:p>
          <a:p>
            <a:endParaRPr lang="pt-BR" sz="1779" dirty="0"/>
          </a:p>
          <a:p>
            <a:endParaRPr lang="pt-BR" sz="1779" dirty="0"/>
          </a:p>
        </p:txBody>
      </p:sp>
    </p:spTree>
    <p:extLst>
      <p:ext uri="{BB962C8B-B14F-4D97-AF65-F5344CB8AC3E}">
        <p14:creationId xmlns:p14="http://schemas.microsoft.com/office/powerpoint/2010/main" val="197725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6" name="Espaço Reservado para Conteúdo 4" descr="BG_NOSSA HISTÓRIA.JPG"/>
          <p:cNvPicPr>
            <a:picLocks noChangeAspect="1"/>
          </p:cNvPicPr>
          <p:nvPr/>
        </p:nvPicPr>
        <p:blipFill>
          <a:blip r:embed="rId2" cstate="print"/>
          <a:stretch>
            <a:fillRect/>
          </a:stretch>
        </p:blipFill>
        <p:spPr>
          <a:xfrm>
            <a:off x="0" y="40009"/>
            <a:ext cx="9144000" cy="6777982"/>
          </a:xfrm>
          <a:prstGeom prst="rect">
            <a:avLst/>
          </a:prstGeom>
        </p:spPr>
      </p:pic>
      <p:pic>
        <p:nvPicPr>
          <p:cNvPr id="3" name="Espaço Reservado para Conteúdo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7025" y="4027047"/>
            <a:ext cx="3323094" cy="1261458"/>
          </a:xfrm>
        </p:spPr>
      </p:pic>
      <p:sp>
        <p:nvSpPr>
          <p:cNvPr id="4" name="CaixaDeTexto 3"/>
          <p:cNvSpPr txBox="1"/>
          <p:nvPr/>
        </p:nvSpPr>
        <p:spPr>
          <a:xfrm>
            <a:off x="516438" y="4098261"/>
            <a:ext cx="3781299" cy="699627"/>
          </a:xfrm>
          <a:prstGeom prst="rect">
            <a:avLst/>
          </a:prstGeom>
          <a:noFill/>
        </p:spPr>
        <p:txBody>
          <a:bodyPr wrap="square" rtlCol="0">
            <a:spAutoFit/>
          </a:bodyPr>
          <a:lstStyle/>
          <a:p>
            <a:r>
              <a:rPr lang="pt-BR" sz="3953" b="1" dirty="0">
                <a:solidFill>
                  <a:schemeClr val="tx1">
                    <a:lumMod val="75000"/>
                    <a:lumOff val="25000"/>
                  </a:schemeClr>
                </a:solidFill>
                <a:latin typeface="Helvetica-CondensedLight"/>
              </a:rPr>
              <a:t>MENTORIA</a:t>
            </a:r>
          </a:p>
        </p:txBody>
      </p:sp>
    </p:spTree>
    <p:extLst>
      <p:ext uri="{BB962C8B-B14F-4D97-AF65-F5344CB8AC3E}">
        <p14:creationId xmlns:p14="http://schemas.microsoft.com/office/powerpoint/2010/main" val="153027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1311" y="1394256"/>
            <a:ext cx="1752347" cy="855126"/>
          </a:xfrm>
          <a:prstGeom prst="rect">
            <a:avLst/>
          </a:prstGeom>
        </p:spPr>
      </p:pic>
      <p:sp>
        <p:nvSpPr>
          <p:cNvPr id="32" name="CaixaDeTexto 31"/>
          <p:cNvSpPr txBox="1"/>
          <p:nvPr/>
        </p:nvSpPr>
        <p:spPr>
          <a:xfrm>
            <a:off x="341030" y="359224"/>
            <a:ext cx="7611802" cy="821301"/>
          </a:xfrm>
          <a:prstGeom prst="rect">
            <a:avLst/>
          </a:prstGeom>
          <a:noFill/>
        </p:spPr>
        <p:txBody>
          <a:bodyPr wrap="square" rtlCol="0">
            <a:spAutoFit/>
          </a:bodyPr>
          <a:lstStyle/>
          <a:p>
            <a:r>
              <a:rPr lang="pt-BR" sz="2372" b="1" dirty="0">
                <a:latin typeface="Helvetica-CondensedLight" pitchFamily="34" charset="0"/>
              </a:rPr>
              <a:t>Mais de </a:t>
            </a:r>
            <a:r>
              <a:rPr lang="pt-BR" sz="4744" b="1" dirty="0">
                <a:solidFill>
                  <a:schemeClr val="accent1"/>
                </a:solidFill>
                <a:latin typeface="Helvetica-CondensedLight" pitchFamily="34" charset="0"/>
              </a:rPr>
              <a:t>450</a:t>
            </a:r>
            <a:r>
              <a:rPr lang="pt-BR" sz="2372" b="1" dirty="0">
                <a:latin typeface="Helvetica-CondensedLight" pitchFamily="34" charset="0"/>
              </a:rPr>
              <a:t> mentores no Brasil e no exterior</a:t>
            </a:r>
          </a:p>
        </p:txBody>
      </p:sp>
      <p:grpSp>
        <p:nvGrpSpPr>
          <p:cNvPr id="2" name="Grupo 1"/>
          <p:cNvGrpSpPr/>
          <p:nvPr/>
        </p:nvGrpSpPr>
        <p:grpSpPr>
          <a:xfrm>
            <a:off x="305703" y="1534219"/>
            <a:ext cx="8706017" cy="4862031"/>
            <a:chOff x="322502" y="1511850"/>
            <a:chExt cx="8795606" cy="4912064"/>
          </a:xfrm>
        </p:grpSpPr>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502" y="1536776"/>
              <a:ext cx="2062891" cy="505628"/>
            </a:xfrm>
            <a:prstGeom prst="rect">
              <a:avLst/>
            </a:prstGeom>
          </p:spPr>
        </p:pic>
        <p:pic>
          <p:nvPicPr>
            <p:cNvPr id="8" name="Imagem 7"/>
            <p:cNvPicPr>
              <a:picLocks noChangeAspect="1"/>
            </p:cNvPicPr>
            <p:nvPr/>
          </p:nvPicPr>
          <p:blipFill rotWithShape="1">
            <a:blip r:embed="rId4" cstate="print">
              <a:extLst>
                <a:ext uri="{28A0092B-C50C-407E-A947-70E740481C1C}">
                  <a14:useLocalDpi xmlns:a14="http://schemas.microsoft.com/office/drawing/2010/main" val="0"/>
                </a:ext>
              </a:extLst>
            </a:blip>
            <a:srcRect t="30304" b="29452"/>
            <a:stretch/>
          </p:blipFill>
          <p:spPr>
            <a:xfrm>
              <a:off x="2713728" y="1511850"/>
              <a:ext cx="1481646" cy="589316"/>
            </a:xfrm>
            <a:prstGeom prst="rect">
              <a:avLst/>
            </a:prstGeom>
          </p:spPr>
        </p:pic>
        <p:pic>
          <p:nvPicPr>
            <p:cNvPr id="9" name="Image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8881" y="5632648"/>
              <a:ext cx="1321466" cy="785630"/>
            </a:xfrm>
            <a:prstGeom prst="rect">
              <a:avLst/>
            </a:prstGeom>
          </p:spPr>
        </p:pic>
        <p:pic>
          <p:nvPicPr>
            <p:cNvPr id="10" name="Imagem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8872" y="1592163"/>
              <a:ext cx="1989067" cy="421364"/>
            </a:xfrm>
            <a:prstGeom prst="rect">
              <a:avLst/>
            </a:prstGeom>
          </p:spPr>
        </p:pic>
        <p:pic>
          <p:nvPicPr>
            <p:cNvPr id="14" name="Imagem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5056" y="4548397"/>
              <a:ext cx="1759512" cy="677456"/>
            </a:xfrm>
            <a:prstGeom prst="rect">
              <a:avLst/>
            </a:prstGeom>
          </p:spPr>
        </p:pic>
        <p:pic>
          <p:nvPicPr>
            <p:cNvPr id="15" name="Imagem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85538" y="2212888"/>
              <a:ext cx="936739" cy="925809"/>
            </a:xfrm>
            <a:prstGeom prst="rect">
              <a:avLst/>
            </a:prstGeom>
          </p:spPr>
        </p:pic>
        <p:pic>
          <p:nvPicPr>
            <p:cNvPr id="16" name="Imagem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38802" y="2395550"/>
              <a:ext cx="1781115" cy="637777"/>
            </a:xfrm>
            <a:prstGeom prst="rect">
              <a:avLst/>
            </a:prstGeom>
          </p:spPr>
        </p:pic>
        <p:pic>
          <p:nvPicPr>
            <p:cNvPr id="17" name="Imagem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32788" y="2320947"/>
              <a:ext cx="2185320" cy="819865"/>
            </a:xfrm>
            <a:prstGeom prst="rect">
              <a:avLst/>
            </a:prstGeom>
          </p:spPr>
        </p:pic>
        <p:pic>
          <p:nvPicPr>
            <p:cNvPr id="19" name="Imagem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8009" y="3322843"/>
              <a:ext cx="1169672" cy="1156024"/>
            </a:xfrm>
            <a:prstGeom prst="rect">
              <a:avLst/>
            </a:prstGeom>
          </p:spPr>
        </p:pic>
        <p:pic>
          <p:nvPicPr>
            <p:cNvPr id="21" name="Imagem 20"/>
            <p:cNvPicPr>
              <a:picLocks noChangeAspect="1"/>
            </p:cNvPicPr>
            <p:nvPr/>
          </p:nvPicPr>
          <p:blipFill rotWithShape="1">
            <a:blip r:embed="rId12">
              <a:extLst>
                <a:ext uri="{28A0092B-C50C-407E-A947-70E740481C1C}">
                  <a14:useLocalDpi xmlns:a14="http://schemas.microsoft.com/office/drawing/2010/main" val="0"/>
                </a:ext>
              </a:extLst>
            </a:blip>
            <a:srcRect l="20748" t="22697" r="20348" b="24177"/>
            <a:stretch/>
          </p:blipFill>
          <p:spPr>
            <a:xfrm>
              <a:off x="5564937" y="4385283"/>
              <a:ext cx="1483315" cy="755560"/>
            </a:xfrm>
            <a:prstGeom prst="rect">
              <a:avLst/>
            </a:prstGeom>
          </p:spPr>
        </p:pic>
        <p:pic>
          <p:nvPicPr>
            <p:cNvPr id="22" name="Imagem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46124" y="3089549"/>
              <a:ext cx="2078267" cy="1007440"/>
            </a:xfrm>
            <a:prstGeom prst="rect">
              <a:avLst/>
            </a:prstGeom>
          </p:spPr>
        </p:pic>
        <p:pic>
          <p:nvPicPr>
            <p:cNvPr id="23" name="Imagem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2502" y="5801359"/>
              <a:ext cx="1834673" cy="622555"/>
            </a:xfrm>
            <a:prstGeom prst="rect">
              <a:avLst/>
            </a:prstGeom>
          </p:spPr>
        </p:pic>
        <p:pic>
          <p:nvPicPr>
            <p:cNvPr id="24" name="Imagem 23"/>
            <p:cNvPicPr>
              <a:picLocks noChangeAspect="1"/>
            </p:cNvPicPr>
            <p:nvPr/>
          </p:nvPicPr>
          <p:blipFill rotWithShape="1">
            <a:blip r:embed="rId15" cstate="print">
              <a:extLst>
                <a:ext uri="{28A0092B-C50C-407E-A947-70E740481C1C}">
                  <a14:useLocalDpi xmlns:a14="http://schemas.microsoft.com/office/drawing/2010/main" val="0"/>
                </a:ext>
              </a:extLst>
            </a:blip>
            <a:srcRect t="18276" b="18003"/>
            <a:stretch/>
          </p:blipFill>
          <p:spPr>
            <a:xfrm>
              <a:off x="2595963" y="4522487"/>
              <a:ext cx="1102408" cy="694266"/>
            </a:xfrm>
            <a:prstGeom prst="rect">
              <a:avLst/>
            </a:prstGeom>
          </p:spPr>
        </p:pic>
        <p:pic>
          <p:nvPicPr>
            <p:cNvPr id="27" name="Imagem 26"/>
            <p:cNvPicPr>
              <a:picLocks noChangeAspect="1"/>
            </p:cNvPicPr>
            <p:nvPr/>
          </p:nvPicPr>
          <p:blipFill rotWithShape="1">
            <a:blip r:embed="rId16" cstate="print">
              <a:extLst>
                <a:ext uri="{28A0092B-C50C-407E-A947-70E740481C1C}">
                  <a14:useLocalDpi xmlns:a14="http://schemas.microsoft.com/office/drawing/2010/main" val="0"/>
                </a:ext>
              </a:extLst>
            </a:blip>
            <a:srcRect t="27295" b="24023"/>
            <a:stretch/>
          </p:blipFill>
          <p:spPr>
            <a:xfrm>
              <a:off x="7449369" y="4411132"/>
              <a:ext cx="1355084" cy="651978"/>
            </a:xfrm>
            <a:prstGeom prst="rect">
              <a:avLst/>
            </a:prstGeom>
          </p:spPr>
        </p:pic>
        <p:pic>
          <p:nvPicPr>
            <p:cNvPr id="31" name="Imagem 3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675691" y="5463659"/>
              <a:ext cx="971591" cy="960255"/>
            </a:xfrm>
            <a:prstGeom prst="rect">
              <a:avLst/>
            </a:prstGeom>
          </p:spPr>
        </p:pic>
        <p:pic>
          <p:nvPicPr>
            <p:cNvPr id="5" name="Imagem 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88009" y="2350181"/>
              <a:ext cx="1366490" cy="810328"/>
            </a:xfrm>
            <a:prstGeom prst="rect">
              <a:avLst/>
            </a:prstGeom>
          </p:spPr>
        </p:pic>
        <p:pic>
          <p:nvPicPr>
            <p:cNvPr id="6" name="Imagem 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209767" y="2539684"/>
              <a:ext cx="1272143" cy="295275"/>
            </a:xfrm>
            <a:prstGeom prst="rect">
              <a:avLst/>
            </a:prstGeom>
          </p:spPr>
        </p:pic>
        <p:pic>
          <p:nvPicPr>
            <p:cNvPr id="11" name="Imagem 1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189363" y="4261357"/>
              <a:ext cx="974458" cy="951531"/>
            </a:xfrm>
            <a:prstGeom prst="rect">
              <a:avLst/>
            </a:prstGeom>
          </p:spPr>
        </p:pic>
        <p:pic>
          <p:nvPicPr>
            <p:cNvPr id="12" name="Imagem 1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434060" y="3480132"/>
              <a:ext cx="1841263" cy="386703"/>
            </a:xfrm>
            <a:prstGeom prst="rect">
              <a:avLst/>
            </a:prstGeom>
          </p:spPr>
        </p:pic>
        <p:pic>
          <p:nvPicPr>
            <p:cNvPr id="1026"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20868" y="5700898"/>
              <a:ext cx="1648004"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295532" y="3252158"/>
              <a:ext cx="1236626" cy="88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10994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893002"/>
            <a:ext cx="9144000" cy="29249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0176"/>
            <a:ext cx="2907001" cy="19380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4049" y="80175"/>
            <a:ext cx="2925285" cy="19380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Image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5702" y="80174"/>
            <a:ext cx="2918298" cy="19380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aixaDeTexto 7"/>
          <p:cNvSpPr txBox="1"/>
          <p:nvPr/>
        </p:nvSpPr>
        <p:spPr>
          <a:xfrm>
            <a:off x="1074436" y="2018175"/>
            <a:ext cx="784545" cy="334604"/>
          </a:xfrm>
          <a:prstGeom prst="rect">
            <a:avLst/>
          </a:prstGeom>
          <a:noFill/>
          <a:ln w="28575">
            <a:noFill/>
          </a:ln>
        </p:spPr>
        <p:txBody>
          <a:bodyPr wrap="none" rtlCol="0">
            <a:spAutoFit/>
          </a:bodyPr>
          <a:lstStyle/>
          <a:p>
            <a:r>
              <a:rPr lang="pt-BR" sz="1581" dirty="0"/>
              <a:t>On-line</a:t>
            </a:r>
          </a:p>
        </p:txBody>
      </p:sp>
      <p:sp>
        <p:nvSpPr>
          <p:cNvPr id="9" name="CaixaDeTexto 8"/>
          <p:cNvSpPr txBox="1"/>
          <p:nvPr/>
        </p:nvSpPr>
        <p:spPr>
          <a:xfrm>
            <a:off x="3663365" y="2018175"/>
            <a:ext cx="1644439" cy="334604"/>
          </a:xfrm>
          <a:prstGeom prst="rect">
            <a:avLst/>
          </a:prstGeom>
          <a:noFill/>
          <a:ln w="28575">
            <a:noFill/>
          </a:ln>
        </p:spPr>
        <p:txBody>
          <a:bodyPr wrap="none" rtlCol="0">
            <a:spAutoFit/>
          </a:bodyPr>
          <a:lstStyle/>
          <a:p>
            <a:r>
              <a:rPr lang="pt-BR" sz="1581" dirty="0"/>
              <a:t>On-line - Regional</a:t>
            </a:r>
          </a:p>
        </p:txBody>
      </p:sp>
      <p:sp>
        <p:nvSpPr>
          <p:cNvPr id="10" name="CaixaDeTexto 9"/>
          <p:cNvSpPr txBox="1"/>
          <p:nvPr/>
        </p:nvSpPr>
        <p:spPr>
          <a:xfrm>
            <a:off x="6766058" y="2018175"/>
            <a:ext cx="1837586" cy="334604"/>
          </a:xfrm>
          <a:prstGeom prst="rect">
            <a:avLst/>
          </a:prstGeom>
          <a:noFill/>
          <a:ln w="28575">
            <a:noFill/>
          </a:ln>
        </p:spPr>
        <p:txBody>
          <a:bodyPr wrap="square" rtlCol="0">
            <a:spAutoFit/>
          </a:bodyPr>
          <a:lstStyle/>
          <a:p>
            <a:pPr algn="ctr"/>
            <a:r>
              <a:rPr lang="pt-BR" sz="1581" dirty="0"/>
              <a:t>Individual</a:t>
            </a:r>
          </a:p>
        </p:txBody>
      </p:sp>
      <p:sp>
        <p:nvSpPr>
          <p:cNvPr id="11" name="CaixaDeTexto 10"/>
          <p:cNvSpPr txBox="1"/>
          <p:nvPr/>
        </p:nvSpPr>
        <p:spPr>
          <a:xfrm>
            <a:off x="291202" y="3487814"/>
            <a:ext cx="8555320" cy="334604"/>
          </a:xfrm>
          <a:prstGeom prst="rect">
            <a:avLst/>
          </a:prstGeom>
          <a:noFill/>
          <a:ln w="28575">
            <a:noFill/>
          </a:ln>
        </p:spPr>
        <p:txBody>
          <a:bodyPr wrap="square" rtlCol="0">
            <a:spAutoFit/>
          </a:bodyPr>
          <a:lstStyle/>
          <a:p>
            <a:pPr algn="ctr"/>
            <a:r>
              <a:rPr lang="pt-BR" sz="1581" dirty="0" err="1"/>
              <a:t>Bootcamp</a:t>
            </a:r>
            <a:r>
              <a:rPr lang="pt-BR" sz="1581" dirty="0"/>
              <a:t> Final</a:t>
            </a:r>
          </a:p>
        </p:txBody>
      </p:sp>
      <p:cxnSp>
        <p:nvCxnSpPr>
          <p:cNvPr id="13" name="Conector reto 12"/>
          <p:cNvCxnSpPr/>
          <p:nvPr/>
        </p:nvCxnSpPr>
        <p:spPr>
          <a:xfrm>
            <a:off x="1054353" y="2363115"/>
            <a:ext cx="86217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3745463" y="2363115"/>
            <a:ext cx="165684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a:off x="7189682" y="2363115"/>
            <a:ext cx="1004146"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a:off x="3745463" y="3487814"/>
            <a:ext cx="1656840" cy="0"/>
          </a:xfrm>
          <a:prstGeom prst="line">
            <a:avLst/>
          </a:prstGeom>
          <a:ln w="19050">
            <a:solidFill>
              <a:srgbClr val="FF980F"/>
            </a:solidFill>
          </a:ln>
        </p:spPr>
        <p:style>
          <a:lnRef idx="1">
            <a:schemeClr val="accent1"/>
          </a:lnRef>
          <a:fillRef idx="0">
            <a:schemeClr val="accent1"/>
          </a:fillRef>
          <a:effectRef idx="0">
            <a:schemeClr val="accent1"/>
          </a:effectRef>
          <a:fontRef idx="minor">
            <a:schemeClr val="tx1"/>
          </a:fontRef>
        </p:style>
      </p:cxnSp>
      <p:sp>
        <p:nvSpPr>
          <p:cNvPr id="20" name="CaixaDeTexto 19"/>
          <p:cNvSpPr txBox="1"/>
          <p:nvPr/>
        </p:nvSpPr>
        <p:spPr>
          <a:xfrm>
            <a:off x="2761400" y="2610621"/>
            <a:ext cx="3745463" cy="699627"/>
          </a:xfrm>
          <a:prstGeom prst="rect">
            <a:avLst/>
          </a:prstGeom>
          <a:noFill/>
        </p:spPr>
        <p:txBody>
          <a:bodyPr wrap="square" rtlCol="0">
            <a:spAutoFit/>
          </a:bodyPr>
          <a:lstStyle/>
          <a:p>
            <a:pPr algn="ctr"/>
            <a:r>
              <a:rPr lang="pt-BR" sz="2372" dirty="0"/>
              <a:t>&gt; </a:t>
            </a:r>
            <a:r>
              <a:rPr lang="pt-BR" sz="3953" dirty="0" smtClean="0">
                <a:solidFill>
                  <a:srgbClr val="FF0000"/>
                </a:solidFill>
              </a:rPr>
              <a:t>2</a:t>
            </a:r>
            <a:r>
              <a:rPr lang="pt-BR" sz="3953" dirty="0" smtClean="0"/>
              <a:t>.</a:t>
            </a:r>
            <a:r>
              <a:rPr lang="pt-BR" sz="3953" dirty="0" smtClean="0">
                <a:solidFill>
                  <a:schemeClr val="tx2">
                    <a:lumMod val="60000"/>
                    <a:lumOff val="40000"/>
                  </a:schemeClr>
                </a:solidFill>
              </a:rPr>
              <a:t>5</a:t>
            </a:r>
            <a:r>
              <a:rPr lang="pt-BR" sz="3953" dirty="0" smtClean="0">
                <a:solidFill>
                  <a:srgbClr val="FF980F"/>
                </a:solidFill>
              </a:rPr>
              <a:t>0</a:t>
            </a:r>
            <a:r>
              <a:rPr lang="pt-BR" sz="3953" dirty="0" smtClean="0">
                <a:solidFill>
                  <a:srgbClr val="00B050"/>
                </a:solidFill>
              </a:rPr>
              <a:t>0</a:t>
            </a:r>
            <a:r>
              <a:rPr lang="pt-BR" sz="2372" dirty="0" smtClean="0"/>
              <a:t> </a:t>
            </a:r>
            <a:r>
              <a:rPr lang="pt-BR" sz="1581" dirty="0"/>
              <a:t>horas de </a:t>
            </a:r>
            <a:r>
              <a:rPr lang="pt-BR" sz="1581" dirty="0" err="1"/>
              <a:t>mentoria</a:t>
            </a:r>
            <a:endParaRPr lang="pt-BR" sz="1581" dirty="0"/>
          </a:p>
        </p:txBody>
      </p:sp>
    </p:spTree>
    <p:extLst>
      <p:ext uri="{BB962C8B-B14F-4D97-AF65-F5344CB8AC3E}">
        <p14:creationId xmlns:p14="http://schemas.microsoft.com/office/powerpoint/2010/main" val="370807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TotalTime>
  <Words>540</Words>
  <Application>Microsoft Office PowerPoint</Application>
  <PresentationFormat>Apresentação na tela (4:3)</PresentationFormat>
  <Paragraphs>92</Paragraphs>
  <Slides>17</Slides>
  <Notes>2</Notes>
  <HiddenSlides>0</HiddenSlides>
  <MMClips>0</MMClips>
  <ScaleCrop>false</ScaleCrop>
  <HeadingPairs>
    <vt:vector size="4" baseType="variant">
      <vt:variant>
        <vt:lpstr>Tema</vt:lpstr>
      </vt:variant>
      <vt:variant>
        <vt:i4>1</vt:i4>
      </vt:variant>
      <vt:variant>
        <vt:lpstr>Títulos de slides</vt:lpstr>
      </vt:variant>
      <vt:variant>
        <vt:i4>17</vt:i4>
      </vt:variant>
    </vt:vector>
  </HeadingPairs>
  <TitlesOfParts>
    <vt:vector size="18"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Conexão com investidores e grandes empresas</vt:lpstr>
      <vt:lpstr>Apresentação do PowerPoint</vt:lpstr>
      <vt:lpstr>Londres/UK</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Viviane Vecchi Mendes</dc:creator>
  <cp:lastModifiedBy>Sara Teixeira Santos</cp:lastModifiedBy>
  <cp:revision>116</cp:revision>
  <cp:lastPrinted>2016-01-15T17:05:43Z</cp:lastPrinted>
  <dcterms:created xsi:type="dcterms:W3CDTF">2016-01-13T22:51:27Z</dcterms:created>
  <dcterms:modified xsi:type="dcterms:W3CDTF">2016-07-05T17:25:38Z</dcterms:modified>
</cp:coreProperties>
</file>