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1"/>
  </p:notesMasterIdLst>
  <p:sldIdLst>
    <p:sldId id="281" r:id="rId2"/>
    <p:sldId id="467" r:id="rId3"/>
    <p:sldId id="465" r:id="rId4"/>
    <p:sldId id="435" r:id="rId5"/>
    <p:sldId id="434" r:id="rId6"/>
    <p:sldId id="525" r:id="rId7"/>
    <p:sldId id="526" r:id="rId8"/>
    <p:sldId id="527" r:id="rId9"/>
    <p:sldId id="528" r:id="rId10"/>
    <p:sldId id="529" r:id="rId11"/>
    <p:sldId id="530" r:id="rId12"/>
    <p:sldId id="532" r:id="rId13"/>
    <p:sldId id="536" r:id="rId14"/>
    <p:sldId id="540" r:id="rId15"/>
    <p:sldId id="544" r:id="rId16"/>
    <p:sldId id="547" r:id="rId17"/>
    <p:sldId id="550" r:id="rId18"/>
    <p:sldId id="482" r:id="rId19"/>
    <p:sldId id="399" r:id="rId20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mano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EC3"/>
    <a:srgbClr val="95AD9A"/>
    <a:srgbClr val="92A690"/>
    <a:srgbClr val="8C9D83"/>
    <a:srgbClr val="8B9789"/>
    <a:srgbClr val="748971"/>
    <a:srgbClr val="2EF22E"/>
    <a:srgbClr val="6A7957"/>
    <a:srgbClr val="647C54"/>
    <a:srgbClr val="5D7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5117" autoAdjust="0"/>
  </p:normalViewPr>
  <p:slideViewPr>
    <p:cSldViewPr>
      <p:cViewPr varScale="1">
        <p:scale>
          <a:sx n="111" d="100"/>
          <a:sy n="111" d="100"/>
        </p:scale>
        <p:origin x="16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nh\Dropbox\PNI%20MCTI%20GREAT%20CERTI%20UFSC\PNI-%20Editais%20com%20resultados\Editais%20FINEP\Resultados%20dos%20editais%20PNI%20-%20Parques%20Tecnol&#243;gicos%20e%20Incubador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Recursos PNI 2002 - 2012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83024737293341E-2"/>
          <c:y val="0.123385133133356"/>
          <c:w val="0.76495195502386604"/>
          <c:h val="0.80297582675999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Total!$C$3</c:f>
              <c:strCache>
                <c:ptCount val="1"/>
                <c:pt idx="0">
                  <c:v>Editais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1613363714304302E-2"/>
                  <c:y val="-1.35668686385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Total!$D$1:$E$2</c:f>
              <c:strCache>
                <c:ptCount val="2"/>
                <c:pt idx="0">
                  <c:v>Parques</c:v>
                </c:pt>
                <c:pt idx="1">
                  <c:v>Incubadoras</c:v>
                </c:pt>
              </c:strCache>
            </c:strRef>
          </c:cat>
          <c:val>
            <c:numRef>
              <c:f>Total!$D$3:$E$3</c:f>
              <c:numCache>
                <c:formatCode>"R$"\ #,##0.00</c:formatCode>
                <c:ptCount val="2"/>
                <c:pt idx="0">
                  <c:v>87891114.989999995</c:v>
                </c:pt>
                <c:pt idx="1">
                  <c:v>52548117.270000003</c:v>
                </c:pt>
              </c:numCache>
            </c:numRef>
          </c:val>
        </c:ser>
        <c:ser>
          <c:idx val="1"/>
          <c:order val="1"/>
          <c:tx>
            <c:strRef>
              <c:f>Total!$C$4</c:f>
              <c:strCache>
                <c:ptCount val="1"/>
                <c:pt idx="0">
                  <c:v>Emendas de Bancada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915837443638301E-3"/>
                  <c:y val="1.035782348969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2558139534884E-2"/>
                  <c:y val="-1.5872832508700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Total!$D$1:$E$2</c:f>
              <c:strCache>
                <c:ptCount val="2"/>
                <c:pt idx="0">
                  <c:v>Parques</c:v>
                </c:pt>
                <c:pt idx="1">
                  <c:v>Incubadoras</c:v>
                </c:pt>
              </c:strCache>
            </c:strRef>
          </c:cat>
          <c:val>
            <c:numRef>
              <c:f>Total!$D$4:$E$4</c:f>
              <c:numCache>
                <c:formatCode>"R$"\ #,##0.00</c:formatCode>
                <c:ptCount val="2"/>
                <c:pt idx="0">
                  <c:v>167209289.782222</c:v>
                </c:pt>
                <c:pt idx="1">
                  <c:v>4991636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546544"/>
        <c:axId val="129545984"/>
      </c:barChart>
      <c:catAx>
        <c:axId val="12954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29545984"/>
        <c:crosses val="autoZero"/>
        <c:auto val="1"/>
        <c:lblAlgn val="ctr"/>
        <c:lblOffset val="100"/>
        <c:noMultiLvlLbl val="0"/>
      </c:catAx>
      <c:valAx>
        <c:axId val="129545984"/>
        <c:scaling>
          <c:orientation val="minMax"/>
        </c:scaling>
        <c:delete val="1"/>
        <c:axPos val="l"/>
        <c:numFmt formatCode="&quot;R$&quot;\ #,##0.00" sourceLinked="1"/>
        <c:majorTickMark val="out"/>
        <c:minorTickMark val="none"/>
        <c:tickLblPos val="none"/>
        <c:crossAx val="1295465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75400000000002E-2"/>
          <c:y val="5.4219499999999997E-2"/>
          <c:w val="0.83380699999999996"/>
          <c:h val="0.77491399999999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Das Aceleradoras</c:v>
                </c:pt>
              </c:strCache>
            </c:strRef>
          </c:tx>
          <c:spPr>
            <a:solidFill>
              <a:srgbClr val="B5B5B5"/>
            </a:solidFill>
            <a:ln w="12700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Público</c:v>
                </c:pt>
                <c:pt idx="1">
                  <c:v>Investidores Externos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1">
                  <c:v>3500000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B7-4FAA-9419-EA693593F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Captado Externamente</c:v>
                </c:pt>
              </c:strCache>
            </c:strRef>
          </c:tx>
          <c:spPr>
            <a:solidFill>
              <a:srgbClr val="030303"/>
            </a:solidFill>
            <a:ln w="12700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Público</c:v>
                </c:pt>
                <c:pt idx="1">
                  <c:v>Investidores Externos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1">
                  <c:v>42000000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B7-4FAA-9419-EA693593FE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 Governo</c:v>
                </c:pt>
              </c:strCache>
            </c:strRef>
          </c:tx>
          <c:spPr>
            <a:solidFill>
              <a:srgbClr val="FFD312"/>
            </a:solidFill>
            <a:ln w="12700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Público</c:v>
                </c:pt>
                <c:pt idx="1">
                  <c:v>Investidores Externos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1"/>
                <c:pt idx="0">
                  <c:v>17500000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B7-4FAA-9419-EA693593F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3126448"/>
        <c:axId val="223127008"/>
      </c:barChart>
      <c:catAx>
        <c:axId val="22312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223127008"/>
        <c:crosses val="autoZero"/>
        <c:auto val="1"/>
        <c:lblAlgn val="ctr"/>
        <c:lblOffset val="100"/>
        <c:noMultiLvlLbl val="1"/>
      </c:catAx>
      <c:valAx>
        <c:axId val="22312700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223126448"/>
        <c:crosses val="autoZero"/>
        <c:crossBetween val="between"/>
        <c:majorUnit val="12500000"/>
        <c:minorUnit val="625000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6.2847600000000003E-2"/>
          <c:y val="0.94941699999999996"/>
          <c:w val="0.93715199999999999"/>
          <c:h val="5.0582700000000001E-2"/>
        </c:manualLayout>
      </c:layout>
      <c:overlay val="1"/>
      <c:spPr>
        <a:noFill/>
        <a:ln w="9525" cap="flat">
          <a:solidFill>
            <a:srgbClr val="D9D9D9"/>
          </a:solidFill>
          <a:prstDash val="solid"/>
          <a:bevel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000000"/>
              </a:solidFill>
              <a:latin typeface="Calibri"/>
            </a:defRPr>
          </a:pPr>
          <a:endParaRPr lang="pt-B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49FBF008-5304-4BE1-A16D-78474C21F48D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85AF23D8-8F79-4E87-B7F0-672A9AA68D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27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15963" indent="-274638">
              <a:spcBef>
                <a:spcPct val="3000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01725" indent="-219075">
              <a:spcBef>
                <a:spcPct val="3000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43050" indent="-219075">
              <a:spcBef>
                <a:spcPct val="3000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1984375" indent="-219075">
              <a:spcBef>
                <a:spcPct val="30000"/>
              </a:spcBef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41575" indent="-21907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898775" indent="-21907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55975" indent="-21907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13175" indent="-21907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1800" algn="l"/>
                <a:tab pos="865188" algn="l"/>
                <a:tab pos="1298575" algn="l"/>
                <a:tab pos="1731963" algn="l"/>
                <a:tab pos="2165350" algn="l"/>
                <a:tab pos="2598738" algn="l"/>
                <a:tab pos="3032125" algn="l"/>
                <a:tab pos="3465513" algn="l"/>
                <a:tab pos="3898900" algn="l"/>
                <a:tab pos="4332288" algn="l"/>
                <a:tab pos="4765675" algn="l"/>
                <a:tab pos="5199063" algn="l"/>
                <a:tab pos="5632450" algn="l"/>
                <a:tab pos="6065838" algn="l"/>
                <a:tab pos="6499225" algn="l"/>
                <a:tab pos="6932613" algn="l"/>
                <a:tab pos="7366000" algn="l"/>
                <a:tab pos="7799388" algn="l"/>
                <a:tab pos="8232775" algn="l"/>
                <a:tab pos="86661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21131AD-B88B-4639-BEE9-A844120C84BF}" type="slidenum">
              <a:rPr lang="en-GB" altLang="pt-BR" smtClean="0">
                <a:ea typeface="Lucida Sans Unicode" pitchFamily="34" charset="0"/>
                <a:cs typeface="Lucida Sans Unicode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pt-BR" smtClean="0"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8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Colocar em um layout bem chamativo, devido a importância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350230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5241" y="6356350"/>
            <a:ext cx="8557885" cy="35169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8583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05360" y="-116696"/>
            <a:ext cx="8229600" cy="887454"/>
          </a:xfrm>
        </p:spPr>
        <p:txBody>
          <a:bodyPr anchor="b">
            <a:noAutofit/>
          </a:bodyPr>
          <a:lstStyle>
            <a:lvl1pPr algn="l">
              <a:defRPr sz="3200" b="0" i="0" baseline="0">
                <a:solidFill>
                  <a:schemeClr val="accent1"/>
                </a:solidFill>
                <a:latin typeface="Tahoma"/>
                <a:cs typeface="Tahoma"/>
              </a:defRPr>
            </a:lvl1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4813" y="1324851"/>
            <a:ext cx="8229600" cy="452590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A8C8E"/>
                </a:solidFill>
              </a:defRPr>
            </a:lvl1pPr>
            <a:lvl2pPr>
              <a:defRPr sz="1400">
                <a:solidFill>
                  <a:srgbClr val="8A8C8E"/>
                </a:solidFill>
              </a:defRPr>
            </a:lvl2pPr>
            <a:lvl3pPr>
              <a:defRPr sz="1200">
                <a:solidFill>
                  <a:srgbClr val="8A8C8E"/>
                </a:solidFill>
              </a:defRPr>
            </a:lvl3pPr>
            <a:lvl4pPr>
              <a:defRPr sz="1100">
                <a:solidFill>
                  <a:srgbClr val="8A8C8E"/>
                </a:solidFill>
              </a:defRPr>
            </a:lvl4pPr>
            <a:lvl5pPr>
              <a:defRPr sz="1100">
                <a:solidFill>
                  <a:srgbClr val="8A8C8E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7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324106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2.png" descr="quadradinhos_verd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5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3.png" descr="topicos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3828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670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16455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Picture 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" y="-27384"/>
            <a:ext cx="2052814" cy="1008112"/>
          </a:xfrm>
          <a:prstGeom prst="rect">
            <a:avLst/>
          </a:prstGeom>
          <a:ln w="0">
            <a:noFill/>
            <a:miter lim="800000"/>
            <a:headEnd/>
            <a:tailEnd/>
          </a:ln>
          <a:extLst/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980728"/>
            <a:ext cx="919321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05/07/2016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fld id="{95C7BF96-2965-41AE-B8DC-86252E1EA505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t>05/07/2016</a:t>
            </a:fld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fld id="{9DB5A6ED-DB0B-4A62-A223-F89DC3FE6121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br/url?sa=i&amp;rct=j&amp;q=&amp;esrc=s&amp;frm=1&amp;source=images&amp;cd=&amp;cad=rja&amp;uact=8&amp;docid=oJmhqvlLkr9rxM&amp;tbnid=CJNJb3msUfJooM:&amp;ved=0CAUQjRw&amp;url=http://www.mochileiro.tur.br/maparegiao.htm&amp;ei=UwubU7H6Cs-WyAS5koGQBg&amp;bvm=bv.68911936,d.cWc&amp;psig=AFQjCNHCda9kjDA2Ax4imPFL_rPapL9SwQ&amp;ust=14027563047497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16.png"/><Relationship Id="rId4" Type="http://schemas.openxmlformats.org/officeDocument/2006/relationships/hyperlink" Target="http://www.google.com.br/url?sa=i&amp;rct=j&amp;q=&amp;esrc=s&amp;frm=1&amp;source=images&amp;cd=&amp;cad=rja&amp;uact=8&amp;ved=0CAcQjRxqFQoTCPShztuqpMgCFcJWHgodCgECMQ&amp;url=http://www.certisignexplica.com.br/certisign-oferece-solucoes-em-certificacao-digital-para-a-sua-empresa/&amp;bvm=bv.104317490,d.dmo&amp;psig=AFQjCNHqCR7G06sK8RkrAHUpIC-qK1VIzg&amp;ust=144389275037296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7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7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google.com.br/url?sa=i&amp;rct=j&amp;q=&amp;esrc=s&amp;source=images&amp;cd=&amp;cad=rja&amp;uact=8&amp;ved=0ahUKEwig34vrqMrLAhXEW5AKHb3nC2gQjRwIBw&amp;url=https://flammarion.wordpress.com/tag/incubadoras/&amp;psig=AFQjCNFqoO4--kPv8fE47qslcbtiJHI1Qg&amp;ust=145839327520752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br/imgres?imgurl=http://images.bwbx.io/cms/2012-05-23/feature_techshop__01__630x420.jpg&amp;imgrefurl=http://www.businessweek.com/articles/2012-05-23/techshop-paradise-for-tinkerers&amp;h=420&amp;w=630&amp;tbnid=pv6JL3Zog5fbLM:&amp;zoom=1&amp;docid=teujG8KtUcSEmM&amp;ei=3QKbU63mJ7XJsQTkvYHIAw&amp;tbm=isch&amp;ved=0CDoQMygWMBY&amp;iact=rc&amp;uact=3&amp;dur=983&amp;page=1&amp;start=0&amp;ndsp=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578836" y="4366557"/>
            <a:ext cx="8286753" cy="135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pt-BR" sz="1000" dirty="0" smtClean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lang="pt-BR" sz="1000" dirty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lang="pt-BR" sz="1000" dirty="0" smtClean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115000"/>
              </a:lnSpc>
            </a:pPr>
            <a:r>
              <a:rPr lang="pt-BR" sz="1600" b="1" dirty="0" smtClean="0">
                <a:solidFill>
                  <a:srgbClr val="10253F"/>
                </a:solidFill>
              </a:rPr>
              <a:t>Jorge Mario Campagnolo, </a:t>
            </a:r>
            <a:r>
              <a:rPr lang="pt-BR" sz="1600" b="1" dirty="0" err="1" smtClean="0">
                <a:solidFill>
                  <a:srgbClr val="10253F"/>
                </a:solidFill>
              </a:rPr>
              <a:t>D.Sc</a:t>
            </a:r>
            <a:r>
              <a:rPr lang="pt-BR" sz="1600" b="1" dirty="0" smtClean="0">
                <a:solidFill>
                  <a:srgbClr val="10253F"/>
                </a:solidFill>
              </a:rPr>
              <a:t>.</a:t>
            </a:r>
          </a:p>
          <a:p>
            <a:pPr algn="ctr" eaLnBrk="0" hangingPunct="0">
              <a:lnSpc>
                <a:spcPct val="115000"/>
              </a:lnSpc>
            </a:pPr>
            <a:r>
              <a:rPr lang="en-US" sz="1600" dirty="0" err="1" smtClean="0"/>
              <a:t>Secretário</a:t>
            </a:r>
            <a:r>
              <a:rPr lang="en-US" sz="1600" dirty="0" smtClean="0"/>
              <a:t> </a:t>
            </a:r>
            <a:r>
              <a:rPr lang="en-US" sz="1600" dirty="0" err="1" smtClean="0"/>
              <a:t>Substituto</a:t>
            </a:r>
            <a:r>
              <a:rPr lang="en-US" sz="1600" dirty="0" smtClean="0"/>
              <a:t> de </a:t>
            </a:r>
            <a:r>
              <a:rPr lang="en-US" sz="1600" dirty="0" err="1" smtClean="0"/>
              <a:t>Desenvolvimento</a:t>
            </a:r>
            <a:r>
              <a:rPr lang="en-US" sz="1600" dirty="0" smtClean="0"/>
              <a:t> </a:t>
            </a:r>
            <a:r>
              <a:rPr lang="en-US" sz="1600" dirty="0" err="1" smtClean="0"/>
              <a:t>Tecnológico</a:t>
            </a:r>
            <a:r>
              <a:rPr lang="en-US" sz="1600" dirty="0" smtClean="0"/>
              <a:t> e </a:t>
            </a:r>
            <a:r>
              <a:rPr lang="en-US" sz="1600" dirty="0" err="1" smtClean="0"/>
              <a:t>Inovação</a:t>
            </a:r>
            <a:endParaRPr lang="en-US" sz="1600" dirty="0" smtClean="0"/>
          </a:p>
          <a:p>
            <a:pPr algn="ctr" eaLnBrk="0" hangingPunct="0">
              <a:lnSpc>
                <a:spcPct val="115000"/>
              </a:lnSpc>
            </a:pPr>
            <a:r>
              <a:rPr lang="en-US" sz="1600" dirty="0" err="1" smtClean="0">
                <a:solidFill>
                  <a:srgbClr val="10253F"/>
                </a:solidFill>
                <a:latin typeface="Calibri" pitchFamily="34" charset="0"/>
              </a:rPr>
              <a:t>Ministério</a:t>
            </a:r>
            <a:r>
              <a:rPr lang="en-US" sz="1600" dirty="0" smtClean="0">
                <a:solidFill>
                  <a:srgbClr val="10253F"/>
                </a:solidFill>
                <a:latin typeface="Calibri" pitchFamily="34" charset="0"/>
              </a:rPr>
              <a:t> da </a:t>
            </a:r>
            <a:r>
              <a:rPr lang="en-US" sz="1600" dirty="0" err="1" smtClean="0">
                <a:solidFill>
                  <a:srgbClr val="10253F"/>
                </a:solidFill>
                <a:latin typeface="Calibri" pitchFamily="34" charset="0"/>
              </a:rPr>
              <a:t>Ciência</a:t>
            </a:r>
            <a:r>
              <a:rPr lang="en-US" sz="1600" dirty="0" smtClean="0">
                <a:solidFill>
                  <a:srgbClr val="10253F"/>
                </a:solidFill>
                <a:latin typeface="Calibri" pitchFamily="34" charset="0"/>
              </a:rPr>
              <a:t>, </a:t>
            </a:r>
            <a:r>
              <a:rPr lang="en-US" sz="1600" dirty="0" err="1" smtClean="0">
                <a:solidFill>
                  <a:srgbClr val="10253F"/>
                </a:solidFill>
                <a:latin typeface="Calibri" pitchFamily="34" charset="0"/>
              </a:rPr>
              <a:t>Tecnologia</a:t>
            </a:r>
            <a:r>
              <a:rPr lang="en-US" sz="1600" dirty="0">
                <a:solidFill>
                  <a:srgbClr val="10253F"/>
                </a:solidFill>
                <a:latin typeface="Calibri" pitchFamily="34" charset="0"/>
              </a:rPr>
              <a:t>,</a:t>
            </a:r>
            <a:r>
              <a:rPr lang="en-US" sz="1600" dirty="0" smtClean="0">
                <a:solidFill>
                  <a:srgbClr val="10253F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10253F"/>
                </a:solidFill>
                <a:latin typeface="Calibri" pitchFamily="34" charset="0"/>
              </a:rPr>
              <a:t>Inovações</a:t>
            </a:r>
            <a:r>
              <a:rPr lang="en-US" sz="1600" dirty="0" smtClean="0">
                <a:solidFill>
                  <a:srgbClr val="10253F"/>
                </a:solidFill>
                <a:latin typeface="Calibri" pitchFamily="34" charset="0"/>
              </a:rPr>
              <a:t> e </a:t>
            </a:r>
            <a:r>
              <a:rPr lang="en-US" sz="1600" dirty="0" err="1" smtClean="0">
                <a:solidFill>
                  <a:srgbClr val="10253F"/>
                </a:solidFill>
                <a:latin typeface="Calibri" pitchFamily="34" charset="0"/>
              </a:rPr>
              <a:t>Comunicações</a:t>
            </a:r>
            <a:endParaRPr lang="pt-BR" sz="1600" dirty="0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692696"/>
            <a:ext cx="8280920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Atuação e Desafios das Empresas </a:t>
            </a:r>
            <a:r>
              <a:rPr lang="pt-BR" sz="2800" dirty="0" err="1" smtClean="0"/>
              <a:t>Start-Ups</a:t>
            </a:r>
            <a:r>
              <a:rPr lang="pt-BR" sz="2800" dirty="0" smtClean="0"/>
              <a:t> e Incubadoras de Empresas no Contexto do Desenvolvimento Econômico Brasileiro</a:t>
            </a:r>
          </a:p>
          <a:p>
            <a:pPr algn="ctr"/>
            <a:endParaRPr lang="pt-BR" sz="3200" b="1" dirty="0" smtClean="0"/>
          </a:p>
          <a:p>
            <a:pPr algn="ctr"/>
            <a:r>
              <a:rPr lang="pt-BR" sz="2800" b="1" dirty="0" smtClean="0"/>
              <a:t>Programas </a:t>
            </a:r>
            <a:r>
              <a:rPr lang="pt-BR" sz="2800" b="1" dirty="0" smtClean="0"/>
              <a:t>de Apoio do </a:t>
            </a:r>
            <a:r>
              <a:rPr lang="pt-BR" sz="2800" b="1" dirty="0" smtClean="0"/>
              <a:t>MCTIC</a:t>
            </a:r>
          </a:p>
          <a:p>
            <a:pPr algn="ctr"/>
            <a:endParaRPr lang="pt-BR" sz="3200" b="1" dirty="0" smtClean="0"/>
          </a:p>
          <a:p>
            <a:pPr algn="ctr"/>
            <a:endParaRPr lang="pt-BR" sz="2800" baseline="30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06510" y="3391994"/>
            <a:ext cx="869180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/>
              <a:t>Comissão de Desenvolvimento Econômico, Indústria, Comércio e Serviços</a:t>
            </a:r>
          </a:p>
          <a:p>
            <a:pPr algn="ctr"/>
            <a:endParaRPr lang="pt-BR" dirty="0"/>
          </a:p>
        </p:txBody>
      </p:sp>
      <p:pic>
        <p:nvPicPr>
          <p:cNvPr id="5" name="Imagem 4" descr="http://www.midiamax.com.br/sites/default/files/styles/mm_full1/public/arquivos/fotos/logotemer4343.jpeg?itok=4KHa7mq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21288"/>
            <a:ext cx="1115616" cy="8882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 rot="10800000" flipV="1">
            <a:off x="5556187" y="640833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MINISTÉRIO DA CIÊNCIA, TECNOLOGIA, INOVAÇÕES E COMUNICAÇÕES</a:t>
            </a:r>
            <a:endParaRPr lang="pt-BR" sz="9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186" y="4012431"/>
            <a:ext cx="19050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ítulo 1"/>
          <p:cNvSpPr>
            <a:spLocks noGrp="1"/>
          </p:cNvSpPr>
          <p:nvPr>
            <p:ph type="title"/>
          </p:nvPr>
        </p:nvSpPr>
        <p:spPr>
          <a:xfrm>
            <a:off x="-14620" y="396444"/>
            <a:ext cx="8604448" cy="78210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pt-BR" altLang="pt-BR" sz="3200" dirty="0"/>
              <a:t>Projeto Piloto – </a:t>
            </a:r>
            <a:r>
              <a:rPr lang="pt-BR" altLang="pt-BR" sz="3200" dirty="0" smtClean="0"/>
              <a:t>Onze Unidades em Dez </a:t>
            </a:r>
            <a:r>
              <a:rPr lang="pt-BR" altLang="pt-BR" sz="3200" dirty="0"/>
              <a:t>Estados nas Cinco Regiões</a:t>
            </a:r>
          </a:p>
        </p:txBody>
      </p:sp>
      <p:pic>
        <p:nvPicPr>
          <p:cNvPr id="15366" name="Picture 2" descr="http://www.mochileiro.tur.br/mp%20rg%20Mapa%20regioes%20do%20Brasil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62" y="1689100"/>
            <a:ext cx="52339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ipse 17"/>
          <p:cNvSpPr/>
          <p:nvPr/>
        </p:nvSpPr>
        <p:spPr>
          <a:xfrm>
            <a:off x="4974047" y="5162721"/>
            <a:ext cx="180182" cy="1801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 flipH="1" flipV="1">
            <a:off x="7030821" y="2204864"/>
            <a:ext cx="24823" cy="63312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5917010" y="1603796"/>
            <a:ext cx="2225390" cy="6010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SENAI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Campina </a:t>
            </a:r>
            <a:r>
              <a:rPr lang="pt-BR" sz="1600" dirty="0" smtClean="0">
                <a:solidFill>
                  <a:schemeClr val="tx1"/>
                </a:solidFill>
              </a:rPr>
              <a:t>Grande - PB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351825" y="5077789"/>
            <a:ext cx="1581150" cy="530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SENAI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Rio de Janeiro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684213" y="2036763"/>
            <a:ext cx="1579562" cy="530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SENAI</a:t>
            </a:r>
          </a:p>
          <a:p>
            <a:pPr algn="ctr">
              <a:defRPr/>
            </a:pPr>
            <a:r>
              <a:rPr lang="pt-BR" sz="1600" dirty="0" smtClean="0">
                <a:solidFill>
                  <a:schemeClr val="tx1"/>
                </a:solidFill>
              </a:rPr>
              <a:t>Manaus - AM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630488" y="4508500"/>
            <a:ext cx="1579562" cy="530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SENAI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Maringá - PR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692275" y="3705225"/>
            <a:ext cx="1579563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SENAI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Dourados - MS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3281430" y="5821363"/>
            <a:ext cx="1579563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UFRGS - RS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6971482" y="4405526"/>
            <a:ext cx="1581150" cy="5286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INATEL - MG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7564439" y="2295836"/>
            <a:ext cx="1472058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PORTO </a:t>
            </a:r>
            <a:r>
              <a:rPr lang="pt-BR" sz="1600" dirty="0" smtClean="0">
                <a:solidFill>
                  <a:schemeClr val="tx1"/>
                </a:solidFill>
              </a:rPr>
              <a:t>DIGITAL - PE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532438" y="5457031"/>
            <a:ext cx="1579563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ITA - SP</a:t>
            </a: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30" name="Conector de seta reta 29"/>
          <p:cNvCxnSpPr>
            <a:stCxn id="51" idx="6"/>
            <a:endCxn id="28" idx="1"/>
          </p:cNvCxnSpPr>
          <p:nvPr/>
        </p:nvCxnSpPr>
        <p:spPr>
          <a:xfrm flipV="1">
            <a:off x="7055644" y="2560155"/>
            <a:ext cx="508795" cy="53069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5814354" y="4139711"/>
            <a:ext cx="1178696" cy="36878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46" idx="5"/>
            <a:endCxn id="22" idx="1"/>
          </p:cNvCxnSpPr>
          <p:nvPr/>
        </p:nvCxnSpPr>
        <p:spPr>
          <a:xfrm>
            <a:off x="6275194" y="4519056"/>
            <a:ext cx="1076631" cy="82384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>
            <a:stCxn id="43" idx="5"/>
          </p:cNvCxnSpPr>
          <p:nvPr/>
        </p:nvCxnSpPr>
        <p:spPr>
          <a:xfrm>
            <a:off x="5506051" y="4524759"/>
            <a:ext cx="795530" cy="93227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flipH="1">
            <a:off x="4356100" y="5342901"/>
            <a:ext cx="593329" cy="47846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>
            <a:endCxn id="23" idx="3"/>
          </p:cNvCxnSpPr>
          <p:nvPr/>
        </p:nvCxnSpPr>
        <p:spPr>
          <a:xfrm flipH="1" flipV="1">
            <a:off x="2263775" y="2301875"/>
            <a:ext cx="1308100" cy="4381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>
            <a:stCxn id="44" idx="1"/>
            <a:endCxn id="25" idx="3"/>
          </p:cNvCxnSpPr>
          <p:nvPr/>
        </p:nvCxnSpPr>
        <p:spPr>
          <a:xfrm flipH="1" flipV="1">
            <a:off x="3271838" y="3969544"/>
            <a:ext cx="1340178" cy="36809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>
            <a:endCxn id="24" idx="3"/>
          </p:cNvCxnSpPr>
          <p:nvPr/>
        </p:nvCxnSpPr>
        <p:spPr>
          <a:xfrm flipH="1">
            <a:off x="4210050" y="4689475"/>
            <a:ext cx="649288" cy="841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4859338" y="4558915"/>
            <a:ext cx="180182" cy="1801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5352256" y="4370965"/>
            <a:ext cx="180182" cy="1801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4585629" y="4311252"/>
            <a:ext cx="180182" cy="1801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6121399" y="4365262"/>
            <a:ext cx="180182" cy="1801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7" name="Elipse 46"/>
          <p:cNvSpPr/>
          <p:nvPr/>
        </p:nvSpPr>
        <p:spPr>
          <a:xfrm>
            <a:off x="5655698" y="4040980"/>
            <a:ext cx="180182" cy="1801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9" name="Elipse 48"/>
          <p:cNvSpPr/>
          <p:nvPr/>
        </p:nvSpPr>
        <p:spPr>
          <a:xfrm>
            <a:off x="6098120" y="3905296"/>
            <a:ext cx="180182" cy="1801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0" name="Elipse 49"/>
          <p:cNvSpPr/>
          <p:nvPr/>
        </p:nvSpPr>
        <p:spPr>
          <a:xfrm>
            <a:off x="6510121" y="3254772"/>
            <a:ext cx="180182" cy="1801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" name="Elipse 50"/>
          <p:cNvSpPr/>
          <p:nvPr/>
        </p:nvSpPr>
        <p:spPr>
          <a:xfrm>
            <a:off x="6875462" y="3000761"/>
            <a:ext cx="180182" cy="1801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2" name="Elipse 51"/>
          <p:cNvSpPr/>
          <p:nvPr/>
        </p:nvSpPr>
        <p:spPr>
          <a:xfrm>
            <a:off x="6965553" y="2837986"/>
            <a:ext cx="180182" cy="1801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6" name="Elipse 55"/>
          <p:cNvSpPr/>
          <p:nvPr/>
        </p:nvSpPr>
        <p:spPr>
          <a:xfrm>
            <a:off x="3557304" y="2649934"/>
            <a:ext cx="180182" cy="1801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7" name="Retângulo 56"/>
          <p:cNvSpPr/>
          <p:nvPr/>
        </p:nvSpPr>
        <p:spPr>
          <a:xfrm>
            <a:off x="7373035" y="2966529"/>
            <a:ext cx="1579562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SENAI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CIMATEC - BA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7210617" y="3640977"/>
            <a:ext cx="1579562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SENAI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CETEC - MG</a:t>
            </a: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61" name="Conector de seta reta 60"/>
          <p:cNvCxnSpPr>
            <a:stCxn id="49" idx="6"/>
            <a:endCxn id="60" idx="1"/>
          </p:cNvCxnSpPr>
          <p:nvPr/>
        </p:nvCxnSpPr>
        <p:spPr>
          <a:xfrm flipV="1">
            <a:off x="6278302" y="3905296"/>
            <a:ext cx="932315" cy="9009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50" idx="6"/>
            <a:endCxn id="57" idx="1"/>
          </p:cNvCxnSpPr>
          <p:nvPr/>
        </p:nvCxnSpPr>
        <p:spPr>
          <a:xfrm flipV="1">
            <a:off x="6690303" y="3230848"/>
            <a:ext cx="682732" cy="11401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m 37" descr="http://www.midiamax.com.br/sites/default/files/styles/mm_full1/public/arquivos/fotos/logotemer4343.jpeg?itok=4KHa7mq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85670"/>
            <a:ext cx="1115616" cy="92384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CaixaDeTexto 39"/>
          <p:cNvSpPr txBox="1"/>
          <p:nvPr/>
        </p:nvSpPr>
        <p:spPr>
          <a:xfrm rot="10800000" flipV="1">
            <a:off x="5556187" y="640833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MINISTÉRIO DA CIÊNCIA, TECNOLOGIA, INOVAÇÕES E COMUNICAÇÕES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095778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414" y="480450"/>
            <a:ext cx="8229600" cy="735360"/>
          </a:xfrm>
        </p:spPr>
        <p:txBody>
          <a:bodyPr/>
          <a:lstStyle/>
          <a:p>
            <a:r>
              <a:rPr lang="pt-BR" dirty="0" smtClean="0"/>
              <a:t>Plataforma ITEC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95891" y="2358284"/>
            <a:ext cx="2376264" cy="158417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002">
            <a:schemeClr val="lt1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Desafios</a:t>
            </a:r>
            <a:endParaRPr lang="es-E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Tecnológicos</a:t>
            </a:r>
            <a:endParaRPr lang="es-E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(Empresas) </a:t>
            </a:r>
            <a:endParaRPr lang="pt-BR" sz="240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m para po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137" y="2384365"/>
            <a:ext cx="3312368" cy="28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5877504" y="2358284"/>
            <a:ext cx="3086983" cy="2151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002">
            <a:schemeClr val="lt1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es-E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Soluções</a:t>
            </a:r>
            <a:endParaRPr lang="es-E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Tecnológicas</a:t>
            </a:r>
            <a:endParaRPr lang="es-E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(Universidades, Institutos,</a:t>
            </a:r>
          </a:p>
          <a:p>
            <a:pPr algn="ctr"/>
            <a:r>
              <a:rPr lang="es-ES" sz="2400" dirty="0" err="1" smtClean="0">
                <a:solidFill>
                  <a:schemeClr val="accent1">
                    <a:lumMod val="50000"/>
                  </a:schemeClr>
                </a:solidFill>
              </a:rPr>
              <a:t>Empresas,Startups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ctr"/>
            <a:endParaRPr lang="pt-BR" sz="2400" dirty="0" smtClean="0">
              <a:solidFill>
                <a:schemeClr val="tx2"/>
              </a:solidFill>
            </a:endParaRPr>
          </a:p>
        </p:txBody>
      </p:sp>
      <p:pic>
        <p:nvPicPr>
          <p:cNvPr id="1028" name="Picture 4" descr="Resultado de imagem para dúvi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3"/>
            <a:ext cx="1775890" cy="17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de cantos arredondados 12"/>
          <p:cNvSpPr/>
          <p:nvPr/>
        </p:nvSpPr>
        <p:spPr>
          <a:xfrm>
            <a:off x="1487874" y="1412776"/>
            <a:ext cx="6120680" cy="72008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002">
            <a:schemeClr val="lt1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ES" sz="3200" b="1" dirty="0" err="1" smtClean="0">
                <a:solidFill>
                  <a:schemeClr val="accent1">
                    <a:lumMod val="50000"/>
                  </a:schemeClr>
                </a:solidFill>
              </a:rPr>
              <a:t>Promoção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s-ES" sz="3200" b="1" dirty="0" err="1" smtClean="0">
                <a:solidFill>
                  <a:schemeClr val="accent1">
                    <a:lumMod val="50000"/>
                  </a:schemeClr>
                </a:solidFill>
              </a:rPr>
              <a:t>Parcerias</a:t>
            </a:r>
            <a:endParaRPr lang="es-E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8" name="Picture 14" descr="http://www.certisignexplica.com.br/wp-content/uploads/2015/04/solu%C3%A7%C3%A3o-584x336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79" y="4596800"/>
            <a:ext cx="2733433" cy="13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http://www.midiamax.com.br/sites/default/files/styles/mm_full1/public/arquivos/fotos/logotemer4343.jpeg?itok=4KHa7mq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93296"/>
            <a:ext cx="1115616" cy="8162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 rot="10800000" flipV="1">
            <a:off x="5556187" y="640833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MINISTÉRIO DA CIÊNCIA, TECNOLOGIA, INOVAÇÕES E COMUNICAÇÕES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401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0"/>
            <a:ext cx="9140825" cy="686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 2" descr="http://www.midiamax.com.br/sites/default/files/styles/mm_full1/public/arquivos/fotos/logotemer4343.jpeg?itok=4KHa7mq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192210"/>
            <a:ext cx="971600" cy="717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368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4503737" y="2797174"/>
            <a:ext cx="506415" cy="75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>
                <a:solidFill>
                  <a:srgbClr val="4D8BD5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e</a:t>
            </a:r>
          </a:p>
        </p:txBody>
      </p:sp>
      <p:sp>
        <p:nvSpPr>
          <p:cNvPr id="230" name="Shape 230"/>
          <p:cNvSpPr/>
          <p:nvPr/>
        </p:nvSpPr>
        <p:spPr>
          <a:xfrm flipH="1">
            <a:off x="3683000" y="3503612"/>
            <a:ext cx="5461000" cy="993778"/>
          </a:xfrm>
          <a:prstGeom prst="rect">
            <a:avLst/>
          </a:prstGeom>
          <a:solidFill>
            <a:srgbClr val="4D8BD5"/>
          </a:solidFill>
          <a:ln>
            <a:solidFill>
              <a:srgbClr val="4A7EBB"/>
            </a:solidFill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3935412" y="3403598"/>
            <a:ext cx="4343403" cy="118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7200" b="1">
                <a:solidFill>
                  <a:srgbClr val="FFFFFF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r>
              <a:t>PRIVADA</a:t>
            </a:r>
          </a:p>
        </p:txBody>
      </p:sp>
      <p:sp>
        <p:nvSpPr>
          <p:cNvPr id="232" name="Shape 232"/>
          <p:cNvSpPr/>
          <p:nvPr/>
        </p:nvSpPr>
        <p:spPr>
          <a:xfrm>
            <a:off x="3960812" y="4630737"/>
            <a:ext cx="6637338" cy="817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80000"/>
              </a:lnSpc>
              <a:defRPr sz="1800">
                <a:solidFill>
                  <a:srgbClr val="4D8BD5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t>para fomentar</a:t>
            </a:r>
          </a:p>
          <a:p>
            <a:pPr>
              <a:lnSpc>
                <a:spcPct val="80000"/>
              </a:lnSpc>
              <a:defRPr sz="1800">
                <a:solidFill>
                  <a:srgbClr val="4D8BD5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t>o empreendedorismo </a:t>
            </a:r>
          </a:p>
          <a:p>
            <a:pPr>
              <a:lnSpc>
                <a:spcPct val="80000"/>
              </a:lnSpc>
              <a:defRPr sz="1800">
                <a:solidFill>
                  <a:srgbClr val="4D8BD5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t>digital no Brasil</a:t>
            </a:r>
          </a:p>
        </p:txBody>
      </p:sp>
      <p:sp>
        <p:nvSpPr>
          <p:cNvPr id="233" name="Shape 233"/>
          <p:cNvSpPr/>
          <p:nvPr/>
        </p:nvSpPr>
        <p:spPr>
          <a:xfrm flipH="1">
            <a:off x="0" y="1981200"/>
            <a:ext cx="7034215" cy="993775"/>
          </a:xfrm>
          <a:prstGeom prst="rect">
            <a:avLst/>
          </a:prstGeom>
          <a:solidFill>
            <a:srgbClr val="4D8BD5"/>
          </a:solidFill>
          <a:ln>
            <a:solidFill>
              <a:srgbClr val="4A7EBB"/>
            </a:solidFill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2701925" y="1903410"/>
            <a:ext cx="4918075" cy="118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7200" b="1">
                <a:solidFill>
                  <a:srgbClr val="FFFFFF"/>
                </a:solidFill>
                <a:latin typeface="Lato-Bold"/>
                <a:ea typeface="Lato-Bold"/>
                <a:cs typeface="Lato-Bold"/>
                <a:sym typeface="Lato-Bold"/>
              </a:defRPr>
            </a:lvl1pPr>
          </a:lstStyle>
          <a:p>
            <a:r>
              <a:rPr dirty="0"/>
              <a:t>PÚBLICA</a:t>
            </a:r>
          </a:p>
        </p:txBody>
      </p:sp>
      <p:sp>
        <p:nvSpPr>
          <p:cNvPr id="235" name="Shape 235"/>
          <p:cNvSpPr/>
          <p:nvPr/>
        </p:nvSpPr>
        <p:spPr>
          <a:xfrm>
            <a:off x="-923925" y="2216150"/>
            <a:ext cx="3579813" cy="566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lnSpc>
                <a:spcPct val="70000"/>
              </a:lnSpc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t>Uma</a:t>
            </a:r>
          </a:p>
          <a:p>
            <a:pPr algn="r">
              <a:lnSpc>
                <a:spcPct val="70000"/>
              </a:lnSpc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t> parceria</a:t>
            </a:r>
          </a:p>
        </p:txBody>
      </p:sp>
      <p:pic>
        <p:nvPicPr>
          <p:cNvPr id="9" name="Imagem 8" descr="http://www.midiamax.com.br/sites/default/files/styles/mm_full1/public/arquivos/fotos/logotemer4343.jpeg?itok=4KHa7mq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1115616" cy="9602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 rot="10800000" flipV="1">
            <a:off x="1300755" y="638874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MINISTÉRIO DA CIÊNCIA, TECNOLOGIA, INOVAÇÕES E COMUNICAÇÕES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612949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sldNum" sz="quarter" idx="2"/>
          </p:nvPr>
        </p:nvSpPr>
        <p:spPr>
          <a:xfrm>
            <a:off x="6553200" y="6404290"/>
            <a:ext cx="2133600" cy="26924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14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125537" y="3536949"/>
            <a:ext cx="223093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80808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808080"/>
                </a:solidFill>
              </a:rPr>
              <a:t>4 </a:t>
            </a:r>
            <a:r>
              <a:rPr sz="3200" dirty="0" smtClean="0">
                <a:solidFill>
                  <a:srgbClr val="808080"/>
                </a:solidFill>
              </a:rPr>
              <a:t>TURMAS</a:t>
            </a:r>
            <a:endParaRPr lang="pt-BR" sz="3200" dirty="0" smtClean="0">
              <a:solidFill>
                <a:srgbClr val="80808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dirty="0" smtClean="0"/>
              <a:t>     (2 Chamadas)</a:t>
            </a:r>
            <a:endParaRPr sz="3200" dirty="0">
              <a:solidFill>
                <a:srgbClr val="808080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5136800" y="1630068"/>
            <a:ext cx="2474342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15000">
                <a:solidFill>
                  <a:srgbClr val="4D8BD5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>
                <a:solidFill>
                  <a:srgbClr val="4D8BD5"/>
                </a:solidFill>
              </a:rPr>
              <a:t>2855</a:t>
            </a:r>
          </a:p>
        </p:txBody>
      </p:sp>
      <p:sp>
        <p:nvSpPr>
          <p:cNvPr id="280" name="Shape 280"/>
          <p:cNvSpPr/>
          <p:nvPr/>
        </p:nvSpPr>
        <p:spPr>
          <a:xfrm>
            <a:off x="4572000" y="3090465"/>
            <a:ext cx="4035990" cy="34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ct val="70000"/>
              </a:lnSpc>
              <a:defRPr sz="3200">
                <a:solidFill>
                  <a:srgbClr val="80808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808080"/>
                </a:solidFill>
              </a:rPr>
              <a:t>INSCRIÇÕES</a:t>
            </a:r>
          </a:p>
        </p:txBody>
      </p:sp>
      <p:sp>
        <p:nvSpPr>
          <p:cNvPr id="281" name="Shape 281"/>
          <p:cNvSpPr/>
          <p:nvPr/>
        </p:nvSpPr>
        <p:spPr>
          <a:xfrm flipH="1">
            <a:off x="3532185" y="2528886"/>
            <a:ext cx="4" cy="2424117"/>
          </a:xfrm>
          <a:prstGeom prst="line">
            <a:avLst/>
          </a:prstGeom>
          <a:ln w="25400">
            <a:solidFill>
              <a:srgbClr val="4F81BD"/>
            </a:solidFill>
          </a:ln>
        </p:spPr>
        <p:txBody>
          <a:bodyPr lIns="45718" tIns="45718" rIns="45718" bIns="45718"/>
          <a:lstStyle/>
          <a:p>
            <a:pPr lvl="0">
              <a:defRPr sz="1200"/>
            </a:pPr>
            <a:endParaRPr/>
          </a:p>
        </p:txBody>
      </p:sp>
      <p:sp>
        <p:nvSpPr>
          <p:cNvPr id="7" name="Shape 279"/>
          <p:cNvSpPr/>
          <p:nvPr/>
        </p:nvSpPr>
        <p:spPr>
          <a:xfrm>
            <a:off x="5136800" y="3501008"/>
            <a:ext cx="2042294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15000">
                <a:solidFill>
                  <a:srgbClr val="4D8BD5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sz="8000" dirty="0" smtClean="0">
                <a:solidFill>
                  <a:srgbClr val="4D8BD5"/>
                </a:solidFill>
              </a:rPr>
              <a:t>183</a:t>
            </a:r>
            <a:endParaRPr sz="8000" dirty="0">
              <a:solidFill>
                <a:srgbClr val="4D8BD5"/>
              </a:solidFill>
            </a:endParaRPr>
          </a:p>
        </p:txBody>
      </p:sp>
      <p:sp>
        <p:nvSpPr>
          <p:cNvPr id="8" name="Shape 280"/>
          <p:cNvSpPr/>
          <p:nvPr/>
        </p:nvSpPr>
        <p:spPr>
          <a:xfrm>
            <a:off x="4355976" y="4815217"/>
            <a:ext cx="4035990" cy="351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ct val="70000"/>
              </a:lnSpc>
              <a:defRPr sz="3200">
                <a:solidFill>
                  <a:srgbClr val="80808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sz="3200" dirty="0" smtClean="0">
                <a:solidFill>
                  <a:srgbClr val="808080"/>
                </a:solidFill>
              </a:rPr>
              <a:t>APOIADAS</a:t>
            </a:r>
            <a:endParaRPr sz="3200" dirty="0">
              <a:solidFill>
                <a:srgbClr val="808080"/>
              </a:solidFill>
            </a:endParaRPr>
          </a:p>
        </p:txBody>
      </p:sp>
      <p:pic>
        <p:nvPicPr>
          <p:cNvPr id="9" name="Imagem 8" descr="http://www.midiamax.com.br/sites/default/files/styles/mm_full1/public/arquivos/fotos/logotemer4343.jpeg?itok=4KHa7mq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" y="5949280"/>
            <a:ext cx="1115616" cy="88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 rot="10800000" flipV="1">
            <a:off x="1259632" y="6304200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MINISTÉRIO DA CIÊNCIA, TECNOLOGIA, INOVAÇÕES E COMUNICAÇÕES</a:t>
            </a:r>
            <a:endParaRPr lang="pt-BR" sz="9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3528" y="40466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</a:rPr>
              <a:t>Participação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10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69.png" descr="mapa-regio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3888"/>
            <a:ext cx="9144000" cy="6858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0" name="Group 300"/>
          <p:cNvGrpSpPr/>
          <p:nvPr/>
        </p:nvGrpSpPr>
        <p:grpSpPr>
          <a:xfrm>
            <a:off x="6068368" y="2334757"/>
            <a:ext cx="425433" cy="425434"/>
            <a:chOff x="0" y="9805"/>
            <a:chExt cx="425432" cy="425433"/>
          </a:xfrm>
        </p:grpSpPr>
        <p:sp>
          <p:nvSpPr>
            <p:cNvPr id="298" name="Shape 298"/>
            <p:cNvSpPr/>
            <p:nvPr/>
          </p:nvSpPr>
          <p:spPr>
            <a:xfrm>
              <a:off x="0" y="9805"/>
              <a:ext cx="425432" cy="42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46C0A"/>
            </a:solidFill>
            <a:ln w="9525" cap="flat">
              <a:solidFill>
                <a:srgbClr val="E46C0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111774" y="74142"/>
              <a:ext cx="213199" cy="295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CE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02</a:t>
              </a:r>
            </a:p>
          </p:txBody>
        </p:sp>
      </p:grpSp>
      <p:grpSp>
        <p:nvGrpSpPr>
          <p:cNvPr id="303" name="Group 303"/>
          <p:cNvGrpSpPr/>
          <p:nvPr/>
        </p:nvGrpSpPr>
        <p:grpSpPr>
          <a:xfrm>
            <a:off x="6514598" y="2517147"/>
            <a:ext cx="425434" cy="425433"/>
            <a:chOff x="0" y="0"/>
            <a:chExt cx="425433" cy="425432"/>
          </a:xfrm>
        </p:grpSpPr>
        <p:sp>
          <p:nvSpPr>
            <p:cNvPr id="301" name="Shape 301"/>
            <p:cNvSpPr/>
            <p:nvPr/>
          </p:nvSpPr>
          <p:spPr>
            <a:xfrm>
              <a:off x="0" y="0"/>
              <a:ext cx="425433" cy="42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46C0A"/>
            </a:solidFill>
            <a:ln w="9525" cap="flat">
              <a:solidFill>
                <a:srgbClr val="E46C0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99984" y="75837"/>
              <a:ext cx="221213" cy="295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RN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04</a:t>
              </a:r>
            </a:p>
          </p:txBody>
        </p:sp>
      </p:grpSp>
      <p:grpSp>
        <p:nvGrpSpPr>
          <p:cNvPr id="306" name="Group 306"/>
          <p:cNvGrpSpPr/>
          <p:nvPr/>
        </p:nvGrpSpPr>
        <p:grpSpPr>
          <a:xfrm>
            <a:off x="6835379" y="2841087"/>
            <a:ext cx="425433" cy="425434"/>
            <a:chOff x="0" y="0"/>
            <a:chExt cx="425432" cy="425432"/>
          </a:xfrm>
        </p:grpSpPr>
        <p:sp>
          <p:nvSpPr>
            <p:cNvPr id="304" name="Shape 304"/>
            <p:cNvSpPr/>
            <p:nvPr/>
          </p:nvSpPr>
          <p:spPr>
            <a:xfrm>
              <a:off x="0" y="0"/>
              <a:ext cx="425432" cy="42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46C0A"/>
            </a:solidFill>
            <a:ln w="9525" cap="flat">
              <a:solidFill>
                <a:srgbClr val="E46C0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16130" y="66931"/>
              <a:ext cx="394890" cy="295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PB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02</a:t>
              </a:r>
            </a:p>
          </p:txBody>
        </p:sp>
      </p:grpSp>
      <p:grpSp>
        <p:nvGrpSpPr>
          <p:cNvPr id="309" name="Group 309"/>
          <p:cNvGrpSpPr/>
          <p:nvPr/>
        </p:nvGrpSpPr>
        <p:grpSpPr>
          <a:xfrm>
            <a:off x="6776656" y="3278696"/>
            <a:ext cx="425434" cy="425434"/>
            <a:chOff x="0" y="0"/>
            <a:chExt cx="425433" cy="425432"/>
          </a:xfrm>
        </p:grpSpPr>
        <p:sp>
          <p:nvSpPr>
            <p:cNvPr id="307" name="Shape 307"/>
            <p:cNvSpPr/>
            <p:nvPr/>
          </p:nvSpPr>
          <p:spPr>
            <a:xfrm>
              <a:off x="0" y="0"/>
              <a:ext cx="425433" cy="42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46C0A"/>
            </a:solidFill>
            <a:ln w="9525" cap="flat">
              <a:solidFill>
                <a:srgbClr val="E46C0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10177" y="75837"/>
              <a:ext cx="205184" cy="295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PE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14</a:t>
              </a:r>
            </a:p>
          </p:txBody>
        </p:sp>
      </p:grpSp>
      <p:grpSp>
        <p:nvGrpSpPr>
          <p:cNvPr id="312" name="Group 312"/>
          <p:cNvGrpSpPr/>
          <p:nvPr/>
        </p:nvGrpSpPr>
        <p:grpSpPr>
          <a:xfrm>
            <a:off x="6364569" y="3433094"/>
            <a:ext cx="425433" cy="425434"/>
            <a:chOff x="0" y="0"/>
            <a:chExt cx="425432" cy="425432"/>
          </a:xfrm>
        </p:grpSpPr>
        <p:sp>
          <p:nvSpPr>
            <p:cNvPr id="310" name="Shape 310"/>
            <p:cNvSpPr/>
            <p:nvPr/>
          </p:nvSpPr>
          <p:spPr>
            <a:xfrm>
              <a:off x="0" y="0"/>
              <a:ext cx="425432" cy="42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46C0A"/>
            </a:solidFill>
            <a:ln w="9525" cap="flat">
              <a:solidFill>
                <a:srgbClr val="E46C0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122777" y="78025"/>
              <a:ext cx="187552" cy="295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AL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04</a:t>
              </a:r>
            </a:p>
          </p:txBody>
        </p:sp>
      </p:grpSp>
      <p:grpSp>
        <p:nvGrpSpPr>
          <p:cNvPr id="315" name="Group 315"/>
          <p:cNvGrpSpPr/>
          <p:nvPr/>
        </p:nvGrpSpPr>
        <p:grpSpPr>
          <a:xfrm>
            <a:off x="5894417" y="3455560"/>
            <a:ext cx="425433" cy="425434"/>
            <a:chOff x="0" y="0"/>
            <a:chExt cx="425432" cy="425432"/>
          </a:xfrm>
        </p:grpSpPr>
        <p:sp>
          <p:nvSpPr>
            <p:cNvPr id="313" name="Shape 313"/>
            <p:cNvSpPr/>
            <p:nvPr/>
          </p:nvSpPr>
          <p:spPr>
            <a:xfrm>
              <a:off x="0" y="0"/>
              <a:ext cx="425432" cy="42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46C0A"/>
            </a:solidFill>
            <a:ln w="9525" cap="flat">
              <a:solidFill>
                <a:srgbClr val="E46C0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111627" y="73649"/>
              <a:ext cx="205184" cy="295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BA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04</a:t>
              </a:r>
            </a:p>
          </p:txBody>
        </p:sp>
      </p:grpSp>
      <p:grpSp>
        <p:nvGrpSpPr>
          <p:cNvPr id="318" name="Group 318"/>
          <p:cNvGrpSpPr/>
          <p:nvPr/>
        </p:nvGrpSpPr>
        <p:grpSpPr>
          <a:xfrm>
            <a:off x="5539328" y="4121830"/>
            <a:ext cx="425435" cy="425435"/>
            <a:chOff x="0" y="0"/>
            <a:chExt cx="425434" cy="425433"/>
          </a:xfrm>
        </p:grpSpPr>
        <p:sp>
          <p:nvSpPr>
            <p:cNvPr id="316" name="Shape 316"/>
            <p:cNvSpPr/>
            <p:nvPr/>
          </p:nvSpPr>
          <p:spPr>
            <a:xfrm>
              <a:off x="0" y="0"/>
              <a:ext cx="425434" cy="42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4AD00"/>
            </a:solidFill>
            <a:ln w="9525" cap="flat">
              <a:solidFill>
                <a:srgbClr val="C4AD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600"/>
            </a:p>
          </p:txBody>
        </p:sp>
        <p:sp>
          <p:nvSpPr>
            <p:cNvPr id="317" name="Shape 317"/>
            <p:cNvSpPr/>
            <p:nvPr/>
          </p:nvSpPr>
          <p:spPr>
            <a:xfrm>
              <a:off x="99068" y="68067"/>
              <a:ext cx="248464" cy="295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MG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21</a:t>
              </a:r>
            </a:p>
          </p:txBody>
        </p:sp>
      </p:grpSp>
      <p:grpSp>
        <p:nvGrpSpPr>
          <p:cNvPr id="321" name="Group 321"/>
          <p:cNvGrpSpPr/>
          <p:nvPr/>
        </p:nvGrpSpPr>
        <p:grpSpPr>
          <a:xfrm>
            <a:off x="6026798" y="4431588"/>
            <a:ext cx="425433" cy="425433"/>
            <a:chOff x="0" y="0"/>
            <a:chExt cx="425432" cy="425432"/>
          </a:xfrm>
        </p:grpSpPr>
        <p:sp>
          <p:nvSpPr>
            <p:cNvPr id="319" name="Shape 319"/>
            <p:cNvSpPr/>
            <p:nvPr/>
          </p:nvSpPr>
          <p:spPr>
            <a:xfrm>
              <a:off x="0" y="0"/>
              <a:ext cx="425432" cy="42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4AD00"/>
            </a:solidFill>
            <a:ln w="9525" cap="flat">
              <a:solidFill>
                <a:srgbClr val="C4AD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600"/>
            </a:p>
          </p:txBody>
        </p:sp>
        <p:sp>
          <p:nvSpPr>
            <p:cNvPr id="320" name="Shape 320"/>
            <p:cNvSpPr/>
            <p:nvPr/>
          </p:nvSpPr>
          <p:spPr>
            <a:xfrm>
              <a:off x="120708" y="86731"/>
              <a:ext cx="205184" cy="295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ES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03</a:t>
              </a:r>
            </a:p>
          </p:txBody>
        </p:sp>
      </p:grpSp>
      <p:grpSp>
        <p:nvGrpSpPr>
          <p:cNvPr id="324" name="Group 324"/>
          <p:cNvGrpSpPr/>
          <p:nvPr/>
        </p:nvGrpSpPr>
        <p:grpSpPr>
          <a:xfrm>
            <a:off x="5694316" y="4715777"/>
            <a:ext cx="425433" cy="425434"/>
            <a:chOff x="0" y="0"/>
            <a:chExt cx="425432" cy="425432"/>
          </a:xfrm>
        </p:grpSpPr>
        <p:sp>
          <p:nvSpPr>
            <p:cNvPr id="322" name="Shape 322"/>
            <p:cNvSpPr/>
            <p:nvPr/>
          </p:nvSpPr>
          <p:spPr>
            <a:xfrm>
              <a:off x="0" y="0"/>
              <a:ext cx="425432" cy="42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4AD00"/>
            </a:solidFill>
            <a:ln w="9525" cap="flat">
              <a:solidFill>
                <a:srgbClr val="C4AD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600"/>
            </a:p>
          </p:txBody>
        </p:sp>
        <p:sp>
          <p:nvSpPr>
            <p:cNvPr id="323" name="Shape 323"/>
            <p:cNvSpPr/>
            <p:nvPr/>
          </p:nvSpPr>
          <p:spPr>
            <a:xfrm>
              <a:off x="104125" y="68067"/>
              <a:ext cx="187551" cy="295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RJ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18</a:t>
              </a:r>
            </a:p>
          </p:txBody>
        </p:sp>
      </p:grpSp>
      <p:grpSp>
        <p:nvGrpSpPr>
          <p:cNvPr id="327" name="Group 327"/>
          <p:cNvGrpSpPr/>
          <p:nvPr/>
        </p:nvGrpSpPr>
        <p:grpSpPr>
          <a:xfrm>
            <a:off x="5109985" y="4623059"/>
            <a:ext cx="425433" cy="425434"/>
            <a:chOff x="0" y="0"/>
            <a:chExt cx="425432" cy="425432"/>
          </a:xfrm>
        </p:grpSpPr>
        <p:sp>
          <p:nvSpPr>
            <p:cNvPr id="325" name="Shape 325"/>
            <p:cNvSpPr/>
            <p:nvPr/>
          </p:nvSpPr>
          <p:spPr>
            <a:xfrm>
              <a:off x="0" y="0"/>
              <a:ext cx="425432" cy="42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4AD00"/>
            </a:solidFill>
            <a:ln w="9525" cap="flat">
              <a:solidFill>
                <a:srgbClr val="C4AD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600"/>
            </a:p>
          </p:txBody>
        </p:sp>
        <p:sp>
          <p:nvSpPr>
            <p:cNvPr id="326" name="Shape 326"/>
            <p:cNvSpPr/>
            <p:nvPr/>
          </p:nvSpPr>
          <p:spPr>
            <a:xfrm>
              <a:off x="123884" y="86731"/>
              <a:ext cx="205184" cy="295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SP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55</a:t>
              </a:r>
            </a:p>
          </p:txBody>
        </p:sp>
      </p:grpSp>
      <p:grpSp>
        <p:nvGrpSpPr>
          <p:cNvPr id="332" name="Group 332"/>
          <p:cNvGrpSpPr/>
          <p:nvPr/>
        </p:nvGrpSpPr>
        <p:grpSpPr>
          <a:xfrm>
            <a:off x="4462156" y="5209522"/>
            <a:ext cx="427027" cy="425437"/>
            <a:chOff x="-1" y="-2"/>
            <a:chExt cx="427026" cy="425436"/>
          </a:xfrm>
        </p:grpSpPr>
        <p:grpSp>
          <p:nvGrpSpPr>
            <p:cNvPr id="330" name="Group 330"/>
            <p:cNvGrpSpPr/>
            <p:nvPr/>
          </p:nvGrpSpPr>
          <p:grpSpPr>
            <a:xfrm>
              <a:off x="-1" y="-2"/>
              <a:ext cx="427026" cy="425436"/>
              <a:chOff x="-7" y="-7"/>
              <a:chExt cx="427025" cy="425434"/>
            </a:xfrm>
          </p:grpSpPr>
          <p:sp>
            <p:nvSpPr>
              <p:cNvPr id="328" name="Shape 328"/>
              <p:cNvSpPr/>
              <p:nvPr/>
            </p:nvSpPr>
            <p:spPr>
              <a:xfrm>
                <a:off x="-7" y="-7"/>
                <a:ext cx="427025" cy="425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 cap="flat">
                <a:solidFill>
                  <a:srgbClr val="008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8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 sz="1600"/>
              </a:p>
            </p:txBody>
          </p:sp>
          <p:sp>
            <p:nvSpPr>
              <p:cNvPr id="329" name="Shape 329"/>
              <p:cNvSpPr/>
              <p:nvPr/>
            </p:nvSpPr>
            <p:spPr>
              <a:xfrm>
                <a:off x="62543" y="89621"/>
                <a:ext cx="301967" cy="2462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8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FFFFFF"/>
                    </a:solidFill>
                  </a:rPr>
                  <a:t> </a:t>
                </a:r>
              </a:p>
            </p:txBody>
          </p:sp>
        </p:grpSp>
        <p:sp>
          <p:nvSpPr>
            <p:cNvPr id="331" name="Shape 331"/>
            <p:cNvSpPr/>
            <p:nvPr/>
          </p:nvSpPr>
          <p:spPr>
            <a:xfrm>
              <a:off x="101766" y="80370"/>
              <a:ext cx="213199" cy="295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PR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05</a:t>
              </a:r>
            </a:p>
          </p:txBody>
        </p:sp>
      </p:grpSp>
      <p:grpSp>
        <p:nvGrpSpPr>
          <p:cNvPr id="337" name="Group 337"/>
          <p:cNvGrpSpPr/>
          <p:nvPr/>
        </p:nvGrpSpPr>
        <p:grpSpPr>
          <a:xfrm>
            <a:off x="4899996" y="5413224"/>
            <a:ext cx="427027" cy="425439"/>
            <a:chOff x="-1" y="-2"/>
            <a:chExt cx="427026" cy="425437"/>
          </a:xfrm>
        </p:grpSpPr>
        <p:grpSp>
          <p:nvGrpSpPr>
            <p:cNvPr id="335" name="Group 335"/>
            <p:cNvGrpSpPr/>
            <p:nvPr/>
          </p:nvGrpSpPr>
          <p:grpSpPr>
            <a:xfrm>
              <a:off x="-1" y="-2"/>
              <a:ext cx="427026" cy="425437"/>
              <a:chOff x="-7" y="-7"/>
              <a:chExt cx="427025" cy="425435"/>
            </a:xfrm>
          </p:grpSpPr>
          <p:sp>
            <p:nvSpPr>
              <p:cNvPr id="333" name="Shape 333"/>
              <p:cNvSpPr/>
              <p:nvPr/>
            </p:nvSpPr>
            <p:spPr>
              <a:xfrm>
                <a:off x="-7" y="-7"/>
                <a:ext cx="427025" cy="425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 cap="flat">
                <a:solidFill>
                  <a:srgbClr val="008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8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 sz="1600"/>
              </a:p>
            </p:txBody>
          </p:sp>
          <p:sp>
            <p:nvSpPr>
              <p:cNvPr id="334" name="Shape 334"/>
              <p:cNvSpPr/>
              <p:nvPr/>
            </p:nvSpPr>
            <p:spPr>
              <a:xfrm>
                <a:off x="62543" y="89622"/>
                <a:ext cx="301967" cy="2462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8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FFFFFF"/>
                    </a:solidFill>
                  </a:rPr>
                  <a:t> </a:t>
                </a:r>
              </a:p>
            </p:txBody>
          </p:sp>
        </p:grpSp>
        <p:sp>
          <p:nvSpPr>
            <p:cNvPr id="336" name="Shape 336"/>
            <p:cNvSpPr/>
            <p:nvPr/>
          </p:nvSpPr>
          <p:spPr>
            <a:xfrm>
              <a:off x="116055" y="96246"/>
              <a:ext cx="213199" cy="295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SC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04</a:t>
              </a:r>
            </a:p>
          </p:txBody>
        </p:sp>
      </p:grpSp>
      <p:grpSp>
        <p:nvGrpSpPr>
          <p:cNvPr id="342" name="Group 342"/>
          <p:cNvGrpSpPr/>
          <p:nvPr/>
        </p:nvGrpSpPr>
        <p:grpSpPr>
          <a:xfrm>
            <a:off x="4474734" y="5709858"/>
            <a:ext cx="427027" cy="425438"/>
            <a:chOff x="-1" y="-1"/>
            <a:chExt cx="427026" cy="425436"/>
          </a:xfrm>
        </p:grpSpPr>
        <p:grpSp>
          <p:nvGrpSpPr>
            <p:cNvPr id="340" name="Group 340"/>
            <p:cNvGrpSpPr/>
            <p:nvPr/>
          </p:nvGrpSpPr>
          <p:grpSpPr>
            <a:xfrm>
              <a:off x="-1" y="-1"/>
              <a:ext cx="427026" cy="425436"/>
              <a:chOff x="-7" y="-7"/>
              <a:chExt cx="427025" cy="425435"/>
            </a:xfrm>
          </p:grpSpPr>
          <p:sp>
            <p:nvSpPr>
              <p:cNvPr id="338" name="Shape 338"/>
              <p:cNvSpPr/>
              <p:nvPr/>
            </p:nvSpPr>
            <p:spPr>
              <a:xfrm>
                <a:off x="-7" y="-7"/>
                <a:ext cx="427025" cy="425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 cap="flat">
                <a:solidFill>
                  <a:srgbClr val="008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8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 sz="1600"/>
              </a:p>
            </p:txBody>
          </p:sp>
          <p:sp>
            <p:nvSpPr>
              <p:cNvPr id="339" name="Shape 339"/>
              <p:cNvSpPr/>
              <p:nvPr/>
            </p:nvSpPr>
            <p:spPr>
              <a:xfrm>
                <a:off x="62543" y="89621"/>
                <a:ext cx="301967" cy="2462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8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FFFFFF"/>
                    </a:solidFill>
                  </a:rPr>
                  <a:t> </a:t>
                </a:r>
              </a:p>
            </p:txBody>
          </p:sp>
        </p:grpSp>
        <p:sp>
          <p:nvSpPr>
            <p:cNvPr id="341" name="Shape 341"/>
            <p:cNvSpPr/>
            <p:nvPr/>
          </p:nvSpPr>
          <p:spPr>
            <a:xfrm>
              <a:off x="101766" y="96846"/>
              <a:ext cx="213199" cy="295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RS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13</a:t>
              </a:r>
            </a:p>
          </p:txBody>
        </p:sp>
      </p:grpSp>
      <p:grpSp>
        <p:nvGrpSpPr>
          <p:cNvPr id="345" name="Group 345"/>
          <p:cNvGrpSpPr/>
          <p:nvPr/>
        </p:nvGrpSpPr>
        <p:grpSpPr>
          <a:xfrm>
            <a:off x="4319997" y="4425582"/>
            <a:ext cx="425436" cy="425434"/>
            <a:chOff x="0" y="2413"/>
            <a:chExt cx="425435" cy="425433"/>
          </a:xfrm>
        </p:grpSpPr>
        <p:sp>
          <p:nvSpPr>
            <p:cNvPr id="343" name="Shape 343"/>
            <p:cNvSpPr/>
            <p:nvPr/>
          </p:nvSpPr>
          <p:spPr>
            <a:xfrm>
              <a:off x="0" y="2413"/>
              <a:ext cx="425435" cy="42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F625D"/>
            </a:solidFill>
            <a:ln w="9525" cap="flat">
              <a:solidFill>
                <a:srgbClr val="0F625D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600"/>
            </a:p>
          </p:txBody>
        </p:sp>
        <p:sp>
          <p:nvSpPr>
            <p:cNvPr id="344" name="Shape 344"/>
            <p:cNvSpPr/>
            <p:nvPr/>
          </p:nvSpPr>
          <p:spPr>
            <a:xfrm>
              <a:off x="106529" y="90618"/>
              <a:ext cx="230831" cy="295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MS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01</a:t>
              </a:r>
            </a:p>
          </p:txBody>
        </p:sp>
      </p:grpSp>
      <p:grpSp>
        <p:nvGrpSpPr>
          <p:cNvPr id="348" name="Group 348"/>
          <p:cNvGrpSpPr/>
          <p:nvPr/>
        </p:nvGrpSpPr>
        <p:grpSpPr>
          <a:xfrm>
            <a:off x="4614899" y="4020265"/>
            <a:ext cx="425436" cy="425434"/>
            <a:chOff x="0" y="2413"/>
            <a:chExt cx="425435" cy="425433"/>
          </a:xfrm>
        </p:grpSpPr>
        <p:sp>
          <p:nvSpPr>
            <p:cNvPr id="346" name="Shape 346"/>
            <p:cNvSpPr/>
            <p:nvPr/>
          </p:nvSpPr>
          <p:spPr>
            <a:xfrm>
              <a:off x="0" y="2413"/>
              <a:ext cx="425435" cy="42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F625D"/>
            </a:solidFill>
            <a:ln w="9525" cap="flat">
              <a:solidFill>
                <a:srgbClr val="0F625D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sz="1600"/>
            </a:p>
          </p:txBody>
        </p:sp>
        <p:sp>
          <p:nvSpPr>
            <p:cNvPr id="347" name="Shape 347"/>
            <p:cNvSpPr/>
            <p:nvPr/>
          </p:nvSpPr>
          <p:spPr>
            <a:xfrm>
              <a:off x="101721" y="98856"/>
              <a:ext cx="240449" cy="295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GO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06</a:t>
              </a:r>
            </a:p>
          </p:txBody>
        </p:sp>
      </p:grpSp>
      <p:grpSp>
        <p:nvGrpSpPr>
          <p:cNvPr id="351" name="Group 351"/>
          <p:cNvGrpSpPr/>
          <p:nvPr/>
        </p:nvGrpSpPr>
        <p:grpSpPr>
          <a:xfrm>
            <a:off x="5054610" y="3791558"/>
            <a:ext cx="425434" cy="425434"/>
            <a:chOff x="0" y="2414"/>
            <a:chExt cx="425433" cy="425433"/>
          </a:xfrm>
        </p:grpSpPr>
        <p:sp>
          <p:nvSpPr>
            <p:cNvPr id="349" name="Shape 349"/>
            <p:cNvSpPr/>
            <p:nvPr/>
          </p:nvSpPr>
          <p:spPr>
            <a:xfrm>
              <a:off x="0" y="2414"/>
              <a:ext cx="425433" cy="42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F625D"/>
            </a:solidFill>
            <a:ln w="9525" cap="flat">
              <a:solidFill>
                <a:srgbClr val="0F625D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119352" y="115332"/>
              <a:ext cx="205184" cy="295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DF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04</a:t>
              </a:r>
            </a:p>
          </p:txBody>
        </p:sp>
      </p:grpSp>
      <p:grpSp>
        <p:nvGrpSpPr>
          <p:cNvPr id="354" name="Group 354"/>
          <p:cNvGrpSpPr/>
          <p:nvPr/>
        </p:nvGrpSpPr>
        <p:grpSpPr>
          <a:xfrm>
            <a:off x="4476699" y="2479987"/>
            <a:ext cx="465975" cy="465975"/>
            <a:chOff x="0" y="0"/>
            <a:chExt cx="465973" cy="465974"/>
          </a:xfrm>
        </p:grpSpPr>
        <p:sp>
          <p:nvSpPr>
            <p:cNvPr id="352" name="Shape 352"/>
            <p:cNvSpPr/>
            <p:nvPr/>
          </p:nvSpPr>
          <p:spPr>
            <a:xfrm>
              <a:off x="0" y="0"/>
              <a:ext cx="465973" cy="46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00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24829" y="93127"/>
              <a:ext cx="418140" cy="295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PA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lnSpc>
                  <a:spcPct val="80000"/>
                </a:lnSpc>
                <a:defRPr sz="1800"/>
              </a:pPr>
              <a:r>
                <a:rPr sz="1200" dirty="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02</a:t>
              </a:r>
            </a:p>
          </p:txBody>
        </p:sp>
      </p:grpSp>
      <p:sp>
        <p:nvSpPr>
          <p:cNvPr id="355" name="Shape 355"/>
          <p:cNvSpPr/>
          <p:nvPr/>
        </p:nvSpPr>
        <p:spPr>
          <a:xfrm>
            <a:off x="0" y="4950359"/>
            <a:ext cx="3952877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70000"/>
              </a:lnSpc>
              <a:defRPr sz="4200">
                <a:solidFill>
                  <a:srgbClr val="37609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376092"/>
                </a:solidFill>
              </a:rPr>
              <a:t>17 ESTADOS</a:t>
            </a:r>
          </a:p>
        </p:txBody>
      </p:sp>
      <p:pic>
        <p:nvPicPr>
          <p:cNvPr id="61" name="Imagem 60" descr="http://www.midiamax.com.br/sites/default/files/styles/mm_full1/public/arquivos/fotos/logotemer4343.jpeg?itok=4KHa7mq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7946"/>
            <a:ext cx="1115616" cy="79896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CaixaDeTexto 61"/>
          <p:cNvSpPr txBox="1"/>
          <p:nvPr/>
        </p:nvSpPr>
        <p:spPr>
          <a:xfrm rot="10800000" flipV="1">
            <a:off x="1259632" y="6357812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MINISTÉRIO DA CIÊNCIA, TECNOLOGIA, INOVAÇÕES E COMUNICAÇÕES</a:t>
            </a:r>
            <a:endParaRPr lang="pt-BR" sz="900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323528" y="404664"/>
            <a:ext cx="588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</a:rPr>
              <a:t>Distribuição nos Estados 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66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ico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" cy="1028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025" y="0"/>
            <a:ext cx="1022350" cy="1022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4572" y="712725"/>
            <a:ext cx="6016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Oxygen Bold"/>
                <a:cs typeface="Oxygen Bold"/>
              </a:rPr>
              <a:t>PERFIL DA STARTUP (PRIMEIRA TURMA)</a:t>
            </a:r>
            <a:endParaRPr lang="en-US" sz="2000" dirty="0">
              <a:solidFill>
                <a:schemeClr val="bg1"/>
              </a:solidFill>
              <a:latin typeface="Oxygen Bold"/>
              <a:cs typeface="Oxygen Bold"/>
            </a:endParaRPr>
          </a:p>
        </p:txBody>
      </p:sp>
      <p:pic>
        <p:nvPicPr>
          <p:cNvPr id="2" name="Picture 1" descr="estagi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94" y="3005667"/>
            <a:ext cx="4620400" cy="1480794"/>
          </a:xfrm>
          <a:prstGeom prst="rect">
            <a:avLst/>
          </a:prstGeom>
        </p:spPr>
      </p:pic>
      <p:pic>
        <p:nvPicPr>
          <p:cNvPr id="3" name="Picture 2" descr="setore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1418167"/>
            <a:ext cx="2628422" cy="4729860"/>
          </a:xfrm>
          <a:prstGeom prst="rect">
            <a:avLst/>
          </a:prstGeom>
        </p:spPr>
      </p:pic>
      <p:pic>
        <p:nvPicPr>
          <p:cNvPr id="8" name="Imagem 7" descr="http://www.midiamax.com.br/sites/default/files/styles/mm_full1/public/arquivos/fotos/logotemer4343.jpeg?itok=4KHa7mq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8028"/>
            <a:ext cx="1115616" cy="80659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 rot="10800000" flipV="1">
            <a:off x="1324356" y="635917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MINISTÉRIO DA CIÊNCIA, TECNOLOGIA, INOVAÇÕES E COMUNICAÇÕES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974009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35"/>
          <p:cNvSpPr/>
          <p:nvPr/>
        </p:nvSpPr>
        <p:spPr>
          <a:xfrm>
            <a:off x="1554416" y="466043"/>
            <a:ext cx="7123111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ct val="80000"/>
              </a:lnSpc>
              <a:defRPr sz="3600"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x-none" dirty="0" smtClean="0">
                <a:solidFill>
                  <a:srgbClr val="FF0000"/>
                </a:solidFill>
              </a:rPr>
              <a:t>INVESTIMENTOS</a:t>
            </a:r>
            <a:endParaRPr dirty="0">
              <a:solidFill>
                <a:srgbClr val="FF0000"/>
              </a:solidFill>
            </a:endParaRPr>
          </a:p>
        </p:txBody>
      </p:sp>
      <p:graphicFrame>
        <p:nvGraphicFramePr>
          <p:cNvPr id="19" name="Chart 625"/>
          <p:cNvGraphicFramePr/>
          <p:nvPr>
            <p:extLst/>
          </p:nvPr>
        </p:nvGraphicFramePr>
        <p:xfrm>
          <a:off x="1479262" y="1231318"/>
          <a:ext cx="5060366" cy="491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Shape 626"/>
          <p:cNvSpPr/>
          <p:nvPr/>
        </p:nvSpPr>
        <p:spPr>
          <a:xfrm>
            <a:off x="1904315" y="3495802"/>
            <a:ext cx="1677699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800" b="1"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 smtClean="0"/>
              <a:t>R$ </a:t>
            </a:r>
            <a:r>
              <a:rPr dirty="0" smtClean="0"/>
              <a:t>2</a:t>
            </a:r>
            <a:r>
              <a:rPr lang="x-none" dirty="0" smtClean="0"/>
              <a:t>7</a:t>
            </a:r>
            <a:r>
              <a:rPr dirty="0" smtClean="0"/>
              <a:t>,</a:t>
            </a:r>
            <a:r>
              <a:rPr lang="x-none" dirty="0" smtClean="0"/>
              <a:t>0</a:t>
            </a:r>
            <a:r>
              <a:rPr dirty="0" smtClean="0"/>
              <a:t>M  </a:t>
            </a:r>
            <a:endParaRPr dirty="0"/>
          </a:p>
        </p:txBody>
      </p:sp>
      <p:sp>
        <p:nvSpPr>
          <p:cNvPr id="21" name="Shape 627"/>
          <p:cNvSpPr/>
          <p:nvPr/>
        </p:nvSpPr>
        <p:spPr>
          <a:xfrm>
            <a:off x="4602053" y="5035261"/>
            <a:ext cx="513919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5,8</a:t>
            </a:r>
            <a:r>
              <a:rPr lang="pt-BR" dirty="0" smtClean="0"/>
              <a:t> </a:t>
            </a:r>
            <a:r>
              <a:rPr dirty="0" smtClean="0"/>
              <a:t>M</a:t>
            </a:r>
            <a:endParaRPr dirty="0"/>
          </a:p>
        </p:txBody>
      </p:sp>
      <p:sp>
        <p:nvSpPr>
          <p:cNvPr id="22" name="Shape 628"/>
          <p:cNvSpPr/>
          <p:nvPr/>
        </p:nvSpPr>
        <p:spPr>
          <a:xfrm>
            <a:off x="4446271" y="3350800"/>
            <a:ext cx="72119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5</a:t>
            </a:r>
            <a:r>
              <a:rPr lang="x-none" sz="1400" dirty="0" smtClean="0">
                <a:solidFill>
                  <a:srgbClr val="FFFFFF"/>
                </a:solidFill>
              </a:rPr>
              <a:t>83</a:t>
            </a:r>
            <a:r>
              <a:rPr sz="1400" dirty="0" smtClean="0">
                <a:solidFill>
                  <a:srgbClr val="FFFFFF"/>
                </a:solidFill>
              </a:rPr>
              <a:t>,</a:t>
            </a:r>
            <a:r>
              <a:rPr lang="pt-BR" sz="1400" dirty="0">
                <a:solidFill>
                  <a:srgbClr val="FFFFFF"/>
                </a:solidFill>
              </a:rPr>
              <a:t>9</a:t>
            </a:r>
            <a:r>
              <a:rPr sz="1400" dirty="0" smtClean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M</a:t>
            </a:r>
          </a:p>
        </p:txBody>
      </p:sp>
      <p:sp>
        <p:nvSpPr>
          <p:cNvPr id="23" name="Shape 629"/>
          <p:cNvSpPr/>
          <p:nvPr/>
        </p:nvSpPr>
        <p:spPr>
          <a:xfrm>
            <a:off x="4074365" y="1340413"/>
            <a:ext cx="1514193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4800" b="1">
                <a:latin typeface="Lato Bold"/>
                <a:ea typeface="Lato Bold"/>
                <a:cs typeface="Lato Bold"/>
                <a:sym typeface="Lato Bold"/>
              </a:defRPr>
            </a:pPr>
            <a:r>
              <a:rPr lang="pt-BR" sz="2800" dirty="0" smtClean="0">
                <a:latin typeface="Calibri" panose="020F0502020204030204" pitchFamily="34" charset="0"/>
              </a:rPr>
              <a:t>R$</a:t>
            </a:r>
            <a:r>
              <a:rPr lang="x-none" sz="2800" dirty="0" smtClean="0">
                <a:latin typeface="Calibri" panose="020F0502020204030204" pitchFamily="34" charset="0"/>
              </a:rPr>
              <a:t>89</a:t>
            </a:r>
            <a:r>
              <a:rPr sz="2800" dirty="0" smtClean="0">
                <a:latin typeface="Calibri" panose="020F0502020204030204" pitchFamily="34" charset="0"/>
              </a:rPr>
              <a:t>,</a:t>
            </a:r>
            <a:r>
              <a:rPr lang="pt-BR" sz="2800" dirty="0" smtClean="0">
                <a:latin typeface="Calibri" panose="020F0502020204030204" pitchFamily="34" charset="0"/>
              </a:rPr>
              <a:t>7</a:t>
            </a:r>
            <a:r>
              <a:rPr sz="2800" dirty="0" smtClean="0">
                <a:latin typeface="Calibri" panose="020F0502020204030204" pitchFamily="34" charset="0"/>
              </a:rPr>
              <a:t> M</a:t>
            </a:r>
            <a:endParaRPr sz="2800" dirty="0">
              <a:latin typeface="Calibri" panose="020F0502020204030204" pitchFamily="34" charset="0"/>
            </a:endParaRPr>
          </a:p>
        </p:txBody>
      </p:sp>
      <p:sp>
        <p:nvSpPr>
          <p:cNvPr id="24" name="Shape 630"/>
          <p:cNvSpPr/>
          <p:nvPr/>
        </p:nvSpPr>
        <p:spPr>
          <a:xfrm rot="18819476">
            <a:off x="2551853" y="2164851"/>
            <a:ext cx="1732070" cy="1085558"/>
          </a:xfrm>
          <a:prstGeom prst="rightArrow">
            <a:avLst>
              <a:gd name="adj1" fmla="val 49089"/>
              <a:gd name="adj2" fmla="val 51591"/>
            </a:avLst>
          </a:prstGeom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/>
          </a:p>
        </p:txBody>
      </p:sp>
      <p:sp>
        <p:nvSpPr>
          <p:cNvPr id="25" name="Shape 631"/>
          <p:cNvSpPr/>
          <p:nvPr/>
        </p:nvSpPr>
        <p:spPr>
          <a:xfrm rot="18866741">
            <a:off x="2773589" y="2446012"/>
            <a:ext cx="1288592" cy="523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chemeClr val="accent1">
                    <a:satOff val="-4409"/>
                    <a:lumOff val="-10509"/>
                  </a:schemeClr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x-none" dirty="0" smtClean="0"/>
              <a:t>3</a:t>
            </a:r>
            <a:r>
              <a:rPr dirty="0" smtClean="0"/>
              <a:t>,</a:t>
            </a:r>
            <a:r>
              <a:rPr lang="pt-BR" dirty="0"/>
              <a:t>3</a:t>
            </a:r>
            <a:r>
              <a:rPr dirty="0" smtClean="0"/>
              <a:t> </a:t>
            </a:r>
            <a:r>
              <a:rPr dirty="0"/>
              <a:t>x</a:t>
            </a:r>
          </a:p>
        </p:txBody>
      </p:sp>
      <p:sp>
        <p:nvSpPr>
          <p:cNvPr id="26" name="Shape 632"/>
          <p:cNvSpPr/>
          <p:nvPr/>
        </p:nvSpPr>
        <p:spPr>
          <a:xfrm>
            <a:off x="100042" y="6336364"/>
            <a:ext cx="6485010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ctr"/>
            <a:r>
              <a:rPr lang="pt-BR" sz="1200" i="1" dirty="0" smtClean="0">
                <a:solidFill>
                  <a:srgbClr val="FF0000"/>
                </a:solidFill>
              </a:rPr>
              <a:t>(143 startups – Turmas 1,2 e 3 – 14 encerradas)</a:t>
            </a:r>
            <a:endParaRPr sz="1200" i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37456" y="854007"/>
            <a:ext cx="2919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(dezembro/2015)</a:t>
            </a:r>
          </a:p>
        </p:txBody>
      </p:sp>
      <p:pic>
        <p:nvPicPr>
          <p:cNvPr id="14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052" y="1496669"/>
            <a:ext cx="1397691" cy="330704"/>
          </a:xfrm>
          <a:prstGeom prst="rect">
            <a:avLst/>
          </a:prstGeom>
        </p:spPr>
      </p:pic>
      <p:pic>
        <p:nvPicPr>
          <p:cNvPr id="15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965" y="2034047"/>
            <a:ext cx="1908722" cy="181329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581" y="2414531"/>
            <a:ext cx="1377445" cy="347770"/>
          </a:xfrm>
          <a:prstGeom prst="rect">
            <a:avLst/>
          </a:prstGeom>
        </p:spPr>
      </p:pic>
      <p:pic>
        <p:nvPicPr>
          <p:cNvPr id="17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593" y="2890047"/>
            <a:ext cx="1326719" cy="442240"/>
          </a:xfrm>
          <a:prstGeom prst="rect">
            <a:avLst/>
          </a:prstGeom>
        </p:spPr>
      </p:pic>
      <p:pic>
        <p:nvPicPr>
          <p:cNvPr id="18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878" y="4515248"/>
            <a:ext cx="988244" cy="397461"/>
          </a:xfrm>
          <a:prstGeom prst="rect">
            <a:avLst/>
          </a:prstGeom>
        </p:spPr>
      </p:pic>
      <p:pic>
        <p:nvPicPr>
          <p:cNvPr id="27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462" y="3460033"/>
            <a:ext cx="623064" cy="623768"/>
          </a:xfrm>
          <a:prstGeom prst="rect">
            <a:avLst/>
          </a:prstGeom>
        </p:spPr>
      </p:pic>
      <p:pic>
        <p:nvPicPr>
          <p:cNvPr id="28" name="Picture 2" descr="logo-azu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21" y="4083801"/>
            <a:ext cx="1212875" cy="2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5332" y="4816968"/>
            <a:ext cx="1862179" cy="526066"/>
          </a:xfrm>
          <a:prstGeom prst="rect">
            <a:avLst/>
          </a:prstGeom>
        </p:spPr>
      </p:pic>
      <p:pic>
        <p:nvPicPr>
          <p:cNvPr id="30" name="Imagem 29" descr="http://www.midiamax.com.br/sites/default/files/styles/mm_full1/public/arquivos/fotos/logotemer4343.jpeg?itok=4KHa7mq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93296"/>
            <a:ext cx="1115616" cy="81622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CaixaDeTexto 30"/>
          <p:cNvSpPr txBox="1"/>
          <p:nvPr/>
        </p:nvSpPr>
        <p:spPr>
          <a:xfrm rot="10800000" flipV="1">
            <a:off x="5556187" y="640833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MINISTÉRIO DA CIÊNCIA, TECNOLOGIA, INOVAÇÕES E COMUNICAÇÕES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460923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363879" y="1458752"/>
            <a:ext cx="8468380" cy="86409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002">
            <a:schemeClr val="lt1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Sustentabilidade dos ambientes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empreendedorismo e 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inovação, independente da região em que se localiza.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61801" y="301761"/>
            <a:ext cx="8991600" cy="1003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Desafios</a:t>
            </a:r>
            <a:r>
              <a:rPr lang="en-US" sz="3200" dirty="0" smtClean="0"/>
              <a:t> </a:t>
            </a:r>
            <a:r>
              <a:rPr lang="en-US" sz="3200" dirty="0"/>
              <a:t>para </a:t>
            </a:r>
            <a:r>
              <a:rPr lang="en-US" sz="3200" dirty="0" err="1" smtClean="0"/>
              <a:t>os</a:t>
            </a:r>
            <a:r>
              <a:rPr lang="en-US" sz="3200" dirty="0" smtClean="0"/>
              <a:t> </a:t>
            </a:r>
            <a:r>
              <a:rPr lang="en-US" sz="3200" dirty="0" err="1" smtClean="0"/>
              <a:t>Ambientes</a:t>
            </a:r>
            <a:r>
              <a:rPr lang="en-US" sz="3200" dirty="0" smtClean="0"/>
              <a:t> de </a:t>
            </a:r>
            <a:r>
              <a:rPr lang="en-US" sz="3200" dirty="0" err="1" smtClean="0"/>
              <a:t>Empreendedorismo</a:t>
            </a:r>
            <a:r>
              <a:rPr lang="en-US" sz="3200" dirty="0" smtClean="0"/>
              <a:t> e </a:t>
            </a:r>
            <a:r>
              <a:rPr lang="en-US" sz="3200" dirty="0" err="1" smtClean="0"/>
              <a:t>Inovação</a:t>
            </a:r>
            <a:r>
              <a:rPr lang="en-US" sz="3200" dirty="0" smtClean="0"/>
              <a:t> </a:t>
            </a:r>
            <a:r>
              <a:rPr lang="en-US" sz="3200" dirty="0" smtClean="0"/>
              <a:t>no </a:t>
            </a:r>
            <a:r>
              <a:rPr lang="en-US" sz="3200" dirty="0" err="1"/>
              <a:t>Brasil</a:t>
            </a:r>
            <a:endParaRPr lang="pt-BR" sz="3200" dirty="0" smtClean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63878" y="2506547"/>
            <a:ext cx="5116154" cy="576064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002">
            <a:schemeClr val="lt1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Profissionalização da gestão.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63878" y="3266310"/>
            <a:ext cx="5116154" cy="142550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002">
            <a:schemeClr val="lt1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Maior comprometimento da </a:t>
            </a:r>
            <a:r>
              <a:rPr lang="pt-BR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comu-nidade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científica e tecnológica na geração da inovação. </a:t>
            </a:r>
          </a:p>
        </p:txBody>
      </p:sp>
      <p:sp>
        <p:nvSpPr>
          <p:cNvPr id="2" name="AutoShape 2" descr="Resultado de imagem para desafios de parques e incubadoras de empresa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desafios de parques e incubadoras de empresa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https://flammarion.files.wordpress.com/2011/01/programa-de-incubacao-de-empresas-sebrae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287463"/>
            <a:ext cx="38957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43439"/>
            <a:ext cx="295232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de cantos arredondados 12"/>
          <p:cNvSpPr/>
          <p:nvPr/>
        </p:nvSpPr>
        <p:spPr>
          <a:xfrm>
            <a:off x="363878" y="5603730"/>
            <a:ext cx="7160450" cy="648072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002">
            <a:schemeClr val="lt1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/>
              </a:rPr>
              <a:t>Regularidade das chamadas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Verdana"/>
              </a:rPr>
              <a:t>públicas.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Verdana"/>
            </a:endParaRPr>
          </a:p>
        </p:txBody>
      </p:sp>
      <p:pic>
        <p:nvPicPr>
          <p:cNvPr id="14" name="Imagem 13" descr="http://www.midiamax.com.br/sites/default/files/styles/mm_full1/public/arquivos/fotos/logotemer4343.jpeg?itok=4KHa7mq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93296"/>
            <a:ext cx="1115616" cy="81622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/>
          <p:cNvSpPr txBox="1"/>
          <p:nvPr/>
        </p:nvSpPr>
        <p:spPr>
          <a:xfrm rot="10800000" flipV="1">
            <a:off x="5556187" y="640833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MINISTÉRIO DA CIÊNCIA, TECNOLOGIA, INOVAÇÕES E COMUNICAÇÕES</a:t>
            </a:r>
            <a:endParaRPr lang="pt-BR" sz="900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63878" y="4833423"/>
            <a:ext cx="8240570" cy="648072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002">
            <a:schemeClr val="lt1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Verdana"/>
              </a:rPr>
              <a:t>Aumentar a escala dos programas de apoio.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245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915816" y="2920508"/>
            <a:ext cx="3020030" cy="67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600" b="1" dirty="0">
                <a:solidFill>
                  <a:srgbClr val="10253F"/>
                </a:solidFill>
              </a:rPr>
              <a:t>Obrigado</a:t>
            </a:r>
            <a:r>
              <a:rPr lang="pt-BR" sz="3600" b="1" dirty="0" smtClean="0">
                <a:solidFill>
                  <a:srgbClr val="10253F"/>
                </a:solidFill>
              </a:rPr>
              <a:t>!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3768" y="4718955"/>
            <a:ext cx="421195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5000"/>
              </a:lnSpc>
            </a:pPr>
            <a:r>
              <a:rPr lang="pt-BR" b="1" dirty="0">
                <a:solidFill>
                  <a:srgbClr val="10253F"/>
                </a:solidFill>
              </a:rPr>
              <a:t>Jorge Mario </a:t>
            </a:r>
            <a:r>
              <a:rPr lang="pt-BR" b="1" dirty="0" err="1">
                <a:solidFill>
                  <a:srgbClr val="10253F"/>
                </a:solidFill>
              </a:rPr>
              <a:t>Campagnolo</a:t>
            </a:r>
            <a:endParaRPr lang="pt-BR" b="1" dirty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115000"/>
              </a:lnSpc>
            </a:pPr>
            <a:r>
              <a:rPr lang="pt-BR" b="1" dirty="0" smtClean="0">
                <a:solidFill>
                  <a:srgbClr val="10253F"/>
                </a:solidFill>
                <a:latin typeface="Calibri" pitchFamily="34" charset="0"/>
              </a:rPr>
              <a:t>campagnolo@mcti.gov.br   </a:t>
            </a:r>
            <a:endParaRPr lang="pt-BR" b="1" dirty="0">
              <a:solidFill>
                <a:srgbClr val="10253F"/>
              </a:solidFill>
            </a:endParaRPr>
          </a:p>
        </p:txBody>
      </p:sp>
      <p:pic>
        <p:nvPicPr>
          <p:cNvPr id="5" name="Imagem 4" descr="http://www.midiamax.com.br/sites/default/files/styles/mm_full1/public/arquivos/fotos/logotemer4343.jpeg?itok=4KHa7mq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89811"/>
            <a:ext cx="1403647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 rot="10800000" flipV="1">
            <a:off x="251520" y="796834"/>
            <a:ext cx="7092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MINISTÉRIO DA CIÊNCIA, TECNOLOGIA, INOVAÇÕES E COMUNICAÇÕES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620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215516" y="661422"/>
            <a:ext cx="8784976" cy="648072"/>
          </a:xfrm>
        </p:spPr>
        <p:txBody>
          <a:bodyPr>
            <a:noAutofit/>
          </a:bodyPr>
          <a:lstStyle/>
          <a:p>
            <a:pPr eaLnBrk="1" hangingPunct="1"/>
            <a:r>
              <a:rPr lang="pt-BR" sz="3400" b="1" dirty="0" smtClean="0"/>
              <a:t>Emenda Constitucional N</a:t>
            </a:r>
            <a:r>
              <a:rPr lang="pt-BR" sz="3200" b="1" baseline="30000" dirty="0" smtClean="0"/>
              <a:t>o </a:t>
            </a:r>
            <a:r>
              <a:rPr lang="pt-BR" sz="3200" b="1" dirty="0" smtClean="0"/>
              <a:t> 85 de 26/02/2015</a:t>
            </a:r>
            <a:endParaRPr lang="pt-BR" sz="3200" b="1" baseline="30000" dirty="0" smtClean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301952"/>
            <a:ext cx="8424936" cy="129614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 e adiciona dispositivos na Constituição Federal para atualizar o tratamento das atividades de Ciência, Tecnologia e Inovação.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62707" y="2734460"/>
            <a:ext cx="8424936" cy="256674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219 ................................................</a:t>
            </a:r>
          </a:p>
          <a:p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Parágrafo único  O Estado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estimulará a formação e o fortalecimento da inovação nas empresas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bem como nos demais entes, públicos ou privados, a constituição e a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de parques e polos tecnológicos e de demais ambientes promotores da inovação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Resultado de imagem para apoio à parques tecnológ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23730"/>
            <a:ext cx="1812599" cy="122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http://www.midiamax.com.br/sites/default/files/styles/mm_full1/public/arquivos/fotos/logotemer4343.jpeg?itok=4KHa7mq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93296"/>
            <a:ext cx="1115616" cy="8162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 rot="10800000" flipV="1">
            <a:off x="5556187" y="640833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MINISTÉRIO DA CIÊNCIA, TECNOLOGIA, INOVAÇÕES E COMUNICAÇÕES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6965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63352"/>
          </a:xfrm>
        </p:spPr>
        <p:txBody>
          <a:bodyPr>
            <a:normAutofit/>
          </a:bodyPr>
          <a:lstStyle/>
          <a:p>
            <a:r>
              <a:rPr lang="pt-BR" sz="3400" dirty="0" smtClean="0"/>
              <a:t>Tríplice Hélice da Inovação</a:t>
            </a:r>
            <a:endParaRPr lang="pt-BR" sz="3400" dirty="0"/>
          </a:p>
        </p:txBody>
      </p:sp>
      <p:sp>
        <p:nvSpPr>
          <p:cNvPr id="3" name="Elipse 2"/>
          <p:cNvSpPr/>
          <p:nvPr/>
        </p:nvSpPr>
        <p:spPr>
          <a:xfrm>
            <a:off x="2637020" y="2783464"/>
            <a:ext cx="2449840" cy="2293370"/>
          </a:xfrm>
          <a:prstGeom prst="ellipse">
            <a:avLst/>
          </a:prstGeom>
          <a:noFill/>
          <a:ln w="63500">
            <a:solidFill>
              <a:srgbClr val="2EF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4269576" y="2924944"/>
            <a:ext cx="2449840" cy="229337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>
            <a:innerShdw blurRad="63500" dist="50800" dir="13500000">
              <a:schemeClr val="tx2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408897" y="3645024"/>
            <a:ext cx="2449840" cy="229337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 flipV="1">
            <a:off x="4651234" y="2276270"/>
            <a:ext cx="1367368" cy="180020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 flipV="1">
            <a:off x="2922258" y="2271429"/>
            <a:ext cx="1728976" cy="180020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323528" y="1463519"/>
            <a:ext cx="8640960" cy="79069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Ambientes de Inovação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(Parques e </a:t>
            </a:r>
            <a:r>
              <a:rPr lang="pt-BR" sz="2400" dirty="0" err="1" smtClean="0">
                <a:solidFill>
                  <a:schemeClr val="tx1"/>
                </a:solidFill>
              </a:rPr>
              <a:t>PolosTecnológicos</a:t>
            </a:r>
            <a:r>
              <a:rPr lang="pt-BR" sz="2400" dirty="0" smtClean="0">
                <a:solidFill>
                  <a:schemeClr val="tx1"/>
                </a:solidFill>
              </a:rPr>
              <a:t> e Incubadoras de Empresas)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42075" y="341551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Governo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381248" y="353091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Academia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073407" y="521831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Negócios</a:t>
            </a:r>
            <a:endParaRPr lang="pt-BR" b="1" dirty="0"/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4276594" y="3702810"/>
            <a:ext cx="583438" cy="42660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4269576" y="3731447"/>
            <a:ext cx="817284" cy="56164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4295285" y="3669437"/>
            <a:ext cx="382933" cy="2308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4295285" y="3900250"/>
            <a:ext cx="765865" cy="50696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4411632" y="4076470"/>
            <a:ext cx="658876" cy="43749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4463988" y="4221088"/>
            <a:ext cx="59716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499606" y="4509121"/>
            <a:ext cx="432434" cy="282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 descr="http://www.midiamax.com.br/sites/default/files/styles/mm_full1/public/arquivos/fotos/logotemer4343.jpeg?itok=4KHa7mq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93296"/>
            <a:ext cx="1115616" cy="81622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aixaDeTexto 19"/>
          <p:cNvSpPr txBox="1"/>
          <p:nvPr/>
        </p:nvSpPr>
        <p:spPr>
          <a:xfrm rot="10800000" flipV="1">
            <a:off x="5556187" y="640833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MINISTÉRIO DA CIÊNCIA, TECNOLOGIA, INOVAÇÕES E COMUNICAÇÕES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8136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197768" y="404664"/>
            <a:ext cx="8784976" cy="1080120"/>
          </a:xfrm>
        </p:spPr>
        <p:txBody>
          <a:bodyPr>
            <a:noAutofit/>
          </a:bodyPr>
          <a:lstStyle/>
          <a:p>
            <a:pPr eaLnBrk="1" hangingPunct="1"/>
            <a:r>
              <a:rPr lang="pt-BR" sz="3400" dirty="0" smtClean="0"/>
              <a:t>Programa Nacional de Apoio a Parques Tecnológicos e Incubadoras de Empresas - PNI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96580" y="1772816"/>
            <a:ext cx="4034354" cy="1728192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t-BR" sz="2400" dirty="0">
                <a:solidFill>
                  <a:prstClr val="black"/>
                </a:solidFill>
              </a:rPr>
              <a:t>Fomentar a consolidação e o surgimento de parques tecnológicos e incubadoras de empresas</a:t>
            </a:r>
            <a:endParaRPr lang="pt-BR" sz="2400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11560" y="3839130"/>
            <a:ext cx="3804394" cy="2016224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Parques Tecnológicos</a:t>
            </a:r>
          </a:p>
          <a:p>
            <a:pPr algn="ctr"/>
            <a:r>
              <a:rPr lang="pt-BR" sz="2400" dirty="0" smtClean="0"/>
              <a:t>96 Iniciativas</a:t>
            </a:r>
          </a:p>
          <a:p>
            <a:pPr algn="ctr"/>
            <a:r>
              <a:rPr lang="pt-BR" sz="2400" dirty="0" smtClean="0"/>
              <a:t>29 em Operação</a:t>
            </a:r>
          </a:p>
          <a:p>
            <a:pPr algn="ctr"/>
            <a:r>
              <a:rPr lang="pt-BR" sz="2400" dirty="0" smtClean="0"/>
              <a:t>27 em Implantação</a:t>
            </a:r>
          </a:p>
          <a:p>
            <a:pPr algn="ctr"/>
            <a:r>
              <a:rPr lang="pt-BR" sz="2400" dirty="0" smtClean="0"/>
              <a:t>40 em Projeto</a:t>
            </a:r>
          </a:p>
          <a:p>
            <a:pPr algn="ctr"/>
            <a:endParaRPr lang="pt-BR" sz="2400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838284" y="2024844"/>
            <a:ext cx="3914398" cy="1224136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Incubadoras de Empresas</a:t>
            </a:r>
          </a:p>
          <a:p>
            <a:pPr algn="ctr"/>
            <a:r>
              <a:rPr lang="pt-BR" sz="2400" dirty="0" smtClean="0"/>
              <a:t>390 em Operação</a:t>
            </a:r>
          </a:p>
          <a:p>
            <a:pPr algn="ctr"/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09263"/>
            <a:ext cx="3770382" cy="247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 descr="http://www.midiamax.com.br/sites/default/files/styles/mm_full1/public/arquivos/fotos/logotemer4343.jpeg?itok=4KHa7mq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85222"/>
            <a:ext cx="1115616" cy="8242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 rot="10800000" flipV="1">
            <a:off x="5556187" y="640833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MINISTÉRIO DA CIÊNCIA, TECNOLOGIA, INOVAÇÕES E COMUNICAÇÕES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0884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6649"/>
            <a:ext cx="8460432" cy="935955"/>
          </a:xfrm>
        </p:spPr>
        <p:txBody>
          <a:bodyPr>
            <a:noAutofit/>
          </a:bodyPr>
          <a:lstStyle/>
          <a:p>
            <a:r>
              <a:rPr lang="pt-BR" sz="3600" dirty="0" smtClean="0"/>
              <a:t>Principais fontes de recursos para apoio a Incubadoras de Empresas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352928" cy="4751387"/>
          </a:xfrm>
        </p:spPr>
        <p:txBody>
          <a:bodyPr/>
          <a:lstStyle/>
          <a:p>
            <a:pPr>
              <a:defRPr/>
            </a:pP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pt-BR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395536" y="1840030"/>
            <a:ext cx="4056484" cy="10801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Crédito R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eembolsável com </a:t>
            </a:r>
          </a:p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qualização de Juros</a:t>
            </a:r>
          </a:p>
        </p:txBody>
      </p:sp>
      <p:sp>
        <p:nvSpPr>
          <p:cNvPr id="70661" name="Rectangle 6"/>
          <p:cNvSpPr>
            <a:spLocks noChangeArrowheads="1"/>
          </p:cNvSpPr>
          <p:nvPr/>
        </p:nvSpPr>
        <p:spPr bwMode="auto">
          <a:xfrm>
            <a:off x="4891204" y="1831049"/>
            <a:ext cx="3888432" cy="10801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Crédito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não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eembolsável</a:t>
            </a:r>
          </a:p>
        </p:txBody>
      </p:sp>
      <p:sp>
        <p:nvSpPr>
          <p:cNvPr id="70662" name="Rectangle 7"/>
          <p:cNvSpPr>
            <a:spLocks noChangeArrowheads="1"/>
          </p:cNvSpPr>
          <p:nvPr/>
        </p:nvSpPr>
        <p:spPr bwMode="auto">
          <a:xfrm>
            <a:off x="2436088" y="3355958"/>
            <a:ext cx="4032448" cy="8679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Fundos de Investimentos e</a:t>
            </a:r>
          </a:p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Capital de Risco</a:t>
            </a:r>
          </a:p>
        </p:txBody>
      </p:sp>
      <p:sp>
        <p:nvSpPr>
          <p:cNvPr id="70663" name="Rectangle 8"/>
          <p:cNvSpPr>
            <a:spLocks noChangeArrowheads="1"/>
          </p:cNvSpPr>
          <p:nvPr/>
        </p:nvSpPr>
        <p:spPr bwMode="auto">
          <a:xfrm>
            <a:off x="1767008" y="4599498"/>
            <a:ext cx="5609984" cy="9227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Recursos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Orçamentários </a:t>
            </a:r>
            <a:endParaRPr lang="pt-B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Emendas Parlamentares</a:t>
            </a:r>
          </a:p>
        </p:txBody>
      </p:sp>
      <p:pic>
        <p:nvPicPr>
          <p:cNvPr id="8" name="Imagem 7" descr="http://www.midiamax.com.br/sites/default/files/styles/mm_full1/public/arquivos/fotos/logotemer4343.jpeg?itok=4KHa7mq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93296"/>
            <a:ext cx="1115616" cy="8162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 rot="10800000" flipV="1">
            <a:off x="5556187" y="640833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MINISTÉRIO DA CIÊNCIA, TECNOLOGIA, INOVAÇÕES E COMUNICAÇÕES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6503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de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Investidos</a:t>
            </a:r>
            <a:endParaRPr lang="en-US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755576" y="1412776"/>
          <a:ext cx="763284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 descr="http://www.midiamax.com.br/sites/default/files/styles/mm_full1/public/arquivos/fotos/logotemer4343.jpeg?itok=4KHa7mq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93296"/>
            <a:ext cx="1115616" cy="8162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 rot="10800000" flipV="1">
            <a:off x="5556187" y="640833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MINISTÉRIO DA CIÊNCIA, TECNOLOGIA, INOVAÇÕES E COMUNICAÇÕES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8396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2833688" y="1158875"/>
            <a:ext cx="5483225" cy="361950"/>
          </a:xfrm>
        </p:spPr>
        <p:txBody>
          <a:bodyPr>
            <a:normAutofit fontScale="90000"/>
          </a:bodyPr>
          <a:lstStyle/>
          <a:p>
            <a:r>
              <a:rPr lang="pt-BR" altLang="pt-BR" sz="2000" b="1" dirty="0" smtClean="0">
                <a:latin typeface="Helvetica" pitchFamily="34" charset="0"/>
              </a:rPr>
              <a:t> PROGRAMAS DE APOIO À INOVAÇÃO </a:t>
            </a:r>
            <a:endParaRPr lang="pt-BR" altLang="pt-BR" sz="2000" b="1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919163" y="1268413"/>
            <a:ext cx="2357437" cy="5048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859286" y="5872279"/>
            <a:ext cx="2355850" cy="720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3244850" y="1773238"/>
            <a:ext cx="2074862" cy="431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3225800" y="5257562"/>
            <a:ext cx="2090737" cy="6000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5297488" y="2205038"/>
            <a:ext cx="2954337" cy="2159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5319712" y="5041662"/>
            <a:ext cx="2909887" cy="2159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931863" y="2956524"/>
            <a:ext cx="1304925" cy="1081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SBRT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919501" y="2490396"/>
            <a:ext cx="7319962" cy="396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PLATAFORMA ITEC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919162" y="4108041"/>
            <a:ext cx="7306861" cy="395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PROGRAMA NACIONAL APOIO INCUBADORAS E PARQUES 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339974" y="2970151"/>
            <a:ext cx="2132013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SIBRATEC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EXTENSÃO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2339975" y="3680424"/>
            <a:ext cx="5880100" cy="357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SIBRATEC   SERVIÇOS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4575174" y="2970151"/>
            <a:ext cx="1903413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SIBRATEC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INOVAÇÃO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6562324" y="2970151"/>
            <a:ext cx="16637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EMBRAPII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107950" y="1158876"/>
            <a:ext cx="650875" cy="55274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C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I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Ê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C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I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A </a:t>
            </a:r>
          </a:p>
          <a:p>
            <a:pPr algn="ctr">
              <a:defRPr/>
            </a:pPr>
            <a:endParaRPr lang="pt-BR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E</a:t>
            </a:r>
          </a:p>
          <a:p>
            <a:pPr algn="ctr">
              <a:defRPr/>
            </a:pPr>
            <a:endParaRPr lang="pt-BR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T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E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C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N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O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L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O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G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I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8316913" y="2420938"/>
            <a:ext cx="719137" cy="26207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Ç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Ã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931863" y="4576152"/>
            <a:ext cx="7319962" cy="395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SIBRATECSHOP – Laboratórios Abertos</a:t>
            </a:r>
          </a:p>
        </p:txBody>
      </p:sp>
      <p:sp>
        <p:nvSpPr>
          <p:cNvPr id="24" name="CaixaDeTexto 23"/>
          <p:cNvSpPr txBox="1"/>
          <p:nvPr/>
        </p:nvSpPr>
        <p:spPr>
          <a:xfrm rot="10800000" flipV="1">
            <a:off x="5556187" y="640833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MINISTÉRIO DA CIÊNCIA, TECNOLOGIA, INOVAÇÕES E COMUNICAÇÕES</a:t>
            </a:r>
            <a:endParaRPr lang="pt-BR" sz="900" dirty="0"/>
          </a:p>
        </p:txBody>
      </p:sp>
      <p:pic>
        <p:nvPicPr>
          <p:cNvPr id="25" name="Imagem 24" descr="http://www.midiamax.com.br/sites/default/files/styles/mm_full1/public/arquivos/fotos/logotemer4343.jpeg?itok=4KHa7mq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93296"/>
            <a:ext cx="1115616" cy="816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8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Conteúdo 6"/>
          <p:cNvSpPr>
            <a:spLocks noGrp="1"/>
          </p:cNvSpPr>
          <p:nvPr>
            <p:ph idx="1"/>
          </p:nvPr>
        </p:nvSpPr>
        <p:spPr>
          <a:xfrm>
            <a:off x="16532" y="1196752"/>
            <a:ext cx="8936038" cy="522605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altLang="pt-BR" sz="2800" dirty="0" smtClean="0"/>
              <a:t>Acesso a equipamentos, ferramentas, softwares, centro de aprendizagem e pessoal especializado; </a:t>
            </a:r>
          </a:p>
          <a:p>
            <a:pPr algn="just"/>
            <a:endParaRPr lang="pt-BR" altLang="pt-BR" sz="2800" dirty="0" smtClean="0"/>
          </a:p>
          <a:p>
            <a:pPr algn="just"/>
            <a:endParaRPr lang="pt-BR" altLang="pt-BR" sz="2800" dirty="0" smtClean="0"/>
          </a:p>
          <a:p>
            <a:pPr algn="just"/>
            <a:endParaRPr lang="pt-BR" altLang="pt-BR" sz="2800" dirty="0" smtClean="0"/>
          </a:p>
          <a:p>
            <a:pPr algn="just"/>
            <a:endParaRPr lang="pt-BR" altLang="pt-BR" sz="2800" dirty="0" smtClean="0"/>
          </a:p>
          <a:p>
            <a:pPr algn="just"/>
            <a:r>
              <a:rPr lang="pt-BR" altLang="pt-BR" sz="2800" dirty="0" smtClean="0"/>
              <a:t>Visa apoiar </a:t>
            </a:r>
            <a:r>
              <a:rPr lang="pt-BR" altLang="pt-BR" sz="2800" u="sng" dirty="0" smtClean="0"/>
              <a:t>empreendedores individuais, empresas nascentes e incubadas e </a:t>
            </a:r>
            <a:r>
              <a:rPr lang="pt-BR" altLang="pt-BR" sz="2800" u="sng" dirty="0" err="1" smtClean="0"/>
              <a:t>Start-Ups</a:t>
            </a:r>
            <a:r>
              <a:rPr lang="pt-BR" altLang="pt-BR" sz="2800" dirty="0" smtClean="0"/>
              <a:t> a transformar ideias em protótipos viáveis para desenvolvimento de produtos e processos.</a:t>
            </a:r>
          </a:p>
          <a:p>
            <a:pPr marL="274320" lvl="1" indent="0" algn="just">
              <a:buNone/>
            </a:pPr>
            <a:r>
              <a:rPr lang="pt-BR" altLang="pt-BR" sz="3200" dirty="0" smtClean="0"/>
              <a:t>Parceria MCTIC/SEBRAE/SENAI </a:t>
            </a:r>
          </a:p>
        </p:txBody>
      </p:sp>
      <p:sp>
        <p:nvSpPr>
          <p:cNvPr id="12294" name="Título 1"/>
          <p:cNvSpPr>
            <a:spLocks noGrp="1"/>
          </p:cNvSpPr>
          <p:nvPr>
            <p:ph type="title"/>
          </p:nvPr>
        </p:nvSpPr>
        <p:spPr>
          <a:xfrm>
            <a:off x="3381" y="404664"/>
            <a:ext cx="9144000" cy="720080"/>
          </a:xfrm>
        </p:spPr>
        <p:txBody>
          <a:bodyPr>
            <a:normAutofit/>
          </a:bodyPr>
          <a:lstStyle/>
          <a:p>
            <a:r>
              <a:rPr lang="pt-BR" altLang="pt-BR" sz="3200" dirty="0"/>
              <a:t>Rede </a:t>
            </a:r>
            <a:r>
              <a:rPr lang="pt-BR" altLang="pt-BR" sz="3200" dirty="0" err="1" smtClean="0"/>
              <a:t>SibratecShop</a:t>
            </a:r>
            <a:r>
              <a:rPr lang="pt-BR" altLang="pt-BR" sz="3200" dirty="0" smtClean="0"/>
              <a:t> – Laboratórios Abertos</a:t>
            </a:r>
            <a:endParaRPr lang="pt-BR" altLang="pt-BR" sz="3200" dirty="0"/>
          </a:p>
        </p:txBody>
      </p:sp>
      <p:pic>
        <p:nvPicPr>
          <p:cNvPr id="12295" name="Imagem 6" descr="https://encrypted-tbn1.gstatic.com/images?q=tbn:ANd9GcRcjoIxIq_OGcI41RpLQltI3_THxCgXJVuM6ZwMCG-5hlqBD6Q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3314287" cy="151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http://www.midiamax.com.br/sites/default/files/styles/mm_full1/public/arquivos/fotos/logotemer4343.jpeg?itok=4KHa7mq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21288"/>
            <a:ext cx="1115616" cy="8882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 rot="10800000" flipV="1">
            <a:off x="5556187" y="640833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MINISTÉRIO DA CIÊNCIA, TECNOLOGIA, INOVAÇÕES E COMUNICAÇÕES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457484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Conteúdo 6"/>
          <p:cNvSpPr>
            <a:spLocks noGrp="1"/>
          </p:cNvSpPr>
          <p:nvPr>
            <p:ph idx="1"/>
          </p:nvPr>
        </p:nvSpPr>
        <p:spPr>
          <a:xfrm>
            <a:off x="107504" y="1340917"/>
            <a:ext cx="8936038" cy="4607966"/>
          </a:xfrm>
        </p:spPr>
        <p:txBody>
          <a:bodyPr/>
          <a:lstStyle/>
          <a:p>
            <a:pPr algn="just"/>
            <a:r>
              <a:rPr lang="pt-BR" altLang="pt-BR" sz="2600" dirty="0" smtClean="0"/>
              <a:t>Recursos para criação de protótipo funcional – Parceria SEBRAE;</a:t>
            </a:r>
          </a:p>
          <a:p>
            <a:pPr algn="just"/>
            <a:r>
              <a:rPr lang="pt-BR" altLang="pt-BR" sz="2600" dirty="0" smtClean="0"/>
              <a:t>Ações de incentivo ao empreendedorismo e a gestão;</a:t>
            </a:r>
          </a:p>
          <a:p>
            <a:pPr algn="just"/>
            <a:r>
              <a:rPr lang="pt-BR" altLang="pt-BR" sz="2600" dirty="0" smtClean="0"/>
              <a:t>Ações de incentivo ao  patenteamento;</a:t>
            </a:r>
          </a:p>
        </p:txBody>
      </p:sp>
      <p:sp>
        <p:nvSpPr>
          <p:cNvPr id="13318" name="Título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639663"/>
          </a:xfrm>
        </p:spPr>
        <p:txBody>
          <a:bodyPr>
            <a:normAutofit/>
          </a:bodyPr>
          <a:lstStyle/>
          <a:p>
            <a:r>
              <a:rPr lang="pt-BR" altLang="pt-BR" sz="3200" dirty="0"/>
              <a:t>Rede </a:t>
            </a:r>
            <a:r>
              <a:rPr lang="pt-BR" altLang="pt-BR" sz="3200" dirty="0" err="1" smtClean="0"/>
              <a:t>SibratecShop</a:t>
            </a:r>
            <a:r>
              <a:rPr lang="pt-BR" altLang="pt-BR" sz="3200" dirty="0" smtClean="0"/>
              <a:t> – Laboratórios Abertos</a:t>
            </a:r>
            <a:endParaRPr lang="pt-BR" altLang="pt-BR" sz="3200" dirty="0"/>
          </a:p>
        </p:txBody>
      </p:sp>
      <p:pic>
        <p:nvPicPr>
          <p:cNvPr id="13319" name="Picture 4" descr="https://encrypted-tbn3.gstatic.com/images?q=tbn:ANd9GcQI5pW0vyizLyGrUPIVSN4M83Msx-bg2LmYSb2o2S9ZzP1ocgEw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38163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932040" y="4149080"/>
            <a:ext cx="4032448" cy="12024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Qualificar o empreendedor</a:t>
            </a:r>
          </a:p>
          <a:p>
            <a:pPr algn="ctr"/>
            <a:r>
              <a:rPr lang="pt-BR" sz="2400" dirty="0" smtClean="0"/>
              <a:t>e agregar valor ao seu produto</a:t>
            </a:r>
            <a:endParaRPr lang="pt-BR" sz="2400" dirty="0"/>
          </a:p>
        </p:txBody>
      </p:sp>
      <p:pic>
        <p:nvPicPr>
          <p:cNvPr id="6" name="Imagem 5" descr="http://www.midiamax.com.br/sites/default/files/styles/mm_full1/public/arquivos/fotos/logotemer4343.jpeg?itok=4KHa7mq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93296"/>
            <a:ext cx="1115616" cy="8162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 rot="10800000" flipV="1">
            <a:off x="5556187" y="640833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MINISTÉRIO DA CIÊNCIA, TECNOLOGIA, INOVAÇÕES E COMUNICAÇÕES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938231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9286</TotalTime>
  <Words>790</Words>
  <Application>Microsoft Office PowerPoint</Application>
  <PresentationFormat>Apresentação na tela (4:3)</PresentationFormat>
  <Paragraphs>218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3" baseType="lpstr">
      <vt:lpstr>Arial</vt:lpstr>
      <vt:lpstr>Calibri</vt:lpstr>
      <vt:lpstr>Helvetica</vt:lpstr>
      <vt:lpstr>Helvetica Neue</vt:lpstr>
      <vt:lpstr>Lato Black</vt:lpstr>
      <vt:lpstr>Lato Bold</vt:lpstr>
      <vt:lpstr>Lato Light</vt:lpstr>
      <vt:lpstr>Lato-Bold</vt:lpstr>
      <vt:lpstr>Lucida Sans Unicode</vt:lpstr>
      <vt:lpstr>Oxygen Bold</vt:lpstr>
      <vt:lpstr>Tahoma</vt:lpstr>
      <vt:lpstr>Times New Roman</vt:lpstr>
      <vt:lpstr>Verdana</vt:lpstr>
      <vt:lpstr>Brilho</vt:lpstr>
      <vt:lpstr>Apresentação do PowerPoint</vt:lpstr>
      <vt:lpstr>Emenda Constitucional No  85 de 26/02/2015</vt:lpstr>
      <vt:lpstr>Tríplice Hélice da Inovação</vt:lpstr>
      <vt:lpstr>Programa Nacional de Apoio a Parques Tecnológicos e Incubadoras de Empresas - PNI</vt:lpstr>
      <vt:lpstr>Principais fontes de recursos para apoio a Incubadoras de Empresas</vt:lpstr>
      <vt:lpstr>Total de Recursos Investidos</vt:lpstr>
      <vt:lpstr> PROGRAMAS DE APOIO À INOVAÇÃO </vt:lpstr>
      <vt:lpstr>Rede SibratecShop – Laboratórios Abertos</vt:lpstr>
      <vt:lpstr>Rede SibratecShop – Laboratórios Abertos</vt:lpstr>
      <vt:lpstr>Projeto Piloto – Onze Unidades em Dez Estados nas Cinco Regiões</vt:lpstr>
      <vt:lpstr>Plataforma ITEC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germano</dc:creator>
  <cp:lastModifiedBy>Jorge Mario Campagnolo</cp:lastModifiedBy>
  <cp:revision>535</cp:revision>
  <cp:lastPrinted>2015-06-29T20:02:02Z</cp:lastPrinted>
  <dcterms:created xsi:type="dcterms:W3CDTF">2012-06-04T12:05:32Z</dcterms:created>
  <dcterms:modified xsi:type="dcterms:W3CDTF">2016-07-05T11:57:58Z</dcterms:modified>
</cp:coreProperties>
</file>