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charts/chart9.xml" ContentType="application/vnd.openxmlformats-officedocument.drawingml.chart+xml"/>
  <Override PartName="/ppt/charts/chart7.xml" ContentType="application/vnd.openxmlformats-officedocument.drawingml.chart+xml"/>
  <Override PartName="/ppt/notesSlides/notesSlide9.xml" ContentType="application/vnd.openxmlformats-officedocument.presentationml.notesSlide+xml"/>
  <Override PartName="/ppt/notesSlides/notesSlide7.xml" ContentType="application/vnd.openxmlformats-officedocument.presentationml.notesSlide+xml"/>
  <Override PartName="/ppt/charts/chart3.xml" ContentType="application/vnd.openxmlformats-officedocument.drawingml.chart+xml"/>
  <Default Extension="xlsx" ContentType="application/vnd.openxmlformats-officedocument.spreadsheetml.sheet"/>
  <Override PartName="/ppt/charts/chart5.xml" ContentType="application/vnd.openxmlformats-officedocument.drawingml.chart+xml"/>
  <Override PartName="/ppt/diagrams/layout1.xml" ContentType="application/vnd.openxmlformats-officedocument.drawingml.diagramLayout+xml"/>
  <Override PartName="/ppt/diagrams/data2.xml" ContentType="application/vnd.openxmlformats-officedocument.drawingml.diagramData+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charts/chart8.xml" ContentType="application/vnd.openxmlformats-officedocument.drawingml.chart+xml"/>
  <Override PartName="/ppt/slideLayouts/slideLayout10.xml" ContentType="application/vnd.openxmlformats-officedocument.presentationml.slideLayout+xml"/>
  <Override PartName="/ppt/charts/chart6.xml" ContentType="application/vnd.openxmlformats-officedocument.drawingml.chart+xml"/>
  <Override PartName="/ppt/charts/chart10.xml" ContentType="application/vnd.openxmlformats-officedocument.drawingml.chart+xml"/>
  <Override PartName="/ppt/notesSlides/notesSlide8.xml" ContentType="application/vnd.openxmlformats-officedocument.presentationml.notesSlide+xml"/>
  <Override PartName="/ppt/diagrams/layout2.xml" ContentType="application/vnd.openxmlformats-officedocument.drawingml.diagramLayout+xml"/>
  <Override PartName="/ppt/notesSlides/notesSlide11.xml" ContentType="application/vnd.openxmlformats-officedocument.presentationml.notesSlide+xml"/>
  <Override PartName="/ppt/notesSlides/notesSlide6.xml" ContentType="application/vnd.openxmlformats-officedocument.presentationml.notesSlide+xml"/>
  <Override PartName="/ppt/charts/chart4.xml" ContentType="application/vnd.openxmlformats-officedocument.drawingml.chart+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charts/chart2.xml" ContentType="application/vnd.openxmlformats-officedocument.drawingml.chart+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diagrams/colors1.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1"/>
  </p:notesMasterIdLst>
  <p:handoutMasterIdLst>
    <p:handoutMasterId r:id="rId32"/>
  </p:handoutMasterIdLst>
  <p:sldIdLst>
    <p:sldId id="289" r:id="rId2"/>
    <p:sldId id="404" r:id="rId3"/>
    <p:sldId id="425" r:id="rId4"/>
    <p:sldId id="441" r:id="rId5"/>
    <p:sldId id="443" r:id="rId6"/>
    <p:sldId id="444" r:id="rId7"/>
    <p:sldId id="442" r:id="rId8"/>
    <p:sldId id="427" r:id="rId9"/>
    <p:sldId id="428" r:id="rId10"/>
    <p:sldId id="429" r:id="rId11"/>
    <p:sldId id="430" r:id="rId12"/>
    <p:sldId id="431" r:id="rId13"/>
    <p:sldId id="432" r:id="rId14"/>
    <p:sldId id="434" r:id="rId15"/>
    <p:sldId id="435" r:id="rId16"/>
    <p:sldId id="436" r:id="rId17"/>
    <p:sldId id="437" r:id="rId18"/>
    <p:sldId id="438" r:id="rId19"/>
    <p:sldId id="439" r:id="rId20"/>
    <p:sldId id="440" r:id="rId21"/>
    <p:sldId id="445" r:id="rId22"/>
    <p:sldId id="446" r:id="rId23"/>
    <p:sldId id="447" r:id="rId24"/>
    <p:sldId id="448" r:id="rId25"/>
    <p:sldId id="449" r:id="rId26"/>
    <p:sldId id="450" r:id="rId27"/>
    <p:sldId id="451" r:id="rId28"/>
    <p:sldId id="452" r:id="rId29"/>
    <p:sldId id="455" r:id="rId30"/>
  </p:sldIdLst>
  <p:sldSz cx="9144000" cy="6858000" type="screen4x3"/>
  <p:notesSz cx="6669088" cy="9775825"/>
  <p:defaultTextStyle>
    <a:defPPr>
      <a:defRPr lang="pt-B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339966"/>
    <a:srgbClr val="26744D"/>
    <a:srgbClr val="339933"/>
    <a:srgbClr val="006600"/>
    <a:srgbClr val="003300"/>
    <a:srgbClr val="008000"/>
    <a:srgbClr val="336600"/>
    <a:srgbClr val="FF99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3000" autoAdjust="0"/>
  </p:normalViewPr>
  <p:slideViewPr>
    <p:cSldViewPr>
      <p:cViewPr>
        <p:scale>
          <a:sx n="73" d="100"/>
          <a:sy n="73" d="100"/>
        </p:scale>
        <p:origin x="-2724" y="-118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57" d="100"/>
          <a:sy n="57" d="100"/>
        </p:scale>
        <p:origin x="-1788" y="-78"/>
      </p:cViewPr>
      <p:guideLst>
        <p:guide orient="horz" pos="3079"/>
        <p:guide pos="2101"/>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JoaoL\Documents\CROWDFUNDING\DAdos%20Cambridge.xlsx" TargetMode="External"/></Relationships>
</file>

<file path=ppt/charts/_rels/chart10.xml.rels><?xml version="1.0" encoding="UTF-8" standalone="yes"?>
<Relationships xmlns="http://schemas.openxmlformats.org/package/2006/relationships"><Relationship Id="rId1" Type="http://schemas.openxmlformats.org/officeDocument/2006/relationships/package" Target="../embeddings/Planilha_do_Microsoft_Office_Excel8.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JoaoL\Documents\CROWDFUNDING\DAdos%20Cambridge.xlsx" TargetMode="External"/></Relationships>
</file>

<file path=ppt/charts/_rels/chart3.xml.rels><?xml version="1.0" encoding="UTF-8" standalone="yes"?>
<Relationships xmlns="http://schemas.openxmlformats.org/package/2006/relationships"><Relationship Id="rId1" Type="http://schemas.openxmlformats.org/officeDocument/2006/relationships/package" Target="../embeddings/Planilha_do_Microsoft_Office_Excel1.xlsx"/></Relationships>
</file>

<file path=ppt/charts/_rels/chart4.xml.rels><?xml version="1.0" encoding="UTF-8" standalone="yes"?>
<Relationships xmlns="http://schemas.openxmlformats.org/package/2006/relationships"><Relationship Id="rId1" Type="http://schemas.openxmlformats.org/officeDocument/2006/relationships/package" Target="../embeddings/Planilha_do_Microsoft_Office_Excel2.xlsx"/></Relationships>
</file>

<file path=ppt/charts/_rels/chart5.xml.rels><?xml version="1.0" encoding="UTF-8" standalone="yes"?>
<Relationships xmlns="http://schemas.openxmlformats.org/package/2006/relationships"><Relationship Id="rId1" Type="http://schemas.openxmlformats.org/officeDocument/2006/relationships/package" Target="../embeddings/Planilha_do_Microsoft_Office_Excel3.xlsx"/></Relationships>
</file>

<file path=ppt/charts/_rels/chart6.xml.rels><?xml version="1.0" encoding="UTF-8" standalone="yes"?>
<Relationships xmlns="http://schemas.openxmlformats.org/package/2006/relationships"><Relationship Id="rId1" Type="http://schemas.openxmlformats.org/officeDocument/2006/relationships/package" Target="../embeddings/Planilha_do_Microsoft_Office_Excel4.xlsx"/></Relationships>
</file>

<file path=ppt/charts/_rels/chart7.xml.rels><?xml version="1.0" encoding="UTF-8" standalone="yes"?>
<Relationships xmlns="http://schemas.openxmlformats.org/package/2006/relationships"><Relationship Id="rId1" Type="http://schemas.openxmlformats.org/officeDocument/2006/relationships/package" Target="../embeddings/Planilha_do_Microsoft_Office_Excel5.xlsx"/></Relationships>
</file>

<file path=ppt/charts/_rels/chart8.xml.rels><?xml version="1.0" encoding="UTF-8" standalone="yes"?>
<Relationships xmlns="http://schemas.openxmlformats.org/package/2006/relationships"><Relationship Id="rId1" Type="http://schemas.openxmlformats.org/officeDocument/2006/relationships/package" Target="../embeddings/Planilha_do_Microsoft_Office_Excel6.xlsx"/></Relationships>
</file>

<file path=ppt/charts/_rels/chart9.xml.rels><?xml version="1.0" encoding="UTF-8" standalone="yes"?>
<Relationships xmlns="http://schemas.openxmlformats.org/package/2006/relationships"><Relationship Id="rId1" Type="http://schemas.openxmlformats.org/officeDocument/2006/relationships/package" Target="../embeddings/Planilha_do_Microsoft_Office_Excel7.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pt-BR"/>
  <c:style val="22"/>
  <c:chart>
    <c:title>
      <c:tx>
        <c:rich>
          <a:bodyPr/>
          <a:lstStyle/>
          <a:p>
            <a:pPr>
              <a:defRPr lang="pt-BR" sz="2800" b="1" kern="1200" dirty="0">
                <a:solidFill>
                  <a:srgbClr val="26744D"/>
                </a:solidFill>
                <a:effectLst>
                  <a:outerShdw blurRad="38100" dist="38100" dir="2700000" algn="tl">
                    <a:srgbClr val="000000">
                      <a:alpha val="43137"/>
                    </a:srgbClr>
                  </a:outerShdw>
                </a:effectLst>
                <a:latin typeface="+mj-lt"/>
                <a:ea typeface="+mj-ea"/>
                <a:cs typeface="+mj-cs"/>
              </a:defRPr>
            </a:pPr>
            <a:r>
              <a:rPr lang="pt-BR" sz="1800" b="1" kern="1200" dirty="0">
                <a:solidFill>
                  <a:srgbClr val="26744D"/>
                </a:solidFill>
                <a:effectLst>
                  <a:outerShdw blurRad="38100" dist="38100" dir="2700000" algn="tl">
                    <a:srgbClr val="000000">
                      <a:alpha val="43137"/>
                    </a:srgbClr>
                  </a:outerShdw>
                </a:effectLst>
                <a:latin typeface="+mj-lt"/>
                <a:ea typeface="+mj-ea"/>
                <a:cs typeface="+mj-cs"/>
              </a:rPr>
              <a:t>MODELOS DE FINANCIAMENTO ALTERNATIVO </a:t>
            </a:r>
            <a:r>
              <a:rPr lang="pt-BR" sz="1800" b="1" kern="1200" dirty="0" smtClean="0">
                <a:solidFill>
                  <a:srgbClr val="26744D"/>
                </a:solidFill>
                <a:effectLst>
                  <a:outerShdw blurRad="38100" dist="38100" dir="2700000" algn="tl">
                    <a:srgbClr val="000000">
                      <a:alpha val="43137"/>
                    </a:srgbClr>
                  </a:outerShdw>
                </a:effectLst>
                <a:latin typeface="+mj-lt"/>
                <a:ea typeface="+mj-ea"/>
                <a:cs typeface="+mj-cs"/>
              </a:rPr>
              <a:t>ONLINE NO </a:t>
            </a:r>
            <a:r>
              <a:rPr lang="pt-BR" sz="1800" b="1" kern="1200" dirty="0">
                <a:solidFill>
                  <a:srgbClr val="26744D"/>
                </a:solidFill>
                <a:effectLst>
                  <a:outerShdw blurRad="38100" dist="38100" dir="2700000" algn="tl">
                    <a:srgbClr val="000000">
                      <a:alpha val="43137"/>
                    </a:srgbClr>
                  </a:outerShdw>
                </a:effectLst>
                <a:latin typeface="+mj-lt"/>
                <a:ea typeface="+mj-ea"/>
                <a:cs typeface="+mj-cs"/>
              </a:rPr>
              <a:t>REINO UNIDO</a:t>
            </a:r>
          </a:p>
          <a:p>
            <a:pPr>
              <a:defRPr lang="pt-BR" sz="2800" b="1" kern="1200" dirty="0">
                <a:solidFill>
                  <a:srgbClr val="26744D"/>
                </a:solidFill>
                <a:effectLst>
                  <a:outerShdw blurRad="38100" dist="38100" dir="2700000" algn="tl">
                    <a:srgbClr val="000000">
                      <a:alpha val="43137"/>
                    </a:srgbClr>
                  </a:outerShdw>
                </a:effectLst>
                <a:latin typeface="+mj-lt"/>
                <a:ea typeface="+mj-ea"/>
                <a:cs typeface="+mj-cs"/>
              </a:defRPr>
            </a:pPr>
            <a:r>
              <a:rPr lang="pt-BR" sz="1800" b="1" kern="1200" dirty="0" smtClean="0">
                <a:solidFill>
                  <a:srgbClr val="26744D"/>
                </a:solidFill>
                <a:effectLst>
                  <a:outerShdw blurRad="38100" dist="38100" dir="2700000" algn="tl">
                    <a:srgbClr val="000000">
                      <a:alpha val="43137"/>
                    </a:srgbClr>
                  </a:outerShdw>
                </a:effectLst>
                <a:latin typeface="+mj-lt"/>
                <a:ea typeface="+mj-ea"/>
                <a:cs typeface="+mj-cs"/>
              </a:rPr>
              <a:t>(VOLUME </a:t>
            </a:r>
            <a:r>
              <a:rPr lang="pt-BR" sz="1800" b="1" kern="1200" dirty="0">
                <a:solidFill>
                  <a:srgbClr val="26744D"/>
                </a:solidFill>
                <a:effectLst>
                  <a:outerShdw blurRad="38100" dist="38100" dir="2700000" algn="tl">
                    <a:srgbClr val="000000">
                      <a:alpha val="43137"/>
                    </a:srgbClr>
                  </a:outerShdw>
                </a:effectLst>
                <a:latin typeface="+mj-lt"/>
                <a:ea typeface="+mj-ea"/>
                <a:cs typeface="+mj-cs"/>
              </a:rPr>
              <a:t>EM MILHÕES DE </a:t>
            </a:r>
            <a:r>
              <a:rPr lang="pt-BR" sz="1800" b="1" kern="1200" dirty="0" smtClean="0">
                <a:solidFill>
                  <a:srgbClr val="26744D"/>
                </a:solidFill>
                <a:effectLst>
                  <a:outerShdw blurRad="38100" dist="38100" dir="2700000" algn="tl">
                    <a:srgbClr val="000000">
                      <a:alpha val="43137"/>
                    </a:srgbClr>
                  </a:outerShdw>
                </a:effectLst>
                <a:latin typeface="+mj-lt"/>
                <a:ea typeface="+mj-ea"/>
                <a:cs typeface="+mj-cs"/>
              </a:rPr>
              <a:t>EUROS)</a:t>
            </a:r>
            <a:endParaRPr lang="pt-BR" sz="1800" b="1" kern="1200" dirty="0">
              <a:solidFill>
                <a:srgbClr val="26744D"/>
              </a:solidFill>
              <a:effectLst>
                <a:outerShdw blurRad="38100" dist="38100" dir="2700000" algn="tl">
                  <a:srgbClr val="000000">
                    <a:alpha val="43137"/>
                  </a:srgbClr>
                </a:outerShdw>
              </a:effectLst>
              <a:latin typeface="+mj-lt"/>
              <a:ea typeface="+mj-ea"/>
              <a:cs typeface="+mj-cs"/>
            </a:endParaRPr>
          </a:p>
        </c:rich>
      </c:tx>
      <c:layout>
        <c:manualLayout>
          <c:xMode val="edge"/>
          <c:yMode val="edge"/>
          <c:x val="0.11533897022343412"/>
          <c:y val="0"/>
        </c:manualLayout>
      </c:layout>
    </c:title>
    <c:plotArea>
      <c:layout>
        <c:manualLayout>
          <c:layoutTarget val="inner"/>
          <c:xMode val="edge"/>
          <c:yMode val="edge"/>
          <c:x val="0.18045318069607422"/>
          <c:y val="0.15555555555555556"/>
          <c:w val="0.72010913295641221"/>
          <c:h val="0.75136673905609519"/>
        </c:manualLayout>
      </c:layout>
      <c:barChart>
        <c:barDir val="bar"/>
        <c:grouping val="clustered"/>
        <c:ser>
          <c:idx val="0"/>
          <c:order val="0"/>
          <c:tx>
            <c:strRef>
              <c:f>Plan1!$C$12</c:f>
              <c:strCache>
                <c:ptCount val="1"/>
                <c:pt idx="0">
                  <c:v>2014</c:v>
                </c:pt>
              </c:strCache>
            </c:strRef>
          </c:tx>
          <c:dLbls>
            <c:showVal val="1"/>
          </c:dLbls>
          <c:cat>
            <c:strRef>
              <c:f>Plan1!$B$13:$B$21</c:f>
              <c:strCache>
                <c:ptCount val="9"/>
                <c:pt idx="0">
                  <c:v>P2P empréstimo p/ consumo</c:v>
                </c:pt>
                <c:pt idx="1">
                  <c:v>CF - brindes e benefícios</c:v>
                </c:pt>
                <c:pt idx="2">
                  <c:v>P2P empréstimo p/ empresa</c:v>
                </c:pt>
                <c:pt idx="3">
                  <c:v>CF - equity</c:v>
                </c:pt>
                <c:pt idx="4">
                  <c:v>Microfinanças</c:v>
                </c:pt>
                <c:pt idx="5">
                  <c:v>CF- doação</c:v>
                </c:pt>
                <c:pt idx="6">
                  <c:v>Factoring</c:v>
                </c:pt>
                <c:pt idx="7">
                  <c:v>VMs de dívida</c:v>
                </c:pt>
                <c:pt idx="8">
                  <c:v>outros</c:v>
                </c:pt>
              </c:strCache>
            </c:strRef>
          </c:cat>
          <c:val>
            <c:numRef>
              <c:f>Plan1!$C$13:$C$21</c:f>
              <c:numCache>
                <c:formatCode>General</c:formatCode>
                <c:ptCount val="9"/>
                <c:pt idx="0">
                  <c:v>998</c:v>
                </c:pt>
                <c:pt idx="1">
                  <c:v>752</c:v>
                </c:pt>
                <c:pt idx="2">
                  <c:v>354</c:v>
                </c:pt>
                <c:pt idx="3">
                  <c:v>111</c:v>
                </c:pt>
                <c:pt idx="4">
                  <c:v>44</c:v>
                </c:pt>
                <c:pt idx="5">
                  <c:v>34</c:v>
                </c:pt>
                <c:pt idx="6">
                  <c:v>33</c:v>
                </c:pt>
                <c:pt idx="7">
                  <c:v>8</c:v>
                </c:pt>
                <c:pt idx="8">
                  <c:v>3</c:v>
                </c:pt>
              </c:numCache>
            </c:numRef>
          </c:val>
        </c:ser>
        <c:ser>
          <c:idx val="1"/>
          <c:order val="1"/>
          <c:tx>
            <c:strRef>
              <c:f>Plan1!$D$12</c:f>
              <c:strCache>
                <c:ptCount val="1"/>
                <c:pt idx="0">
                  <c:v>2013</c:v>
                </c:pt>
              </c:strCache>
            </c:strRef>
          </c:tx>
          <c:dLbls>
            <c:showVal val="1"/>
          </c:dLbls>
          <c:cat>
            <c:strRef>
              <c:f>Plan1!$B$13:$B$21</c:f>
              <c:strCache>
                <c:ptCount val="9"/>
                <c:pt idx="0">
                  <c:v>P2P empréstimo p/ consumo</c:v>
                </c:pt>
                <c:pt idx="1">
                  <c:v>CF - brindes e benefícios</c:v>
                </c:pt>
                <c:pt idx="2">
                  <c:v>P2P empréstimo p/ empresa</c:v>
                </c:pt>
                <c:pt idx="3">
                  <c:v>CF - equity</c:v>
                </c:pt>
                <c:pt idx="4">
                  <c:v>Microfinanças</c:v>
                </c:pt>
                <c:pt idx="5">
                  <c:v>CF- doação</c:v>
                </c:pt>
                <c:pt idx="6">
                  <c:v>Factoring</c:v>
                </c:pt>
                <c:pt idx="7">
                  <c:v>VMs de dívida</c:v>
                </c:pt>
                <c:pt idx="8">
                  <c:v>outros</c:v>
                </c:pt>
              </c:strCache>
            </c:strRef>
          </c:cat>
          <c:val>
            <c:numRef>
              <c:f>Plan1!$D$13:$D$21</c:f>
              <c:numCache>
                <c:formatCode>General</c:formatCode>
                <c:ptCount val="9"/>
                <c:pt idx="0">
                  <c:v>253</c:v>
                </c:pt>
                <c:pt idx="1">
                  <c:v>376</c:v>
                </c:pt>
                <c:pt idx="2">
                  <c:v>127</c:v>
                </c:pt>
                <c:pt idx="3">
                  <c:v>37</c:v>
                </c:pt>
                <c:pt idx="4">
                  <c:v>20</c:v>
                </c:pt>
                <c:pt idx="5">
                  <c:v>25</c:v>
                </c:pt>
                <c:pt idx="6">
                  <c:v>30</c:v>
                </c:pt>
                <c:pt idx="7">
                  <c:v>4</c:v>
                </c:pt>
                <c:pt idx="8">
                  <c:v>1</c:v>
                </c:pt>
              </c:numCache>
            </c:numRef>
          </c:val>
        </c:ser>
        <c:ser>
          <c:idx val="2"/>
          <c:order val="2"/>
          <c:tx>
            <c:strRef>
              <c:f>Plan1!$E$12</c:f>
              <c:strCache>
                <c:ptCount val="1"/>
                <c:pt idx="0">
                  <c:v>2012</c:v>
                </c:pt>
              </c:strCache>
            </c:strRef>
          </c:tx>
          <c:dLbls>
            <c:showVal val="1"/>
          </c:dLbls>
          <c:cat>
            <c:strRef>
              <c:f>Plan1!$B$13:$B$21</c:f>
              <c:strCache>
                <c:ptCount val="9"/>
                <c:pt idx="0">
                  <c:v>P2P empréstimo p/ consumo</c:v>
                </c:pt>
                <c:pt idx="1">
                  <c:v>CF - brindes e benefícios</c:v>
                </c:pt>
                <c:pt idx="2">
                  <c:v>P2P empréstimo p/ empresa</c:v>
                </c:pt>
                <c:pt idx="3">
                  <c:v>CF - equity</c:v>
                </c:pt>
                <c:pt idx="4">
                  <c:v>Microfinanças</c:v>
                </c:pt>
                <c:pt idx="5">
                  <c:v>CF- doação</c:v>
                </c:pt>
                <c:pt idx="6">
                  <c:v>Factoring</c:v>
                </c:pt>
                <c:pt idx="7">
                  <c:v>VMs de dívida</c:v>
                </c:pt>
                <c:pt idx="8">
                  <c:v>outros</c:v>
                </c:pt>
              </c:strCache>
            </c:strRef>
          </c:cat>
          <c:val>
            <c:numRef>
              <c:f>Plan1!$E$13:$E$21</c:f>
              <c:numCache>
                <c:formatCode>General</c:formatCode>
                <c:ptCount val="9"/>
                <c:pt idx="0">
                  <c:v>81</c:v>
                </c:pt>
                <c:pt idx="1">
                  <c:v>167</c:v>
                </c:pt>
                <c:pt idx="2">
                  <c:v>47</c:v>
                </c:pt>
                <c:pt idx="3">
                  <c:v>5</c:v>
                </c:pt>
                <c:pt idx="4">
                  <c:v>12</c:v>
                </c:pt>
                <c:pt idx="5">
                  <c:v>6</c:v>
                </c:pt>
                <c:pt idx="6">
                  <c:v>30</c:v>
                </c:pt>
                <c:pt idx="7">
                  <c:v>1</c:v>
                </c:pt>
                <c:pt idx="8">
                  <c:v>1</c:v>
                </c:pt>
              </c:numCache>
            </c:numRef>
          </c:val>
        </c:ser>
        <c:axId val="120289536"/>
        <c:axId val="120332672"/>
      </c:barChart>
      <c:catAx>
        <c:axId val="120289536"/>
        <c:scaling>
          <c:orientation val="minMax"/>
        </c:scaling>
        <c:axPos val="l"/>
        <c:tickLblPos val="nextTo"/>
        <c:crossAx val="120332672"/>
        <c:crosses val="autoZero"/>
        <c:auto val="1"/>
        <c:lblAlgn val="ctr"/>
        <c:lblOffset val="100"/>
      </c:catAx>
      <c:valAx>
        <c:axId val="120332672"/>
        <c:scaling>
          <c:orientation val="minMax"/>
        </c:scaling>
        <c:axPos val="b"/>
        <c:majorGridlines/>
        <c:title>
          <c:tx>
            <c:rich>
              <a:bodyPr/>
              <a:lstStyle/>
              <a:p>
                <a:pPr>
                  <a:defRPr/>
                </a:pPr>
                <a:r>
                  <a:rPr lang="pt-BR"/>
                  <a:t>Volume em milhões de Euros</a:t>
                </a:r>
              </a:p>
            </c:rich>
          </c:tx>
          <c:layout/>
        </c:title>
        <c:numFmt formatCode="General" sourceLinked="1"/>
        <c:tickLblPos val="nextTo"/>
        <c:crossAx val="120289536"/>
        <c:crosses val="autoZero"/>
        <c:crossBetween val="between"/>
      </c:valAx>
      <c: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c:spPr>
    </c:plotArea>
    <c:legend>
      <c:legendPos val="r"/>
      <c:layout/>
    </c:legend>
    <c:plotVisOnly val="1"/>
  </c:chart>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pt-BR"/>
  <c:chart>
    <c:title>
      <c:layout/>
    </c:title>
    <c:plotArea>
      <c:layout>
        <c:manualLayout>
          <c:layoutTarget val="inner"/>
          <c:xMode val="edge"/>
          <c:yMode val="edge"/>
          <c:x val="6.0063352907561193E-2"/>
          <c:y val="0.16442361303519448"/>
          <c:w val="0.49586140462104467"/>
          <c:h val="0.83557638696480552"/>
        </c:manualLayout>
      </c:layout>
      <c:pieChart>
        <c:varyColors val="1"/>
        <c:ser>
          <c:idx val="0"/>
          <c:order val="0"/>
          <c:tx>
            <c:strRef>
              <c:f>Plan1!$B$1</c:f>
              <c:strCache>
                <c:ptCount val="1"/>
                <c:pt idx="0">
                  <c:v>Renda familiar</c:v>
                </c:pt>
              </c:strCache>
            </c:strRef>
          </c:tx>
          <c:dLbls>
            <c:dLbl>
              <c:idx val="0"/>
              <c:layout>
                <c:manualLayout>
                  <c:x val="-4.5891607519324473E-2"/>
                  <c:y val="-2.8246969069861051E-2"/>
                </c:manualLayout>
              </c:layout>
              <c:showVal val="1"/>
            </c:dLbl>
            <c:txPr>
              <a:bodyPr/>
              <a:lstStyle/>
              <a:p>
                <a:pPr>
                  <a:defRPr sz="1800"/>
                </a:pPr>
                <a:endParaRPr lang="pt-BR"/>
              </a:p>
            </c:txPr>
            <c:showVal val="1"/>
            <c:showLeaderLines val="1"/>
          </c:dLbls>
          <c:cat>
            <c:strRef>
              <c:f>Plan1!$A$2:$A$7</c:f>
              <c:strCache>
                <c:ptCount val="6"/>
                <c:pt idx="0">
                  <c:v>De R$ 788 a R$ 1.576</c:v>
                </c:pt>
                <c:pt idx="1">
                  <c:v>De R$ 1.576 a R$ 2.364</c:v>
                </c:pt>
                <c:pt idx="2">
                  <c:v>De R$ 2.364 a R$ 3.940</c:v>
                </c:pt>
                <c:pt idx="3">
                  <c:v>De R$ 3.940 a R$ 7.880</c:v>
                </c:pt>
                <c:pt idx="4">
                  <c:v>De R$ 7.880 a R$ 15.760</c:v>
                </c:pt>
                <c:pt idx="5">
                  <c:v>Acima de R$ 15.760</c:v>
                </c:pt>
              </c:strCache>
            </c:strRef>
          </c:cat>
          <c:val>
            <c:numRef>
              <c:f>Plan1!$B$2:$B$7</c:f>
              <c:numCache>
                <c:formatCode>0%</c:formatCode>
                <c:ptCount val="6"/>
                <c:pt idx="0">
                  <c:v>3.500000000000001E-2</c:v>
                </c:pt>
                <c:pt idx="1">
                  <c:v>5.3000000000000012E-2</c:v>
                </c:pt>
                <c:pt idx="2">
                  <c:v>0.10500000000000002</c:v>
                </c:pt>
                <c:pt idx="3">
                  <c:v>0.254</c:v>
                </c:pt>
                <c:pt idx="4">
                  <c:v>0.28100000000000008</c:v>
                </c:pt>
                <c:pt idx="5">
                  <c:v>0.27200000000000002</c:v>
                </c:pt>
              </c:numCache>
            </c:numRef>
          </c:val>
        </c:ser>
        <c:firstSliceAng val="0"/>
      </c:pieChart>
    </c:plotArea>
    <c:legend>
      <c:legendPos val="r"/>
      <c:layout>
        <c:manualLayout>
          <c:xMode val="edge"/>
          <c:yMode val="edge"/>
          <c:x val="0.65105740080776109"/>
          <c:y val="0.15314749676502351"/>
          <c:w val="0.33483305580817035"/>
          <c:h val="0.81084340277144962"/>
        </c:manualLayout>
      </c:layout>
      <c:txPr>
        <a:bodyPr/>
        <a:lstStyle/>
        <a:p>
          <a:pPr>
            <a:defRPr sz="1400"/>
          </a:pPr>
          <a:endParaRPr lang="pt-BR"/>
        </a:p>
      </c:txPr>
    </c:legend>
    <c:plotVisOnly val="1"/>
  </c:chart>
  <c:txPr>
    <a:bodyPr/>
    <a:lstStyle/>
    <a:p>
      <a:pPr>
        <a:defRPr sz="1800"/>
      </a:pPr>
      <a:endParaRPr lang="pt-BR"/>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pt-BR"/>
  <c:style val="22"/>
  <c:chart>
    <c:title>
      <c:tx>
        <c:rich>
          <a:bodyPr/>
          <a:lstStyle/>
          <a:p>
            <a:pPr algn="ctr" rtl="0">
              <a:defRPr lang="pt-BR" sz="1800" b="1" i="0" u="none" strike="noStrike" kern="1200" baseline="0" dirty="0">
                <a:solidFill>
                  <a:srgbClr val="26744D"/>
                </a:solidFill>
                <a:effectLst>
                  <a:outerShdw blurRad="38100" dist="38100" dir="2700000" algn="tl">
                    <a:srgbClr val="000000">
                      <a:alpha val="43137"/>
                    </a:srgbClr>
                  </a:outerShdw>
                </a:effectLst>
                <a:latin typeface="+mj-lt"/>
                <a:ea typeface="+mj-ea"/>
                <a:cs typeface="+mj-cs"/>
              </a:defRPr>
            </a:pPr>
            <a:r>
              <a:rPr lang="pt-BR" sz="1800" b="1" i="0" u="none" strike="noStrike" kern="1200" baseline="0" dirty="0">
                <a:solidFill>
                  <a:srgbClr val="26744D"/>
                </a:solidFill>
                <a:effectLst>
                  <a:outerShdw blurRad="38100" dist="38100" dir="2700000" algn="tl">
                    <a:srgbClr val="000000">
                      <a:alpha val="43137"/>
                    </a:srgbClr>
                  </a:outerShdw>
                </a:effectLst>
                <a:latin typeface="+mj-lt"/>
                <a:ea typeface="+mj-ea"/>
                <a:cs typeface="+mj-cs"/>
              </a:rPr>
              <a:t>MODELOS DE FINANCIAMENTO ALTERNATIVO </a:t>
            </a:r>
            <a:r>
              <a:rPr lang="pt-BR" sz="1800" b="1" i="0" u="none" strike="noStrike" kern="1200" baseline="0" dirty="0" smtClean="0">
                <a:solidFill>
                  <a:srgbClr val="26744D"/>
                </a:solidFill>
                <a:effectLst>
                  <a:outerShdw blurRad="38100" dist="38100" dir="2700000" algn="tl">
                    <a:srgbClr val="000000">
                      <a:alpha val="43137"/>
                    </a:srgbClr>
                  </a:outerShdw>
                </a:effectLst>
                <a:latin typeface="+mj-lt"/>
                <a:ea typeface="+mj-ea"/>
                <a:cs typeface="+mj-cs"/>
              </a:rPr>
              <a:t>ONLINE NA </a:t>
            </a:r>
            <a:r>
              <a:rPr lang="pt-BR" sz="1800" b="1" i="0" u="none" strike="noStrike" kern="1200" baseline="0" dirty="0">
                <a:solidFill>
                  <a:srgbClr val="26744D"/>
                </a:solidFill>
                <a:effectLst>
                  <a:outerShdw blurRad="38100" dist="38100" dir="2700000" algn="tl">
                    <a:srgbClr val="000000">
                      <a:alpha val="43137"/>
                    </a:srgbClr>
                  </a:outerShdw>
                </a:effectLst>
                <a:latin typeface="+mj-lt"/>
                <a:ea typeface="+mj-ea"/>
                <a:cs typeface="+mj-cs"/>
              </a:rPr>
              <a:t>EUROPA  (ex UK)</a:t>
            </a:r>
          </a:p>
          <a:p>
            <a:pPr algn="ctr" rtl="0">
              <a:defRPr lang="pt-BR" sz="1800" b="1" i="0" u="none" strike="noStrike" kern="1200" baseline="0" dirty="0">
                <a:solidFill>
                  <a:srgbClr val="26744D"/>
                </a:solidFill>
                <a:effectLst>
                  <a:outerShdw blurRad="38100" dist="38100" dir="2700000" algn="tl">
                    <a:srgbClr val="000000">
                      <a:alpha val="43137"/>
                    </a:srgbClr>
                  </a:outerShdw>
                </a:effectLst>
                <a:latin typeface="+mj-lt"/>
                <a:ea typeface="+mj-ea"/>
                <a:cs typeface="+mj-cs"/>
              </a:defRPr>
            </a:pPr>
            <a:r>
              <a:rPr lang="pt-BR" sz="1800" b="1" i="0" u="none" strike="noStrike" kern="1200" baseline="0" dirty="0" smtClean="0">
                <a:solidFill>
                  <a:srgbClr val="26744D"/>
                </a:solidFill>
                <a:effectLst>
                  <a:outerShdw blurRad="38100" dist="38100" dir="2700000" algn="tl">
                    <a:srgbClr val="000000">
                      <a:alpha val="43137"/>
                    </a:srgbClr>
                  </a:outerShdw>
                </a:effectLst>
                <a:latin typeface="+mj-lt"/>
                <a:ea typeface="+mj-ea"/>
                <a:cs typeface="+mj-cs"/>
              </a:rPr>
              <a:t>(VOLUME </a:t>
            </a:r>
            <a:r>
              <a:rPr lang="pt-BR" sz="1800" b="1" i="0" u="none" strike="noStrike" kern="1200" baseline="0" dirty="0">
                <a:solidFill>
                  <a:srgbClr val="26744D"/>
                </a:solidFill>
                <a:effectLst>
                  <a:outerShdw blurRad="38100" dist="38100" dir="2700000" algn="tl">
                    <a:srgbClr val="000000">
                      <a:alpha val="43137"/>
                    </a:srgbClr>
                  </a:outerShdw>
                </a:effectLst>
                <a:latin typeface="+mj-lt"/>
                <a:ea typeface="+mj-ea"/>
                <a:cs typeface="+mj-cs"/>
              </a:rPr>
              <a:t>EM MILHÕES DE </a:t>
            </a:r>
            <a:r>
              <a:rPr lang="pt-BR" sz="1800" b="1" i="0" u="none" strike="noStrike" kern="1200" baseline="0" dirty="0" smtClean="0">
                <a:solidFill>
                  <a:srgbClr val="26744D"/>
                </a:solidFill>
                <a:effectLst>
                  <a:outerShdw blurRad="38100" dist="38100" dir="2700000" algn="tl">
                    <a:srgbClr val="000000">
                      <a:alpha val="43137"/>
                    </a:srgbClr>
                  </a:outerShdw>
                </a:effectLst>
                <a:latin typeface="+mj-lt"/>
                <a:ea typeface="+mj-ea"/>
                <a:cs typeface="+mj-cs"/>
              </a:rPr>
              <a:t>EUROS)</a:t>
            </a:r>
            <a:endParaRPr lang="pt-BR" sz="1800" b="1" i="0" u="none" strike="noStrike" kern="1200" baseline="0" dirty="0">
              <a:solidFill>
                <a:srgbClr val="26744D"/>
              </a:solidFill>
              <a:effectLst>
                <a:outerShdw blurRad="38100" dist="38100" dir="2700000" algn="tl">
                  <a:srgbClr val="000000">
                    <a:alpha val="43137"/>
                  </a:srgbClr>
                </a:outerShdw>
              </a:effectLst>
              <a:latin typeface="+mj-lt"/>
              <a:ea typeface="+mj-ea"/>
              <a:cs typeface="+mj-cs"/>
            </a:endParaRPr>
          </a:p>
        </c:rich>
      </c:tx>
      <c:layout>
        <c:manualLayout>
          <c:xMode val="edge"/>
          <c:yMode val="edge"/>
          <c:x val="0.10693145747904072"/>
          <c:y val="0"/>
        </c:manualLayout>
      </c:layout>
    </c:title>
    <c:plotArea>
      <c:layout>
        <c:manualLayout>
          <c:layoutTarget val="inner"/>
          <c:xMode val="edge"/>
          <c:yMode val="edge"/>
          <c:x val="0.19598990213200088"/>
          <c:y val="0.14615094405725979"/>
          <c:w val="0.72368947421043284"/>
          <c:h val="0.77298361929922699"/>
        </c:manualLayout>
      </c:layout>
      <c:barChart>
        <c:barDir val="bar"/>
        <c:grouping val="clustered"/>
        <c:ser>
          <c:idx val="0"/>
          <c:order val="0"/>
          <c:tx>
            <c:strRef>
              <c:f>Plan1!$C$1</c:f>
              <c:strCache>
                <c:ptCount val="1"/>
                <c:pt idx="0">
                  <c:v>2014</c:v>
                </c:pt>
              </c:strCache>
            </c:strRef>
          </c:tx>
          <c:dLbls>
            <c:showVal val="1"/>
          </c:dLbls>
          <c:cat>
            <c:strRef>
              <c:f>Plan1!$B$2:$B$10</c:f>
              <c:strCache>
                <c:ptCount val="9"/>
                <c:pt idx="0">
                  <c:v>P2P empréstimo p/ consumo</c:v>
                </c:pt>
                <c:pt idx="1">
                  <c:v>CF - brindes e benefícios</c:v>
                </c:pt>
                <c:pt idx="2">
                  <c:v>P2P empréstimo p/ empresa</c:v>
                </c:pt>
                <c:pt idx="3">
                  <c:v>CF - equity</c:v>
                </c:pt>
                <c:pt idx="4">
                  <c:v>Microfinanças</c:v>
                </c:pt>
                <c:pt idx="5">
                  <c:v>CF- doação</c:v>
                </c:pt>
                <c:pt idx="6">
                  <c:v>Factoring</c:v>
                </c:pt>
                <c:pt idx="7">
                  <c:v>VMs de dívida</c:v>
                </c:pt>
                <c:pt idx="8">
                  <c:v>outros</c:v>
                </c:pt>
              </c:strCache>
            </c:strRef>
          </c:cat>
          <c:val>
            <c:numRef>
              <c:f>Plan1!$C$2:$C$10</c:f>
              <c:numCache>
                <c:formatCode>General</c:formatCode>
                <c:ptCount val="9"/>
                <c:pt idx="0">
                  <c:v>274.60000000000002</c:v>
                </c:pt>
                <c:pt idx="1">
                  <c:v>120.3</c:v>
                </c:pt>
                <c:pt idx="2">
                  <c:v>93.1</c:v>
                </c:pt>
                <c:pt idx="3">
                  <c:v>82.6</c:v>
                </c:pt>
                <c:pt idx="4">
                  <c:v>19.899999999999999</c:v>
                </c:pt>
                <c:pt idx="5">
                  <c:v>16.3</c:v>
                </c:pt>
                <c:pt idx="6">
                  <c:v>6.6</c:v>
                </c:pt>
                <c:pt idx="7">
                  <c:v>3.6</c:v>
                </c:pt>
                <c:pt idx="8">
                  <c:v>1.3</c:v>
                </c:pt>
              </c:numCache>
            </c:numRef>
          </c:val>
        </c:ser>
        <c:ser>
          <c:idx val="1"/>
          <c:order val="1"/>
          <c:tx>
            <c:strRef>
              <c:f>Plan1!$D$1</c:f>
              <c:strCache>
                <c:ptCount val="1"/>
                <c:pt idx="0">
                  <c:v>2013</c:v>
                </c:pt>
              </c:strCache>
            </c:strRef>
          </c:tx>
          <c:dLbls>
            <c:showVal val="1"/>
          </c:dLbls>
          <c:cat>
            <c:strRef>
              <c:f>Plan1!$B$2:$B$10</c:f>
              <c:strCache>
                <c:ptCount val="9"/>
                <c:pt idx="0">
                  <c:v>P2P empréstimo p/ consumo</c:v>
                </c:pt>
                <c:pt idx="1">
                  <c:v>CF - brindes e benefícios</c:v>
                </c:pt>
                <c:pt idx="2">
                  <c:v>P2P empréstimo p/ empresa</c:v>
                </c:pt>
                <c:pt idx="3">
                  <c:v>CF - equity</c:v>
                </c:pt>
                <c:pt idx="4">
                  <c:v>Microfinanças</c:v>
                </c:pt>
                <c:pt idx="5">
                  <c:v>CF- doação</c:v>
                </c:pt>
                <c:pt idx="6">
                  <c:v>Factoring</c:v>
                </c:pt>
                <c:pt idx="7">
                  <c:v>VMs de dívida</c:v>
                </c:pt>
                <c:pt idx="8">
                  <c:v>outros</c:v>
                </c:pt>
              </c:strCache>
            </c:strRef>
          </c:cat>
          <c:val>
            <c:numRef>
              <c:f>Plan1!$D$2:$D$10</c:f>
              <c:numCache>
                <c:formatCode>General</c:formatCode>
                <c:ptCount val="9"/>
                <c:pt idx="0">
                  <c:v>157.1</c:v>
                </c:pt>
                <c:pt idx="1">
                  <c:v>63.1</c:v>
                </c:pt>
                <c:pt idx="2">
                  <c:v>39.6</c:v>
                </c:pt>
                <c:pt idx="3">
                  <c:v>47.5</c:v>
                </c:pt>
                <c:pt idx="4">
                  <c:v>16.5</c:v>
                </c:pt>
                <c:pt idx="5">
                  <c:v>11.2</c:v>
                </c:pt>
                <c:pt idx="6">
                  <c:v>0.9</c:v>
                </c:pt>
                <c:pt idx="7">
                  <c:v>1.7000000000000002</c:v>
                </c:pt>
                <c:pt idx="8">
                  <c:v>0.1</c:v>
                </c:pt>
              </c:numCache>
            </c:numRef>
          </c:val>
        </c:ser>
        <c:ser>
          <c:idx val="2"/>
          <c:order val="2"/>
          <c:tx>
            <c:strRef>
              <c:f>Plan1!$E$1</c:f>
              <c:strCache>
                <c:ptCount val="1"/>
                <c:pt idx="0">
                  <c:v>2012</c:v>
                </c:pt>
              </c:strCache>
            </c:strRef>
          </c:tx>
          <c:dLbls>
            <c:showVal val="1"/>
          </c:dLbls>
          <c:cat>
            <c:strRef>
              <c:f>Plan1!$B$2:$B$10</c:f>
              <c:strCache>
                <c:ptCount val="9"/>
                <c:pt idx="0">
                  <c:v>P2P empréstimo p/ consumo</c:v>
                </c:pt>
                <c:pt idx="1">
                  <c:v>CF - brindes e benefícios</c:v>
                </c:pt>
                <c:pt idx="2">
                  <c:v>P2P empréstimo p/ empresa</c:v>
                </c:pt>
                <c:pt idx="3">
                  <c:v>CF - equity</c:v>
                </c:pt>
                <c:pt idx="4">
                  <c:v>Microfinanças</c:v>
                </c:pt>
                <c:pt idx="5">
                  <c:v>CF- doação</c:v>
                </c:pt>
                <c:pt idx="6">
                  <c:v>Factoring</c:v>
                </c:pt>
                <c:pt idx="7">
                  <c:v>VMs de dívida</c:v>
                </c:pt>
                <c:pt idx="8">
                  <c:v>outros</c:v>
                </c:pt>
              </c:strCache>
            </c:strRef>
          </c:cat>
          <c:val>
            <c:numRef>
              <c:f>Plan1!$E$2:$E$10</c:f>
              <c:numCache>
                <c:formatCode>General</c:formatCode>
                <c:ptCount val="9"/>
                <c:pt idx="0">
                  <c:v>62.5</c:v>
                </c:pt>
                <c:pt idx="1">
                  <c:v>24</c:v>
                </c:pt>
                <c:pt idx="2">
                  <c:v>7.8</c:v>
                </c:pt>
                <c:pt idx="3">
                  <c:v>18.399999999999999</c:v>
                </c:pt>
                <c:pt idx="4">
                  <c:v>19.600000000000001</c:v>
                </c:pt>
                <c:pt idx="5">
                  <c:v>4.3</c:v>
                </c:pt>
                <c:pt idx="6">
                  <c:v>0</c:v>
                </c:pt>
                <c:pt idx="7">
                  <c:v>0.5</c:v>
                </c:pt>
                <c:pt idx="8">
                  <c:v>0</c:v>
                </c:pt>
              </c:numCache>
            </c:numRef>
          </c:val>
        </c:ser>
        <c:axId val="137929088"/>
        <c:axId val="137931392"/>
      </c:barChart>
      <c:catAx>
        <c:axId val="137929088"/>
        <c:scaling>
          <c:orientation val="minMax"/>
        </c:scaling>
        <c:axPos val="l"/>
        <c:tickLblPos val="nextTo"/>
        <c:crossAx val="137931392"/>
        <c:crosses val="autoZero"/>
        <c:auto val="1"/>
        <c:lblAlgn val="ctr"/>
        <c:lblOffset val="100"/>
      </c:catAx>
      <c:valAx>
        <c:axId val="137931392"/>
        <c:scaling>
          <c:orientation val="minMax"/>
        </c:scaling>
        <c:axPos val="b"/>
        <c:majorGridlines/>
        <c:title>
          <c:tx>
            <c:rich>
              <a:bodyPr/>
              <a:lstStyle/>
              <a:p>
                <a:pPr>
                  <a:defRPr/>
                </a:pPr>
                <a:r>
                  <a:rPr lang="pt-BR"/>
                  <a:t>Volume em milhões de Euros</a:t>
                </a:r>
              </a:p>
            </c:rich>
          </c:tx>
          <c:layout/>
        </c:title>
        <c:numFmt formatCode="General" sourceLinked="1"/>
        <c:tickLblPos val="nextTo"/>
        <c:crossAx val="137929088"/>
        <c:crosses val="autoZero"/>
        <c:crossBetween val="between"/>
      </c:valAx>
      <c:sp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c:spPr>
    </c:plotArea>
    <c:legend>
      <c:legendPos val="r"/>
      <c:layout/>
    </c:legend>
    <c:plotVisOnly val="1"/>
  </c:chart>
  <c:externalData r:id="rId1"/>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1"/>
  <c:lang val="pt-BR"/>
  <c:chart>
    <c:autoTitleDeleted val="1"/>
    <c:plotArea>
      <c:layout>
        <c:manualLayout>
          <c:layoutTarget val="inner"/>
          <c:xMode val="edge"/>
          <c:yMode val="edge"/>
          <c:x val="0.10882818575713812"/>
          <c:y val="5.9940429899323876E-2"/>
          <c:w val="0.41238167164433015"/>
          <c:h val="0.89022075148616631"/>
        </c:manualLayout>
      </c:layout>
      <c:pieChart>
        <c:varyColors val="1"/>
        <c:ser>
          <c:idx val="0"/>
          <c:order val="0"/>
          <c:tx>
            <c:strRef>
              <c:f>Plan1!$B$1</c:f>
              <c:strCache>
                <c:ptCount val="1"/>
                <c:pt idx="0">
                  <c:v>Já colaborou com iniciativas culturais ou sociais através de doações na internet?</c:v>
                </c:pt>
              </c:strCache>
            </c:strRef>
          </c:tx>
          <c:dLbls>
            <c:dLblPos val="bestFit"/>
            <c:showVal val="1"/>
            <c:showLeaderLines val="1"/>
          </c:dLbls>
          <c:cat>
            <c:strRef>
              <c:f>Plan1!$A$2:$A$3</c:f>
              <c:strCache>
                <c:ptCount val="2"/>
                <c:pt idx="0">
                  <c:v>Sim</c:v>
                </c:pt>
                <c:pt idx="1">
                  <c:v>Não</c:v>
                </c:pt>
              </c:strCache>
            </c:strRef>
          </c:cat>
          <c:val>
            <c:numRef>
              <c:f>Plan1!$B$2:$B$3</c:f>
              <c:numCache>
                <c:formatCode>0%</c:formatCode>
                <c:ptCount val="2"/>
                <c:pt idx="0">
                  <c:v>0.86000000000000065</c:v>
                </c:pt>
                <c:pt idx="1">
                  <c:v>0.14000000000000001</c:v>
                </c:pt>
              </c:numCache>
            </c:numRef>
          </c:val>
        </c:ser>
        <c:dLbls>
          <c:showVal val="1"/>
        </c:dLbls>
        <c:firstSliceAng val="0"/>
      </c:pieChart>
    </c:plotArea>
    <c:legend>
      <c:legendPos val="r"/>
      <c:layout>
        <c:manualLayout>
          <c:xMode val="edge"/>
          <c:yMode val="edge"/>
          <c:x val="0.58649855898364156"/>
          <c:y val="0.2109201270405581"/>
          <c:w val="0.12971454969055718"/>
          <c:h val="0.2836986366594188"/>
        </c:manualLayout>
      </c:layout>
    </c:legend>
    <c:plotVisOnly val="1"/>
  </c:chart>
  <c:txPr>
    <a:bodyPr/>
    <a:lstStyle/>
    <a:p>
      <a:pPr>
        <a:defRPr sz="1600">
          <a:latin typeface="Calibri" pitchFamily="34" charset="0"/>
        </a:defRPr>
      </a:pPr>
      <a:endParaRPr lang="pt-BR"/>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pt-BR"/>
  <c:chart>
    <c:autoTitleDeleted val="1"/>
    <c:plotArea>
      <c:layout>
        <c:manualLayout>
          <c:layoutTarget val="inner"/>
          <c:xMode val="edge"/>
          <c:yMode val="edge"/>
          <c:x val="8.0163158306900142E-2"/>
          <c:y val="5.9940429899323931E-2"/>
          <c:w val="0.91983684169310065"/>
          <c:h val="0.89022075148616631"/>
        </c:manualLayout>
      </c:layout>
      <c:barChart>
        <c:barDir val="col"/>
        <c:grouping val="clustered"/>
        <c:ser>
          <c:idx val="0"/>
          <c:order val="0"/>
          <c:tx>
            <c:strRef>
              <c:f>Plan1!$B$1</c:f>
              <c:strCache>
                <c:ptCount val="1"/>
                <c:pt idx="0">
                  <c:v>Já colaborou com iniciativas culturais ou sociais através de doações na internet?</c:v>
                </c:pt>
              </c:strCache>
            </c:strRef>
          </c:tx>
          <c:dLbls>
            <c:dLbl>
              <c:idx val="0"/>
              <c:layout/>
              <c:tx>
                <c:rich>
                  <a:bodyPr/>
                  <a:lstStyle/>
                  <a:p>
                    <a:r>
                      <a:rPr lang="en-US" dirty="0" smtClean="0"/>
                      <a:t>71 (63%)</a:t>
                    </a:r>
                    <a:endParaRPr lang="en-US" dirty="0"/>
                  </a:p>
                </c:rich>
              </c:tx>
              <c:showVal val="1"/>
            </c:dLbl>
            <c:dLbl>
              <c:idx val="1"/>
              <c:layout/>
              <c:tx>
                <c:rich>
                  <a:bodyPr/>
                  <a:lstStyle/>
                  <a:p>
                    <a:r>
                      <a:rPr lang="en-US" dirty="0" smtClean="0"/>
                      <a:t>17 (15%)</a:t>
                    </a:r>
                  </a:p>
                </c:rich>
              </c:tx>
              <c:showVal val="1"/>
            </c:dLbl>
            <c:dLbl>
              <c:idx val="2"/>
              <c:layout/>
              <c:tx>
                <c:rich>
                  <a:bodyPr/>
                  <a:lstStyle/>
                  <a:p>
                    <a:r>
                      <a:rPr lang="en-US" dirty="0" smtClean="0"/>
                      <a:t>15 (13%)</a:t>
                    </a:r>
                    <a:endParaRPr lang="en-US" dirty="0"/>
                  </a:p>
                </c:rich>
              </c:tx>
              <c:showVal val="1"/>
            </c:dLbl>
            <c:dLbl>
              <c:idx val="3"/>
              <c:layout/>
              <c:tx>
                <c:rich>
                  <a:bodyPr/>
                  <a:lstStyle/>
                  <a:p>
                    <a:r>
                      <a:rPr lang="en-US" dirty="0" smtClean="0"/>
                      <a:t>5 (4%)</a:t>
                    </a:r>
                    <a:endParaRPr lang="en-US" dirty="0"/>
                  </a:p>
                </c:rich>
              </c:tx>
              <c:showVal val="1"/>
            </c:dLbl>
            <c:dLbl>
              <c:idx val="4"/>
              <c:layout/>
              <c:tx>
                <c:rich>
                  <a:bodyPr/>
                  <a:lstStyle/>
                  <a:p>
                    <a:r>
                      <a:rPr lang="en-US" smtClean="0"/>
                      <a:t>5 (4%)</a:t>
                    </a:r>
                    <a:endParaRPr lang="en-US"/>
                  </a:p>
                </c:rich>
              </c:tx>
              <c:showVal val="1"/>
            </c:dLbl>
            <c:showVal val="1"/>
          </c:dLbls>
          <c:cat>
            <c:strRef>
              <c:f>Plan1!$A$2:$A$6</c:f>
              <c:strCache>
                <c:ptCount val="5"/>
                <c:pt idx="0">
                  <c:v>Abaixo de R$ 5.000</c:v>
                </c:pt>
                <c:pt idx="1">
                  <c:v>Entre R$ 5.001 e R$ 10.000</c:v>
                </c:pt>
                <c:pt idx="2">
                  <c:v>Entre R$ 10.001 e 50.000</c:v>
                </c:pt>
                <c:pt idx="3">
                  <c:v>Entre R$ 50.001 e 100.000</c:v>
                </c:pt>
                <c:pt idx="4">
                  <c:v>Acima de 100.000</c:v>
                </c:pt>
              </c:strCache>
            </c:strRef>
          </c:cat>
          <c:val>
            <c:numRef>
              <c:f>Plan1!$B$2:$B$6</c:f>
              <c:numCache>
                <c:formatCode>General</c:formatCode>
                <c:ptCount val="5"/>
                <c:pt idx="0">
                  <c:v>71</c:v>
                </c:pt>
                <c:pt idx="1">
                  <c:v>17</c:v>
                </c:pt>
                <c:pt idx="2">
                  <c:v>15</c:v>
                </c:pt>
                <c:pt idx="3">
                  <c:v>5</c:v>
                </c:pt>
                <c:pt idx="4">
                  <c:v>5</c:v>
                </c:pt>
              </c:numCache>
            </c:numRef>
          </c:val>
        </c:ser>
        <c:gapWidth val="100"/>
        <c:axId val="56681216"/>
        <c:axId val="56654848"/>
      </c:barChart>
      <c:valAx>
        <c:axId val="56654848"/>
        <c:scaling>
          <c:orientation val="minMax"/>
        </c:scaling>
        <c:axPos val="l"/>
        <c:numFmt formatCode="General" sourceLinked="1"/>
        <c:tickLblPos val="nextTo"/>
        <c:crossAx val="56681216"/>
        <c:crosses val="autoZero"/>
        <c:crossBetween val="between"/>
      </c:valAx>
      <c:catAx>
        <c:axId val="56681216"/>
        <c:scaling>
          <c:orientation val="minMax"/>
        </c:scaling>
        <c:axPos val="b"/>
        <c:tickLblPos val="nextTo"/>
        <c:crossAx val="56654848"/>
        <c:crosses val="autoZero"/>
        <c:auto val="1"/>
        <c:lblAlgn val="ctr"/>
        <c:lblOffset val="100"/>
      </c:catAx>
    </c:plotArea>
    <c:plotVisOnly val="1"/>
  </c:chart>
  <c:txPr>
    <a:bodyPr/>
    <a:lstStyle/>
    <a:p>
      <a:pPr>
        <a:defRPr sz="1600">
          <a:latin typeface="Calibri" pitchFamily="34" charset="0"/>
        </a:defRPr>
      </a:pPr>
      <a:endParaRPr lang="pt-BR"/>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pt-BR"/>
  <c:chart>
    <c:autoTitleDeleted val="1"/>
    <c:plotArea>
      <c:layout>
        <c:manualLayout>
          <c:layoutTarget val="inner"/>
          <c:xMode val="edge"/>
          <c:yMode val="edge"/>
          <c:x val="0.15719320075547402"/>
          <c:y val="0.22641001692174106"/>
          <c:w val="0.43382140546475872"/>
          <c:h val="0.53441745827860576"/>
        </c:manualLayout>
      </c:layout>
      <c:pieChart>
        <c:varyColors val="1"/>
        <c:ser>
          <c:idx val="0"/>
          <c:order val="0"/>
          <c:tx>
            <c:strRef>
              <c:f>Plan1!$B$1</c:f>
              <c:strCache>
                <c:ptCount val="1"/>
                <c:pt idx="0">
                  <c:v>Vendas</c:v>
                </c:pt>
              </c:strCache>
            </c:strRef>
          </c:tx>
          <c:dLbls>
            <c:dLblPos val="bestFit"/>
            <c:showVal val="1"/>
            <c:showLeaderLines val="1"/>
          </c:dLbls>
          <c:cat>
            <c:strRef>
              <c:f>Plan1!$A$2:$A$3</c:f>
              <c:strCache>
                <c:ptCount val="2"/>
                <c:pt idx="0">
                  <c:v>Masculino</c:v>
                </c:pt>
                <c:pt idx="1">
                  <c:v>Feminino</c:v>
                </c:pt>
              </c:strCache>
            </c:strRef>
          </c:cat>
          <c:val>
            <c:numRef>
              <c:f>Plan1!$B$2:$B$3</c:f>
              <c:numCache>
                <c:formatCode>0%</c:formatCode>
                <c:ptCount val="2"/>
                <c:pt idx="0">
                  <c:v>0.86928104575163356</c:v>
                </c:pt>
                <c:pt idx="1">
                  <c:v>0.13071895424836621</c:v>
                </c:pt>
              </c:numCache>
            </c:numRef>
          </c:val>
        </c:ser>
        <c:dLbls>
          <c:showVal val="1"/>
        </c:dLbls>
        <c:firstSliceAng val="0"/>
      </c:pieChart>
    </c:plotArea>
    <c:legend>
      <c:legendPos val="b"/>
      <c:layout>
        <c:manualLayout>
          <c:xMode val="edge"/>
          <c:yMode val="edge"/>
          <c:x val="0.62928563492945766"/>
          <c:y val="0.37313809036383438"/>
          <c:w val="0.2747694700588823"/>
          <c:h val="0.19282159831892418"/>
        </c:manualLayout>
      </c:layout>
    </c:legend>
    <c:plotVisOnly val="1"/>
  </c:chart>
  <c:txPr>
    <a:bodyPr/>
    <a:lstStyle/>
    <a:p>
      <a:pPr>
        <a:defRPr sz="1600"/>
      </a:pPr>
      <a:endParaRPr lang="pt-BR"/>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pt-BR"/>
  <c:chart>
    <c:autoTitleDeleted val="1"/>
    <c:plotArea>
      <c:layout>
        <c:manualLayout>
          <c:layoutTarget val="inner"/>
          <c:xMode val="edge"/>
          <c:yMode val="edge"/>
          <c:x val="2.7338481219105922E-2"/>
          <c:y val="0.21393365955543758"/>
          <c:w val="0.4338214054647585"/>
          <c:h val="0.53441745827860576"/>
        </c:manualLayout>
      </c:layout>
      <c:pieChart>
        <c:varyColors val="1"/>
        <c:ser>
          <c:idx val="0"/>
          <c:order val="0"/>
          <c:tx>
            <c:strRef>
              <c:f>Plan1!$B$1</c:f>
              <c:strCache>
                <c:ptCount val="1"/>
                <c:pt idx="0">
                  <c:v>Vendas</c:v>
                </c:pt>
              </c:strCache>
            </c:strRef>
          </c:tx>
          <c:dLbls>
            <c:dLbl>
              <c:idx val="0"/>
              <c:layout>
                <c:manualLayout>
                  <c:x val="5.8217945522073683E-2"/>
                  <c:y val="8.5307369281057421E-3"/>
                </c:manualLayout>
              </c:layout>
              <c:dLblPos val="bestFit"/>
              <c:showVal val="1"/>
            </c:dLbl>
            <c:dLbl>
              <c:idx val="4"/>
              <c:layout>
                <c:manualLayout>
                  <c:x val="5.6420702462250526E-2"/>
                  <c:y val="-3.8979507377437744E-2"/>
                </c:manualLayout>
              </c:layout>
              <c:dLblPos val="bestFit"/>
              <c:showVal val="1"/>
            </c:dLbl>
            <c:dLblPos val="bestFit"/>
            <c:showVal val="1"/>
            <c:showLeaderLines val="1"/>
          </c:dLbls>
          <c:cat>
            <c:strRef>
              <c:f>Plan1!$A$2:$A$6</c:f>
              <c:strCache>
                <c:ptCount val="5"/>
                <c:pt idx="0">
                  <c:v>21 anos ou menos</c:v>
                </c:pt>
                <c:pt idx="1">
                  <c:v>De 22 a 35 anos</c:v>
                </c:pt>
                <c:pt idx="2">
                  <c:v>De 36 a 45 anos</c:v>
                </c:pt>
                <c:pt idx="3">
                  <c:v>De 46 a 59 anos</c:v>
                </c:pt>
                <c:pt idx="4">
                  <c:v>60 anos ou mais</c:v>
                </c:pt>
              </c:strCache>
            </c:strRef>
          </c:cat>
          <c:val>
            <c:numRef>
              <c:f>Plan1!$B$2:$B$6</c:f>
              <c:numCache>
                <c:formatCode>0.0%</c:formatCode>
                <c:ptCount val="5"/>
                <c:pt idx="0">
                  <c:v>3.5087719298245612E-2</c:v>
                </c:pt>
                <c:pt idx="1">
                  <c:v>0.48245614035087897</c:v>
                </c:pt>
                <c:pt idx="2">
                  <c:v>0.23684210526315788</c:v>
                </c:pt>
                <c:pt idx="3">
                  <c:v>0.17543859649122942</c:v>
                </c:pt>
                <c:pt idx="4">
                  <c:v>7.0175438596491224E-2</c:v>
                </c:pt>
              </c:numCache>
            </c:numRef>
          </c:val>
        </c:ser>
        <c:dLbls>
          <c:showVal val="1"/>
        </c:dLbls>
        <c:firstSliceAng val="0"/>
      </c:pieChart>
    </c:plotArea>
    <c:legend>
      <c:legendPos val="b"/>
      <c:layout>
        <c:manualLayout>
          <c:xMode val="edge"/>
          <c:yMode val="edge"/>
          <c:x val="0.51227477999744542"/>
          <c:y val="0.25426469988480677"/>
          <c:w val="0.45091319899361182"/>
          <c:h val="0.44791466789328965"/>
        </c:manualLayout>
      </c:layout>
    </c:legend>
    <c:plotVisOnly val="1"/>
  </c:chart>
  <c:txPr>
    <a:bodyPr/>
    <a:lstStyle/>
    <a:p>
      <a:pPr>
        <a:defRPr sz="1600"/>
      </a:pPr>
      <a:endParaRPr lang="pt-BR"/>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pt-BR"/>
  <c:chart>
    <c:autoTitleDeleted val="1"/>
    <c:plotArea>
      <c:layout>
        <c:manualLayout>
          <c:layoutTarget val="inner"/>
          <c:xMode val="edge"/>
          <c:yMode val="edge"/>
          <c:x val="0.10617932922890402"/>
          <c:y val="0.24339192984731794"/>
          <c:w val="0.43382140546475872"/>
          <c:h val="0.53441745827860576"/>
        </c:manualLayout>
      </c:layout>
      <c:pieChart>
        <c:varyColors val="1"/>
        <c:ser>
          <c:idx val="0"/>
          <c:order val="0"/>
          <c:tx>
            <c:strRef>
              <c:f>Plan1!$B$1</c:f>
              <c:strCache>
                <c:ptCount val="1"/>
                <c:pt idx="0">
                  <c:v>Vendas</c:v>
                </c:pt>
              </c:strCache>
            </c:strRef>
          </c:tx>
          <c:dLbls>
            <c:dLblPos val="bestFit"/>
            <c:showVal val="1"/>
            <c:showLeaderLines val="1"/>
          </c:dLbls>
          <c:cat>
            <c:strRef>
              <c:f>Plan1!$A$2:$A$4</c:f>
              <c:strCache>
                <c:ptCount val="3"/>
                <c:pt idx="0">
                  <c:v>Médio completo</c:v>
                </c:pt>
                <c:pt idx="1">
                  <c:v>Superior completo</c:v>
                </c:pt>
                <c:pt idx="2">
                  <c:v>Pós-graduação</c:v>
                </c:pt>
              </c:strCache>
            </c:strRef>
          </c:cat>
          <c:val>
            <c:numRef>
              <c:f>Plan1!$B$2:$B$4</c:f>
              <c:numCache>
                <c:formatCode>0%</c:formatCode>
                <c:ptCount val="3"/>
                <c:pt idx="0">
                  <c:v>0.14035087719298245</c:v>
                </c:pt>
                <c:pt idx="1">
                  <c:v>0.33333333333333331</c:v>
                </c:pt>
                <c:pt idx="2">
                  <c:v>0.52631578947368418</c:v>
                </c:pt>
              </c:numCache>
            </c:numRef>
          </c:val>
        </c:ser>
        <c:dLbls>
          <c:showVal val="1"/>
        </c:dLbls>
        <c:firstSliceAng val="0"/>
      </c:pieChart>
    </c:plotArea>
    <c:legend>
      <c:legendPos val="b"/>
      <c:layout>
        <c:manualLayout>
          <c:xMode val="edge"/>
          <c:yMode val="edge"/>
          <c:x val="0.50497348839546941"/>
          <c:y val="0.34337890313501246"/>
          <c:w val="0.38794515556472581"/>
          <c:h val="0.44330481397116805"/>
        </c:manualLayout>
      </c:layout>
    </c:legend>
    <c:plotVisOnly val="1"/>
  </c:chart>
  <c:txPr>
    <a:bodyPr/>
    <a:lstStyle/>
    <a:p>
      <a:pPr>
        <a:defRPr sz="1600"/>
      </a:pPr>
      <a:endParaRPr lang="pt-BR"/>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pt-BR"/>
  <c:chart>
    <c:autoTitleDeleted val="1"/>
    <c:plotArea>
      <c:layout>
        <c:manualLayout>
          <c:layoutTarget val="inner"/>
          <c:xMode val="edge"/>
          <c:yMode val="edge"/>
          <c:x val="0.15719320075547408"/>
          <c:y val="0.22641001692174079"/>
          <c:w val="0.43382140546475884"/>
          <c:h val="0.53441745827860576"/>
        </c:manualLayout>
      </c:layout>
      <c:pieChart>
        <c:varyColors val="1"/>
        <c:dLbls>
          <c:showVal val="1"/>
        </c:dLbls>
        <c:firstSliceAng val="0"/>
      </c:pieChart>
    </c:plotArea>
    <c:plotVisOnly val="1"/>
  </c:chart>
  <c:txPr>
    <a:bodyPr/>
    <a:lstStyle/>
    <a:p>
      <a:pPr>
        <a:defRPr sz="1600"/>
      </a:pPr>
      <a:endParaRPr lang="pt-BR"/>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pt-BR"/>
  <c:chart>
    <c:autoTitleDeleted val="1"/>
    <c:plotArea>
      <c:layout>
        <c:manualLayout>
          <c:layoutTarget val="inner"/>
          <c:xMode val="edge"/>
          <c:yMode val="edge"/>
          <c:x val="0.15719320075547424"/>
          <c:y val="0.22641001692174079"/>
          <c:w val="0.476561715364962"/>
          <c:h val="0.71697302082156367"/>
        </c:manualLayout>
      </c:layout>
      <c:pieChart>
        <c:varyColors val="1"/>
        <c:ser>
          <c:idx val="0"/>
          <c:order val="0"/>
          <c:tx>
            <c:strRef>
              <c:f>Plan1!$B$1</c:f>
              <c:strCache>
                <c:ptCount val="1"/>
                <c:pt idx="0">
                  <c:v>Vendas</c:v>
                </c:pt>
              </c:strCache>
            </c:strRef>
          </c:tx>
          <c:dLbls>
            <c:dLbl>
              <c:idx val="0"/>
              <c:delete val="1"/>
            </c:dLbl>
            <c:dLblPos val="bestFit"/>
            <c:showVal val="1"/>
            <c:showLeaderLines val="1"/>
          </c:dLbls>
          <c:cat>
            <c:strRef>
              <c:f>Plan1!$A$2:$A$6</c:f>
              <c:strCache>
                <c:ptCount val="5"/>
                <c:pt idx="0">
                  <c:v>Norte</c:v>
                </c:pt>
                <c:pt idx="1">
                  <c:v>Nordeste</c:v>
                </c:pt>
                <c:pt idx="2">
                  <c:v>Centro-Oeste</c:v>
                </c:pt>
                <c:pt idx="3">
                  <c:v>Sudeste</c:v>
                </c:pt>
                <c:pt idx="4">
                  <c:v>Sul</c:v>
                </c:pt>
              </c:strCache>
            </c:strRef>
          </c:cat>
          <c:val>
            <c:numRef>
              <c:f>Plan1!$B$2:$B$6</c:f>
              <c:numCache>
                <c:formatCode>0%</c:formatCode>
                <c:ptCount val="5"/>
                <c:pt idx="0">
                  <c:v>0</c:v>
                </c:pt>
                <c:pt idx="1">
                  <c:v>6.0000000000000032E-2</c:v>
                </c:pt>
                <c:pt idx="2">
                  <c:v>7.0000000000000021E-2</c:v>
                </c:pt>
                <c:pt idx="3">
                  <c:v>0.69000000000000061</c:v>
                </c:pt>
                <c:pt idx="4">
                  <c:v>0.18000000000000024</c:v>
                </c:pt>
              </c:numCache>
            </c:numRef>
          </c:val>
        </c:ser>
        <c:dLbls>
          <c:showVal val="1"/>
        </c:dLbls>
        <c:firstSliceAng val="0"/>
      </c:pieChart>
    </c:plotArea>
    <c:legend>
      <c:legendPos val="b"/>
      <c:legendEntry>
        <c:idx val="0"/>
        <c:delete val="1"/>
      </c:legendEntry>
      <c:layout>
        <c:manualLayout>
          <c:xMode val="edge"/>
          <c:yMode val="edge"/>
          <c:x val="0.6292856349294581"/>
          <c:y val="0.27973756927316745"/>
          <c:w val="0.36789245639373402"/>
          <c:h val="0.44330481397116966"/>
        </c:manualLayout>
      </c:layout>
    </c:legend>
    <c:plotVisOnly val="1"/>
  </c:chart>
  <c:txPr>
    <a:bodyPr/>
    <a:lstStyle/>
    <a:p>
      <a:pPr>
        <a:defRPr sz="1600"/>
      </a:pPr>
      <a:endParaRPr lang="pt-BR"/>
    </a:p>
  </c:txPr>
  <c:externalData r:id="rId1"/>
</c:chartSpace>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4192B8-4302-400E-BA3F-04103583DCF2}" type="doc">
      <dgm:prSet loTypeId="urn:microsoft.com/office/officeart/2005/8/layout/matrix1" loCatId="matrix" qsTypeId="urn:microsoft.com/office/officeart/2005/8/quickstyle/simple1" qsCatId="simple" csTypeId="urn:microsoft.com/office/officeart/2005/8/colors/accent2_3" csCatId="accent2" phldr="1"/>
      <dgm:spPr/>
      <dgm:t>
        <a:bodyPr/>
        <a:lstStyle/>
        <a:p>
          <a:endParaRPr lang="pt-BR"/>
        </a:p>
      </dgm:t>
    </dgm:pt>
    <dgm:pt modelId="{BFCB1469-47DB-4E93-A303-5B90CD4FCD9C}">
      <dgm:prSet phldrT="[Texto]"/>
      <dgm:spPr/>
      <dgm:t>
        <a:bodyPr/>
        <a:lstStyle/>
        <a:p>
          <a:r>
            <a:rPr lang="pt-BR" b="1" dirty="0" smtClean="0"/>
            <a:t>FIP</a:t>
          </a:r>
          <a:endParaRPr lang="pt-BR" b="1" dirty="0"/>
        </a:p>
      </dgm:t>
    </dgm:pt>
    <dgm:pt modelId="{35F4A04D-7210-438E-B5B2-66DF5050CBAA}" type="parTrans" cxnId="{B5D6F836-192C-45C3-9A31-FF6F73208714}">
      <dgm:prSet/>
      <dgm:spPr/>
      <dgm:t>
        <a:bodyPr/>
        <a:lstStyle/>
        <a:p>
          <a:endParaRPr lang="pt-BR"/>
        </a:p>
      </dgm:t>
    </dgm:pt>
    <dgm:pt modelId="{EDB28541-F7A1-47E5-892D-478E60B1EF6D}" type="sibTrans" cxnId="{B5D6F836-192C-45C3-9A31-FF6F73208714}">
      <dgm:prSet/>
      <dgm:spPr/>
      <dgm:t>
        <a:bodyPr/>
        <a:lstStyle/>
        <a:p>
          <a:endParaRPr lang="pt-BR"/>
        </a:p>
      </dgm:t>
    </dgm:pt>
    <dgm:pt modelId="{933B8919-57A7-4DE7-972E-0ECE9096DFE7}">
      <dgm:prSet phldrT="[Texto]"/>
      <dgm:spPr/>
      <dgm:t>
        <a:bodyPr/>
        <a:lstStyle/>
        <a:p>
          <a:r>
            <a:rPr lang="pt-BR" dirty="0" smtClean="0"/>
            <a:t>5.800 Cotistas</a:t>
          </a:r>
          <a:endParaRPr lang="pt-BR" dirty="0"/>
        </a:p>
      </dgm:t>
    </dgm:pt>
    <dgm:pt modelId="{2270DB8D-6099-4AF2-8714-94CEE518C219}" type="parTrans" cxnId="{FDE8717B-E15E-4A92-B438-01F0A84EF26A}">
      <dgm:prSet/>
      <dgm:spPr/>
      <dgm:t>
        <a:bodyPr/>
        <a:lstStyle/>
        <a:p>
          <a:endParaRPr lang="pt-BR"/>
        </a:p>
      </dgm:t>
    </dgm:pt>
    <dgm:pt modelId="{84CA82A1-858F-456B-8957-5063C5510036}" type="sibTrans" cxnId="{FDE8717B-E15E-4A92-B438-01F0A84EF26A}">
      <dgm:prSet/>
      <dgm:spPr/>
      <dgm:t>
        <a:bodyPr/>
        <a:lstStyle/>
        <a:p>
          <a:endParaRPr lang="pt-BR"/>
        </a:p>
      </dgm:t>
    </dgm:pt>
    <dgm:pt modelId="{EF632C85-9F75-487C-8F30-7CAFF1E46A04}">
      <dgm:prSet phldrT="[Texto]"/>
      <dgm:spPr/>
      <dgm:t>
        <a:bodyPr/>
        <a:lstStyle/>
        <a:p>
          <a:r>
            <a:rPr lang="pt-BR" dirty="0" smtClean="0"/>
            <a:t>R$185 bilhões de patrimônio</a:t>
          </a:r>
          <a:endParaRPr lang="pt-BR" dirty="0"/>
        </a:p>
      </dgm:t>
    </dgm:pt>
    <dgm:pt modelId="{C1C0625D-F4AE-491C-9297-45FFD133B556}" type="parTrans" cxnId="{A6381EAE-433A-48A1-A45A-334920332559}">
      <dgm:prSet/>
      <dgm:spPr/>
      <dgm:t>
        <a:bodyPr/>
        <a:lstStyle/>
        <a:p>
          <a:endParaRPr lang="pt-BR"/>
        </a:p>
      </dgm:t>
    </dgm:pt>
    <dgm:pt modelId="{C033EAA5-1C26-4F9E-83B3-DF11C848F599}" type="sibTrans" cxnId="{A6381EAE-433A-48A1-A45A-334920332559}">
      <dgm:prSet/>
      <dgm:spPr/>
      <dgm:t>
        <a:bodyPr/>
        <a:lstStyle/>
        <a:p>
          <a:endParaRPr lang="pt-BR"/>
        </a:p>
      </dgm:t>
    </dgm:pt>
    <dgm:pt modelId="{015BD827-8FC7-419E-AA57-91B080A8E69F}">
      <dgm:prSet phldrT="[Texto]"/>
      <dgm:spPr/>
      <dgm:t>
        <a:bodyPr/>
        <a:lstStyle/>
        <a:p>
          <a:r>
            <a:rPr lang="pt-BR" dirty="0" smtClean="0"/>
            <a:t>758 fundos ativos</a:t>
          </a:r>
          <a:endParaRPr lang="pt-BR" dirty="0"/>
        </a:p>
      </dgm:t>
    </dgm:pt>
    <dgm:pt modelId="{8CB4C6BE-FCD4-4545-81F2-D7DB1D40D2B8}" type="parTrans" cxnId="{24AF2989-8646-422F-9F2A-60F136715582}">
      <dgm:prSet/>
      <dgm:spPr/>
      <dgm:t>
        <a:bodyPr/>
        <a:lstStyle/>
        <a:p>
          <a:endParaRPr lang="pt-BR"/>
        </a:p>
      </dgm:t>
    </dgm:pt>
    <dgm:pt modelId="{370E815F-CD7F-48AA-85D0-2FE24FFA486C}" type="sibTrans" cxnId="{24AF2989-8646-422F-9F2A-60F136715582}">
      <dgm:prSet/>
      <dgm:spPr/>
      <dgm:t>
        <a:bodyPr/>
        <a:lstStyle/>
        <a:p>
          <a:endParaRPr lang="pt-BR"/>
        </a:p>
      </dgm:t>
    </dgm:pt>
    <dgm:pt modelId="{A6A9FF59-4768-4809-A9EF-2D3CE095D4A2}">
      <dgm:prSet phldrT="[Texto]"/>
      <dgm:spPr/>
      <dgm:t>
        <a:bodyPr/>
        <a:lstStyle/>
        <a:p>
          <a:r>
            <a:rPr lang="pt-BR" dirty="0" smtClean="0"/>
            <a:t>234 gestores e 73 administradores</a:t>
          </a:r>
          <a:endParaRPr lang="pt-BR" dirty="0"/>
        </a:p>
      </dgm:t>
    </dgm:pt>
    <dgm:pt modelId="{AA995597-EE15-4119-BA84-B4542C8FACD0}" type="parTrans" cxnId="{0EEFAF79-FA59-4E82-B108-54528AEF481F}">
      <dgm:prSet/>
      <dgm:spPr/>
      <dgm:t>
        <a:bodyPr/>
        <a:lstStyle/>
        <a:p>
          <a:endParaRPr lang="pt-BR"/>
        </a:p>
      </dgm:t>
    </dgm:pt>
    <dgm:pt modelId="{8C055947-C19E-4CE1-BA1E-5431D9118F67}" type="sibTrans" cxnId="{0EEFAF79-FA59-4E82-B108-54528AEF481F}">
      <dgm:prSet/>
      <dgm:spPr/>
      <dgm:t>
        <a:bodyPr/>
        <a:lstStyle/>
        <a:p>
          <a:endParaRPr lang="pt-BR"/>
        </a:p>
      </dgm:t>
    </dgm:pt>
    <dgm:pt modelId="{A9A0ECD9-BBA8-4B82-9991-29E78BD1B2C3}" type="pres">
      <dgm:prSet presAssocID="{014192B8-4302-400E-BA3F-04103583DCF2}" presName="diagram" presStyleCnt="0">
        <dgm:presLayoutVars>
          <dgm:chMax val="1"/>
          <dgm:dir/>
          <dgm:animLvl val="ctr"/>
          <dgm:resizeHandles val="exact"/>
        </dgm:presLayoutVars>
      </dgm:prSet>
      <dgm:spPr/>
      <dgm:t>
        <a:bodyPr/>
        <a:lstStyle/>
        <a:p>
          <a:endParaRPr lang="pt-BR"/>
        </a:p>
      </dgm:t>
    </dgm:pt>
    <dgm:pt modelId="{5604F65C-77DE-45AB-A2B8-478F5DF82DE0}" type="pres">
      <dgm:prSet presAssocID="{014192B8-4302-400E-BA3F-04103583DCF2}" presName="matrix" presStyleCnt="0"/>
      <dgm:spPr/>
    </dgm:pt>
    <dgm:pt modelId="{EE83CE0C-4771-48E5-BA7D-35DE404FF279}" type="pres">
      <dgm:prSet presAssocID="{014192B8-4302-400E-BA3F-04103583DCF2}" presName="tile1" presStyleLbl="node1" presStyleIdx="0" presStyleCnt="4" custLinFactNeighborX="0" custLinFactNeighborY="-39216"/>
      <dgm:spPr/>
      <dgm:t>
        <a:bodyPr/>
        <a:lstStyle/>
        <a:p>
          <a:endParaRPr lang="pt-BR"/>
        </a:p>
      </dgm:t>
    </dgm:pt>
    <dgm:pt modelId="{224119A2-938E-435D-89D8-A9F227B325AC}" type="pres">
      <dgm:prSet presAssocID="{014192B8-4302-400E-BA3F-04103583DCF2}" presName="tile1text" presStyleLbl="node1" presStyleIdx="0" presStyleCnt="4">
        <dgm:presLayoutVars>
          <dgm:chMax val="0"/>
          <dgm:chPref val="0"/>
          <dgm:bulletEnabled val="1"/>
        </dgm:presLayoutVars>
      </dgm:prSet>
      <dgm:spPr/>
      <dgm:t>
        <a:bodyPr/>
        <a:lstStyle/>
        <a:p>
          <a:endParaRPr lang="pt-BR"/>
        </a:p>
      </dgm:t>
    </dgm:pt>
    <dgm:pt modelId="{CAB6FBF5-D6C4-4C56-B8FE-A6275B5DD4F6}" type="pres">
      <dgm:prSet presAssocID="{014192B8-4302-400E-BA3F-04103583DCF2}" presName="tile2" presStyleLbl="node1" presStyleIdx="1" presStyleCnt="4" custLinFactNeighborX="51198" custLinFactNeighborY="-61663"/>
      <dgm:spPr/>
      <dgm:t>
        <a:bodyPr/>
        <a:lstStyle/>
        <a:p>
          <a:endParaRPr lang="pt-BR"/>
        </a:p>
      </dgm:t>
    </dgm:pt>
    <dgm:pt modelId="{D0FBF547-8242-4152-8995-F875709470DC}" type="pres">
      <dgm:prSet presAssocID="{014192B8-4302-400E-BA3F-04103583DCF2}" presName="tile2text" presStyleLbl="node1" presStyleIdx="1" presStyleCnt="4">
        <dgm:presLayoutVars>
          <dgm:chMax val="0"/>
          <dgm:chPref val="0"/>
          <dgm:bulletEnabled val="1"/>
        </dgm:presLayoutVars>
      </dgm:prSet>
      <dgm:spPr/>
      <dgm:t>
        <a:bodyPr/>
        <a:lstStyle/>
        <a:p>
          <a:endParaRPr lang="pt-BR"/>
        </a:p>
      </dgm:t>
    </dgm:pt>
    <dgm:pt modelId="{21F427BA-A86A-4F31-9B20-3ECEE5F35AA2}" type="pres">
      <dgm:prSet presAssocID="{014192B8-4302-400E-BA3F-04103583DCF2}" presName="tile3" presStyleLbl="node1" presStyleIdx="2" presStyleCnt="4"/>
      <dgm:spPr/>
      <dgm:t>
        <a:bodyPr/>
        <a:lstStyle/>
        <a:p>
          <a:endParaRPr lang="pt-BR"/>
        </a:p>
      </dgm:t>
    </dgm:pt>
    <dgm:pt modelId="{1F057B1B-5FEC-48F2-9E20-119331106FB0}" type="pres">
      <dgm:prSet presAssocID="{014192B8-4302-400E-BA3F-04103583DCF2}" presName="tile3text" presStyleLbl="node1" presStyleIdx="2" presStyleCnt="4">
        <dgm:presLayoutVars>
          <dgm:chMax val="0"/>
          <dgm:chPref val="0"/>
          <dgm:bulletEnabled val="1"/>
        </dgm:presLayoutVars>
      </dgm:prSet>
      <dgm:spPr/>
      <dgm:t>
        <a:bodyPr/>
        <a:lstStyle/>
        <a:p>
          <a:endParaRPr lang="pt-BR"/>
        </a:p>
      </dgm:t>
    </dgm:pt>
    <dgm:pt modelId="{31914DC3-544E-48EB-87EE-10F7FBC5A79E}" type="pres">
      <dgm:prSet presAssocID="{014192B8-4302-400E-BA3F-04103583DCF2}" presName="tile4" presStyleLbl="node1" presStyleIdx="3" presStyleCnt="4"/>
      <dgm:spPr/>
      <dgm:t>
        <a:bodyPr/>
        <a:lstStyle/>
        <a:p>
          <a:endParaRPr lang="pt-BR"/>
        </a:p>
      </dgm:t>
    </dgm:pt>
    <dgm:pt modelId="{E131292F-1409-4CA9-BA65-6E805EB558FD}" type="pres">
      <dgm:prSet presAssocID="{014192B8-4302-400E-BA3F-04103583DCF2}" presName="tile4text" presStyleLbl="node1" presStyleIdx="3" presStyleCnt="4">
        <dgm:presLayoutVars>
          <dgm:chMax val="0"/>
          <dgm:chPref val="0"/>
          <dgm:bulletEnabled val="1"/>
        </dgm:presLayoutVars>
      </dgm:prSet>
      <dgm:spPr/>
      <dgm:t>
        <a:bodyPr/>
        <a:lstStyle/>
        <a:p>
          <a:endParaRPr lang="pt-BR"/>
        </a:p>
      </dgm:t>
    </dgm:pt>
    <dgm:pt modelId="{D0CD735C-A7B6-49E3-B1E9-67A81F653C2B}" type="pres">
      <dgm:prSet presAssocID="{014192B8-4302-400E-BA3F-04103583DCF2}" presName="centerTile" presStyleLbl="fgShp" presStyleIdx="0" presStyleCnt="1">
        <dgm:presLayoutVars>
          <dgm:chMax val="0"/>
          <dgm:chPref val="0"/>
        </dgm:presLayoutVars>
      </dgm:prSet>
      <dgm:spPr/>
      <dgm:t>
        <a:bodyPr/>
        <a:lstStyle/>
        <a:p>
          <a:endParaRPr lang="pt-BR"/>
        </a:p>
      </dgm:t>
    </dgm:pt>
  </dgm:ptLst>
  <dgm:cxnLst>
    <dgm:cxn modelId="{24AF2989-8646-422F-9F2A-60F136715582}" srcId="{BFCB1469-47DB-4E93-A303-5B90CD4FCD9C}" destId="{015BD827-8FC7-419E-AA57-91B080A8E69F}" srcOrd="2" destOrd="0" parTransId="{8CB4C6BE-FCD4-4545-81F2-D7DB1D40D2B8}" sibTransId="{370E815F-CD7F-48AA-85D0-2FE24FFA486C}"/>
    <dgm:cxn modelId="{0EEFAF79-FA59-4E82-B108-54528AEF481F}" srcId="{BFCB1469-47DB-4E93-A303-5B90CD4FCD9C}" destId="{A6A9FF59-4768-4809-A9EF-2D3CE095D4A2}" srcOrd="3" destOrd="0" parTransId="{AA995597-EE15-4119-BA84-B4542C8FACD0}" sibTransId="{8C055947-C19E-4CE1-BA1E-5431D9118F67}"/>
    <dgm:cxn modelId="{704603CD-80C0-40D1-8011-FD6CE733814F}" type="presOf" srcId="{A6A9FF59-4768-4809-A9EF-2D3CE095D4A2}" destId="{E131292F-1409-4CA9-BA65-6E805EB558FD}" srcOrd="1" destOrd="0" presId="urn:microsoft.com/office/officeart/2005/8/layout/matrix1"/>
    <dgm:cxn modelId="{38F2DEB4-08ED-4DF6-87C8-B1C1AEC48686}" type="presOf" srcId="{933B8919-57A7-4DE7-972E-0ECE9096DFE7}" destId="{EE83CE0C-4771-48E5-BA7D-35DE404FF279}" srcOrd="0" destOrd="0" presId="urn:microsoft.com/office/officeart/2005/8/layout/matrix1"/>
    <dgm:cxn modelId="{3CD1967D-A2C6-407F-AE46-BDFEE5971F0A}" type="presOf" srcId="{EF632C85-9F75-487C-8F30-7CAFF1E46A04}" destId="{D0FBF547-8242-4152-8995-F875709470DC}" srcOrd="1" destOrd="0" presId="urn:microsoft.com/office/officeart/2005/8/layout/matrix1"/>
    <dgm:cxn modelId="{554784DA-D8CF-463F-8B33-6DD0C7C7FDB9}" type="presOf" srcId="{014192B8-4302-400E-BA3F-04103583DCF2}" destId="{A9A0ECD9-BBA8-4B82-9991-29E78BD1B2C3}" srcOrd="0" destOrd="0" presId="urn:microsoft.com/office/officeart/2005/8/layout/matrix1"/>
    <dgm:cxn modelId="{A6381EAE-433A-48A1-A45A-334920332559}" srcId="{BFCB1469-47DB-4E93-A303-5B90CD4FCD9C}" destId="{EF632C85-9F75-487C-8F30-7CAFF1E46A04}" srcOrd="1" destOrd="0" parTransId="{C1C0625D-F4AE-491C-9297-45FFD133B556}" sibTransId="{C033EAA5-1C26-4F9E-83B3-DF11C848F599}"/>
    <dgm:cxn modelId="{33EE087B-4258-4464-939B-62B9F5958C77}" type="presOf" srcId="{A6A9FF59-4768-4809-A9EF-2D3CE095D4A2}" destId="{31914DC3-544E-48EB-87EE-10F7FBC5A79E}" srcOrd="0" destOrd="0" presId="urn:microsoft.com/office/officeart/2005/8/layout/matrix1"/>
    <dgm:cxn modelId="{0B05CE99-CE49-404B-A4BA-B848EF94C873}" type="presOf" srcId="{BFCB1469-47DB-4E93-A303-5B90CD4FCD9C}" destId="{D0CD735C-A7B6-49E3-B1E9-67A81F653C2B}" srcOrd="0" destOrd="0" presId="urn:microsoft.com/office/officeart/2005/8/layout/matrix1"/>
    <dgm:cxn modelId="{294BCC7D-CD72-40A8-8178-9357CA77A9B3}" type="presOf" srcId="{EF632C85-9F75-487C-8F30-7CAFF1E46A04}" destId="{CAB6FBF5-D6C4-4C56-B8FE-A6275B5DD4F6}" srcOrd="0" destOrd="0" presId="urn:microsoft.com/office/officeart/2005/8/layout/matrix1"/>
    <dgm:cxn modelId="{4EE8ED66-8EE7-4150-9E04-A9722EF39C12}" type="presOf" srcId="{933B8919-57A7-4DE7-972E-0ECE9096DFE7}" destId="{224119A2-938E-435D-89D8-A9F227B325AC}" srcOrd="1" destOrd="0" presId="urn:microsoft.com/office/officeart/2005/8/layout/matrix1"/>
    <dgm:cxn modelId="{96B2C47D-09C3-43CA-B620-773E758FEA72}" type="presOf" srcId="{015BD827-8FC7-419E-AA57-91B080A8E69F}" destId="{21F427BA-A86A-4F31-9B20-3ECEE5F35AA2}" srcOrd="0" destOrd="0" presId="urn:microsoft.com/office/officeart/2005/8/layout/matrix1"/>
    <dgm:cxn modelId="{635BFD89-9C22-4417-971E-4C69E64AE4E3}" type="presOf" srcId="{015BD827-8FC7-419E-AA57-91B080A8E69F}" destId="{1F057B1B-5FEC-48F2-9E20-119331106FB0}" srcOrd="1" destOrd="0" presId="urn:microsoft.com/office/officeart/2005/8/layout/matrix1"/>
    <dgm:cxn modelId="{FDE8717B-E15E-4A92-B438-01F0A84EF26A}" srcId="{BFCB1469-47DB-4E93-A303-5B90CD4FCD9C}" destId="{933B8919-57A7-4DE7-972E-0ECE9096DFE7}" srcOrd="0" destOrd="0" parTransId="{2270DB8D-6099-4AF2-8714-94CEE518C219}" sibTransId="{84CA82A1-858F-456B-8957-5063C5510036}"/>
    <dgm:cxn modelId="{B5D6F836-192C-45C3-9A31-FF6F73208714}" srcId="{014192B8-4302-400E-BA3F-04103583DCF2}" destId="{BFCB1469-47DB-4E93-A303-5B90CD4FCD9C}" srcOrd="0" destOrd="0" parTransId="{35F4A04D-7210-438E-B5B2-66DF5050CBAA}" sibTransId="{EDB28541-F7A1-47E5-892D-478E60B1EF6D}"/>
    <dgm:cxn modelId="{F898E5D0-6D6E-42D2-8AAA-212AEA264999}" type="presParOf" srcId="{A9A0ECD9-BBA8-4B82-9991-29E78BD1B2C3}" destId="{5604F65C-77DE-45AB-A2B8-478F5DF82DE0}" srcOrd="0" destOrd="0" presId="urn:microsoft.com/office/officeart/2005/8/layout/matrix1"/>
    <dgm:cxn modelId="{0BEFF0F2-4001-4CC9-9CAB-93608517960B}" type="presParOf" srcId="{5604F65C-77DE-45AB-A2B8-478F5DF82DE0}" destId="{EE83CE0C-4771-48E5-BA7D-35DE404FF279}" srcOrd="0" destOrd="0" presId="urn:microsoft.com/office/officeart/2005/8/layout/matrix1"/>
    <dgm:cxn modelId="{2540E476-F8EB-42F0-83AD-2BFF5691F427}" type="presParOf" srcId="{5604F65C-77DE-45AB-A2B8-478F5DF82DE0}" destId="{224119A2-938E-435D-89D8-A9F227B325AC}" srcOrd="1" destOrd="0" presId="urn:microsoft.com/office/officeart/2005/8/layout/matrix1"/>
    <dgm:cxn modelId="{4366EE0E-11F6-4F17-9F3F-30F273BEBE06}" type="presParOf" srcId="{5604F65C-77DE-45AB-A2B8-478F5DF82DE0}" destId="{CAB6FBF5-D6C4-4C56-B8FE-A6275B5DD4F6}" srcOrd="2" destOrd="0" presId="urn:microsoft.com/office/officeart/2005/8/layout/matrix1"/>
    <dgm:cxn modelId="{986D6F55-C294-4A4D-9C18-F8812419F250}" type="presParOf" srcId="{5604F65C-77DE-45AB-A2B8-478F5DF82DE0}" destId="{D0FBF547-8242-4152-8995-F875709470DC}" srcOrd="3" destOrd="0" presId="urn:microsoft.com/office/officeart/2005/8/layout/matrix1"/>
    <dgm:cxn modelId="{5E915BCF-B24A-4591-A621-4EFED3CA2C76}" type="presParOf" srcId="{5604F65C-77DE-45AB-A2B8-478F5DF82DE0}" destId="{21F427BA-A86A-4F31-9B20-3ECEE5F35AA2}" srcOrd="4" destOrd="0" presId="urn:microsoft.com/office/officeart/2005/8/layout/matrix1"/>
    <dgm:cxn modelId="{D33A176A-95D6-4DF2-AC8A-F6FDD34C06B0}" type="presParOf" srcId="{5604F65C-77DE-45AB-A2B8-478F5DF82DE0}" destId="{1F057B1B-5FEC-48F2-9E20-119331106FB0}" srcOrd="5" destOrd="0" presId="urn:microsoft.com/office/officeart/2005/8/layout/matrix1"/>
    <dgm:cxn modelId="{8CE3BE33-9211-4A32-BDE6-66890434CCDC}" type="presParOf" srcId="{5604F65C-77DE-45AB-A2B8-478F5DF82DE0}" destId="{31914DC3-544E-48EB-87EE-10F7FBC5A79E}" srcOrd="6" destOrd="0" presId="urn:microsoft.com/office/officeart/2005/8/layout/matrix1"/>
    <dgm:cxn modelId="{324809F0-837D-471B-BBF9-6947DBF36E02}" type="presParOf" srcId="{5604F65C-77DE-45AB-A2B8-478F5DF82DE0}" destId="{E131292F-1409-4CA9-BA65-6E805EB558FD}" srcOrd="7" destOrd="0" presId="urn:microsoft.com/office/officeart/2005/8/layout/matrix1"/>
    <dgm:cxn modelId="{D6DCDDE6-E111-4E04-86A9-6D244E941522}" type="presParOf" srcId="{A9A0ECD9-BBA8-4B82-9991-29E78BD1B2C3}" destId="{D0CD735C-A7B6-49E3-B1E9-67A81F653C2B}" srcOrd="1" destOrd="0" presId="urn:microsoft.com/office/officeart/2005/8/layout/matrix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14192B8-4302-400E-BA3F-04103583DCF2}" type="doc">
      <dgm:prSet loTypeId="urn:microsoft.com/office/officeart/2005/8/layout/matrix1" loCatId="matrix" qsTypeId="urn:microsoft.com/office/officeart/2005/8/quickstyle/simple1" qsCatId="simple" csTypeId="urn:microsoft.com/office/officeart/2005/8/colors/accent3_3" csCatId="accent3" phldr="1"/>
      <dgm:spPr/>
      <dgm:t>
        <a:bodyPr/>
        <a:lstStyle/>
        <a:p>
          <a:endParaRPr lang="pt-BR"/>
        </a:p>
      </dgm:t>
    </dgm:pt>
    <dgm:pt modelId="{BFCB1469-47DB-4E93-A303-5B90CD4FCD9C}">
      <dgm:prSet phldrT="[Texto]"/>
      <dgm:spPr/>
      <dgm:t>
        <a:bodyPr/>
        <a:lstStyle/>
        <a:p>
          <a:r>
            <a:rPr lang="pt-BR" b="1" dirty="0" smtClean="0"/>
            <a:t>FMIEE</a:t>
          </a:r>
          <a:endParaRPr lang="pt-BR" b="1" dirty="0"/>
        </a:p>
      </dgm:t>
    </dgm:pt>
    <dgm:pt modelId="{35F4A04D-7210-438E-B5B2-66DF5050CBAA}" type="parTrans" cxnId="{B5D6F836-192C-45C3-9A31-FF6F73208714}">
      <dgm:prSet/>
      <dgm:spPr/>
      <dgm:t>
        <a:bodyPr/>
        <a:lstStyle/>
        <a:p>
          <a:endParaRPr lang="pt-BR"/>
        </a:p>
      </dgm:t>
    </dgm:pt>
    <dgm:pt modelId="{EDB28541-F7A1-47E5-892D-478E60B1EF6D}" type="sibTrans" cxnId="{B5D6F836-192C-45C3-9A31-FF6F73208714}">
      <dgm:prSet/>
      <dgm:spPr/>
      <dgm:t>
        <a:bodyPr/>
        <a:lstStyle/>
        <a:p>
          <a:endParaRPr lang="pt-BR"/>
        </a:p>
      </dgm:t>
    </dgm:pt>
    <dgm:pt modelId="{933B8919-57A7-4DE7-972E-0ECE9096DFE7}">
      <dgm:prSet phldrT="[Texto]"/>
      <dgm:spPr/>
      <dgm:t>
        <a:bodyPr/>
        <a:lstStyle/>
        <a:p>
          <a:r>
            <a:rPr lang="pt-BR" dirty="0" smtClean="0"/>
            <a:t>363 Cotistas</a:t>
          </a:r>
          <a:endParaRPr lang="pt-BR" dirty="0"/>
        </a:p>
      </dgm:t>
    </dgm:pt>
    <dgm:pt modelId="{2270DB8D-6099-4AF2-8714-94CEE518C219}" type="parTrans" cxnId="{FDE8717B-E15E-4A92-B438-01F0A84EF26A}">
      <dgm:prSet/>
      <dgm:spPr/>
      <dgm:t>
        <a:bodyPr/>
        <a:lstStyle/>
        <a:p>
          <a:endParaRPr lang="pt-BR"/>
        </a:p>
      </dgm:t>
    </dgm:pt>
    <dgm:pt modelId="{84CA82A1-858F-456B-8957-5063C5510036}" type="sibTrans" cxnId="{FDE8717B-E15E-4A92-B438-01F0A84EF26A}">
      <dgm:prSet/>
      <dgm:spPr/>
      <dgm:t>
        <a:bodyPr/>
        <a:lstStyle/>
        <a:p>
          <a:endParaRPr lang="pt-BR"/>
        </a:p>
      </dgm:t>
    </dgm:pt>
    <dgm:pt modelId="{EF632C85-9F75-487C-8F30-7CAFF1E46A04}">
      <dgm:prSet phldrT="[Texto]"/>
      <dgm:spPr/>
      <dgm:t>
        <a:bodyPr/>
        <a:lstStyle/>
        <a:p>
          <a:r>
            <a:rPr lang="pt-BR" dirty="0" smtClean="0"/>
            <a:t>R$600 milhões de patrimônio</a:t>
          </a:r>
          <a:endParaRPr lang="pt-BR" dirty="0"/>
        </a:p>
      </dgm:t>
    </dgm:pt>
    <dgm:pt modelId="{C1C0625D-F4AE-491C-9297-45FFD133B556}" type="parTrans" cxnId="{A6381EAE-433A-48A1-A45A-334920332559}">
      <dgm:prSet/>
      <dgm:spPr/>
      <dgm:t>
        <a:bodyPr/>
        <a:lstStyle/>
        <a:p>
          <a:endParaRPr lang="pt-BR"/>
        </a:p>
      </dgm:t>
    </dgm:pt>
    <dgm:pt modelId="{C033EAA5-1C26-4F9E-83B3-DF11C848F599}" type="sibTrans" cxnId="{A6381EAE-433A-48A1-A45A-334920332559}">
      <dgm:prSet/>
      <dgm:spPr/>
      <dgm:t>
        <a:bodyPr/>
        <a:lstStyle/>
        <a:p>
          <a:endParaRPr lang="pt-BR"/>
        </a:p>
      </dgm:t>
    </dgm:pt>
    <dgm:pt modelId="{015BD827-8FC7-419E-AA57-91B080A8E69F}">
      <dgm:prSet phldrT="[Texto]"/>
      <dgm:spPr/>
      <dgm:t>
        <a:bodyPr/>
        <a:lstStyle/>
        <a:p>
          <a:r>
            <a:rPr lang="pt-BR" dirty="0" smtClean="0"/>
            <a:t>28 fundos ativos</a:t>
          </a:r>
          <a:endParaRPr lang="pt-BR" dirty="0"/>
        </a:p>
      </dgm:t>
    </dgm:pt>
    <dgm:pt modelId="{8CB4C6BE-FCD4-4545-81F2-D7DB1D40D2B8}" type="parTrans" cxnId="{24AF2989-8646-422F-9F2A-60F136715582}">
      <dgm:prSet/>
      <dgm:spPr/>
      <dgm:t>
        <a:bodyPr/>
        <a:lstStyle/>
        <a:p>
          <a:endParaRPr lang="pt-BR"/>
        </a:p>
      </dgm:t>
    </dgm:pt>
    <dgm:pt modelId="{370E815F-CD7F-48AA-85D0-2FE24FFA486C}" type="sibTrans" cxnId="{24AF2989-8646-422F-9F2A-60F136715582}">
      <dgm:prSet/>
      <dgm:spPr/>
      <dgm:t>
        <a:bodyPr/>
        <a:lstStyle/>
        <a:p>
          <a:endParaRPr lang="pt-BR"/>
        </a:p>
      </dgm:t>
    </dgm:pt>
    <dgm:pt modelId="{A6A9FF59-4768-4809-A9EF-2D3CE095D4A2}">
      <dgm:prSet phldrT="[Texto]"/>
      <dgm:spPr/>
      <dgm:t>
        <a:bodyPr/>
        <a:lstStyle/>
        <a:p>
          <a:r>
            <a:rPr lang="pt-BR" dirty="0" smtClean="0"/>
            <a:t>18 gestores e 17 administradores</a:t>
          </a:r>
          <a:endParaRPr lang="pt-BR" dirty="0"/>
        </a:p>
      </dgm:t>
    </dgm:pt>
    <dgm:pt modelId="{AA995597-EE15-4119-BA84-B4542C8FACD0}" type="parTrans" cxnId="{0EEFAF79-FA59-4E82-B108-54528AEF481F}">
      <dgm:prSet/>
      <dgm:spPr/>
      <dgm:t>
        <a:bodyPr/>
        <a:lstStyle/>
        <a:p>
          <a:endParaRPr lang="pt-BR"/>
        </a:p>
      </dgm:t>
    </dgm:pt>
    <dgm:pt modelId="{8C055947-C19E-4CE1-BA1E-5431D9118F67}" type="sibTrans" cxnId="{0EEFAF79-FA59-4E82-B108-54528AEF481F}">
      <dgm:prSet/>
      <dgm:spPr/>
      <dgm:t>
        <a:bodyPr/>
        <a:lstStyle/>
        <a:p>
          <a:endParaRPr lang="pt-BR"/>
        </a:p>
      </dgm:t>
    </dgm:pt>
    <dgm:pt modelId="{A9A0ECD9-BBA8-4B82-9991-29E78BD1B2C3}" type="pres">
      <dgm:prSet presAssocID="{014192B8-4302-400E-BA3F-04103583DCF2}" presName="diagram" presStyleCnt="0">
        <dgm:presLayoutVars>
          <dgm:chMax val="1"/>
          <dgm:dir/>
          <dgm:animLvl val="ctr"/>
          <dgm:resizeHandles val="exact"/>
        </dgm:presLayoutVars>
      </dgm:prSet>
      <dgm:spPr/>
      <dgm:t>
        <a:bodyPr/>
        <a:lstStyle/>
        <a:p>
          <a:endParaRPr lang="pt-BR"/>
        </a:p>
      </dgm:t>
    </dgm:pt>
    <dgm:pt modelId="{5604F65C-77DE-45AB-A2B8-478F5DF82DE0}" type="pres">
      <dgm:prSet presAssocID="{014192B8-4302-400E-BA3F-04103583DCF2}" presName="matrix" presStyleCnt="0"/>
      <dgm:spPr/>
    </dgm:pt>
    <dgm:pt modelId="{EE83CE0C-4771-48E5-BA7D-35DE404FF279}" type="pres">
      <dgm:prSet presAssocID="{014192B8-4302-400E-BA3F-04103583DCF2}" presName="tile1" presStyleLbl="node1" presStyleIdx="0" presStyleCnt="4"/>
      <dgm:spPr/>
      <dgm:t>
        <a:bodyPr/>
        <a:lstStyle/>
        <a:p>
          <a:endParaRPr lang="pt-BR"/>
        </a:p>
      </dgm:t>
    </dgm:pt>
    <dgm:pt modelId="{224119A2-938E-435D-89D8-A9F227B325AC}" type="pres">
      <dgm:prSet presAssocID="{014192B8-4302-400E-BA3F-04103583DCF2}" presName="tile1text" presStyleLbl="node1" presStyleIdx="0" presStyleCnt="4">
        <dgm:presLayoutVars>
          <dgm:chMax val="0"/>
          <dgm:chPref val="0"/>
          <dgm:bulletEnabled val="1"/>
        </dgm:presLayoutVars>
      </dgm:prSet>
      <dgm:spPr/>
      <dgm:t>
        <a:bodyPr/>
        <a:lstStyle/>
        <a:p>
          <a:endParaRPr lang="pt-BR"/>
        </a:p>
      </dgm:t>
    </dgm:pt>
    <dgm:pt modelId="{CAB6FBF5-D6C4-4C56-B8FE-A6275B5DD4F6}" type="pres">
      <dgm:prSet presAssocID="{014192B8-4302-400E-BA3F-04103583DCF2}" presName="tile2" presStyleLbl="node1" presStyleIdx="1" presStyleCnt="4"/>
      <dgm:spPr/>
      <dgm:t>
        <a:bodyPr/>
        <a:lstStyle/>
        <a:p>
          <a:endParaRPr lang="pt-BR"/>
        </a:p>
      </dgm:t>
    </dgm:pt>
    <dgm:pt modelId="{D0FBF547-8242-4152-8995-F875709470DC}" type="pres">
      <dgm:prSet presAssocID="{014192B8-4302-400E-BA3F-04103583DCF2}" presName="tile2text" presStyleLbl="node1" presStyleIdx="1" presStyleCnt="4">
        <dgm:presLayoutVars>
          <dgm:chMax val="0"/>
          <dgm:chPref val="0"/>
          <dgm:bulletEnabled val="1"/>
        </dgm:presLayoutVars>
      </dgm:prSet>
      <dgm:spPr/>
      <dgm:t>
        <a:bodyPr/>
        <a:lstStyle/>
        <a:p>
          <a:endParaRPr lang="pt-BR"/>
        </a:p>
      </dgm:t>
    </dgm:pt>
    <dgm:pt modelId="{21F427BA-A86A-4F31-9B20-3ECEE5F35AA2}" type="pres">
      <dgm:prSet presAssocID="{014192B8-4302-400E-BA3F-04103583DCF2}" presName="tile3" presStyleLbl="node1" presStyleIdx="2" presStyleCnt="4"/>
      <dgm:spPr/>
      <dgm:t>
        <a:bodyPr/>
        <a:lstStyle/>
        <a:p>
          <a:endParaRPr lang="pt-BR"/>
        </a:p>
      </dgm:t>
    </dgm:pt>
    <dgm:pt modelId="{1F057B1B-5FEC-48F2-9E20-119331106FB0}" type="pres">
      <dgm:prSet presAssocID="{014192B8-4302-400E-BA3F-04103583DCF2}" presName="tile3text" presStyleLbl="node1" presStyleIdx="2" presStyleCnt="4">
        <dgm:presLayoutVars>
          <dgm:chMax val="0"/>
          <dgm:chPref val="0"/>
          <dgm:bulletEnabled val="1"/>
        </dgm:presLayoutVars>
      </dgm:prSet>
      <dgm:spPr/>
      <dgm:t>
        <a:bodyPr/>
        <a:lstStyle/>
        <a:p>
          <a:endParaRPr lang="pt-BR"/>
        </a:p>
      </dgm:t>
    </dgm:pt>
    <dgm:pt modelId="{31914DC3-544E-48EB-87EE-10F7FBC5A79E}" type="pres">
      <dgm:prSet presAssocID="{014192B8-4302-400E-BA3F-04103583DCF2}" presName="tile4" presStyleLbl="node1" presStyleIdx="3" presStyleCnt="4"/>
      <dgm:spPr/>
      <dgm:t>
        <a:bodyPr/>
        <a:lstStyle/>
        <a:p>
          <a:endParaRPr lang="pt-BR"/>
        </a:p>
      </dgm:t>
    </dgm:pt>
    <dgm:pt modelId="{E131292F-1409-4CA9-BA65-6E805EB558FD}" type="pres">
      <dgm:prSet presAssocID="{014192B8-4302-400E-BA3F-04103583DCF2}" presName="tile4text" presStyleLbl="node1" presStyleIdx="3" presStyleCnt="4">
        <dgm:presLayoutVars>
          <dgm:chMax val="0"/>
          <dgm:chPref val="0"/>
          <dgm:bulletEnabled val="1"/>
        </dgm:presLayoutVars>
      </dgm:prSet>
      <dgm:spPr/>
      <dgm:t>
        <a:bodyPr/>
        <a:lstStyle/>
        <a:p>
          <a:endParaRPr lang="pt-BR"/>
        </a:p>
      </dgm:t>
    </dgm:pt>
    <dgm:pt modelId="{D0CD735C-A7B6-49E3-B1E9-67A81F653C2B}" type="pres">
      <dgm:prSet presAssocID="{014192B8-4302-400E-BA3F-04103583DCF2}" presName="centerTile" presStyleLbl="fgShp" presStyleIdx="0" presStyleCnt="1">
        <dgm:presLayoutVars>
          <dgm:chMax val="0"/>
          <dgm:chPref val="0"/>
        </dgm:presLayoutVars>
      </dgm:prSet>
      <dgm:spPr/>
      <dgm:t>
        <a:bodyPr/>
        <a:lstStyle/>
        <a:p>
          <a:endParaRPr lang="pt-BR"/>
        </a:p>
      </dgm:t>
    </dgm:pt>
  </dgm:ptLst>
  <dgm:cxnLst>
    <dgm:cxn modelId="{0EEFAF79-FA59-4E82-B108-54528AEF481F}" srcId="{BFCB1469-47DB-4E93-A303-5B90CD4FCD9C}" destId="{A6A9FF59-4768-4809-A9EF-2D3CE095D4A2}" srcOrd="3" destOrd="0" parTransId="{AA995597-EE15-4119-BA84-B4542C8FACD0}" sibTransId="{8C055947-C19E-4CE1-BA1E-5431D9118F67}"/>
    <dgm:cxn modelId="{3CB86DDB-78F6-4169-BD93-DC69E08B901E}" type="presOf" srcId="{015BD827-8FC7-419E-AA57-91B080A8E69F}" destId="{21F427BA-A86A-4F31-9B20-3ECEE5F35AA2}" srcOrd="0" destOrd="0" presId="urn:microsoft.com/office/officeart/2005/8/layout/matrix1"/>
    <dgm:cxn modelId="{FDE8717B-E15E-4A92-B438-01F0A84EF26A}" srcId="{BFCB1469-47DB-4E93-A303-5B90CD4FCD9C}" destId="{933B8919-57A7-4DE7-972E-0ECE9096DFE7}" srcOrd="0" destOrd="0" parTransId="{2270DB8D-6099-4AF2-8714-94CEE518C219}" sibTransId="{84CA82A1-858F-456B-8957-5063C5510036}"/>
    <dgm:cxn modelId="{81F507BC-94ED-4CE1-A090-FD1B11EE1B9A}" type="presOf" srcId="{A6A9FF59-4768-4809-A9EF-2D3CE095D4A2}" destId="{E131292F-1409-4CA9-BA65-6E805EB558FD}" srcOrd="1" destOrd="0" presId="urn:microsoft.com/office/officeart/2005/8/layout/matrix1"/>
    <dgm:cxn modelId="{24AF2989-8646-422F-9F2A-60F136715582}" srcId="{BFCB1469-47DB-4E93-A303-5B90CD4FCD9C}" destId="{015BD827-8FC7-419E-AA57-91B080A8E69F}" srcOrd="2" destOrd="0" parTransId="{8CB4C6BE-FCD4-4545-81F2-D7DB1D40D2B8}" sibTransId="{370E815F-CD7F-48AA-85D0-2FE24FFA486C}"/>
    <dgm:cxn modelId="{58E0BA36-F38E-4BF5-AE75-889ECC41B172}" type="presOf" srcId="{BFCB1469-47DB-4E93-A303-5B90CD4FCD9C}" destId="{D0CD735C-A7B6-49E3-B1E9-67A81F653C2B}" srcOrd="0" destOrd="0" presId="urn:microsoft.com/office/officeart/2005/8/layout/matrix1"/>
    <dgm:cxn modelId="{12B9E201-39EE-4546-A2CB-332031917D7C}" type="presOf" srcId="{933B8919-57A7-4DE7-972E-0ECE9096DFE7}" destId="{EE83CE0C-4771-48E5-BA7D-35DE404FF279}" srcOrd="0" destOrd="0" presId="urn:microsoft.com/office/officeart/2005/8/layout/matrix1"/>
    <dgm:cxn modelId="{B5D6F836-192C-45C3-9A31-FF6F73208714}" srcId="{014192B8-4302-400E-BA3F-04103583DCF2}" destId="{BFCB1469-47DB-4E93-A303-5B90CD4FCD9C}" srcOrd="0" destOrd="0" parTransId="{35F4A04D-7210-438E-B5B2-66DF5050CBAA}" sibTransId="{EDB28541-F7A1-47E5-892D-478E60B1EF6D}"/>
    <dgm:cxn modelId="{52A6095F-326A-4ED3-B5F5-4739CD28108B}" type="presOf" srcId="{933B8919-57A7-4DE7-972E-0ECE9096DFE7}" destId="{224119A2-938E-435D-89D8-A9F227B325AC}" srcOrd="1" destOrd="0" presId="urn:microsoft.com/office/officeart/2005/8/layout/matrix1"/>
    <dgm:cxn modelId="{06BE7F1B-365D-4FC5-A991-5B4FF4C4EE5E}" type="presOf" srcId="{014192B8-4302-400E-BA3F-04103583DCF2}" destId="{A9A0ECD9-BBA8-4B82-9991-29E78BD1B2C3}" srcOrd="0" destOrd="0" presId="urn:microsoft.com/office/officeart/2005/8/layout/matrix1"/>
    <dgm:cxn modelId="{1E380B40-FF33-4308-B0C4-88643EE31213}" type="presOf" srcId="{EF632C85-9F75-487C-8F30-7CAFF1E46A04}" destId="{CAB6FBF5-D6C4-4C56-B8FE-A6275B5DD4F6}" srcOrd="0" destOrd="0" presId="urn:microsoft.com/office/officeart/2005/8/layout/matrix1"/>
    <dgm:cxn modelId="{72D65E09-1476-4BDF-9BEF-37C5A8E86E33}" type="presOf" srcId="{015BD827-8FC7-419E-AA57-91B080A8E69F}" destId="{1F057B1B-5FEC-48F2-9E20-119331106FB0}" srcOrd="1" destOrd="0" presId="urn:microsoft.com/office/officeart/2005/8/layout/matrix1"/>
    <dgm:cxn modelId="{564C5D56-42CC-48BE-872D-3CAC4EC0C2A4}" type="presOf" srcId="{A6A9FF59-4768-4809-A9EF-2D3CE095D4A2}" destId="{31914DC3-544E-48EB-87EE-10F7FBC5A79E}" srcOrd="0" destOrd="0" presId="urn:microsoft.com/office/officeart/2005/8/layout/matrix1"/>
    <dgm:cxn modelId="{610F37A7-F0D1-445E-88D3-DB4E53CD444C}" type="presOf" srcId="{EF632C85-9F75-487C-8F30-7CAFF1E46A04}" destId="{D0FBF547-8242-4152-8995-F875709470DC}" srcOrd="1" destOrd="0" presId="urn:microsoft.com/office/officeart/2005/8/layout/matrix1"/>
    <dgm:cxn modelId="{A6381EAE-433A-48A1-A45A-334920332559}" srcId="{BFCB1469-47DB-4E93-A303-5B90CD4FCD9C}" destId="{EF632C85-9F75-487C-8F30-7CAFF1E46A04}" srcOrd="1" destOrd="0" parTransId="{C1C0625D-F4AE-491C-9297-45FFD133B556}" sibTransId="{C033EAA5-1C26-4F9E-83B3-DF11C848F599}"/>
    <dgm:cxn modelId="{CF487EC1-E9CB-4502-BE8E-417B36D415D4}" type="presParOf" srcId="{A9A0ECD9-BBA8-4B82-9991-29E78BD1B2C3}" destId="{5604F65C-77DE-45AB-A2B8-478F5DF82DE0}" srcOrd="0" destOrd="0" presId="urn:microsoft.com/office/officeart/2005/8/layout/matrix1"/>
    <dgm:cxn modelId="{549E0BCD-C63E-47A2-AAAC-DB6099431D04}" type="presParOf" srcId="{5604F65C-77DE-45AB-A2B8-478F5DF82DE0}" destId="{EE83CE0C-4771-48E5-BA7D-35DE404FF279}" srcOrd="0" destOrd="0" presId="urn:microsoft.com/office/officeart/2005/8/layout/matrix1"/>
    <dgm:cxn modelId="{38926AB0-4C54-4A7F-94A2-0D00258C8F30}" type="presParOf" srcId="{5604F65C-77DE-45AB-A2B8-478F5DF82DE0}" destId="{224119A2-938E-435D-89D8-A9F227B325AC}" srcOrd="1" destOrd="0" presId="urn:microsoft.com/office/officeart/2005/8/layout/matrix1"/>
    <dgm:cxn modelId="{251D216E-246F-4D4C-AD8E-4AD7465DDB33}" type="presParOf" srcId="{5604F65C-77DE-45AB-A2B8-478F5DF82DE0}" destId="{CAB6FBF5-D6C4-4C56-B8FE-A6275B5DD4F6}" srcOrd="2" destOrd="0" presId="urn:microsoft.com/office/officeart/2005/8/layout/matrix1"/>
    <dgm:cxn modelId="{67663C35-7FE6-49BE-8978-4D28093DE29B}" type="presParOf" srcId="{5604F65C-77DE-45AB-A2B8-478F5DF82DE0}" destId="{D0FBF547-8242-4152-8995-F875709470DC}" srcOrd="3" destOrd="0" presId="urn:microsoft.com/office/officeart/2005/8/layout/matrix1"/>
    <dgm:cxn modelId="{8CAB7348-41C3-429C-A69D-44BA732EE476}" type="presParOf" srcId="{5604F65C-77DE-45AB-A2B8-478F5DF82DE0}" destId="{21F427BA-A86A-4F31-9B20-3ECEE5F35AA2}" srcOrd="4" destOrd="0" presId="urn:microsoft.com/office/officeart/2005/8/layout/matrix1"/>
    <dgm:cxn modelId="{32400443-7B24-4B3A-82AB-ED5DFA46BF19}" type="presParOf" srcId="{5604F65C-77DE-45AB-A2B8-478F5DF82DE0}" destId="{1F057B1B-5FEC-48F2-9E20-119331106FB0}" srcOrd="5" destOrd="0" presId="urn:microsoft.com/office/officeart/2005/8/layout/matrix1"/>
    <dgm:cxn modelId="{B1CE2BCF-9FD9-4A49-B9C9-03C72C53BBC8}" type="presParOf" srcId="{5604F65C-77DE-45AB-A2B8-478F5DF82DE0}" destId="{31914DC3-544E-48EB-87EE-10F7FBC5A79E}" srcOrd="6" destOrd="0" presId="urn:microsoft.com/office/officeart/2005/8/layout/matrix1"/>
    <dgm:cxn modelId="{238EF9E0-F32F-4450-B8D3-D77FA96CA6DA}" type="presParOf" srcId="{5604F65C-77DE-45AB-A2B8-478F5DF82DE0}" destId="{E131292F-1409-4CA9-BA65-6E805EB558FD}" srcOrd="7" destOrd="0" presId="urn:microsoft.com/office/officeart/2005/8/layout/matrix1"/>
    <dgm:cxn modelId="{C5E1B822-890C-469E-8E80-5E77CF313D96}" type="presParOf" srcId="{A9A0ECD9-BBA8-4B82-9991-29E78BD1B2C3}" destId="{D0CD735C-A7B6-49E3-B1E9-67A81F653C2B}" srcOrd="1" destOrd="0" presId="urn:microsoft.com/office/officeart/2005/8/layout/matrix1"/>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E83CE0C-4771-48E5-BA7D-35DE404FF279}">
      <dsp:nvSpPr>
        <dsp:cNvPr id="0" name=""/>
        <dsp:cNvSpPr/>
      </dsp:nvSpPr>
      <dsp:spPr>
        <a:xfrm rot="16200000">
          <a:off x="144015" y="-144015"/>
          <a:ext cx="1872208" cy="2160240"/>
        </a:xfrm>
        <a:prstGeom prst="round1Rect">
          <a:avLst/>
        </a:prstGeom>
        <a:solidFill>
          <a:schemeClr val="accent2">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pt-BR" sz="2200" kern="1200" dirty="0" smtClean="0"/>
            <a:t>5.800 Cotistas</a:t>
          </a:r>
          <a:endParaRPr lang="pt-BR" sz="2200" kern="1200" dirty="0"/>
        </a:p>
      </dsp:txBody>
      <dsp:txXfrm rot="16200000">
        <a:off x="378041" y="-378041"/>
        <a:ext cx="1404156" cy="2160240"/>
      </dsp:txXfrm>
    </dsp:sp>
    <dsp:sp modelId="{CAB6FBF5-D6C4-4C56-B8FE-A6275B5DD4F6}">
      <dsp:nvSpPr>
        <dsp:cNvPr id="0" name=""/>
        <dsp:cNvSpPr/>
      </dsp:nvSpPr>
      <dsp:spPr>
        <a:xfrm>
          <a:off x="2160240" y="0"/>
          <a:ext cx="2160240" cy="1872208"/>
        </a:xfrm>
        <a:prstGeom prst="round1Rect">
          <a:avLst/>
        </a:prstGeom>
        <a:solidFill>
          <a:schemeClr val="accent2">
            <a:shade val="80000"/>
            <a:hueOff val="-11957"/>
            <a:satOff val="-1341"/>
            <a:lumOff val="856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pt-BR" sz="2200" kern="1200" dirty="0" smtClean="0"/>
            <a:t>R$185 bilhões de patrimônio</a:t>
          </a:r>
          <a:endParaRPr lang="pt-BR" sz="2200" kern="1200" dirty="0"/>
        </a:p>
      </dsp:txBody>
      <dsp:txXfrm>
        <a:off x="2160240" y="0"/>
        <a:ext cx="2160240" cy="1404156"/>
      </dsp:txXfrm>
    </dsp:sp>
    <dsp:sp modelId="{21F427BA-A86A-4F31-9B20-3ECEE5F35AA2}">
      <dsp:nvSpPr>
        <dsp:cNvPr id="0" name=""/>
        <dsp:cNvSpPr/>
      </dsp:nvSpPr>
      <dsp:spPr>
        <a:xfrm rot="10800000">
          <a:off x="0" y="1872208"/>
          <a:ext cx="2160240" cy="1872208"/>
        </a:xfrm>
        <a:prstGeom prst="round1Rect">
          <a:avLst/>
        </a:prstGeom>
        <a:solidFill>
          <a:schemeClr val="accent2">
            <a:shade val="80000"/>
            <a:hueOff val="-23915"/>
            <a:satOff val="-2683"/>
            <a:lumOff val="1712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pt-BR" sz="2200" kern="1200" dirty="0" smtClean="0"/>
            <a:t>758 fundos ativos</a:t>
          </a:r>
          <a:endParaRPr lang="pt-BR" sz="2200" kern="1200" dirty="0"/>
        </a:p>
      </dsp:txBody>
      <dsp:txXfrm rot="10800000">
        <a:off x="0" y="2340260"/>
        <a:ext cx="2160240" cy="1404156"/>
      </dsp:txXfrm>
    </dsp:sp>
    <dsp:sp modelId="{31914DC3-544E-48EB-87EE-10F7FBC5A79E}">
      <dsp:nvSpPr>
        <dsp:cNvPr id="0" name=""/>
        <dsp:cNvSpPr/>
      </dsp:nvSpPr>
      <dsp:spPr>
        <a:xfrm rot="5400000">
          <a:off x="2304256" y="1728192"/>
          <a:ext cx="1872208" cy="2160240"/>
        </a:xfrm>
        <a:prstGeom prst="round1Rect">
          <a:avLst/>
        </a:prstGeom>
        <a:solidFill>
          <a:schemeClr val="accent2">
            <a:shade val="80000"/>
            <a:hueOff val="-35872"/>
            <a:satOff val="-4024"/>
            <a:lumOff val="2568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pt-BR" sz="2200" kern="1200" dirty="0" smtClean="0"/>
            <a:t>234 gestores e 73 administradores</a:t>
          </a:r>
          <a:endParaRPr lang="pt-BR" sz="2200" kern="1200" dirty="0"/>
        </a:p>
      </dsp:txBody>
      <dsp:txXfrm rot="5400000">
        <a:off x="2538282" y="1962218"/>
        <a:ext cx="1404156" cy="2160240"/>
      </dsp:txXfrm>
    </dsp:sp>
    <dsp:sp modelId="{D0CD735C-A7B6-49E3-B1E9-67A81F653C2B}">
      <dsp:nvSpPr>
        <dsp:cNvPr id="0" name=""/>
        <dsp:cNvSpPr/>
      </dsp:nvSpPr>
      <dsp:spPr>
        <a:xfrm>
          <a:off x="1512167" y="1404156"/>
          <a:ext cx="1296144" cy="936104"/>
        </a:xfrm>
        <a:prstGeom prst="roundRect">
          <a:avLst/>
        </a:prstGeom>
        <a:solidFill>
          <a:schemeClr val="accent2">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pt-BR" sz="2200" b="1" kern="1200" dirty="0" smtClean="0"/>
            <a:t>FIP</a:t>
          </a:r>
          <a:endParaRPr lang="pt-BR" sz="2200" b="1" kern="1200" dirty="0"/>
        </a:p>
      </dsp:txBody>
      <dsp:txXfrm>
        <a:off x="1512167" y="1404156"/>
        <a:ext cx="1296144" cy="936104"/>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E83CE0C-4771-48E5-BA7D-35DE404FF279}">
      <dsp:nvSpPr>
        <dsp:cNvPr id="0" name=""/>
        <dsp:cNvSpPr/>
      </dsp:nvSpPr>
      <dsp:spPr>
        <a:xfrm rot="16200000">
          <a:off x="144015" y="-144015"/>
          <a:ext cx="1872208" cy="2160240"/>
        </a:xfrm>
        <a:prstGeom prst="round1Rect">
          <a:avLst/>
        </a:prstGeom>
        <a:solidFill>
          <a:schemeClr val="accent3">
            <a:shade val="8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pt-BR" sz="2200" kern="1200" dirty="0" smtClean="0"/>
            <a:t>363 Cotistas</a:t>
          </a:r>
          <a:endParaRPr lang="pt-BR" sz="2200" kern="1200" dirty="0"/>
        </a:p>
      </dsp:txBody>
      <dsp:txXfrm rot="16200000">
        <a:off x="378041" y="-378041"/>
        <a:ext cx="1404156" cy="2160240"/>
      </dsp:txXfrm>
    </dsp:sp>
    <dsp:sp modelId="{CAB6FBF5-D6C4-4C56-B8FE-A6275B5DD4F6}">
      <dsp:nvSpPr>
        <dsp:cNvPr id="0" name=""/>
        <dsp:cNvSpPr/>
      </dsp:nvSpPr>
      <dsp:spPr>
        <a:xfrm>
          <a:off x="2160240" y="0"/>
          <a:ext cx="2160240" cy="1872208"/>
        </a:xfrm>
        <a:prstGeom prst="round1Rect">
          <a:avLst/>
        </a:prstGeom>
        <a:solidFill>
          <a:schemeClr val="accent3">
            <a:shade val="80000"/>
            <a:hueOff val="72970"/>
            <a:satOff val="-477"/>
            <a:lumOff val="818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pt-BR" sz="2200" kern="1200" dirty="0" smtClean="0"/>
            <a:t>R$600 milhões de patrimônio</a:t>
          </a:r>
          <a:endParaRPr lang="pt-BR" sz="2200" kern="1200" dirty="0"/>
        </a:p>
      </dsp:txBody>
      <dsp:txXfrm>
        <a:off x="2160240" y="0"/>
        <a:ext cx="2160240" cy="1404156"/>
      </dsp:txXfrm>
    </dsp:sp>
    <dsp:sp modelId="{21F427BA-A86A-4F31-9B20-3ECEE5F35AA2}">
      <dsp:nvSpPr>
        <dsp:cNvPr id="0" name=""/>
        <dsp:cNvSpPr/>
      </dsp:nvSpPr>
      <dsp:spPr>
        <a:xfrm rot="10800000">
          <a:off x="0" y="1872208"/>
          <a:ext cx="2160240" cy="1872208"/>
        </a:xfrm>
        <a:prstGeom prst="round1Rect">
          <a:avLst/>
        </a:prstGeom>
        <a:solidFill>
          <a:schemeClr val="accent3">
            <a:shade val="80000"/>
            <a:hueOff val="145939"/>
            <a:satOff val="-954"/>
            <a:lumOff val="1636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pt-BR" sz="2200" kern="1200" dirty="0" smtClean="0"/>
            <a:t>28 fundos ativos</a:t>
          </a:r>
          <a:endParaRPr lang="pt-BR" sz="2200" kern="1200" dirty="0"/>
        </a:p>
      </dsp:txBody>
      <dsp:txXfrm rot="10800000">
        <a:off x="0" y="2340260"/>
        <a:ext cx="2160240" cy="1404156"/>
      </dsp:txXfrm>
    </dsp:sp>
    <dsp:sp modelId="{31914DC3-544E-48EB-87EE-10F7FBC5A79E}">
      <dsp:nvSpPr>
        <dsp:cNvPr id="0" name=""/>
        <dsp:cNvSpPr/>
      </dsp:nvSpPr>
      <dsp:spPr>
        <a:xfrm rot="5400000">
          <a:off x="2304256" y="1728192"/>
          <a:ext cx="1872208" cy="2160240"/>
        </a:xfrm>
        <a:prstGeom prst="round1Rect">
          <a:avLst/>
        </a:prstGeom>
        <a:solidFill>
          <a:schemeClr val="accent3">
            <a:shade val="80000"/>
            <a:hueOff val="218909"/>
            <a:satOff val="-1431"/>
            <a:lumOff val="2455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156464" rIns="156464" bIns="156464" numCol="1" spcCol="1270" anchor="ctr" anchorCtr="0">
          <a:noAutofit/>
        </a:bodyPr>
        <a:lstStyle/>
        <a:p>
          <a:pPr lvl="0" algn="ctr" defTabSz="977900">
            <a:lnSpc>
              <a:spcPct val="90000"/>
            </a:lnSpc>
            <a:spcBef>
              <a:spcPct val="0"/>
            </a:spcBef>
            <a:spcAft>
              <a:spcPct val="35000"/>
            </a:spcAft>
          </a:pPr>
          <a:r>
            <a:rPr lang="pt-BR" sz="2200" kern="1200" dirty="0" smtClean="0"/>
            <a:t>18 gestores e 17 administradores</a:t>
          </a:r>
          <a:endParaRPr lang="pt-BR" sz="2200" kern="1200" dirty="0"/>
        </a:p>
      </dsp:txBody>
      <dsp:txXfrm rot="5400000">
        <a:off x="2538282" y="1962218"/>
        <a:ext cx="1404156" cy="2160240"/>
      </dsp:txXfrm>
    </dsp:sp>
    <dsp:sp modelId="{D0CD735C-A7B6-49E3-B1E9-67A81F653C2B}">
      <dsp:nvSpPr>
        <dsp:cNvPr id="0" name=""/>
        <dsp:cNvSpPr/>
      </dsp:nvSpPr>
      <dsp:spPr>
        <a:xfrm>
          <a:off x="1512167" y="1404156"/>
          <a:ext cx="1296144" cy="936104"/>
        </a:xfrm>
        <a:prstGeom prst="roundRect">
          <a:avLst/>
        </a:prstGeom>
        <a:solidFill>
          <a:schemeClr val="accent3">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lvl="0" algn="ctr" defTabSz="977900">
            <a:lnSpc>
              <a:spcPct val="90000"/>
            </a:lnSpc>
            <a:spcBef>
              <a:spcPct val="0"/>
            </a:spcBef>
            <a:spcAft>
              <a:spcPct val="35000"/>
            </a:spcAft>
          </a:pPr>
          <a:r>
            <a:rPr lang="pt-BR" sz="2200" b="1" kern="1200" dirty="0" smtClean="0"/>
            <a:t>FMIEE</a:t>
          </a:r>
          <a:endParaRPr lang="pt-BR" sz="2200" b="1" kern="1200" dirty="0"/>
        </a:p>
      </dsp:txBody>
      <dsp:txXfrm>
        <a:off x="1512167" y="1404156"/>
        <a:ext cx="1296144" cy="936104"/>
      </dsp:txXfrm>
    </dsp:sp>
  </dsp:spTree>
</dsp:drawing>
</file>

<file path=ppt/diagrams/layout1.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2.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0.72377</cdr:x>
      <cdr:y>0.19188</cdr:y>
    </cdr:from>
    <cdr:to>
      <cdr:x>0.88394</cdr:x>
      <cdr:y>0.43492</cdr:y>
    </cdr:to>
    <cdr:sp macro="" textlink="">
      <cdr:nvSpPr>
        <cdr:cNvPr id="2" name="Elipse 1"/>
        <cdr:cNvSpPr/>
      </cdr:nvSpPr>
      <cdr:spPr>
        <a:xfrm xmlns:a="http://schemas.openxmlformats.org/drawingml/2006/main">
          <a:off x="6507833" y="1080120"/>
          <a:ext cx="1440160" cy="1368152"/>
        </a:xfrm>
        <a:prstGeom xmlns:a="http://schemas.openxmlformats.org/drawingml/2006/main" prst="ellipse">
          <a:avLst/>
        </a:prstGeom>
        <a:solidFill xmlns:a="http://schemas.openxmlformats.org/drawingml/2006/main">
          <a:srgbClr val="C0504D">
            <a:lumMod val="75000"/>
          </a:srgbClr>
        </a:solidFill>
        <a:ln xmlns:a="http://schemas.openxmlformats.org/drawingml/2006/main" w="25400" cap="flat" cmpd="sng" algn="ctr">
          <a:solidFill>
            <a:srgbClr val="4F81BD">
              <a:shade val="50000"/>
            </a:srgbClr>
          </a:solid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defPPr>
            <a:defRPr lang="pt-BR"/>
          </a:defPPr>
          <a:lvl1pPr marL="0" algn="l" defTabSz="914400" rtl="0" eaLnBrk="1" latinLnBrk="0" hangingPunct="1">
            <a:defRPr sz="1800" kern="1200">
              <a:solidFill>
                <a:sysClr val="window" lastClr="FFFFFF"/>
              </a:solidFill>
              <a:latin typeface="Calibri"/>
            </a:defRPr>
          </a:lvl1pPr>
          <a:lvl2pPr marL="457200" algn="l" defTabSz="914400" rtl="0" eaLnBrk="1" latinLnBrk="0" hangingPunct="1">
            <a:defRPr sz="1800" kern="1200">
              <a:solidFill>
                <a:sysClr val="window" lastClr="FFFFFF"/>
              </a:solidFill>
              <a:latin typeface="Calibri"/>
            </a:defRPr>
          </a:lvl2pPr>
          <a:lvl3pPr marL="914400" algn="l" defTabSz="914400" rtl="0" eaLnBrk="1" latinLnBrk="0" hangingPunct="1">
            <a:defRPr sz="1800" kern="1200">
              <a:solidFill>
                <a:sysClr val="window" lastClr="FFFFFF"/>
              </a:solidFill>
              <a:latin typeface="Calibri"/>
            </a:defRPr>
          </a:lvl3pPr>
          <a:lvl4pPr marL="1371600" algn="l" defTabSz="914400" rtl="0" eaLnBrk="1" latinLnBrk="0" hangingPunct="1">
            <a:defRPr sz="1800" kern="1200">
              <a:solidFill>
                <a:sysClr val="window" lastClr="FFFFFF"/>
              </a:solidFill>
              <a:latin typeface="Calibri"/>
            </a:defRPr>
          </a:lvl4pPr>
          <a:lvl5pPr marL="1828800" algn="l" defTabSz="914400" rtl="0" eaLnBrk="1" latinLnBrk="0" hangingPunct="1">
            <a:defRPr sz="1800" kern="1200">
              <a:solidFill>
                <a:sysClr val="window" lastClr="FFFFFF"/>
              </a:solidFill>
              <a:latin typeface="Calibri"/>
            </a:defRPr>
          </a:lvl5pPr>
          <a:lvl6pPr marL="2286000" algn="l" defTabSz="914400" rtl="0" eaLnBrk="1" latinLnBrk="0" hangingPunct="1">
            <a:defRPr sz="1800" kern="1200">
              <a:solidFill>
                <a:sysClr val="window" lastClr="FFFFFF"/>
              </a:solidFill>
              <a:latin typeface="Calibri"/>
            </a:defRPr>
          </a:lvl6pPr>
          <a:lvl7pPr marL="2743200" algn="l" defTabSz="914400" rtl="0" eaLnBrk="1" latinLnBrk="0" hangingPunct="1">
            <a:defRPr sz="1800" kern="1200">
              <a:solidFill>
                <a:sysClr val="window" lastClr="FFFFFF"/>
              </a:solidFill>
              <a:latin typeface="Calibri"/>
            </a:defRPr>
          </a:lvl7pPr>
          <a:lvl8pPr marL="3200400" algn="l" defTabSz="914400" rtl="0" eaLnBrk="1" latinLnBrk="0" hangingPunct="1">
            <a:defRPr sz="1800" kern="1200">
              <a:solidFill>
                <a:sysClr val="window" lastClr="FFFFFF"/>
              </a:solidFill>
              <a:latin typeface="Calibri"/>
            </a:defRPr>
          </a:lvl8pPr>
          <a:lvl9pPr marL="3657600" algn="l" defTabSz="914400" rtl="0" eaLnBrk="1" latinLnBrk="0" hangingPunct="1">
            <a:defRPr sz="1800" kern="1200">
              <a:solidFill>
                <a:sysClr val="window" lastClr="FFFFFF"/>
              </a:solidFill>
              <a:latin typeface="Calibri"/>
            </a:defRPr>
          </a:lvl9pPr>
        </a:lstStyle>
        <a:p xmlns:a="http://schemas.openxmlformats.org/drawingml/2006/main">
          <a:pPr algn="ctr"/>
          <a:r>
            <a:rPr lang="pt-BR" dirty="0" smtClean="0">
              <a:solidFill>
                <a:schemeClr val="bg1"/>
              </a:solidFill>
            </a:rPr>
            <a:t>Total</a:t>
          </a:r>
        </a:p>
        <a:p xmlns:a="http://schemas.openxmlformats.org/drawingml/2006/main">
          <a:pPr algn="ctr"/>
          <a:r>
            <a:rPr lang="pt-BR" dirty="0" smtClean="0">
              <a:solidFill>
                <a:schemeClr val="bg1"/>
              </a:solidFill>
            </a:rPr>
            <a:t>1,09 bilhões</a:t>
          </a:r>
          <a:endParaRPr lang="pt-BR" dirty="0">
            <a:solidFill>
              <a:schemeClr val="bg1"/>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1" y="1"/>
            <a:ext cx="2889990" cy="489182"/>
          </a:xfrm>
          <a:prstGeom prst="rect">
            <a:avLst/>
          </a:prstGeom>
        </p:spPr>
        <p:txBody>
          <a:bodyPr vert="horz" lIns="91406" tIns="45702" rIns="91406" bIns="45702" rtlCol="0"/>
          <a:lstStyle>
            <a:lvl1pPr algn="l">
              <a:defRPr sz="1200"/>
            </a:lvl1pPr>
          </a:lstStyle>
          <a:p>
            <a:endParaRPr lang="en-GB"/>
          </a:p>
        </p:txBody>
      </p:sp>
      <p:sp>
        <p:nvSpPr>
          <p:cNvPr id="3" name="Espaço Reservado para Data 2"/>
          <p:cNvSpPr>
            <a:spLocks noGrp="1"/>
          </p:cNvSpPr>
          <p:nvPr>
            <p:ph type="dt" sz="quarter" idx="1"/>
          </p:nvPr>
        </p:nvSpPr>
        <p:spPr>
          <a:xfrm>
            <a:off x="3777541" y="1"/>
            <a:ext cx="2889990" cy="489182"/>
          </a:xfrm>
          <a:prstGeom prst="rect">
            <a:avLst/>
          </a:prstGeom>
        </p:spPr>
        <p:txBody>
          <a:bodyPr vert="horz" lIns="91406" tIns="45702" rIns="91406" bIns="45702" rtlCol="0"/>
          <a:lstStyle>
            <a:lvl1pPr algn="r">
              <a:defRPr sz="1200"/>
            </a:lvl1pPr>
          </a:lstStyle>
          <a:p>
            <a:fld id="{9914C13E-0F57-4660-8EB0-4DE8C9DB200D}" type="datetimeFigureOut">
              <a:rPr lang="en-GB" smtClean="0"/>
              <a:pPr/>
              <a:t>04/07/2016</a:t>
            </a:fld>
            <a:endParaRPr lang="en-GB"/>
          </a:p>
        </p:txBody>
      </p:sp>
      <p:sp>
        <p:nvSpPr>
          <p:cNvPr id="4" name="Espaço Reservado para Rodapé 3"/>
          <p:cNvSpPr>
            <a:spLocks noGrp="1"/>
          </p:cNvSpPr>
          <p:nvPr>
            <p:ph type="ftr" sz="quarter" idx="2"/>
          </p:nvPr>
        </p:nvSpPr>
        <p:spPr>
          <a:xfrm>
            <a:off x="1" y="9285083"/>
            <a:ext cx="2889990" cy="489181"/>
          </a:xfrm>
          <a:prstGeom prst="rect">
            <a:avLst/>
          </a:prstGeom>
        </p:spPr>
        <p:txBody>
          <a:bodyPr vert="horz" lIns="91406" tIns="45702" rIns="91406" bIns="45702" rtlCol="0" anchor="b"/>
          <a:lstStyle>
            <a:lvl1pPr algn="l">
              <a:defRPr sz="1200"/>
            </a:lvl1pPr>
          </a:lstStyle>
          <a:p>
            <a:endParaRPr lang="en-GB"/>
          </a:p>
        </p:txBody>
      </p:sp>
      <p:sp>
        <p:nvSpPr>
          <p:cNvPr id="5" name="Espaço Reservado para Número de Slide 4"/>
          <p:cNvSpPr>
            <a:spLocks noGrp="1"/>
          </p:cNvSpPr>
          <p:nvPr>
            <p:ph type="sldNum" sz="quarter" idx="3"/>
          </p:nvPr>
        </p:nvSpPr>
        <p:spPr>
          <a:xfrm>
            <a:off x="3777541" y="9285083"/>
            <a:ext cx="2889990" cy="489181"/>
          </a:xfrm>
          <a:prstGeom prst="rect">
            <a:avLst/>
          </a:prstGeom>
        </p:spPr>
        <p:txBody>
          <a:bodyPr vert="horz" lIns="91406" tIns="45702" rIns="91406" bIns="45702" rtlCol="0" anchor="b"/>
          <a:lstStyle>
            <a:lvl1pPr algn="r">
              <a:defRPr sz="1200"/>
            </a:lvl1pPr>
          </a:lstStyle>
          <a:p>
            <a:fld id="{BBA9103F-A42B-4609-A8D8-8E2BBC0DD5E8}" type="slidenum">
              <a:rPr lang="en-GB" smtClean="0"/>
              <a:pPr/>
              <a:t>‹nº›</a:t>
            </a:fld>
            <a:endParaRPr lang="en-GB"/>
          </a:p>
        </p:txBody>
      </p:sp>
    </p:spTree>
    <p:extLst>
      <p:ext uri="{BB962C8B-B14F-4D97-AF65-F5344CB8AC3E}">
        <p14:creationId xmlns="" xmlns:p14="http://schemas.microsoft.com/office/powerpoint/2010/main" val="42238754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Espaço Reservado para Data 2"/>
          <p:cNvSpPr>
            <a:spLocks noGrp="1"/>
          </p:cNvSpPr>
          <p:nvPr>
            <p:ph type="dt" idx="1"/>
          </p:nvPr>
        </p:nvSpPr>
        <p:spPr>
          <a:xfrm>
            <a:off x="3777607" y="2"/>
            <a:ext cx="2889939" cy="488791"/>
          </a:xfrm>
          <a:prstGeom prst="rect">
            <a:avLst/>
          </a:prstGeom>
        </p:spPr>
        <p:txBody>
          <a:bodyPr vert="horz" lIns="91406" tIns="45702" rIns="91406" bIns="45702" rtlCol="0"/>
          <a:lstStyle>
            <a:lvl1pPr algn="r">
              <a:defRPr sz="1200">
                <a:latin typeface="Arial" pitchFamily="34" charset="0"/>
              </a:defRPr>
            </a:lvl1pPr>
          </a:lstStyle>
          <a:p>
            <a:pPr>
              <a:defRPr/>
            </a:pPr>
            <a:fld id="{4EDFD743-B208-4B5E-AE58-3F4DF6D2327E}" type="datetimeFigureOut">
              <a:rPr lang="pt-BR"/>
              <a:pPr>
                <a:defRPr/>
              </a:pPr>
              <a:t>04/07/2016</a:t>
            </a:fld>
            <a:endParaRPr lang="pt-BR"/>
          </a:p>
        </p:txBody>
      </p:sp>
      <p:sp>
        <p:nvSpPr>
          <p:cNvPr id="4" name="Espaço Reservado para Imagem de Slide 3"/>
          <p:cNvSpPr>
            <a:spLocks noGrp="1" noRot="1" noChangeAspect="1"/>
          </p:cNvSpPr>
          <p:nvPr>
            <p:ph type="sldImg" idx="2"/>
          </p:nvPr>
        </p:nvSpPr>
        <p:spPr>
          <a:xfrm>
            <a:off x="889000" y="731838"/>
            <a:ext cx="4891088" cy="3667125"/>
          </a:xfrm>
          <a:prstGeom prst="rect">
            <a:avLst/>
          </a:prstGeom>
          <a:noFill/>
          <a:ln w="12700">
            <a:solidFill>
              <a:prstClr val="black"/>
            </a:solidFill>
          </a:ln>
        </p:spPr>
        <p:txBody>
          <a:bodyPr vert="horz" lIns="91406" tIns="45702" rIns="91406" bIns="45702" rtlCol="0" anchor="ctr"/>
          <a:lstStyle/>
          <a:p>
            <a:pPr lvl="0"/>
            <a:endParaRPr lang="pt-BR" noProof="0" smtClean="0"/>
          </a:p>
        </p:txBody>
      </p:sp>
      <p:sp>
        <p:nvSpPr>
          <p:cNvPr id="7" name="Espaço Reservado para Número de Slide 6"/>
          <p:cNvSpPr>
            <a:spLocks noGrp="1"/>
          </p:cNvSpPr>
          <p:nvPr>
            <p:ph type="sldNum" sz="quarter" idx="5"/>
          </p:nvPr>
        </p:nvSpPr>
        <p:spPr>
          <a:xfrm>
            <a:off x="3777607" y="9285340"/>
            <a:ext cx="2889939" cy="488791"/>
          </a:xfrm>
          <a:prstGeom prst="rect">
            <a:avLst/>
          </a:prstGeom>
        </p:spPr>
        <p:txBody>
          <a:bodyPr vert="horz" lIns="91406" tIns="45702" rIns="91406" bIns="45702" rtlCol="0" anchor="b"/>
          <a:lstStyle>
            <a:lvl1pPr algn="r">
              <a:defRPr sz="1200">
                <a:latin typeface="Arial" pitchFamily="34" charset="0"/>
              </a:defRPr>
            </a:lvl1pPr>
          </a:lstStyle>
          <a:p>
            <a:pPr>
              <a:defRPr/>
            </a:pPr>
            <a:fld id="{FBA7ECCB-C319-4D68-8BC1-208908DC0712}" type="slidenum">
              <a:rPr lang="pt-BR"/>
              <a:pPr>
                <a:defRPr/>
              </a:pPr>
              <a:t>‹nº›</a:t>
            </a:fld>
            <a:endParaRPr lang="pt-BR"/>
          </a:p>
        </p:txBody>
      </p:sp>
      <p:sp>
        <p:nvSpPr>
          <p:cNvPr id="8" name="Espaço Reservado para Anotações 7"/>
          <p:cNvSpPr>
            <a:spLocks noGrp="1"/>
          </p:cNvSpPr>
          <p:nvPr>
            <p:ph type="body" sz="quarter" idx="3"/>
          </p:nvPr>
        </p:nvSpPr>
        <p:spPr>
          <a:xfrm>
            <a:off x="666910" y="4643517"/>
            <a:ext cx="5335270" cy="4399121"/>
          </a:xfrm>
          <a:prstGeom prst="rect">
            <a:avLst/>
          </a:prstGeom>
        </p:spPr>
        <p:txBody>
          <a:bodyPr vert="horz" lIns="91406" tIns="45702" rIns="91406" bIns="45702" rtlCol="0">
            <a:normAutofit/>
          </a:bodyPr>
          <a:lstStyle/>
          <a:p>
            <a:pPr lvl="0"/>
            <a:r>
              <a:rPr lang="pt-BR" noProof="0" dirty="0" smtClean="0"/>
              <a:t>Clique para editar os estilos do texto mestre</a:t>
            </a:r>
          </a:p>
          <a:p>
            <a:pPr lvl="1"/>
            <a:r>
              <a:rPr lang="pt-BR" noProof="0" dirty="0" smtClean="0"/>
              <a:t>Segundo nível</a:t>
            </a:r>
          </a:p>
          <a:p>
            <a:pPr lvl="2"/>
            <a:r>
              <a:rPr lang="pt-BR" noProof="0" dirty="0" smtClean="0"/>
              <a:t>Terceiro nível</a:t>
            </a:r>
          </a:p>
          <a:p>
            <a:pPr lvl="3"/>
            <a:r>
              <a:rPr lang="pt-BR" noProof="0" dirty="0" smtClean="0"/>
              <a:t>Quarto nível</a:t>
            </a:r>
          </a:p>
          <a:p>
            <a:pPr lvl="4"/>
            <a:r>
              <a:rPr lang="pt-BR" noProof="0" dirty="0" smtClean="0"/>
              <a:t>Quinto nível</a:t>
            </a:r>
          </a:p>
        </p:txBody>
      </p:sp>
    </p:spTree>
    <p:extLst>
      <p:ext uri="{BB962C8B-B14F-4D97-AF65-F5344CB8AC3E}">
        <p14:creationId xmlns="" xmlns:p14="http://schemas.microsoft.com/office/powerpoint/2010/main" val="137982904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dirty="0"/>
          </a:p>
        </p:txBody>
      </p:sp>
      <p:sp>
        <p:nvSpPr>
          <p:cNvPr id="4" name="Espaço Reservado para Número de Slide 3"/>
          <p:cNvSpPr>
            <a:spLocks noGrp="1"/>
          </p:cNvSpPr>
          <p:nvPr>
            <p:ph type="sldNum" sz="quarter" idx="10"/>
          </p:nvPr>
        </p:nvSpPr>
        <p:spPr/>
        <p:txBody>
          <a:bodyPr/>
          <a:lstStyle/>
          <a:p>
            <a:pPr>
              <a:defRPr/>
            </a:pPr>
            <a:fld id="{FBA7ECCB-C319-4D68-8BC1-208908DC0712}" type="slidenum">
              <a:rPr lang="pt-BR" smtClean="0"/>
              <a:pPr>
                <a:defRPr/>
              </a:pPr>
              <a:t>1</a:t>
            </a:fld>
            <a:endParaRPr lang="pt-B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Espaço Reservado para Imagem de Slide 1"/>
          <p:cNvSpPr>
            <a:spLocks noGrp="1" noRot="1" noChangeAspect="1" noTextEdit="1"/>
          </p:cNvSpPr>
          <p:nvPr>
            <p:ph type="sldImg"/>
          </p:nvPr>
        </p:nvSpPr>
        <p:spPr bwMode="auto">
          <a:noFill/>
          <a:ln>
            <a:solidFill>
              <a:srgbClr val="000000"/>
            </a:solidFill>
            <a:miter lim="800000"/>
            <a:headEnd/>
            <a:tailEnd/>
          </a:ln>
        </p:spPr>
      </p:sp>
      <p:sp>
        <p:nvSpPr>
          <p:cNvPr id="32771" name="Espaço Reservado para Anotações 2"/>
          <p:cNvSpPr>
            <a:spLocks noGrp="1"/>
          </p:cNvSpPr>
          <p:nvPr>
            <p:ph type="body" idx="1"/>
          </p:nvPr>
        </p:nvSpPr>
        <p:spPr bwMode="auto">
          <a:noFill/>
        </p:spPr>
        <p:txBody>
          <a:bodyPr wrap="square" numCol="1" anchor="t" anchorCtr="0" compatLnSpc="1">
            <a:prstTxWarp prst="textNoShape">
              <a:avLst/>
            </a:prstTxWarp>
          </a:bodyPr>
          <a:lstStyle/>
          <a:p>
            <a:endParaRPr lang="pt-BR" smtClean="0"/>
          </a:p>
        </p:txBody>
      </p:sp>
      <p:sp>
        <p:nvSpPr>
          <p:cNvPr id="4" name="Espaço Reservado para Número de Slide 3"/>
          <p:cNvSpPr>
            <a:spLocks noGrp="1"/>
          </p:cNvSpPr>
          <p:nvPr>
            <p:ph type="sldNum" sz="quarter" idx="5"/>
          </p:nvPr>
        </p:nvSpPr>
        <p:spPr/>
        <p:txBody>
          <a:bodyPr/>
          <a:lstStyle/>
          <a:p>
            <a:pPr>
              <a:defRPr/>
            </a:pPr>
            <a:fld id="{AB2D4AE1-C8BA-46BF-92AC-09DAFD8AFCA6}" type="slidenum">
              <a:rPr lang="pt-BR" smtClean="0"/>
              <a:pPr>
                <a:defRPr/>
              </a:pPr>
              <a:t>25</a:t>
            </a:fld>
            <a:endParaRPr lang="pt-BR"/>
          </a:p>
        </p:txBody>
      </p:sp>
      <p:sp>
        <p:nvSpPr>
          <p:cNvPr id="5" name="Espaço Reservado para Rodapé 4"/>
          <p:cNvSpPr>
            <a:spLocks noGrp="1"/>
          </p:cNvSpPr>
          <p:nvPr>
            <p:ph type="ftr" sz="quarter" idx="4"/>
          </p:nvPr>
        </p:nvSpPr>
        <p:spPr>
          <a:xfrm>
            <a:off x="0" y="9285338"/>
            <a:ext cx="2889938" cy="488791"/>
          </a:xfrm>
          <a:prstGeom prst="rect">
            <a:avLst/>
          </a:prstGeom>
        </p:spPr>
        <p:txBody>
          <a:bodyPr lIns="94829" tIns="47414" rIns="94829" bIns="47414"/>
          <a:lstStyle/>
          <a:p>
            <a:pPr>
              <a:defRPr/>
            </a:pPr>
            <a:endParaRPr lang="pt-BR"/>
          </a:p>
        </p:txBody>
      </p:sp>
    </p:spTree>
    <p:extLst>
      <p:ext uri="{BB962C8B-B14F-4D97-AF65-F5344CB8AC3E}">
        <p14:creationId xmlns:p14="http://schemas.microsoft.com/office/powerpoint/2010/main" xmlns="" val="20932211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Espaço Reservado para Imagem de Slide 1"/>
          <p:cNvSpPr>
            <a:spLocks noGrp="1" noRot="1" noChangeAspect="1" noTextEdit="1"/>
          </p:cNvSpPr>
          <p:nvPr>
            <p:ph type="sldImg"/>
          </p:nvPr>
        </p:nvSpPr>
        <p:spPr bwMode="auto">
          <a:noFill/>
          <a:ln>
            <a:solidFill>
              <a:srgbClr val="000000"/>
            </a:solidFill>
            <a:miter lim="800000"/>
            <a:headEnd/>
            <a:tailEnd/>
          </a:ln>
        </p:spPr>
      </p:sp>
      <p:sp>
        <p:nvSpPr>
          <p:cNvPr id="32771" name="Espaço Reservado para Anotações 2"/>
          <p:cNvSpPr>
            <a:spLocks noGrp="1"/>
          </p:cNvSpPr>
          <p:nvPr>
            <p:ph type="body" idx="1"/>
          </p:nvPr>
        </p:nvSpPr>
        <p:spPr bwMode="auto">
          <a:noFill/>
        </p:spPr>
        <p:txBody>
          <a:bodyPr wrap="square" numCol="1" anchor="t" anchorCtr="0" compatLnSpc="1">
            <a:prstTxWarp prst="textNoShape">
              <a:avLst/>
            </a:prstTxWarp>
          </a:bodyPr>
          <a:lstStyle/>
          <a:p>
            <a:endParaRPr lang="pt-BR" smtClean="0"/>
          </a:p>
        </p:txBody>
      </p:sp>
      <p:sp>
        <p:nvSpPr>
          <p:cNvPr id="4" name="Espaço Reservado para Número de Slide 3"/>
          <p:cNvSpPr>
            <a:spLocks noGrp="1"/>
          </p:cNvSpPr>
          <p:nvPr>
            <p:ph type="sldNum" sz="quarter" idx="5"/>
          </p:nvPr>
        </p:nvSpPr>
        <p:spPr/>
        <p:txBody>
          <a:bodyPr/>
          <a:lstStyle/>
          <a:p>
            <a:pPr>
              <a:defRPr/>
            </a:pPr>
            <a:fld id="{AB2D4AE1-C8BA-46BF-92AC-09DAFD8AFCA6}" type="slidenum">
              <a:rPr lang="pt-BR" smtClean="0"/>
              <a:pPr>
                <a:defRPr/>
              </a:pPr>
              <a:t>26</a:t>
            </a:fld>
            <a:endParaRPr lang="pt-BR"/>
          </a:p>
        </p:txBody>
      </p:sp>
      <p:sp>
        <p:nvSpPr>
          <p:cNvPr id="5" name="Espaço Reservado para Rodapé 4"/>
          <p:cNvSpPr>
            <a:spLocks noGrp="1"/>
          </p:cNvSpPr>
          <p:nvPr>
            <p:ph type="ftr" sz="quarter" idx="4"/>
          </p:nvPr>
        </p:nvSpPr>
        <p:spPr>
          <a:xfrm>
            <a:off x="0" y="9285338"/>
            <a:ext cx="2889938" cy="488791"/>
          </a:xfrm>
          <a:prstGeom prst="rect">
            <a:avLst/>
          </a:prstGeom>
        </p:spPr>
        <p:txBody>
          <a:bodyPr lIns="94829" tIns="47414" rIns="94829" bIns="47414"/>
          <a:lstStyle/>
          <a:p>
            <a:pPr>
              <a:defRPr/>
            </a:pPr>
            <a:endParaRPr lang="pt-BR"/>
          </a:p>
        </p:txBody>
      </p:sp>
    </p:spTree>
    <p:extLst>
      <p:ext uri="{BB962C8B-B14F-4D97-AF65-F5344CB8AC3E}">
        <p14:creationId xmlns:p14="http://schemas.microsoft.com/office/powerpoint/2010/main" xmlns="" val="2093221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r>
              <a:rPr lang="pt-BR" dirty="0" smtClean="0"/>
              <a:t>Não há barreiras a</a:t>
            </a:r>
            <a:r>
              <a:rPr lang="pt-BR" baseline="0" dirty="0" smtClean="0"/>
              <a:t> pelo menos uma década.</a:t>
            </a:r>
            <a:endParaRPr lang="pt-BR" dirty="0"/>
          </a:p>
        </p:txBody>
      </p:sp>
      <p:sp>
        <p:nvSpPr>
          <p:cNvPr id="4" name="Espaço Reservado para Número de Slide 3"/>
          <p:cNvSpPr>
            <a:spLocks noGrp="1"/>
          </p:cNvSpPr>
          <p:nvPr>
            <p:ph type="sldNum" sz="quarter" idx="10"/>
          </p:nvPr>
        </p:nvSpPr>
        <p:spPr/>
        <p:txBody>
          <a:bodyPr/>
          <a:lstStyle/>
          <a:p>
            <a:fld id="{BFD359E2-6BF8-44C3-90A7-ED62C0F4DC65}" type="slidenum">
              <a:rPr lang="pt-BR" smtClean="0"/>
              <a:pPr/>
              <a:t>4</a:t>
            </a:fld>
            <a:endParaRPr lang="pt-B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r>
              <a:rPr lang="pt-BR" dirty="0" smtClean="0"/>
              <a:t>Não havia barreiras de acesso ao mercado,</a:t>
            </a:r>
            <a:r>
              <a:rPr lang="pt-BR" baseline="0" dirty="0" smtClean="0"/>
              <a:t> mas faltava um ator que aproximasse os empreendedores e os investidores em escala nacional (requer internet).</a:t>
            </a:r>
            <a:endParaRPr lang="pt-BR" dirty="0"/>
          </a:p>
        </p:txBody>
      </p:sp>
      <p:sp>
        <p:nvSpPr>
          <p:cNvPr id="4" name="Espaço Reservado para Número de Slide 3"/>
          <p:cNvSpPr>
            <a:spLocks noGrp="1"/>
          </p:cNvSpPr>
          <p:nvPr>
            <p:ph type="sldNum" sz="quarter" idx="10"/>
          </p:nvPr>
        </p:nvSpPr>
        <p:spPr/>
        <p:txBody>
          <a:bodyPr/>
          <a:lstStyle/>
          <a:p>
            <a:pPr>
              <a:defRPr/>
            </a:pPr>
            <a:fld id="{FBA7ECCB-C319-4D68-8BC1-208908DC0712}" type="slidenum">
              <a:rPr lang="pt-BR" smtClean="0"/>
              <a:pPr>
                <a:defRPr/>
              </a:pPr>
              <a:t>6</a:t>
            </a:fld>
            <a:endParaRPr lang="pt-B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r>
              <a:rPr lang="pt-BR" dirty="0" smtClean="0"/>
              <a:t>O limite de R$ 2,4 milhões</a:t>
            </a:r>
            <a:r>
              <a:rPr lang="pt-BR" baseline="0" dirty="0" smtClean="0"/>
              <a:t> realmente não é uma barreira.</a:t>
            </a:r>
            <a:endParaRPr lang="pt-BR" dirty="0"/>
          </a:p>
        </p:txBody>
      </p:sp>
      <p:sp>
        <p:nvSpPr>
          <p:cNvPr id="4" name="Espaço Reservado para Número de Slide 3"/>
          <p:cNvSpPr>
            <a:spLocks noGrp="1"/>
          </p:cNvSpPr>
          <p:nvPr>
            <p:ph type="sldNum" sz="quarter" idx="10"/>
          </p:nvPr>
        </p:nvSpPr>
        <p:spPr/>
        <p:txBody>
          <a:bodyPr/>
          <a:lstStyle/>
          <a:p>
            <a:pPr>
              <a:defRPr/>
            </a:pPr>
            <a:fld id="{FBA7ECCB-C319-4D68-8BC1-208908DC0712}" type="slidenum">
              <a:rPr lang="pt-BR" smtClean="0"/>
              <a:pPr>
                <a:defRPr/>
              </a:pPr>
              <a:t>7</a:t>
            </a:fld>
            <a:endParaRPr lang="pt-B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r>
              <a:rPr lang="pt-BR" dirty="0" smtClean="0"/>
              <a:t>O que é o </a:t>
            </a:r>
            <a:r>
              <a:rPr lang="pt-BR" dirty="0" err="1" smtClean="0"/>
              <a:t>equity</a:t>
            </a:r>
            <a:r>
              <a:rPr lang="pt-BR" dirty="0" smtClean="0"/>
              <a:t> </a:t>
            </a:r>
            <a:r>
              <a:rPr lang="pt-BR" dirty="0" err="1" smtClean="0"/>
              <a:t>crowdfunding</a:t>
            </a:r>
            <a:r>
              <a:rPr lang="pt-BR" dirty="0" smtClean="0"/>
              <a:t>.</a:t>
            </a:r>
            <a:endParaRPr lang="pt-BR" dirty="0"/>
          </a:p>
        </p:txBody>
      </p:sp>
      <p:sp>
        <p:nvSpPr>
          <p:cNvPr id="4" name="Espaço Reservado para Número de Slide 3"/>
          <p:cNvSpPr>
            <a:spLocks noGrp="1"/>
          </p:cNvSpPr>
          <p:nvPr>
            <p:ph type="sldNum" sz="quarter" idx="10"/>
          </p:nvPr>
        </p:nvSpPr>
        <p:spPr/>
        <p:txBody>
          <a:bodyPr/>
          <a:lstStyle/>
          <a:p>
            <a:fld id="{BFD359E2-6BF8-44C3-90A7-ED62C0F4DC65}" type="slidenum">
              <a:rPr lang="pt-BR" smtClean="0"/>
              <a:pPr/>
              <a:t>8</a:t>
            </a:fld>
            <a:endParaRPr lang="pt-B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dirty="0"/>
          </a:p>
        </p:txBody>
      </p:sp>
      <p:sp>
        <p:nvSpPr>
          <p:cNvPr id="4" name="Espaço Reservado para Número de Slide 3"/>
          <p:cNvSpPr>
            <a:spLocks noGrp="1"/>
          </p:cNvSpPr>
          <p:nvPr>
            <p:ph type="sldNum" sz="quarter" idx="10"/>
          </p:nvPr>
        </p:nvSpPr>
        <p:spPr/>
        <p:txBody>
          <a:bodyPr/>
          <a:lstStyle/>
          <a:p>
            <a:fld id="{BFD359E2-6BF8-44C3-90A7-ED62C0F4DC65}" type="slidenum">
              <a:rPr lang="pt-BR" smtClean="0"/>
              <a:pPr/>
              <a:t>9</a:t>
            </a:fld>
            <a:endParaRPr lang="pt-B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r>
              <a:rPr lang="pt-BR" dirty="0" smtClean="0"/>
              <a:t>Veloz crescimento das captações online no exterior.</a:t>
            </a:r>
            <a:endParaRPr lang="pt-BR" dirty="0"/>
          </a:p>
        </p:txBody>
      </p:sp>
      <p:sp>
        <p:nvSpPr>
          <p:cNvPr id="4" name="Espaço Reservado para Número de Slide 3"/>
          <p:cNvSpPr>
            <a:spLocks noGrp="1"/>
          </p:cNvSpPr>
          <p:nvPr>
            <p:ph type="sldNum" sz="quarter" idx="10"/>
          </p:nvPr>
        </p:nvSpPr>
        <p:spPr/>
        <p:txBody>
          <a:bodyPr/>
          <a:lstStyle/>
          <a:p>
            <a:pPr>
              <a:defRPr/>
            </a:pPr>
            <a:fld id="{FBA7ECCB-C319-4D68-8BC1-208908DC0712}" type="slidenum">
              <a:rPr lang="pt-BR" smtClean="0"/>
              <a:pPr>
                <a:defRPr/>
              </a:pPr>
              <a:t>11</a:t>
            </a:fld>
            <a:endParaRPr lang="pt-B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Espaço Reservado para Imagem de Slide 1"/>
          <p:cNvSpPr>
            <a:spLocks noGrp="1" noRot="1" noChangeAspect="1" noTextEdit="1"/>
          </p:cNvSpPr>
          <p:nvPr>
            <p:ph type="sldImg"/>
          </p:nvPr>
        </p:nvSpPr>
        <p:spPr bwMode="auto">
          <a:noFill/>
          <a:ln>
            <a:solidFill>
              <a:srgbClr val="000000"/>
            </a:solidFill>
            <a:miter lim="800000"/>
            <a:headEnd/>
            <a:tailEnd/>
          </a:ln>
        </p:spPr>
      </p:sp>
      <p:sp>
        <p:nvSpPr>
          <p:cNvPr id="32771" name="Espaço Reservado para Anotações 2"/>
          <p:cNvSpPr>
            <a:spLocks noGrp="1"/>
          </p:cNvSpPr>
          <p:nvPr>
            <p:ph type="body" idx="1"/>
          </p:nvPr>
        </p:nvSpPr>
        <p:spPr bwMode="auto">
          <a:noFill/>
        </p:spPr>
        <p:txBody>
          <a:bodyPr wrap="square" numCol="1" anchor="t" anchorCtr="0" compatLnSpc="1">
            <a:prstTxWarp prst="textNoShape">
              <a:avLst/>
            </a:prstTxWarp>
          </a:bodyPr>
          <a:lstStyle/>
          <a:p>
            <a:endParaRPr lang="pt-BR" smtClean="0"/>
          </a:p>
        </p:txBody>
      </p:sp>
      <p:sp>
        <p:nvSpPr>
          <p:cNvPr id="4" name="Espaço Reservado para Número de Slide 3"/>
          <p:cNvSpPr>
            <a:spLocks noGrp="1"/>
          </p:cNvSpPr>
          <p:nvPr>
            <p:ph type="sldNum" sz="quarter" idx="5"/>
          </p:nvPr>
        </p:nvSpPr>
        <p:spPr/>
        <p:txBody>
          <a:bodyPr/>
          <a:lstStyle/>
          <a:p>
            <a:pPr>
              <a:defRPr/>
            </a:pPr>
            <a:fld id="{AB2D4AE1-C8BA-46BF-92AC-09DAFD8AFCA6}" type="slidenum">
              <a:rPr lang="pt-BR" smtClean="0"/>
              <a:pPr>
                <a:defRPr/>
              </a:pPr>
              <a:t>23</a:t>
            </a:fld>
            <a:endParaRPr lang="pt-BR"/>
          </a:p>
        </p:txBody>
      </p:sp>
      <p:sp>
        <p:nvSpPr>
          <p:cNvPr id="5" name="Espaço Reservado para Rodapé 4"/>
          <p:cNvSpPr>
            <a:spLocks noGrp="1"/>
          </p:cNvSpPr>
          <p:nvPr>
            <p:ph type="ftr" sz="quarter" idx="4"/>
          </p:nvPr>
        </p:nvSpPr>
        <p:spPr>
          <a:xfrm>
            <a:off x="0" y="9285338"/>
            <a:ext cx="2889938" cy="488791"/>
          </a:xfrm>
          <a:prstGeom prst="rect">
            <a:avLst/>
          </a:prstGeom>
        </p:spPr>
        <p:txBody>
          <a:bodyPr lIns="94829" tIns="47414" rIns="94829" bIns="47414"/>
          <a:lstStyle/>
          <a:p>
            <a:pPr>
              <a:defRPr/>
            </a:pPr>
            <a:endParaRPr lang="pt-BR"/>
          </a:p>
        </p:txBody>
      </p:sp>
    </p:spTree>
    <p:extLst>
      <p:ext uri="{BB962C8B-B14F-4D97-AF65-F5344CB8AC3E}">
        <p14:creationId xmlns:p14="http://schemas.microsoft.com/office/powerpoint/2010/main" xmlns="" val="20932211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Espaço Reservado para Imagem de Slide 1"/>
          <p:cNvSpPr>
            <a:spLocks noGrp="1" noRot="1" noChangeAspect="1" noTextEdit="1"/>
          </p:cNvSpPr>
          <p:nvPr>
            <p:ph type="sldImg"/>
          </p:nvPr>
        </p:nvSpPr>
        <p:spPr bwMode="auto">
          <a:noFill/>
          <a:ln>
            <a:solidFill>
              <a:srgbClr val="000000"/>
            </a:solidFill>
            <a:miter lim="800000"/>
            <a:headEnd/>
            <a:tailEnd/>
          </a:ln>
        </p:spPr>
      </p:sp>
      <p:sp>
        <p:nvSpPr>
          <p:cNvPr id="32771" name="Espaço Reservado para Anotações 2"/>
          <p:cNvSpPr>
            <a:spLocks noGrp="1"/>
          </p:cNvSpPr>
          <p:nvPr>
            <p:ph type="body" idx="1"/>
          </p:nvPr>
        </p:nvSpPr>
        <p:spPr bwMode="auto">
          <a:noFill/>
        </p:spPr>
        <p:txBody>
          <a:bodyPr wrap="square" numCol="1" anchor="t" anchorCtr="0" compatLnSpc="1">
            <a:prstTxWarp prst="textNoShape">
              <a:avLst/>
            </a:prstTxWarp>
          </a:bodyPr>
          <a:lstStyle/>
          <a:p>
            <a:endParaRPr lang="pt-BR" smtClean="0"/>
          </a:p>
        </p:txBody>
      </p:sp>
      <p:sp>
        <p:nvSpPr>
          <p:cNvPr id="4" name="Espaço Reservado para Número de Slide 3"/>
          <p:cNvSpPr>
            <a:spLocks noGrp="1"/>
          </p:cNvSpPr>
          <p:nvPr>
            <p:ph type="sldNum" sz="quarter" idx="5"/>
          </p:nvPr>
        </p:nvSpPr>
        <p:spPr/>
        <p:txBody>
          <a:bodyPr/>
          <a:lstStyle/>
          <a:p>
            <a:pPr>
              <a:defRPr/>
            </a:pPr>
            <a:fld id="{AB2D4AE1-C8BA-46BF-92AC-09DAFD8AFCA6}" type="slidenum">
              <a:rPr lang="pt-BR" smtClean="0"/>
              <a:pPr>
                <a:defRPr/>
              </a:pPr>
              <a:t>24</a:t>
            </a:fld>
            <a:endParaRPr lang="pt-BR"/>
          </a:p>
        </p:txBody>
      </p:sp>
      <p:sp>
        <p:nvSpPr>
          <p:cNvPr id="5" name="Espaço Reservado para Rodapé 4"/>
          <p:cNvSpPr>
            <a:spLocks noGrp="1"/>
          </p:cNvSpPr>
          <p:nvPr>
            <p:ph type="ftr" sz="quarter" idx="4"/>
          </p:nvPr>
        </p:nvSpPr>
        <p:spPr>
          <a:xfrm>
            <a:off x="0" y="9285338"/>
            <a:ext cx="2889938" cy="488791"/>
          </a:xfrm>
          <a:prstGeom prst="rect">
            <a:avLst/>
          </a:prstGeom>
        </p:spPr>
        <p:txBody>
          <a:bodyPr lIns="94829" tIns="47414" rIns="94829" bIns="47414"/>
          <a:lstStyle/>
          <a:p>
            <a:pPr>
              <a:defRPr/>
            </a:pPr>
            <a:endParaRPr lang="pt-BR"/>
          </a:p>
        </p:txBody>
      </p:sp>
    </p:spTree>
    <p:extLst>
      <p:ext uri="{BB962C8B-B14F-4D97-AF65-F5344CB8AC3E}">
        <p14:creationId xmlns:p14="http://schemas.microsoft.com/office/powerpoint/2010/main" xmlns="" val="2093221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ayout Personalizado">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4_Título e conteúdo">
    <p:spTree>
      <p:nvGrpSpPr>
        <p:cNvPr id="1" name=""/>
        <p:cNvGrpSpPr/>
        <p:nvPr/>
      </p:nvGrpSpPr>
      <p:grpSpPr>
        <a:xfrm>
          <a:off x="0" y="0"/>
          <a:ext cx="0" cy="0"/>
          <a:chOff x="0" y="0"/>
          <a:chExt cx="0" cy="0"/>
        </a:xfrm>
      </p:grpSpPr>
      <p:pic>
        <p:nvPicPr>
          <p:cNvPr id="11" name="Imagem 6" descr="Logo CVM Completo (Corrigido) sem especificação.PNG"/>
          <p:cNvPicPr>
            <a:picLocks noChangeAspect="1"/>
          </p:cNvPicPr>
          <p:nvPr userDrawn="1"/>
        </p:nvPicPr>
        <p:blipFill>
          <a:blip r:embed="rId2" cstate="print"/>
          <a:srcRect/>
          <a:stretch>
            <a:fillRect/>
          </a:stretch>
        </p:blipFill>
        <p:spPr bwMode="auto">
          <a:xfrm>
            <a:off x="7775575" y="6165850"/>
            <a:ext cx="973138" cy="576263"/>
          </a:xfrm>
          <a:prstGeom prst="rect">
            <a:avLst/>
          </a:prstGeom>
          <a:noFill/>
          <a:ln w="9525">
            <a:noFill/>
            <a:miter lim="800000"/>
            <a:headEnd/>
            <a:tailEnd/>
          </a:ln>
        </p:spPr>
      </p:pic>
      <p:sp>
        <p:nvSpPr>
          <p:cNvPr id="13" name="Espaço Reservado para Conteúdo 2"/>
          <p:cNvSpPr>
            <a:spLocks noGrp="1"/>
          </p:cNvSpPr>
          <p:nvPr>
            <p:ph idx="1"/>
          </p:nvPr>
        </p:nvSpPr>
        <p:spPr>
          <a:xfrm>
            <a:off x="457200" y="980728"/>
            <a:ext cx="8229600" cy="4608512"/>
          </a:xfrm>
        </p:spPr>
        <p:txBody>
          <a:bodyPr/>
          <a:lstStyle/>
          <a:p>
            <a:pPr lvl="0"/>
            <a:r>
              <a:rPr lang="pt-BR" dirty="0" smtClean="0"/>
              <a:t>Clique para editar os estilos do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pic>
        <p:nvPicPr>
          <p:cNvPr id="1026" name="Picture 2"/>
          <p:cNvPicPr>
            <a:picLocks noChangeAspect="1" noChangeArrowheads="1"/>
          </p:cNvPicPr>
          <p:nvPr userDrawn="1"/>
        </p:nvPicPr>
        <p:blipFill>
          <a:blip r:embed="rId3" cstate="print"/>
          <a:srcRect r="37595"/>
          <a:stretch>
            <a:fillRect/>
          </a:stretch>
        </p:blipFill>
        <p:spPr bwMode="auto">
          <a:xfrm>
            <a:off x="0" y="584684"/>
            <a:ext cx="9144000" cy="236537"/>
          </a:xfrm>
          <a:prstGeom prst="rect">
            <a:avLst/>
          </a:prstGeom>
          <a:noFill/>
          <a:ln w="9525">
            <a:noFill/>
            <a:miter lim="800000"/>
            <a:headEnd/>
            <a:tailEnd/>
          </a:ln>
          <a:effectLst/>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5_Título e conteúdo">
    <p:spTree>
      <p:nvGrpSpPr>
        <p:cNvPr id="1" name=""/>
        <p:cNvGrpSpPr/>
        <p:nvPr/>
      </p:nvGrpSpPr>
      <p:grpSpPr>
        <a:xfrm>
          <a:off x="0" y="0"/>
          <a:ext cx="0" cy="0"/>
          <a:chOff x="0" y="0"/>
          <a:chExt cx="0" cy="0"/>
        </a:xfrm>
      </p:grpSpPr>
      <p:pic>
        <p:nvPicPr>
          <p:cNvPr id="11" name="Imagem 6" descr="Logo CVM Completo (Corrigido) sem especificação.PNG"/>
          <p:cNvPicPr>
            <a:picLocks noChangeAspect="1"/>
          </p:cNvPicPr>
          <p:nvPr userDrawn="1"/>
        </p:nvPicPr>
        <p:blipFill>
          <a:blip r:embed="rId2" cstate="print"/>
          <a:srcRect/>
          <a:stretch>
            <a:fillRect/>
          </a:stretch>
        </p:blipFill>
        <p:spPr bwMode="auto">
          <a:xfrm>
            <a:off x="7775575" y="6165850"/>
            <a:ext cx="973138" cy="576263"/>
          </a:xfrm>
          <a:prstGeom prst="rect">
            <a:avLst/>
          </a:prstGeom>
          <a:noFill/>
          <a:ln w="9525">
            <a:noFill/>
            <a:miter lim="800000"/>
            <a:headEnd/>
            <a:tailEnd/>
          </a:ln>
        </p:spPr>
      </p:pic>
      <p:sp>
        <p:nvSpPr>
          <p:cNvPr id="13" name="Espaço Reservado para Conteúdo 2"/>
          <p:cNvSpPr>
            <a:spLocks noGrp="1"/>
          </p:cNvSpPr>
          <p:nvPr>
            <p:ph idx="1"/>
          </p:nvPr>
        </p:nvSpPr>
        <p:spPr>
          <a:xfrm>
            <a:off x="457200" y="980728"/>
            <a:ext cx="8229600" cy="4608512"/>
          </a:xfrm>
        </p:spPr>
        <p:txBody>
          <a:bodyPr/>
          <a:lstStyle/>
          <a:p>
            <a:pPr lvl="0"/>
            <a:r>
              <a:rPr lang="pt-BR" dirty="0" smtClean="0"/>
              <a:t>Clique para editar os estilos do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pic>
        <p:nvPicPr>
          <p:cNvPr id="1026" name="Picture 2"/>
          <p:cNvPicPr>
            <a:picLocks noChangeAspect="1" noChangeArrowheads="1"/>
          </p:cNvPicPr>
          <p:nvPr userDrawn="1"/>
        </p:nvPicPr>
        <p:blipFill>
          <a:blip r:embed="rId3" cstate="print"/>
          <a:srcRect r="37595"/>
          <a:stretch>
            <a:fillRect/>
          </a:stretch>
        </p:blipFill>
        <p:spPr bwMode="auto">
          <a:xfrm>
            <a:off x="0" y="584684"/>
            <a:ext cx="9144000" cy="236537"/>
          </a:xfrm>
          <a:prstGeom prst="rect">
            <a:avLst/>
          </a:prstGeom>
          <a:noFill/>
          <a:ln w="9525">
            <a:noFill/>
            <a:miter lim="800000"/>
            <a:headEnd/>
            <a:tailEnd/>
          </a:ln>
          <a:effectLst/>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6_Título e conteúdo">
    <p:spTree>
      <p:nvGrpSpPr>
        <p:cNvPr id="1" name=""/>
        <p:cNvGrpSpPr/>
        <p:nvPr/>
      </p:nvGrpSpPr>
      <p:grpSpPr>
        <a:xfrm>
          <a:off x="0" y="0"/>
          <a:ext cx="0" cy="0"/>
          <a:chOff x="0" y="0"/>
          <a:chExt cx="0" cy="0"/>
        </a:xfrm>
      </p:grpSpPr>
      <p:pic>
        <p:nvPicPr>
          <p:cNvPr id="11" name="Imagem 6" descr="Logo CVM Completo (Corrigido) sem especificação.PNG"/>
          <p:cNvPicPr>
            <a:picLocks noChangeAspect="1"/>
          </p:cNvPicPr>
          <p:nvPr userDrawn="1"/>
        </p:nvPicPr>
        <p:blipFill>
          <a:blip r:embed="rId2" cstate="print"/>
          <a:srcRect/>
          <a:stretch>
            <a:fillRect/>
          </a:stretch>
        </p:blipFill>
        <p:spPr bwMode="auto">
          <a:xfrm>
            <a:off x="7775575" y="6165850"/>
            <a:ext cx="973138" cy="576263"/>
          </a:xfrm>
          <a:prstGeom prst="rect">
            <a:avLst/>
          </a:prstGeom>
          <a:noFill/>
          <a:ln w="9525">
            <a:noFill/>
            <a:miter lim="800000"/>
            <a:headEnd/>
            <a:tailEnd/>
          </a:ln>
        </p:spPr>
      </p:pic>
      <p:sp>
        <p:nvSpPr>
          <p:cNvPr id="13" name="Espaço Reservado para Conteúdo 2"/>
          <p:cNvSpPr>
            <a:spLocks noGrp="1"/>
          </p:cNvSpPr>
          <p:nvPr>
            <p:ph idx="1"/>
          </p:nvPr>
        </p:nvSpPr>
        <p:spPr>
          <a:xfrm>
            <a:off x="457200" y="980728"/>
            <a:ext cx="8229600" cy="4608512"/>
          </a:xfrm>
        </p:spPr>
        <p:txBody>
          <a:bodyPr/>
          <a:lstStyle/>
          <a:p>
            <a:pPr lvl="0"/>
            <a:r>
              <a:rPr lang="pt-BR" dirty="0" smtClean="0"/>
              <a:t>Clique para editar os estilos do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pic>
        <p:nvPicPr>
          <p:cNvPr id="1026" name="Picture 2"/>
          <p:cNvPicPr>
            <a:picLocks noChangeAspect="1" noChangeArrowheads="1"/>
          </p:cNvPicPr>
          <p:nvPr userDrawn="1"/>
        </p:nvPicPr>
        <p:blipFill>
          <a:blip r:embed="rId3" cstate="print"/>
          <a:srcRect r="37595"/>
          <a:stretch>
            <a:fillRect/>
          </a:stretch>
        </p:blipFill>
        <p:spPr bwMode="auto">
          <a:xfrm>
            <a:off x="0" y="584684"/>
            <a:ext cx="9144000" cy="236537"/>
          </a:xfrm>
          <a:prstGeom prst="rect">
            <a:avLst/>
          </a:prstGeom>
          <a:noFill/>
          <a:ln w="9525">
            <a:noFill/>
            <a:miter lim="800000"/>
            <a:headEnd/>
            <a:tailEnd/>
          </a:ln>
          <a:effectLst/>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7_Título e conteúdo">
    <p:spTree>
      <p:nvGrpSpPr>
        <p:cNvPr id="1" name=""/>
        <p:cNvGrpSpPr/>
        <p:nvPr/>
      </p:nvGrpSpPr>
      <p:grpSpPr>
        <a:xfrm>
          <a:off x="0" y="0"/>
          <a:ext cx="0" cy="0"/>
          <a:chOff x="0" y="0"/>
          <a:chExt cx="0" cy="0"/>
        </a:xfrm>
      </p:grpSpPr>
      <p:pic>
        <p:nvPicPr>
          <p:cNvPr id="11" name="Imagem 6" descr="Logo CVM Completo (Corrigido) sem especificação.PNG"/>
          <p:cNvPicPr>
            <a:picLocks noChangeAspect="1"/>
          </p:cNvPicPr>
          <p:nvPr userDrawn="1"/>
        </p:nvPicPr>
        <p:blipFill>
          <a:blip r:embed="rId2" cstate="print"/>
          <a:srcRect/>
          <a:stretch>
            <a:fillRect/>
          </a:stretch>
        </p:blipFill>
        <p:spPr bwMode="auto">
          <a:xfrm>
            <a:off x="7775575" y="6165850"/>
            <a:ext cx="973138" cy="576263"/>
          </a:xfrm>
          <a:prstGeom prst="rect">
            <a:avLst/>
          </a:prstGeom>
          <a:noFill/>
          <a:ln w="9525">
            <a:noFill/>
            <a:miter lim="800000"/>
            <a:headEnd/>
            <a:tailEnd/>
          </a:ln>
        </p:spPr>
      </p:pic>
      <p:sp>
        <p:nvSpPr>
          <p:cNvPr id="13" name="Espaço Reservado para Conteúdo 2"/>
          <p:cNvSpPr>
            <a:spLocks noGrp="1"/>
          </p:cNvSpPr>
          <p:nvPr>
            <p:ph idx="1"/>
          </p:nvPr>
        </p:nvSpPr>
        <p:spPr>
          <a:xfrm>
            <a:off x="457200" y="980728"/>
            <a:ext cx="8229600" cy="4608512"/>
          </a:xfrm>
        </p:spPr>
        <p:txBody>
          <a:bodyPr/>
          <a:lstStyle/>
          <a:p>
            <a:pPr lvl="0"/>
            <a:r>
              <a:rPr lang="pt-BR" dirty="0" smtClean="0"/>
              <a:t>Clique para editar os estilos do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pic>
        <p:nvPicPr>
          <p:cNvPr id="1026" name="Picture 2"/>
          <p:cNvPicPr>
            <a:picLocks noChangeAspect="1" noChangeArrowheads="1"/>
          </p:cNvPicPr>
          <p:nvPr userDrawn="1"/>
        </p:nvPicPr>
        <p:blipFill>
          <a:blip r:embed="rId3" cstate="print"/>
          <a:srcRect r="37595"/>
          <a:stretch>
            <a:fillRect/>
          </a:stretch>
        </p:blipFill>
        <p:spPr bwMode="auto">
          <a:xfrm>
            <a:off x="0" y="584684"/>
            <a:ext cx="9144000" cy="236537"/>
          </a:xfrm>
          <a:prstGeom prst="rect">
            <a:avLst/>
          </a:prstGeom>
          <a:noFill/>
          <a:ln w="9525">
            <a:noFill/>
            <a:miter lim="800000"/>
            <a:headEnd/>
            <a:tailEnd/>
          </a:ln>
          <a:effectLst/>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8_Título e conteúdo">
    <p:spTree>
      <p:nvGrpSpPr>
        <p:cNvPr id="1" name=""/>
        <p:cNvGrpSpPr/>
        <p:nvPr/>
      </p:nvGrpSpPr>
      <p:grpSpPr>
        <a:xfrm>
          <a:off x="0" y="0"/>
          <a:ext cx="0" cy="0"/>
          <a:chOff x="0" y="0"/>
          <a:chExt cx="0" cy="0"/>
        </a:xfrm>
      </p:grpSpPr>
      <p:pic>
        <p:nvPicPr>
          <p:cNvPr id="11" name="Imagem 6" descr="Logo CVM Completo (Corrigido) sem especificação.PNG"/>
          <p:cNvPicPr>
            <a:picLocks noChangeAspect="1"/>
          </p:cNvPicPr>
          <p:nvPr userDrawn="1"/>
        </p:nvPicPr>
        <p:blipFill>
          <a:blip r:embed="rId2" cstate="print"/>
          <a:srcRect/>
          <a:stretch>
            <a:fillRect/>
          </a:stretch>
        </p:blipFill>
        <p:spPr bwMode="auto">
          <a:xfrm>
            <a:off x="7775575" y="6165850"/>
            <a:ext cx="973138" cy="576263"/>
          </a:xfrm>
          <a:prstGeom prst="rect">
            <a:avLst/>
          </a:prstGeom>
          <a:noFill/>
          <a:ln w="9525">
            <a:noFill/>
            <a:miter lim="800000"/>
            <a:headEnd/>
            <a:tailEnd/>
          </a:ln>
        </p:spPr>
      </p:pic>
      <p:sp>
        <p:nvSpPr>
          <p:cNvPr id="13" name="Espaço Reservado para Conteúdo 2"/>
          <p:cNvSpPr>
            <a:spLocks noGrp="1"/>
          </p:cNvSpPr>
          <p:nvPr>
            <p:ph idx="1"/>
          </p:nvPr>
        </p:nvSpPr>
        <p:spPr>
          <a:xfrm>
            <a:off x="457200" y="980728"/>
            <a:ext cx="8229600" cy="4608512"/>
          </a:xfrm>
        </p:spPr>
        <p:txBody>
          <a:bodyPr/>
          <a:lstStyle/>
          <a:p>
            <a:pPr lvl="0"/>
            <a:r>
              <a:rPr lang="pt-BR" dirty="0" smtClean="0"/>
              <a:t>Clique para editar os estilos do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pic>
        <p:nvPicPr>
          <p:cNvPr id="1026" name="Picture 2"/>
          <p:cNvPicPr>
            <a:picLocks noChangeAspect="1" noChangeArrowheads="1"/>
          </p:cNvPicPr>
          <p:nvPr userDrawn="1"/>
        </p:nvPicPr>
        <p:blipFill>
          <a:blip r:embed="rId3" cstate="print"/>
          <a:srcRect r="37595"/>
          <a:stretch>
            <a:fillRect/>
          </a:stretch>
        </p:blipFill>
        <p:spPr bwMode="auto">
          <a:xfrm>
            <a:off x="0" y="584684"/>
            <a:ext cx="9144000" cy="236537"/>
          </a:xfrm>
          <a:prstGeom prst="rect">
            <a:avLst/>
          </a:prstGeom>
          <a:noFill/>
          <a:ln w="9525">
            <a:noFill/>
            <a:miter lim="800000"/>
            <a:headEnd/>
            <a:tailEnd/>
          </a:ln>
          <a:effectLst/>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F55485E6-DBB6-4419-8FF1-0344C23EF90E}" type="datetimeFigureOut">
              <a:rPr lang="pt-BR" smtClean="0"/>
              <a:pPr/>
              <a:t>04/07/2016</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6FD9043B-DC56-432B-862A-D928CD26F342}" type="slidenum">
              <a:rPr lang="pt-BR" smtClean="0"/>
              <a:pPr/>
              <a:t>‹nº›</a:t>
            </a:fld>
            <a:endParaRPr lang="pt-B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9_Título e conteúdo">
    <p:spTree>
      <p:nvGrpSpPr>
        <p:cNvPr id="1" name=""/>
        <p:cNvGrpSpPr/>
        <p:nvPr/>
      </p:nvGrpSpPr>
      <p:grpSpPr>
        <a:xfrm>
          <a:off x="0" y="0"/>
          <a:ext cx="0" cy="0"/>
          <a:chOff x="0" y="0"/>
          <a:chExt cx="0" cy="0"/>
        </a:xfrm>
      </p:grpSpPr>
      <p:pic>
        <p:nvPicPr>
          <p:cNvPr id="11" name="Imagem 6" descr="Logo CVM Completo (Corrigido) sem especificação.PNG"/>
          <p:cNvPicPr>
            <a:picLocks noChangeAspect="1"/>
          </p:cNvPicPr>
          <p:nvPr userDrawn="1"/>
        </p:nvPicPr>
        <p:blipFill>
          <a:blip r:embed="rId2" cstate="print"/>
          <a:srcRect/>
          <a:stretch>
            <a:fillRect/>
          </a:stretch>
        </p:blipFill>
        <p:spPr bwMode="auto">
          <a:xfrm>
            <a:off x="7775575" y="6165850"/>
            <a:ext cx="973138" cy="576263"/>
          </a:xfrm>
          <a:prstGeom prst="rect">
            <a:avLst/>
          </a:prstGeom>
          <a:noFill/>
          <a:ln w="9525">
            <a:noFill/>
            <a:miter lim="800000"/>
            <a:headEnd/>
            <a:tailEnd/>
          </a:ln>
        </p:spPr>
      </p:pic>
      <p:sp>
        <p:nvSpPr>
          <p:cNvPr id="13" name="Espaço Reservado para Conteúdo 2"/>
          <p:cNvSpPr>
            <a:spLocks noGrp="1"/>
          </p:cNvSpPr>
          <p:nvPr>
            <p:ph idx="1"/>
          </p:nvPr>
        </p:nvSpPr>
        <p:spPr>
          <a:xfrm>
            <a:off x="457200" y="980728"/>
            <a:ext cx="8229600" cy="4608512"/>
          </a:xfrm>
        </p:spPr>
        <p:txBody>
          <a:bodyPr/>
          <a:lstStyle/>
          <a:p>
            <a:pPr lvl="0"/>
            <a:r>
              <a:rPr lang="pt-BR" dirty="0" smtClean="0"/>
              <a:t>Clique para editar os estilos do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pic>
        <p:nvPicPr>
          <p:cNvPr id="1026" name="Picture 2"/>
          <p:cNvPicPr>
            <a:picLocks noChangeAspect="1" noChangeArrowheads="1"/>
          </p:cNvPicPr>
          <p:nvPr userDrawn="1"/>
        </p:nvPicPr>
        <p:blipFill>
          <a:blip r:embed="rId3" cstate="print"/>
          <a:srcRect r="37595"/>
          <a:stretch>
            <a:fillRect/>
          </a:stretch>
        </p:blipFill>
        <p:spPr bwMode="auto">
          <a:xfrm>
            <a:off x="0" y="584684"/>
            <a:ext cx="9144000" cy="236537"/>
          </a:xfrm>
          <a:prstGeom prst="rect">
            <a:avLst/>
          </a:prstGeom>
          <a:noFill/>
          <a:ln w="9525">
            <a:noFill/>
            <a:miter lim="800000"/>
            <a:headEnd/>
            <a:tailEnd/>
          </a:ln>
          <a:effectLst/>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0_Título e conteúdo">
    <p:spTree>
      <p:nvGrpSpPr>
        <p:cNvPr id="1" name=""/>
        <p:cNvGrpSpPr/>
        <p:nvPr/>
      </p:nvGrpSpPr>
      <p:grpSpPr>
        <a:xfrm>
          <a:off x="0" y="0"/>
          <a:ext cx="0" cy="0"/>
          <a:chOff x="0" y="0"/>
          <a:chExt cx="0" cy="0"/>
        </a:xfrm>
      </p:grpSpPr>
      <p:pic>
        <p:nvPicPr>
          <p:cNvPr id="11" name="Imagem 6" descr="Logo CVM Completo (Corrigido) sem especificação.PNG"/>
          <p:cNvPicPr>
            <a:picLocks noChangeAspect="1"/>
          </p:cNvPicPr>
          <p:nvPr userDrawn="1"/>
        </p:nvPicPr>
        <p:blipFill>
          <a:blip r:embed="rId2" cstate="print"/>
          <a:srcRect/>
          <a:stretch>
            <a:fillRect/>
          </a:stretch>
        </p:blipFill>
        <p:spPr bwMode="auto">
          <a:xfrm>
            <a:off x="7775575" y="6165850"/>
            <a:ext cx="973138" cy="576263"/>
          </a:xfrm>
          <a:prstGeom prst="rect">
            <a:avLst/>
          </a:prstGeom>
          <a:noFill/>
          <a:ln w="9525">
            <a:noFill/>
            <a:miter lim="800000"/>
            <a:headEnd/>
            <a:tailEnd/>
          </a:ln>
        </p:spPr>
      </p:pic>
      <p:sp>
        <p:nvSpPr>
          <p:cNvPr id="13" name="Espaço Reservado para Conteúdo 2"/>
          <p:cNvSpPr>
            <a:spLocks noGrp="1"/>
          </p:cNvSpPr>
          <p:nvPr>
            <p:ph idx="1"/>
          </p:nvPr>
        </p:nvSpPr>
        <p:spPr>
          <a:xfrm>
            <a:off x="457200" y="980728"/>
            <a:ext cx="8229600" cy="4608512"/>
          </a:xfrm>
        </p:spPr>
        <p:txBody>
          <a:bodyPr/>
          <a:lstStyle/>
          <a:p>
            <a:pPr lvl="0"/>
            <a:r>
              <a:rPr lang="pt-BR" dirty="0" smtClean="0"/>
              <a:t>Clique para editar os estilos do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pic>
        <p:nvPicPr>
          <p:cNvPr id="1026" name="Picture 2"/>
          <p:cNvPicPr>
            <a:picLocks noChangeAspect="1" noChangeArrowheads="1"/>
          </p:cNvPicPr>
          <p:nvPr userDrawn="1"/>
        </p:nvPicPr>
        <p:blipFill>
          <a:blip r:embed="rId3" cstate="print"/>
          <a:srcRect r="37595"/>
          <a:stretch>
            <a:fillRect/>
          </a:stretch>
        </p:blipFill>
        <p:spPr bwMode="auto">
          <a:xfrm>
            <a:off x="0" y="584684"/>
            <a:ext cx="9144000" cy="236537"/>
          </a:xfrm>
          <a:prstGeom prst="rect">
            <a:avLst/>
          </a:prstGeom>
          <a:noFill/>
          <a:ln w="9525">
            <a:noFill/>
            <a:miter lim="800000"/>
            <a:headEnd/>
            <a:tailEnd/>
          </a:ln>
          <a:effectLst/>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11_Título e conteúdo">
    <p:spTree>
      <p:nvGrpSpPr>
        <p:cNvPr id="1" name=""/>
        <p:cNvGrpSpPr/>
        <p:nvPr/>
      </p:nvGrpSpPr>
      <p:grpSpPr>
        <a:xfrm>
          <a:off x="0" y="0"/>
          <a:ext cx="0" cy="0"/>
          <a:chOff x="0" y="0"/>
          <a:chExt cx="0" cy="0"/>
        </a:xfrm>
      </p:grpSpPr>
      <p:pic>
        <p:nvPicPr>
          <p:cNvPr id="11" name="Imagem 6" descr="Logo CVM Completo (Corrigido) sem especificação.PNG"/>
          <p:cNvPicPr>
            <a:picLocks noChangeAspect="1"/>
          </p:cNvPicPr>
          <p:nvPr userDrawn="1"/>
        </p:nvPicPr>
        <p:blipFill>
          <a:blip r:embed="rId2" cstate="print"/>
          <a:srcRect/>
          <a:stretch>
            <a:fillRect/>
          </a:stretch>
        </p:blipFill>
        <p:spPr bwMode="auto">
          <a:xfrm>
            <a:off x="7775575" y="6165850"/>
            <a:ext cx="973138" cy="576263"/>
          </a:xfrm>
          <a:prstGeom prst="rect">
            <a:avLst/>
          </a:prstGeom>
          <a:noFill/>
          <a:ln w="9525">
            <a:noFill/>
            <a:miter lim="800000"/>
            <a:headEnd/>
            <a:tailEnd/>
          </a:ln>
        </p:spPr>
      </p:pic>
      <p:sp>
        <p:nvSpPr>
          <p:cNvPr id="13" name="Espaço Reservado para Conteúdo 2"/>
          <p:cNvSpPr>
            <a:spLocks noGrp="1"/>
          </p:cNvSpPr>
          <p:nvPr>
            <p:ph idx="1"/>
          </p:nvPr>
        </p:nvSpPr>
        <p:spPr>
          <a:xfrm>
            <a:off x="457200" y="980728"/>
            <a:ext cx="8229600" cy="4608512"/>
          </a:xfrm>
        </p:spPr>
        <p:txBody>
          <a:bodyPr/>
          <a:lstStyle/>
          <a:p>
            <a:pPr lvl="0"/>
            <a:r>
              <a:rPr lang="pt-BR" dirty="0" smtClean="0"/>
              <a:t>Clique para editar os estilos do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pic>
        <p:nvPicPr>
          <p:cNvPr id="1026" name="Picture 2"/>
          <p:cNvPicPr>
            <a:picLocks noChangeAspect="1" noChangeArrowheads="1"/>
          </p:cNvPicPr>
          <p:nvPr userDrawn="1"/>
        </p:nvPicPr>
        <p:blipFill>
          <a:blip r:embed="rId3" cstate="print"/>
          <a:srcRect r="37595"/>
          <a:stretch>
            <a:fillRect/>
          </a:stretch>
        </p:blipFill>
        <p:spPr bwMode="auto">
          <a:xfrm>
            <a:off x="0" y="584684"/>
            <a:ext cx="9144000" cy="236537"/>
          </a:xfrm>
          <a:prstGeom prst="rect">
            <a:avLst/>
          </a:prstGeom>
          <a:noFill/>
          <a:ln w="9525">
            <a:noFill/>
            <a:miter lim="800000"/>
            <a:headEnd/>
            <a:tailEnd/>
          </a:ln>
          <a:effectLst/>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2_Título e conteúdo">
    <p:spTree>
      <p:nvGrpSpPr>
        <p:cNvPr id="1" name=""/>
        <p:cNvGrpSpPr/>
        <p:nvPr/>
      </p:nvGrpSpPr>
      <p:grpSpPr>
        <a:xfrm>
          <a:off x="0" y="0"/>
          <a:ext cx="0" cy="0"/>
          <a:chOff x="0" y="0"/>
          <a:chExt cx="0" cy="0"/>
        </a:xfrm>
      </p:grpSpPr>
      <p:pic>
        <p:nvPicPr>
          <p:cNvPr id="11" name="Imagem 6" descr="Logo CVM Completo (Corrigido) sem especificação.PNG"/>
          <p:cNvPicPr>
            <a:picLocks noChangeAspect="1"/>
          </p:cNvPicPr>
          <p:nvPr userDrawn="1"/>
        </p:nvPicPr>
        <p:blipFill>
          <a:blip r:embed="rId2" cstate="print"/>
          <a:srcRect/>
          <a:stretch>
            <a:fillRect/>
          </a:stretch>
        </p:blipFill>
        <p:spPr bwMode="auto">
          <a:xfrm>
            <a:off x="7775575" y="6165850"/>
            <a:ext cx="973138" cy="576263"/>
          </a:xfrm>
          <a:prstGeom prst="rect">
            <a:avLst/>
          </a:prstGeom>
          <a:noFill/>
          <a:ln w="9525">
            <a:noFill/>
            <a:miter lim="800000"/>
            <a:headEnd/>
            <a:tailEnd/>
          </a:ln>
        </p:spPr>
      </p:pic>
      <p:sp>
        <p:nvSpPr>
          <p:cNvPr id="13" name="Espaço Reservado para Conteúdo 2"/>
          <p:cNvSpPr>
            <a:spLocks noGrp="1"/>
          </p:cNvSpPr>
          <p:nvPr>
            <p:ph idx="1"/>
          </p:nvPr>
        </p:nvSpPr>
        <p:spPr>
          <a:xfrm>
            <a:off x="457200" y="980728"/>
            <a:ext cx="8229600" cy="4608512"/>
          </a:xfrm>
        </p:spPr>
        <p:txBody>
          <a:bodyPr/>
          <a:lstStyle/>
          <a:p>
            <a:pPr lvl="0"/>
            <a:r>
              <a:rPr lang="pt-BR" dirty="0" smtClean="0"/>
              <a:t>Clique para editar os estilos do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pic>
        <p:nvPicPr>
          <p:cNvPr id="1026" name="Picture 2"/>
          <p:cNvPicPr>
            <a:picLocks noChangeAspect="1" noChangeArrowheads="1"/>
          </p:cNvPicPr>
          <p:nvPr userDrawn="1"/>
        </p:nvPicPr>
        <p:blipFill>
          <a:blip r:embed="rId3" cstate="print"/>
          <a:srcRect r="37595"/>
          <a:stretch>
            <a:fillRect/>
          </a:stretch>
        </p:blipFill>
        <p:spPr bwMode="auto">
          <a:xfrm>
            <a:off x="0" y="584684"/>
            <a:ext cx="9144000" cy="236537"/>
          </a:xfrm>
          <a:prstGeom prst="rect">
            <a:avLst/>
          </a:prstGeom>
          <a:noFill/>
          <a:ln w="9525">
            <a:noFill/>
            <a:miter lim="800000"/>
            <a:headEnd/>
            <a:tailEnd/>
          </a:ln>
          <a:effec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lide de Abertura">
    <p:bg>
      <p:bgPr>
        <a:blipFill dpi="0" rotWithShape="0">
          <a:blip r:embed="rId2" cstate="print">
            <a:lum/>
          </a:blip>
          <a:srcRect/>
          <a:stretch>
            <a:fillRect l="-9000" r="-9000"/>
          </a:stretch>
        </a:blipFill>
        <a:effectLst/>
      </p:bgPr>
    </p:bg>
    <p:spTree>
      <p:nvGrpSpPr>
        <p:cNvPr id="1" name=""/>
        <p:cNvGrpSpPr/>
        <p:nvPr/>
      </p:nvGrpSpPr>
      <p:grpSpPr>
        <a:xfrm>
          <a:off x="0" y="0"/>
          <a:ext cx="0" cy="0"/>
          <a:chOff x="0" y="0"/>
          <a:chExt cx="0" cy="0"/>
        </a:xfrm>
      </p:grpSpPr>
      <p:pic>
        <p:nvPicPr>
          <p:cNvPr id="3" name="Imagem 3" descr="Logo CVM Completo (Corrigido) sem especificação.PNG"/>
          <p:cNvPicPr>
            <a:picLocks noChangeAspect="1"/>
          </p:cNvPicPr>
          <p:nvPr userDrawn="1"/>
        </p:nvPicPr>
        <p:blipFill>
          <a:blip r:embed="rId3" cstate="print"/>
          <a:srcRect/>
          <a:stretch>
            <a:fillRect/>
          </a:stretch>
        </p:blipFill>
        <p:spPr bwMode="auto">
          <a:xfrm>
            <a:off x="6660232" y="5574314"/>
            <a:ext cx="1728192" cy="1023882"/>
          </a:xfrm>
          <a:prstGeom prst="rect">
            <a:avLst/>
          </a:prstGeom>
          <a:noFill/>
          <a:ln w="9525">
            <a:noFill/>
            <a:miter lim="800000"/>
            <a:headEnd/>
            <a:tailEnd/>
          </a:ln>
        </p:spPr>
      </p:pic>
      <p:sp>
        <p:nvSpPr>
          <p:cNvPr id="2" name="Título 1"/>
          <p:cNvSpPr>
            <a:spLocks noGrp="1"/>
          </p:cNvSpPr>
          <p:nvPr>
            <p:ph type="ctrTitle"/>
          </p:nvPr>
        </p:nvSpPr>
        <p:spPr>
          <a:xfrm>
            <a:off x="2987824" y="878855"/>
            <a:ext cx="5544616" cy="1470025"/>
          </a:xfrm>
        </p:spPr>
        <p:txBody>
          <a:bodyPr/>
          <a:lstStyle>
            <a:lvl1pPr algn="r">
              <a:defRPr b="1">
                <a:solidFill>
                  <a:srgbClr val="007450"/>
                </a:solidFill>
              </a:defRPr>
            </a:lvl1pPr>
          </a:lstStyle>
          <a:p>
            <a:r>
              <a:rPr lang="pt-BR" dirty="0" smtClean="0"/>
              <a:t>Clique para editar o estilo do título mestre</a:t>
            </a:r>
            <a:endParaRPr lang="pt-BR" dirty="0"/>
          </a:p>
        </p:txBody>
      </p:sp>
      <p:sp>
        <p:nvSpPr>
          <p:cNvPr id="4" name="Espaço Reservado para Data 3"/>
          <p:cNvSpPr>
            <a:spLocks noGrp="1"/>
          </p:cNvSpPr>
          <p:nvPr>
            <p:ph type="dt" sz="half" idx="10"/>
          </p:nvPr>
        </p:nvSpPr>
        <p:spPr/>
        <p:txBody>
          <a:bodyPr/>
          <a:lstStyle>
            <a:lvl1pPr>
              <a:defRPr/>
            </a:lvl1pPr>
          </a:lstStyle>
          <a:p>
            <a:pPr>
              <a:defRPr/>
            </a:pPr>
            <a:fld id="{6D757816-78D3-4382-8D54-7C07CA94CB26}" type="datetimeFigureOut">
              <a:rPr lang="pt-BR"/>
              <a:pPr>
                <a:defRPr/>
              </a:pPr>
              <a:t>04/07/2016</a:t>
            </a:fld>
            <a:endParaRPr lang="pt-BR"/>
          </a:p>
        </p:txBody>
      </p:sp>
      <p:sp>
        <p:nvSpPr>
          <p:cNvPr id="5" name="Espaço Reservado para Rodapé 4"/>
          <p:cNvSpPr>
            <a:spLocks noGrp="1"/>
          </p:cNvSpPr>
          <p:nvPr>
            <p:ph type="ftr" sz="quarter" idx="11"/>
          </p:nvPr>
        </p:nvSpPr>
        <p:spPr/>
        <p:txBody>
          <a:bodyPr/>
          <a:lstStyle>
            <a:lvl1pPr>
              <a:defRPr/>
            </a:lvl1pPr>
          </a:lstStyle>
          <a:p>
            <a:pPr>
              <a:defRPr/>
            </a:pPr>
            <a:endParaRPr lang="pt-BR"/>
          </a:p>
        </p:txBody>
      </p:sp>
      <p:sp>
        <p:nvSpPr>
          <p:cNvPr id="6" name="Espaço Reservado para Número de Slide 5"/>
          <p:cNvSpPr>
            <a:spLocks noGrp="1"/>
          </p:cNvSpPr>
          <p:nvPr>
            <p:ph type="sldNum" sz="quarter" idx="12"/>
          </p:nvPr>
        </p:nvSpPr>
        <p:spPr/>
        <p:txBody>
          <a:bodyPr/>
          <a:lstStyle>
            <a:lvl1pPr>
              <a:defRPr/>
            </a:lvl1pPr>
          </a:lstStyle>
          <a:p>
            <a:pPr>
              <a:defRPr/>
            </a:pPr>
            <a:fld id="{42521C48-AF1B-4368-9DCA-1CDDF61D7331}" type="slidenum">
              <a:rPr lang="pt-BR"/>
              <a:pPr>
                <a:defRPr/>
              </a:pPr>
              <a:t>‹nº›</a:t>
            </a:fld>
            <a:endParaRPr lang="pt-B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13_Título e conteúdo">
    <p:spTree>
      <p:nvGrpSpPr>
        <p:cNvPr id="1" name=""/>
        <p:cNvGrpSpPr/>
        <p:nvPr/>
      </p:nvGrpSpPr>
      <p:grpSpPr>
        <a:xfrm>
          <a:off x="0" y="0"/>
          <a:ext cx="0" cy="0"/>
          <a:chOff x="0" y="0"/>
          <a:chExt cx="0" cy="0"/>
        </a:xfrm>
      </p:grpSpPr>
      <p:pic>
        <p:nvPicPr>
          <p:cNvPr id="11" name="Imagem 6" descr="Logo CVM Completo (Corrigido) sem especificação.PNG"/>
          <p:cNvPicPr>
            <a:picLocks noChangeAspect="1"/>
          </p:cNvPicPr>
          <p:nvPr userDrawn="1"/>
        </p:nvPicPr>
        <p:blipFill>
          <a:blip r:embed="rId2" cstate="print"/>
          <a:srcRect/>
          <a:stretch>
            <a:fillRect/>
          </a:stretch>
        </p:blipFill>
        <p:spPr bwMode="auto">
          <a:xfrm>
            <a:off x="7775575" y="6165850"/>
            <a:ext cx="973138" cy="576263"/>
          </a:xfrm>
          <a:prstGeom prst="rect">
            <a:avLst/>
          </a:prstGeom>
          <a:noFill/>
          <a:ln w="9525">
            <a:noFill/>
            <a:miter lim="800000"/>
            <a:headEnd/>
            <a:tailEnd/>
          </a:ln>
        </p:spPr>
      </p:pic>
      <p:sp>
        <p:nvSpPr>
          <p:cNvPr id="13" name="Espaço Reservado para Conteúdo 2"/>
          <p:cNvSpPr>
            <a:spLocks noGrp="1"/>
          </p:cNvSpPr>
          <p:nvPr>
            <p:ph idx="1"/>
          </p:nvPr>
        </p:nvSpPr>
        <p:spPr>
          <a:xfrm>
            <a:off x="457200" y="980728"/>
            <a:ext cx="8229600" cy="4608512"/>
          </a:xfrm>
        </p:spPr>
        <p:txBody>
          <a:bodyPr/>
          <a:lstStyle/>
          <a:p>
            <a:pPr lvl="0"/>
            <a:r>
              <a:rPr lang="pt-BR" dirty="0" smtClean="0"/>
              <a:t>Clique para editar os estilos do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pic>
        <p:nvPicPr>
          <p:cNvPr id="1026" name="Picture 2"/>
          <p:cNvPicPr>
            <a:picLocks noChangeAspect="1" noChangeArrowheads="1"/>
          </p:cNvPicPr>
          <p:nvPr userDrawn="1"/>
        </p:nvPicPr>
        <p:blipFill>
          <a:blip r:embed="rId3" cstate="print"/>
          <a:srcRect r="37595"/>
          <a:stretch>
            <a:fillRect/>
          </a:stretch>
        </p:blipFill>
        <p:spPr bwMode="auto">
          <a:xfrm>
            <a:off x="0" y="584684"/>
            <a:ext cx="9144000" cy="236537"/>
          </a:xfrm>
          <a:prstGeom prst="rect">
            <a:avLst/>
          </a:prstGeom>
          <a:noFill/>
          <a:ln w="9525">
            <a:noFill/>
            <a:miter lim="800000"/>
            <a:headEnd/>
            <a:tailEnd/>
          </a:ln>
          <a:effectLst/>
        </p:spPr>
      </p:pic>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14_Título e conteúdo">
    <p:spTree>
      <p:nvGrpSpPr>
        <p:cNvPr id="1" name=""/>
        <p:cNvGrpSpPr/>
        <p:nvPr/>
      </p:nvGrpSpPr>
      <p:grpSpPr>
        <a:xfrm>
          <a:off x="0" y="0"/>
          <a:ext cx="0" cy="0"/>
          <a:chOff x="0" y="0"/>
          <a:chExt cx="0" cy="0"/>
        </a:xfrm>
      </p:grpSpPr>
      <p:pic>
        <p:nvPicPr>
          <p:cNvPr id="11" name="Imagem 6" descr="Logo CVM Completo (Corrigido) sem especificação.PNG"/>
          <p:cNvPicPr>
            <a:picLocks noChangeAspect="1"/>
          </p:cNvPicPr>
          <p:nvPr userDrawn="1"/>
        </p:nvPicPr>
        <p:blipFill>
          <a:blip r:embed="rId2" cstate="print"/>
          <a:srcRect/>
          <a:stretch>
            <a:fillRect/>
          </a:stretch>
        </p:blipFill>
        <p:spPr bwMode="auto">
          <a:xfrm>
            <a:off x="7775575" y="6165850"/>
            <a:ext cx="973138" cy="576263"/>
          </a:xfrm>
          <a:prstGeom prst="rect">
            <a:avLst/>
          </a:prstGeom>
          <a:noFill/>
          <a:ln w="9525">
            <a:noFill/>
            <a:miter lim="800000"/>
            <a:headEnd/>
            <a:tailEnd/>
          </a:ln>
        </p:spPr>
      </p:pic>
      <p:sp>
        <p:nvSpPr>
          <p:cNvPr id="13" name="Espaço Reservado para Conteúdo 2"/>
          <p:cNvSpPr>
            <a:spLocks noGrp="1"/>
          </p:cNvSpPr>
          <p:nvPr>
            <p:ph idx="1"/>
          </p:nvPr>
        </p:nvSpPr>
        <p:spPr>
          <a:xfrm>
            <a:off x="457200" y="980728"/>
            <a:ext cx="8229600" cy="4608512"/>
          </a:xfrm>
        </p:spPr>
        <p:txBody>
          <a:bodyPr/>
          <a:lstStyle/>
          <a:p>
            <a:pPr lvl="0"/>
            <a:r>
              <a:rPr lang="pt-BR" dirty="0" smtClean="0"/>
              <a:t>Clique para editar os estilos do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pic>
        <p:nvPicPr>
          <p:cNvPr id="1026" name="Picture 2"/>
          <p:cNvPicPr>
            <a:picLocks noChangeAspect="1" noChangeArrowheads="1"/>
          </p:cNvPicPr>
          <p:nvPr userDrawn="1"/>
        </p:nvPicPr>
        <p:blipFill>
          <a:blip r:embed="rId3" cstate="print"/>
          <a:srcRect r="37595"/>
          <a:stretch>
            <a:fillRect/>
          </a:stretch>
        </p:blipFill>
        <p:spPr bwMode="auto">
          <a:xfrm>
            <a:off x="0" y="584684"/>
            <a:ext cx="9144000" cy="236537"/>
          </a:xfrm>
          <a:prstGeom prst="rect">
            <a:avLst/>
          </a:prstGeom>
          <a:noFill/>
          <a:ln w="9525">
            <a:noFill/>
            <a:miter lim="800000"/>
            <a:headEnd/>
            <a:tailEnd/>
          </a:ln>
          <a:effectLst/>
        </p:spPr>
      </p:pic>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15_Título e conteúdo">
    <p:spTree>
      <p:nvGrpSpPr>
        <p:cNvPr id="1" name=""/>
        <p:cNvGrpSpPr/>
        <p:nvPr/>
      </p:nvGrpSpPr>
      <p:grpSpPr>
        <a:xfrm>
          <a:off x="0" y="0"/>
          <a:ext cx="0" cy="0"/>
          <a:chOff x="0" y="0"/>
          <a:chExt cx="0" cy="0"/>
        </a:xfrm>
      </p:grpSpPr>
      <p:pic>
        <p:nvPicPr>
          <p:cNvPr id="11" name="Imagem 6" descr="Logo CVM Completo (Corrigido) sem especificação.PNG"/>
          <p:cNvPicPr>
            <a:picLocks noChangeAspect="1"/>
          </p:cNvPicPr>
          <p:nvPr userDrawn="1"/>
        </p:nvPicPr>
        <p:blipFill>
          <a:blip r:embed="rId2" cstate="print"/>
          <a:srcRect/>
          <a:stretch>
            <a:fillRect/>
          </a:stretch>
        </p:blipFill>
        <p:spPr bwMode="auto">
          <a:xfrm>
            <a:off x="7775575" y="6165850"/>
            <a:ext cx="973138" cy="576263"/>
          </a:xfrm>
          <a:prstGeom prst="rect">
            <a:avLst/>
          </a:prstGeom>
          <a:noFill/>
          <a:ln w="9525">
            <a:noFill/>
            <a:miter lim="800000"/>
            <a:headEnd/>
            <a:tailEnd/>
          </a:ln>
        </p:spPr>
      </p:pic>
      <p:sp>
        <p:nvSpPr>
          <p:cNvPr id="13" name="Espaço Reservado para Conteúdo 2"/>
          <p:cNvSpPr>
            <a:spLocks noGrp="1"/>
          </p:cNvSpPr>
          <p:nvPr>
            <p:ph idx="1"/>
          </p:nvPr>
        </p:nvSpPr>
        <p:spPr>
          <a:xfrm>
            <a:off x="457200" y="980728"/>
            <a:ext cx="8229600" cy="4608512"/>
          </a:xfrm>
        </p:spPr>
        <p:txBody>
          <a:bodyPr/>
          <a:lstStyle/>
          <a:p>
            <a:pPr lvl="0"/>
            <a:r>
              <a:rPr lang="pt-BR" dirty="0" smtClean="0"/>
              <a:t>Clique para editar os estilos do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pic>
        <p:nvPicPr>
          <p:cNvPr id="1026" name="Picture 2"/>
          <p:cNvPicPr>
            <a:picLocks noChangeAspect="1" noChangeArrowheads="1"/>
          </p:cNvPicPr>
          <p:nvPr userDrawn="1"/>
        </p:nvPicPr>
        <p:blipFill>
          <a:blip r:embed="rId3" cstate="print"/>
          <a:srcRect r="37595"/>
          <a:stretch>
            <a:fillRect/>
          </a:stretch>
        </p:blipFill>
        <p:spPr bwMode="auto">
          <a:xfrm>
            <a:off x="0" y="584684"/>
            <a:ext cx="9144000" cy="236537"/>
          </a:xfrm>
          <a:prstGeom prst="rect">
            <a:avLst/>
          </a:prstGeom>
          <a:noFill/>
          <a:ln w="9525">
            <a:noFill/>
            <a:miter lim="800000"/>
            <a:headEnd/>
            <a:tailEnd/>
          </a:ln>
          <a:effectLst/>
        </p:spPr>
      </p:pic>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16_Título e conteúdo">
    <p:spTree>
      <p:nvGrpSpPr>
        <p:cNvPr id="1" name=""/>
        <p:cNvGrpSpPr/>
        <p:nvPr/>
      </p:nvGrpSpPr>
      <p:grpSpPr>
        <a:xfrm>
          <a:off x="0" y="0"/>
          <a:ext cx="0" cy="0"/>
          <a:chOff x="0" y="0"/>
          <a:chExt cx="0" cy="0"/>
        </a:xfrm>
      </p:grpSpPr>
      <p:pic>
        <p:nvPicPr>
          <p:cNvPr id="11" name="Imagem 6" descr="Logo CVM Completo (Corrigido) sem especificação.PNG"/>
          <p:cNvPicPr>
            <a:picLocks noChangeAspect="1"/>
          </p:cNvPicPr>
          <p:nvPr userDrawn="1"/>
        </p:nvPicPr>
        <p:blipFill>
          <a:blip r:embed="rId2" cstate="print"/>
          <a:srcRect/>
          <a:stretch>
            <a:fillRect/>
          </a:stretch>
        </p:blipFill>
        <p:spPr bwMode="auto">
          <a:xfrm>
            <a:off x="7775575" y="6165850"/>
            <a:ext cx="973138" cy="576263"/>
          </a:xfrm>
          <a:prstGeom prst="rect">
            <a:avLst/>
          </a:prstGeom>
          <a:noFill/>
          <a:ln w="9525">
            <a:noFill/>
            <a:miter lim="800000"/>
            <a:headEnd/>
            <a:tailEnd/>
          </a:ln>
        </p:spPr>
      </p:pic>
      <p:sp>
        <p:nvSpPr>
          <p:cNvPr id="13" name="Espaço Reservado para Conteúdo 2"/>
          <p:cNvSpPr>
            <a:spLocks noGrp="1"/>
          </p:cNvSpPr>
          <p:nvPr>
            <p:ph idx="1"/>
          </p:nvPr>
        </p:nvSpPr>
        <p:spPr>
          <a:xfrm>
            <a:off x="457200" y="980728"/>
            <a:ext cx="8229600" cy="4608512"/>
          </a:xfrm>
        </p:spPr>
        <p:txBody>
          <a:bodyPr/>
          <a:lstStyle/>
          <a:p>
            <a:pPr lvl="0"/>
            <a:r>
              <a:rPr lang="pt-BR" dirty="0" smtClean="0"/>
              <a:t>Clique para editar os estilos do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pic>
        <p:nvPicPr>
          <p:cNvPr id="1026" name="Picture 2"/>
          <p:cNvPicPr>
            <a:picLocks noChangeAspect="1" noChangeArrowheads="1"/>
          </p:cNvPicPr>
          <p:nvPr userDrawn="1"/>
        </p:nvPicPr>
        <p:blipFill>
          <a:blip r:embed="rId3" cstate="print"/>
          <a:srcRect r="37595"/>
          <a:stretch>
            <a:fillRect/>
          </a:stretch>
        </p:blipFill>
        <p:spPr bwMode="auto">
          <a:xfrm>
            <a:off x="0" y="584684"/>
            <a:ext cx="9144000" cy="236537"/>
          </a:xfrm>
          <a:prstGeom prst="rect">
            <a:avLst/>
          </a:prstGeom>
          <a:noFill/>
          <a:ln w="9525">
            <a:noFill/>
            <a:miter lim="800000"/>
            <a:headEnd/>
            <a:tailEnd/>
          </a:ln>
          <a:effectLst/>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7_Título e conteúdo">
    <p:spTree>
      <p:nvGrpSpPr>
        <p:cNvPr id="1" name=""/>
        <p:cNvGrpSpPr/>
        <p:nvPr/>
      </p:nvGrpSpPr>
      <p:grpSpPr>
        <a:xfrm>
          <a:off x="0" y="0"/>
          <a:ext cx="0" cy="0"/>
          <a:chOff x="0" y="0"/>
          <a:chExt cx="0" cy="0"/>
        </a:xfrm>
      </p:grpSpPr>
      <p:pic>
        <p:nvPicPr>
          <p:cNvPr id="11" name="Imagem 6" descr="Logo CVM Completo (Corrigido) sem especificação.PNG"/>
          <p:cNvPicPr>
            <a:picLocks noChangeAspect="1"/>
          </p:cNvPicPr>
          <p:nvPr userDrawn="1"/>
        </p:nvPicPr>
        <p:blipFill>
          <a:blip r:embed="rId2" cstate="print"/>
          <a:srcRect/>
          <a:stretch>
            <a:fillRect/>
          </a:stretch>
        </p:blipFill>
        <p:spPr bwMode="auto">
          <a:xfrm>
            <a:off x="7775575" y="6165850"/>
            <a:ext cx="973138" cy="576263"/>
          </a:xfrm>
          <a:prstGeom prst="rect">
            <a:avLst/>
          </a:prstGeom>
          <a:noFill/>
          <a:ln w="9525">
            <a:noFill/>
            <a:miter lim="800000"/>
            <a:headEnd/>
            <a:tailEnd/>
          </a:ln>
        </p:spPr>
      </p:pic>
      <p:sp>
        <p:nvSpPr>
          <p:cNvPr id="13" name="Espaço Reservado para Conteúdo 2"/>
          <p:cNvSpPr>
            <a:spLocks noGrp="1"/>
          </p:cNvSpPr>
          <p:nvPr>
            <p:ph idx="1"/>
          </p:nvPr>
        </p:nvSpPr>
        <p:spPr>
          <a:xfrm>
            <a:off x="457200" y="980728"/>
            <a:ext cx="8229600" cy="4608512"/>
          </a:xfrm>
        </p:spPr>
        <p:txBody>
          <a:bodyPr/>
          <a:lstStyle/>
          <a:p>
            <a:pPr lvl="0"/>
            <a:r>
              <a:rPr lang="pt-BR" dirty="0" smtClean="0"/>
              <a:t>Clique para editar os estilos do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pic>
        <p:nvPicPr>
          <p:cNvPr id="1026" name="Picture 2"/>
          <p:cNvPicPr>
            <a:picLocks noChangeAspect="1" noChangeArrowheads="1"/>
          </p:cNvPicPr>
          <p:nvPr userDrawn="1"/>
        </p:nvPicPr>
        <p:blipFill>
          <a:blip r:embed="rId3" cstate="print"/>
          <a:srcRect r="37595"/>
          <a:stretch>
            <a:fillRect/>
          </a:stretch>
        </p:blipFill>
        <p:spPr bwMode="auto">
          <a:xfrm>
            <a:off x="0" y="584684"/>
            <a:ext cx="9144000" cy="236537"/>
          </a:xfrm>
          <a:prstGeom prst="rect">
            <a:avLst/>
          </a:prstGeom>
          <a:noFill/>
          <a:ln w="9525">
            <a:noFill/>
            <a:miter lim="800000"/>
            <a:headEnd/>
            <a:tailEnd/>
          </a:ln>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ítulo e conteúdo">
    <p:spTree>
      <p:nvGrpSpPr>
        <p:cNvPr id="1" name=""/>
        <p:cNvGrpSpPr/>
        <p:nvPr/>
      </p:nvGrpSpPr>
      <p:grpSpPr>
        <a:xfrm>
          <a:off x="0" y="0"/>
          <a:ext cx="0" cy="0"/>
          <a:chOff x="0" y="0"/>
          <a:chExt cx="0" cy="0"/>
        </a:xfrm>
      </p:grpSpPr>
      <p:pic>
        <p:nvPicPr>
          <p:cNvPr id="4" name="Imagem 6" descr="Logo CVM Completo (Corrigido) sem especificação.PNG"/>
          <p:cNvPicPr>
            <a:picLocks noChangeAspect="1"/>
          </p:cNvPicPr>
          <p:nvPr userDrawn="1"/>
        </p:nvPicPr>
        <p:blipFill>
          <a:blip r:embed="rId2" cstate="print"/>
          <a:srcRect/>
          <a:stretch>
            <a:fillRect/>
          </a:stretch>
        </p:blipFill>
        <p:spPr bwMode="auto">
          <a:xfrm>
            <a:off x="7775575" y="6165850"/>
            <a:ext cx="973138" cy="576263"/>
          </a:xfrm>
          <a:prstGeom prst="rect">
            <a:avLst/>
          </a:prstGeom>
          <a:noFill/>
          <a:ln w="9525">
            <a:noFill/>
            <a:miter lim="800000"/>
            <a:headEnd/>
            <a:tailEnd/>
          </a:ln>
        </p:spPr>
      </p:pic>
      <p:cxnSp>
        <p:nvCxnSpPr>
          <p:cNvPr id="7" name="Conector reto 6"/>
          <p:cNvCxnSpPr/>
          <p:nvPr userDrawn="1"/>
        </p:nvCxnSpPr>
        <p:spPr>
          <a:xfrm>
            <a:off x="323850" y="6093296"/>
            <a:ext cx="84963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 name="Espaço Reservado para Conteúdo 2"/>
          <p:cNvSpPr>
            <a:spLocks noGrp="1"/>
          </p:cNvSpPr>
          <p:nvPr>
            <p:ph idx="1"/>
          </p:nvPr>
        </p:nvSpPr>
        <p:spPr>
          <a:xfrm>
            <a:off x="457200" y="908720"/>
            <a:ext cx="8229600" cy="4896544"/>
          </a:xfrm>
        </p:spPr>
        <p:txBody>
          <a:bodyPr/>
          <a:lstStyle/>
          <a:p>
            <a:pPr lvl="0"/>
            <a:r>
              <a:rPr lang="pt-BR" dirty="0" smtClean="0"/>
              <a:t>Clique para editar os estilos do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sp>
        <p:nvSpPr>
          <p:cNvPr id="8" name="Retângulo 7"/>
          <p:cNvSpPr/>
          <p:nvPr userDrawn="1"/>
        </p:nvSpPr>
        <p:spPr>
          <a:xfrm>
            <a:off x="0" y="764828"/>
            <a:ext cx="14635163" cy="144462"/>
          </a:xfrm>
          <a:prstGeom prst="rect">
            <a:avLst/>
          </a:prstGeom>
          <a:gradFill flip="none" rotWithShape="1">
            <a:gsLst>
              <a:gs pos="0">
                <a:srgbClr val="FFCB05"/>
              </a:gs>
              <a:gs pos="64999">
                <a:schemeClr val="bg1"/>
              </a:gs>
              <a:gs pos="64999">
                <a:schemeClr val="bg1"/>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9" name="Retângulo 8"/>
          <p:cNvSpPr/>
          <p:nvPr userDrawn="1"/>
        </p:nvSpPr>
        <p:spPr>
          <a:xfrm>
            <a:off x="0" y="909290"/>
            <a:ext cx="14635163" cy="71438"/>
          </a:xfrm>
          <a:prstGeom prst="rect">
            <a:avLst/>
          </a:prstGeom>
          <a:gradFill>
            <a:gsLst>
              <a:gs pos="0">
                <a:srgbClr val="007450"/>
              </a:gs>
              <a:gs pos="64999">
                <a:schemeClr val="bg1"/>
              </a:gs>
              <a:gs pos="64999">
                <a:schemeClr val="bg1"/>
              </a:gs>
              <a:gs pos="100000">
                <a:schemeClr val="bg1"/>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ítulo e conteúdo">
    <p:spTree>
      <p:nvGrpSpPr>
        <p:cNvPr id="1" name=""/>
        <p:cNvGrpSpPr/>
        <p:nvPr/>
      </p:nvGrpSpPr>
      <p:grpSpPr>
        <a:xfrm>
          <a:off x="0" y="0"/>
          <a:ext cx="0" cy="0"/>
          <a:chOff x="0" y="0"/>
          <a:chExt cx="0" cy="0"/>
        </a:xfrm>
      </p:grpSpPr>
      <p:pic>
        <p:nvPicPr>
          <p:cNvPr id="5" name="Imagem 6" descr="Logo CVM Completo (Corrigido) sem especificação.PNG"/>
          <p:cNvPicPr>
            <a:picLocks noChangeAspect="1"/>
          </p:cNvPicPr>
          <p:nvPr userDrawn="1"/>
        </p:nvPicPr>
        <p:blipFill>
          <a:blip r:embed="rId2" cstate="print"/>
          <a:srcRect/>
          <a:stretch>
            <a:fillRect/>
          </a:stretch>
        </p:blipFill>
        <p:spPr bwMode="auto">
          <a:xfrm>
            <a:off x="7775575" y="6165850"/>
            <a:ext cx="973138" cy="576263"/>
          </a:xfrm>
          <a:prstGeom prst="rect">
            <a:avLst/>
          </a:prstGeom>
          <a:noFill/>
          <a:ln w="9525">
            <a:noFill/>
            <a:miter lim="800000"/>
            <a:headEnd/>
            <a:tailEnd/>
          </a:ln>
        </p:spPr>
      </p:pic>
      <p:cxnSp>
        <p:nvCxnSpPr>
          <p:cNvPr id="6" name="Conector reto 5"/>
          <p:cNvCxnSpPr/>
          <p:nvPr userDrawn="1"/>
        </p:nvCxnSpPr>
        <p:spPr>
          <a:xfrm>
            <a:off x="323850" y="6021388"/>
            <a:ext cx="84963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8" name="Espaço Reservado para Conteúdo 2"/>
          <p:cNvSpPr>
            <a:spLocks noGrp="1"/>
          </p:cNvSpPr>
          <p:nvPr>
            <p:ph sz="half" idx="1"/>
          </p:nvPr>
        </p:nvSpPr>
        <p:spPr>
          <a:xfrm>
            <a:off x="457200" y="980728"/>
            <a:ext cx="4038600" cy="468052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dirty="0" smtClean="0"/>
              <a:t>Clique para editar os estilos do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sp>
        <p:nvSpPr>
          <p:cNvPr id="9" name="Espaço Reservado para Conteúdo 3"/>
          <p:cNvSpPr>
            <a:spLocks noGrp="1"/>
          </p:cNvSpPr>
          <p:nvPr>
            <p:ph sz="half" idx="2"/>
          </p:nvPr>
        </p:nvSpPr>
        <p:spPr>
          <a:xfrm>
            <a:off x="4648200" y="980728"/>
            <a:ext cx="4038600" cy="468052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dirty="0" smtClean="0"/>
              <a:t>Clique para editar os estilos do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sp>
        <p:nvSpPr>
          <p:cNvPr id="11" name="Retângulo 10"/>
          <p:cNvSpPr/>
          <p:nvPr userDrawn="1"/>
        </p:nvSpPr>
        <p:spPr>
          <a:xfrm>
            <a:off x="0" y="404218"/>
            <a:ext cx="14635163" cy="144462"/>
          </a:xfrm>
          <a:prstGeom prst="rect">
            <a:avLst/>
          </a:prstGeom>
          <a:gradFill flip="none" rotWithShape="1">
            <a:gsLst>
              <a:gs pos="0">
                <a:srgbClr val="FFCB05"/>
              </a:gs>
              <a:gs pos="64999">
                <a:schemeClr val="bg1"/>
              </a:gs>
              <a:gs pos="64999">
                <a:schemeClr val="bg1"/>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2" name="Retângulo 11"/>
          <p:cNvSpPr/>
          <p:nvPr userDrawn="1"/>
        </p:nvSpPr>
        <p:spPr>
          <a:xfrm>
            <a:off x="0" y="548680"/>
            <a:ext cx="14635163" cy="71438"/>
          </a:xfrm>
          <a:prstGeom prst="rect">
            <a:avLst/>
          </a:prstGeom>
          <a:gradFill>
            <a:gsLst>
              <a:gs pos="0">
                <a:srgbClr val="007450"/>
              </a:gs>
              <a:gs pos="64999">
                <a:schemeClr val="bg1"/>
              </a:gs>
              <a:gs pos="64999">
                <a:schemeClr val="bg1"/>
              </a:gs>
              <a:gs pos="100000">
                <a:schemeClr val="bg1"/>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lide de imagens">
    <p:spTree>
      <p:nvGrpSpPr>
        <p:cNvPr id="1" name=""/>
        <p:cNvGrpSpPr/>
        <p:nvPr/>
      </p:nvGrpSpPr>
      <p:grpSpPr>
        <a:xfrm>
          <a:off x="0" y="0"/>
          <a:ext cx="0" cy="0"/>
          <a:chOff x="0" y="0"/>
          <a:chExt cx="0" cy="0"/>
        </a:xfrm>
      </p:grpSpPr>
      <p:pic>
        <p:nvPicPr>
          <p:cNvPr id="4" name="Imagem 6" descr="Logo CVM Completo (Corrigido) sem especificação.PNG"/>
          <p:cNvPicPr>
            <a:picLocks noChangeAspect="1"/>
          </p:cNvPicPr>
          <p:nvPr userDrawn="1"/>
        </p:nvPicPr>
        <p:blipFill>
          <a:blip r:embed="rId2" cstate="print"/>
          <a:srcRect/>
          <a:stretch>
            <a:fillRect/>
          </a:stretch>
        </p:blipFill>
        <p:spPr bwMode="auto">
          <a:xfrm>
            <a:off x="7775575" y="6165850"/>
            <a:ext cx="973138" cy="576263"/>
          </a:xfrm>
          <a:prstGeom prst="rect">
            <a:avLst/>
          </a:prstGeom>
          <a:noFill/>
          <a:ln w="9525">
            <a:noFill/>
            <a:miter lim="800000"/>
            <a:headEnd/>
            <a:tailEnd/>
          </a:ln>
        </p:spPr>
      </p:pic>
      <p:cxnSp>
        <p:nvCxnSpPr>
          <p:cNvPr id="7" name="Conector reto 6"/>
          <p:cNvCxnSpPr/>
          <p:nvPr userDrawn="1"/>
        </p:nvCxnSpPr>
        <p:spPr>
          <a:xfrm>
            <a:off x="323850" y="6021388"/>
            <a:ext cx="84963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9" name="Espaço Reservado para Imagem 8"/>
          <p:cNvSpPr>
            <a:spLocks noGrp="1"/>
          </p:cNvSpPr>
          <p:nvPr>
            <p:ph type="pic" sz="quarter" idx="13"/>
          </p:nvPr>
        </p:nvSpPr>
        <p:spPr>
          <a:xfrm>
            <a:off x="467545" y="908721"/>
            <a:ext cx="4606925" cy="4896544"/>
          </a:xfrm>
        </p:spPr>
        <p:txBody>
          <a:bodyPr/>
          <a:lstStyle/>
          <a:p>
            <a:pPr lvl="0"/>
            <a:endParaRPr lang="pt-BR" noProof="0" dirty="0"/>
          </a:p>
        </p:txBody>
      </p:sp>
      <p:sp>
        <p:nvSpPr>
          <p:cNvPr id="11" name="Espaço Reservado para Texto 10"/>
          <p:cNvSpPr>
            <a:spLocks noGrp="1"/>
          </p:cNvSpPr>
          <p:nvPr>
            <p:ph type="body" sz="quarter" idx="14"/>
          </p:nvPr>
        </p:nvSpPr>
        <p:spPr>
          <a:xfrm>
            <a:off x="5292080" y="2780928"/>
            <a:ext cx="3456385" cy="3024336"/>
          </a:xfrm>
        </p:spPr>
        <p:txBody>
          <a:bodyPr/>
          <a:lstStyle/>
          <a:p>
            <a:pPr lvl="0"/>
            <a:r>
              <a:rPr lang="pt-BR" dirty="0" smtClean="0"/>
              <a:t>Clique para editar os estilos do texto mestre</a:t>
            </a:r>
          </a:p>
          <a:p>
            <a:pPr lvl="1"/>
            <a:r>
              <a:rPr lang="pt-BR" dirty="0" smtClean="0"/>
              <a:t>Segundo nível</a:t>
            </a:r>
          </a:p>
          <a:p>
            <a:pPr lvl="2"/>
            <a:r>
              <a:rPr lang="pt-BR" dirty="0" smtClean="0"/>
              <a:t>Terceiro nível</a:t>
            </a:r>
          </a:p>
          <a:p>
            <a:pPr lvl="3"/>
            <a:r>
              <a:rPr lang="pt-BR" dirty="0" smtClean="0"/>
              <a:t>Quarto nível</a:t>
            </a:r>
          </a:p>
        </p:txBody>
      </p:sp>
      <p:sp>
        <p:nvSpPr>
          <p:cNvPr id="8" name="Espaço Reservado para Data 2"/>
          <p:cNvSpPr>
            <a:spLocks noGrp="1"/>
          </p:cNvSpPr>
          <p:nvPr>
            <p:ph type="dt" sz="half" idx="15"/>
          </p:nvPr>
        </p:nvSpPr>
        <p:spPr/>
        <p:txBody>
          <a:bodyPr/>
          <a:lstStyle>
            <a:lvl1pPr>
              <a:defRPr smtClean="0"/>
            </a:lvl1pPr>
          </a:lstStyle>
          <a:p>
            <a:pPr>
              <a:defRPr/>
            </a:pPr>
            <a:fld id="{73A0BC53-FE4C-49CD-9FC2-342EAAE2DC13}" type="datetimeFigureOut">
              <a:rPr lang="pt-BR"/>
              <a:pPr>
                <a:defRPr/>
              </a:pPr>
              <a:t>04/07/2016</a:t>
            </a:fld>
            <a:endParaRPr lang="pt-BR"/>
          </a:p>
        </p:txBody>
      </p:sp>
      <p:sp>
        <p:nvSpPr>
          <p:cNvPr id="10" name="Espaço Reservado para Rodapé 3"/>
          <p:cNvSpPr>
            <a:spLocks noGrp="1"/>
          </p:cNvSpPr>
          <p:nvPr>
            <p:ph type="ftr" sz="quarter" idx="16"/>
          </p:nvPr>
        </p:nvSpPr>
        <p:spPr/>
        <p:txBody>
          <a:bodyPr/>
          <a:lstStyle>
            <a:lvl1pPr>
              <a:defRPr/>
            </a:lvl1pPr>
          </a:lstStyle>
          <a:p>
            <a:pPr>
              <a:defRPr/>
            </a:pPr>
            <a:endParaRPr lang="pt-BR"/>
          </a:p>
        </p:txBody>
      </p:sp>
      <p:sp>
        <p:nvSpPr>
          <p:cNvPr id="12" name="Espaço Reservado para Número de Slide 4"/>
          <p:cNvSpPr>
            <a:spLocks noGrp="1"/>
          </p:cNvSpPr>
          <p:nvPr>
            <p:ph type="sldNum" sz="quarter" idx="17"/>
          </p:nvPr>
        </p:nvSpPr>
        <p:spPr/>
        <p:txBody>
          <a:bodyPr/>
          <a:lstStyle>
            <a:lvl1pPr>
              <a:defRPr smtClean="0"/>
            </a:lvl1pPr>
          </a:lstStyle>
          <a:p>
            <a:pPr>
              <a:defRPr/>
            </a:pPr>
            <a:fld id="{7D3B810B-949F-47CB-B1E9-AD5CD0B2D99B}" type="slidenum">
              <a:rPr lang="pt-BR"/>
              <a:pPr>
                <a:defRPr/>
              </a:pPr>
              <a:t>‹nº›</a:t>
            </a:fld>
            <a:endParaRPr lang="pt-BR"/>
          </a:p>
        </p:txBody>
      </p:sp>
      <p:sp>
        <p:nvSpPr>
          <p:cNvPr id="13" name="Retângulo 12"/>
          <p:cNvSpPr/>
          <p:nvPr userDrawn="1"/>
        </p:nvSpPr>
        <p:spPr>
          <a:xfrm>
            <a:off x="0" y="404218"/>
            <a:ext cx="14635163" cy="144462"/>
          </a:xfrm>
          <a:prstGeom prst="rect">
            <a:avLst/>
          </a:prstGeom>
          <a:gradFill flip="none" rotWithShape="1">
            <a:gsLst>
              <a:gs pos="0">
                <a:srgbClr val="FFCB05"/>
              </a:gs>
              <a:gs pos="64999">
                <a:schemeClr val="bg1"/>
              </a:gs>
              <a:gs pos="64999">
                <a:schemeClr val="bg1"/>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4" name="Retângulo 13"/>
          <p:cNvSpPr/>
          <p:nvPr userDrawn="1"/>
        </p:nvSpPr>
        <p:spPr>
          <a:xfrm>
            <a:off x="0" y="548680"/>
            <a:ext cx="14635163" cy="71438"/>
          </a:xfrm>
          <a:prstGeom prst="rect">
            <a:avLst/>
          </a:prstGeom>
          <a:gradFill>
            <a:gsLst>
              <a:gs pos="0">
                <a:srgbClr val="007450"/>
              </a:gs>
              <a:gs pos="64999">
                <a:schemeClr val="bg1"/>
              </a:gs>
              <a:gs pos="64999">
                <a:schemeClr val="bg1"/>
              </a:gs>
              <a:gs pos="100000">
                <a:schemeClr val="bg1"/>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lide de Encerramento">
    <p:spTree>
      <p:nvGrpSpPr>
        <p:cNvPr id="1" name=""/>
        <p:cNvGrpSpPr/>
        <p:nvPr/>
      </p:nvGrpSpPr>
      <p:grpSpPr>
        <a:xfrm>
          <a:off x="0" y="0"/>
          <a:ext cx="0" cy="0"/>
          <a:chOff x="0" y="0"/>
          <a:chExt cx="0" cy="0"/>
        </a:xfrm>
      </p:grpSpPr>
      <p:pic>
        <p:nvPicPr>
          <p:cNvPr id="4" name="Imagem 6" descr="Logo CVM Completo (Corrigido) sem especificação.PNG"/>
          <p:cNvPicPr>
            <a:picLocks noChangeAspect="1"/>
          </p:cNvPicPr>
          <p:nvPr userDrawn="1"/>
        </p:nvPicPr>
        <p:blipFill>
          <a:blip r:embed="rId2" cstate="print"/>
          <a:srcRect/>
          <a:stretch>
            <a:fillRect/>
          </a:stretch>
        </p:blipFill>
        <p:spPr bwMode="auto">
          <a:xfrm>
            <a:off x="7775575" y="6165850"/>
            <a:ext cx="973138" cy="576263"/>
          </a:xfrm>
          <a:prstGeom prst="rect">
            <a:avLst/>
          </a:prstGeom>
          <a:noFill/>
          <a:ln w="9525">
            <a:noFill/>
            <a:miter lim="800000"/>
            <a:headEnd/>
            <a:tailEnd/>
          </a:ln>
        </p:spPr>
      </p:pic>
      <p:cxnSp>
        <p:nvCxnSpPr>
          <p:cNvPr id="7" name="Conector reto 6"/>
          <p:cNvCxnSpPr/>
          <p:nvPr userDrawn="1"/>
        </p:nvCxnSpPr>
        <p:spPr>
          <a:xfrm>
            <a:off x="323850" y="6021388"/>
            <a:ext cx="84963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 name="Espaço Reservado para Conteúdo 2"/>
          <p:cNvSpPr>
            <a:spLocks noGrp="1"/>
          </p:cNvSpPr>
          <p:nvPr>
            <p:ph idx="1"/>
          </p:nvPr>
        </p:nvSpPr>
        <p:spPr>
          <a:xfrm>
            <a:off x="457200" y="980728"/>
            <a:ext cx="8229600" cy="4608512"/>
          </a:xfrm>
        </p:spPr>
        <p:txBody>
          <a:bodyPr/>
          <a:lstStyle/>
          <a:p>
            <a:pPr lvl="0"/>
            <a:r>
              <a:rPr lang="pt-BR" dirty="0" smtClean="0"/>
              <a:t>Clique para editar os estilos do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sp>
        <p:nvSpPr>
          <p:cNvPr id="8" name="Retângulo 7"/>
          <p:cNvSpPr/>
          <p:nvPr userDrawn="1"/>
        </p:nvSpPr>
        <p:spPr>
          <a:xfrm>
            <a:off x="0" y="404218"/>
            <a:ext cx="14635163" cy="144462"/>
          </a:xfrm>
          <a:prstGeom prst="rect">
            <a:avLst/>
          </a:prstGeom>
          <a:gradFill flip="none" rotWithShape="1">
            <a:gsLst>
              <a:gs pos="0">
                <a:srgbClr val="FFCB05"/>
              </a:gs>
              <a:gs pos="64999">
                <a:schemeClr val="bg1"/>
              </a:gs>
              <a:gs pos="64999">
                <a:schemeClr val="bg1"/>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9" name="Retângulo 8"/>
          <p:cNvSpPr/>
          <p:nvPr userDrawn="1"/>
        </p:nvSpPr>
        <p:spPr>
          <a:xfrm>
            <a:off x="0" y="548680"/>
            <a:ext cx="14635163" cy="71438"/>
          </a:xfrm>
          <a:prstGeom prst="rect">
            <a:avLst/>
          </a:prstGeom>
          <a:gradFill>
            <a:gsLst>
              <a:gs pos="0">
                <a:srgbClr val="007450"/>
              </a:gs>
              <a:gs pos="64999">
                <a:schemeClr val="bg1"/>
              </a:gs>
              <a:gs pos="64999">
                <a:schemeClr val="bg1"/>
              </a:gs>
              <a:gs pos="100000">
                <a:schemeClr val="bg1"/>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2_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estilo do título mestre</a:t>
            </a:r>
            <a:endParaRPr lang="pt-BR"/>
          </a:p>
        </p:txBody>
      </p:sp>
      <p:sp>
        <p:nvSpPr>
          <p:cNvPr id="3" name="Espaço Reservado para Conteúdo 2"/>
          <p:cNvSpPr>
            <a:spLocks noGrp="1"/>
          </p:cNvSpPr>
          <p:nvPr>
            <p:ph idx="1"/>
          </p:nvPr>
        </p:nvSpPr>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08AFCFD3-0EE8-4A9A-B1D6-625EF9552DFB}" type="datetimeFigureOut">
              <a:rPr lang="pt-BR" smtClean="0"/>
              <a:pPr/>
              <a:t>04/07/2016</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DA7FEEDC-6096-4E9C-B871-7E9B7C6956C1}"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Slide de Encerramento">
    <p:spTree>
      <p:nvGrpSpPr>
        <p:cNvPr id="1" name=""/>
        <p:cNvGrpSpPr/>
        <p:nvPr/>
      </p:nvGrpSpPr>
      <p:grpSpPr>
        <a:xfrm>
          <a:off x="0" y="0"/>
          <a:ext cx="0" cy="0"/>
          <a:chOff x="0" y="0"/>
          <a:chExt cx="0" cy="0"/>
        </a:xfrm>
      </p:grpSpPr>
      <p:sp>
        <p:nvSpPr>
          <p:cNvPr id="2" name="Título 1"/>
          <p:cNvSpPr>
            <a:spLocks noGrp="1"/>
          </p:cNvSpPr>
          <p:nvPr>
            <p:ph type="title"/>
          </p:nvPr>
        </p:nvSpPr>
        <p:spPr>
          <a:xfrm>
            <a:off x="1000100" y="2786058"/>
            <a:ext cx="7143750" cy="1143000"/>
          </a:xfrm>
        </p:spPr>
        <p:txBody>
          <a:bodyPr/>
          <a:lstStyle>
            <a:lvl1pPr algn="r">
              <a:defRPr kumimoji="0" lang="pt-BR" sz="2800" b="1" i="0" u="none" strike="noStrike" kern="1200" cap="none" spc="0" normalizeH="0" baseline="0" noProof="0" dirty="0" smtClean="0">
                <a:ln>
                  <a:noFill/>
                </a:ln>
                <a:solidFill>
                  <a:srgbClr val="5F5F5F"/>
                </a:solidFill>
                <a:effectLst/>
                <a:uLnTx/>
                <a:uFillTx/>
                <a:latin typeface="Arial" pitchFamily="34" charset="0"/>
                <a:ea typeface="+mn-ea"/>
                <a:cs typeface="+mn-cs"/>
              </a:defRPr>
            </a:lvl1pPr>
          </a:lstStyle>
          <a:p>
            <a:r>
              <a:rPr lang="pt-BR" dirty="0" smtClean="0"/>
              <a:t>Clique para editar o estilo do título mestre</a:t>
            </a:r>
            <a:endParaRPr lang="pt-BR" dirty="0"/>
          </a:p>
        </p:txBody>
      </p:sp>
      <p:sp>
        <p:nvSpPr>
          <p:cNvPr id="6" name="Espaço Reservado para Texto 5"/>
          <p:cNvSpPr>
            <a:spLocks noGrp="1"/>
          </p:cNvSpPr>
          <p:nvPr>
            <p:ph type="body" sz="quarter" idx="10"/>
          </p:nvPr>
        </p:nvSpPr>
        <p:spPr>
          <a:xfrm>
            <a:off x="1000100" y="4857760"/>
            <a:ext cx="7143750" cy="1571625"/>
          </a:xfrm>
        </p:spPr>
        <p:txBody>
          <a:bodyPr/>
          <a:lstStyle>
            <a:lvl1pPr algn="ctr">
              <a:buNone/>
              <a:defRPr kumimoji="0" lang="pt-BR" sz="2000" b="1" i="0" u="none" strike="noStrike" kern="1200" cap="none" spc="0" normalizeH="0" baseline="0" noProof="0" dirty="0" smtClean="0">
                <a:ln>
                  <a:noFill/>
                </a:ln>
                <a:solidFill>
                  <a:srgbClr val="5F5F5F"/>
                </a:solidFill>
                <a:effectLst/>
                <a:uLnTx/>
                <a:uFillTx/>
                <a:latin typeface="Arial" pitchFamily="34" charset="0"/>
                <a:ea typeface="+mn-ea"/>
                <a:cs typeface="+mn-cs"/>
              </a:defRPr>
            </a:lvl1pPr>
            <a:lvl2pPr algn="ctr">
              <a:buNone/>
              <a:defRPr kumimoji="0" lang="pt-BR" sz="2600" b="1" i="0" u="none" strike="noStrike" kern="1200" cap="none" spc="0" normalizeH="0" baseline="0" noProof="0" dirty="0" smtClean="0">
                <a:ln>
                  <a:noFill/>
                </a:ln>
                <a:solidFill>
                  <a:srgbClr val="5F5F5F"/>
                </a:solidFill>
                <a:effectLst/>
                <a:uLnTx/>
                <a:uFillTx/>
                <a:latin typeface="Arial" pitchFamily="34" charset="0"/>
                <a:ea typeface="+mn-ea"/>
                <a:cs typeface="+mn-cs"/>
              </a:defRPr>
            </a:lvl2pPr>
            <a:lvl3pPr algn="ctr">
              <a:buNone/>
              <a:defRPr kumimoji="0" lang="pt-BR" sz="2600" b="1" i="0" u="none" strike="noStrike" kern="1200" cap="none" spc="0" normalizeH="0" baseline="0" noProof="0" dirty="0" smtClean="0">
                <a:ln>
                  <a:noFill/>
                </a:ln>
                <a:solidFill>
                  <a:srgbClr val="5F5F5F"/>
                </a:solidFill>
                <a:effectLst/>
                <a:uLnTx/>
                <a:uFillTx/>
                <a:latin typeface="Arial" pitchFamily="34" charset="0"/>
                <a:ea typeface="+mn-ea"/>
                <a:cs typeface="+mn-cs"/>
              </a:defRPr>
            </a:lvl3pPr>
            <a:lvl4pPr algn="ctr">
              <a:buNone/>
              <a:defRPr kumimoji="0" lang="pt-BR" sz="2600" b="1" i="0" u="none" strike="noStrike" kern="1200" cap="none" spc="0" normalizeH="0" baseline="0" noProof="0" dirty="0" smtClean="0">
                <a:ln>
                  <a:noFill/>
                </a:ln>
                <a:solidFill>
                  <a:srgbClr val="5F5F5F"/>
                </a:solidFill>
                <a:effectLst/>
                <a:uLnTx/>
                <a:uFillTx/>
                <a:latin typeface="Arial" pitchFamily="34" charset="0"/>
                <a:ea typeface="+mn-ea"/>
                <a:cs typeface="+mn-cs"/>
              </a:defRPr>
            </a:lvl4pPr>
            <a:lvl5pPr algn="ctr">
              <a:buNone/>
              <a:defRPr kumimoji="0" lang="pt-BR" sz="2600" b="1" i="0" u="none" strike="noStrike" kern="1200" cap="none" spc="0" normalizeH="0" baseline="0" noProof="0" dirty="0" smtClean="0">
                <a:ln>
                  <a:noFill/>
                </a:ln>
                <a:solidFill>
                  <a:srgbClr val="5F5F5F"/>
                </a:solidFill>
                <a:effectLst/>
                <a:uLnTx/>
                <a:uFillTx/>
                <a:latin typeface="Arial" pitchFamily="34" charset="0"/>
                <a:ea typeface="+mn-ea"/>
                <a:cs typeface="+mn-cs"/>
              </a:defRPr>
            </a:lvl5pPr>
          </a:lstStyle>
          <a:p>
            <a:pPr lvl="0"/>
            <a:r>
              <a:rPr lang="pt-BR" dirty="0" smtClean="0"/>
              <a:t>Clique para editar os estilos do texto mestre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3_Título e conteúdo">
    <p:spTree>
      <p:nvGrpSpPr>
        <p:cNvPr id="1" name=""/>
        <p:cNvGrpSpPr/>
        <p:nvPr/>
      </p:nvGrpSpPr>
      <p:grpSpPr>
        <a:xfrm>
          <a:off x="0" y="0"/>
          <a:ext cx="0" cy="0"/>
          <a:chOff x="0" y="0"/>
          <a:chExt cx="0" cy="0"/>
        </a:xfrm>
      </p:grpSpPr>
      <p:pic>
        <p:nvPicPr>
          <p:cNvPr id="11" name="Imagem 6" descr="Logo CVM Completo (Corrigido) sem especificação.PNG"/>
          <p:cNvPicPr>
            <a:picLocks noChangeAspect="1"/>
          </p:cNvPicPr>
          <p:nvPr userDrawn="1"/>
        </p:nvPicPr>
        <p:blipFill>
          <a:blip r:embed="rId2" cstate="print"/>
          <a:srcRect/>
          <a:stretch>
            <a:fillRect/>
          </a:stretch>
        </p:blipFill>
        <p:spPr bwMode="auto">
          <a:xfrm>
            <a:off x="7775575" y="6165850"/>
            <a:ext cx="973138" cy="576263"/>
          </a:xfrm>
          <a:prstGeom prst="rect">
            <a:avLst/>
          </a:prstGeom>
          <a:noFill/>
          <a:ln w="9525">
            <a:noFill/>
            <a:miter lim="800000"/>
            <a:headEnd/>
            <a:tailEnd/>
          </a:ln>
        </p:spPr>
      </p:pic>
      <p:sp>
        <p:nvSpPr>
          <p:cNvPr id="13" name="Espaço Reservado para Conteúdo 2"/>
          <p:cNvSpPr>
            <a:spLocks noGrp="1"/>
          </p:cNvSpPr>
          <p:nvPr>
            <p:ph idx="1"/>
          </p:nvPr>
        </p:nvSpPr>
        <p:spPr>
          <a:xfrm>
            <a:off x="457200" y="980728"/>
            <a:ext cx="8229600" cy="4608512"/>
          </a:xfrm>
        </p:spPr>
        <p:txBody>
          <a:bodyPr/>
          <a:lstStyle/>
          <a:p>
            <a:pPr lvl="0"/>
            <a:r>
              <a:rPr lang="pt-BR" dirty="0" smtClean="0"/>
              <a:t>Clique para editar os estilos do texto mestre</a:t>
            </a:r>
          </a:p>
          <a:p>
            <a:pPr lvl="1"/>
            <a:r>
              <a:rPr lang="pt-BR" dirty="0" smtClean="0"/>
              <a:t>Segundo nível</a:t>
            </a:r>
          </a:p>
          <a:p>
            <a:pPr lvl="2"/>
            <a:r>
              <a:rPr lang="pt-BR" dirty="0" smtClean="0"/>
              <a:t>Terceiro nível</a:t>
            </a:r>
          </a:p>
          <a:p>
            <a:pPr lvl="3"/>
            <a:r>
              <a:rPr lang="pt-BR" dirty="0" smtClean="0"/>
              <a:t>Quarto nível</a:t>
            </a:r>
          </a:p>
          <a:p>
            <a:pPr lvl="4"/>
            <a:r>
              <a:rPr lang="pt-BR" dirty="0" smtClean="0"/>
              <a:t>Quinto nível</a:t>
            </a:r>
            <a:endParaRPr lang="pt-BR" dirty="0"/>
          </a:p>
        </p:txBody>
      </p:sp>
      <p:pic>
        <p:nvPicPr>
          <p:cNvPr id="1026" name="Picture 2"/>
          <p:cNvPicPr>
            <a:picLocks noChangeAspect="1" noChangeArrowheads="1"/>
          </p:cNvPicPr>
          <p:nvPr userDrawn="1"/>
        </p:nvPicPr>
        <p:blipFill>
          <a:blip r:embed="rId3" cstate="print"/>
          <a:srcRect r="37595"/>
          <a:stretch>
            <a:fillRect/>
          </a:stretch>
        </p:blipFill>
        <p:spPr bwMode="auto">
          <a:xfrm>
            <a:off x="0" y="584684"/>
            <a:ext cx="9144000" cy="236537"/>
          </a:xfrm>
          <a:prstGeom prst="rect">
            <a:avLst/>
          </a:prstGeom>
          <a:noFill/>
          <a:ln w="9525">
            <a:noFill/>
            <a:miter lim="800000"/>
            <a:headEnd/>
            <a:tailEnd/>
          </a:ln>
          <a:effec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Espaço Reservado para Título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pt-BR" smtClean="0"/>
              <a:t>Clique para editar o estilo do título mestre</a:t>
            </a:r>
          </a:p>
        </p:txBody>
      </p:sp>
      <p:sp>
        <p:nvSpPr>
          <p:cNvPr id="1027" name="Espaço Reservado para Texto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C5A9A5CB-64CF-4838-8FC4-0F0B082312BC}" type="datetimeFigureOut">
              <a:rPr lang="pt-BR"/>
              <a:pPr>
                <a:defRPr/>
              </a:pPr>
              <a:t>04/07/2016</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BCF3395D-7373-4A76-88F8-D14E6D9A51E8}" type="slidenum">
              <a:rPr lang="pt-BR"/>
              <a:pPr>
                <a:defRPr/>
              </a:pPr>
              <a:t>‹nº›</a:t>
            </a:fld>
            <a:endParaRPr lang="pt-BR"/>
          </a:p>
        </p:txBody>
      </p:sp>
    </p:spTree>
  </p:cSld>
  <p:clrMap bg1="lt1" tx1="dk1" bg2="lt2" tx2="dk2" accent1="accent1" accent2="accent2" accent3="accent3" accent4="accent4" accent5="accent5" accent6="accent6" hlink="hlink" folHlink="folHlink"/>
  <p:sldLayoutIdLst>
    <p:sldLayoutId id="2147483716" r:id="rId1"/>
    <p:sldLayoutId id="2147483709" r:id="rId2"/>
    <p:sldLayoutId id="2147483710" r:id="rId3"/>
    <p:sldLayoutId id="2147483711" r:id="rId4"/>
    <p:sldLayoutId id="2147483712" r:id="rId5"/>
    <p:sldLayoutId id="2147483713" r:id="rId6"/>
    <p:sldLayoutId id="2147483714" r:id="rId7"/>
    <p:sldLayoutId id="2147483682"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 id="2147483726" r:id="rId18"/>
    <p:sldLayoutId id="2147483727" r:id="rId19"/>
    <p:sldLayoutId id="2147483728" r:id="rId20"/>
    <p:sldLayoutId id="2147483729" r:id="rId21"/>
    <p:sldLayoutId id="2147483730" r:id="rId22"/>
    <p:sldLayoutId id="2147483731" r:id="rId23"/>
    <p:sldLayoutId id="2147483732" r:id="rId24"/>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19.xml"/><Relationship Id="rId4" Type="http://schemas.openxmlformats.org/officeDocument/2006/relationships/chart" Target="../charts/chart7.xml"/></Relationships>
</file>

<file path=ppt/slides/_rels/slide18.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20.xml"/><Relationship Id="rId4" Type="http://schemas.openxmlformats.org/officeDocument/2006/relationships/chart" Target="../charts/char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hyperlink" Target="mailto:sdm@cvm.gov.br"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7"/>
          <p:cNvSpPr>
            <a:spLocks noGrp="1"/>
          </p:cNvSpPr>
          <p:nvPr>
            <p:ph type="ctrTitle"/>
          </p:nvPr>
        </p:nvSpPr>
        <p:spPr>
          <a:xfrm>
            <a:off x="1475656" y="692696"/>
            <a:ext cx="7056784" cy="2190105"/>
          </a:xfrm>
        </p:spPr>
        <p:txBody>
          <a:bodyPr/>
          <a:lstStyle/>
          <a:p>
            <a:r>
              <a:rPr lang="pt-BR" sz="3600" dirty="0" smtClean="0"/>
              <a:t>Comissão de Valores Mobiliários</a:t>
            </a:r>
            <a:br>
              <a:rPr lang="pt-BR" sz="3600" dirty="0" smtClean="0"/>
            </a:br>
            <a:r>
              <a:rPr lang="pt-BR" sz="3600" dirty="0" smtClean="0"/>
              <a:t/>
            </a:r>
            <a:br>
              <a:rPr lang="pt-BR" sz="3600" dirty="0" smtClean="0"/>
            </a:br>
            <a:r>
              <a:rPr lang="pt-BR" sz="1600" dirty="0" smtClean="0"/>
              <a:t>Atuação e desafios das Empresas </a:t>
            </a:r>
            <a:r>
              <a:rPr lang="pt-BR" sz="1600" dirty="0" err="1" smtClean="0"/>
              <a:t>Start-Ups</a:t>
            </a:r>
            <a:r>
              <a:rPr lang="pt-BR" sz="1600" dirty="0" smtClean="0"/>
              <a:t> e incubadoras de empresas no contexto do desenvolvimento econômico brasileiro</a:t>
            </a:r>
            <a:r>
              <a:rPr lang="pt-BR" sz="3600" dirty="0" smtClean="0"/>
              <a:t/>
            </a:r>
            <a:br>
              <a:rPr lang="pt-BR" sz="3600" dirty="0" smtClean="0"/>
            </a:br>
            <a:endParaRPr lang="pt-BR" sz="3200" b="0" dirty="0"/>
          </a:p>
        </p:txBody>
      </p:sp>
      <p:sp>
        <p:nvSpPr>
          <p:cNvPr id="6" name="Rectangle 1026"/>
          <p:cNvSpPr txBox="1">
            <a:spLocks noChangeArrowheads="1"/>
          </p:cNvSpPr>
          <p:nvPr/>
        </p:nvSpPr>
        <p:spPr>
          <a:xfrm>
            <a:off x="611560" y="2636912"/>
            <a:ext cx="7924800" cy="2592288"/>
          </a:xfrm>
          <a:prstGeom prst="rect">
            <a:avLst/>
          </a:prstGeom>
        </p:spPr>
        <p:txBody>
          <a:bodyPr vert="horz" lIns="91440" tIns="45720" rIns="91440" bIns="45720" rtlCol="0" anchor="ctr" anchorCtr="0">
            <a:noAutofit/>
          </a:bodyPr>
          <a:lstStyle/>
          <a:p>
            <a:pPr marL="360000" indent="-360000" algn="r">
              <a:spcBef>
                <a:spcPts val="0"/>
              </a:spcBef>
              <a:spcAft>
                <a:spcPts val="0"/>
              </a:spcAft>
              <a:defRPr/>
            </a:pPr>
            <a:r>
              <a:rPr lang="pt-BR" sz="2600" b="1" spc="50" dirty="0" smtClean="0">
                <a:solidFill>
                  <a:srgbClr val="003300"/>
                </a:solidFill>
                <a:effectLst>
                  <a:outerShdw blurRad="38100" dist="38100" dir="2700000" algn="tl">
                    <a:srgbClr val="C0C0C0"/>
                  </a:outerShdw>
                </a:effectLst>
                <a:latin typeface="+mn-lt"/>
              </a:rPr>
              <a:t>Superintendência Regional de Brasília</a:t>
            </a:r>
          </a:p>
          <a:p>
            <a:pPr marL="360000" indent="-360000" algn="r">
              <a:spcBef>
                <a:spcPts val="0"/>
              </a:spcBef>
              <a:spcAft>
                <a:spcPts val="0"/>
              </a:spcAft>
              <a:defRPr/>
            </a:pPr>
            <a:r>
              <a:rPr lang="pt-BR" sz="2600" b="1" spc="50" dirty="0" smtClean="0">
                <a:solidFill>
                  <a:srgbClr val="003300"/>
                </a:solidFill>
                <a:effectLst>
                  <a:outerShdw blurRad="38100" dist="38100" dir="2700000" algn="tl">
                    <a:srgbClr val="C0C0C0"/>
                  </a:outerShdw>
                </a:effectLst>
                <a:latin typeface="+mn-lt"/>
              </a:rPr>
              <a:t>5 de julho</a:t>
            </a:r>
            <a:r>
              <a:rPr kumimoji="0" lang="pt-BR" sz="2600" b="1" i="0" u="none" strike="noStrike" kern="1200" cap="none" spc="50" normalizeH="0" baseline="0" noProof="0" dirty="0" smtClean="0">
                <a:ln>
                  <a:noFill/>
                </a:ln>
                <a:solidFill>
                  <a:srgbClr val="003300"/>
                </a:solidFill>
                <a:effectLst>
                  <a:outerShdw blurRad="38100" dist="38100" dir="2700000" algn="tl">
                    <a:srgbClr val="C0C0C0"/>
                  </a:outerShdw>
                </a:effectLst>
                <a:uLnTx/>
                <a:uFillTx/>
                <a:latin typeface="+mn-lt"/>
                <a:ea typeface="+mn-ea"/>
                <a:cs typeface="+mn-cs"/>
              </a:rPr>
              <a:t> de 2016</a:t>
            </a:r>
            <a:endParaRPr kumimoji="0" lang="pt-BR" sz="2600" b="1" i="0" u="none" strike="noStrike" kern="1200" cap="none" spc="0" normalizeH="0" baseline="0" noProof="0" dirty="0" smtClean="0">
              <a:ln>
                <a:noFill/>
              </a:ln>
              <a:solidFill>
                <a:srgbClr val="003300"/>
              </a:solidFill>
              <a:effectLst>
                <a:outerShdw blurRad="38100" dist="38100" dir="2700000" algn="tl">
                  <a:srgbClr val="000000">
                    <a:alpha val="43137"/>
                  </a:srgbClr>
                </a:outerShdw>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ela 3"/>
          <p:cNvGraphicFramePr>
            <a:graphicFrameLocks noGrp="1"/>
          </p:cNvGraphicFramePr>
          <p:nvPr/>
        </p:nvGraphicFramePr>
        <p:xfrm>
          <a:off x="1403648" y="1988840"/>
          <a:ext cx="6336704" cy="3672408"/>
        </p:xfrm>
        <a:graphic>
          <a:graphicData uri="http://schemas.openxmlformats.org/drawingml/2006/table">
            <a:tbl>
              <a:tblPr>
                <a:tableStyleId>{775DCB02-9BB8-47FD-8907-85C794F793BA}</a:tableStyleId>
              </a:tblPr>
              <a:tblGrid>
                <a:gridCol w="3168352"/>
                <a:gridCol w="3168352"/>
              </a:tblGrid>
              <a:tr h="410724">
                <a:tc>
                  <a:txBody>
                    <a:bodyPr/>
                    <a:lstStyle/>
                    <a:p>
                      <a:pPr algn="ctr">
                        <a:lnSpc>
                          <a:spcPct val="115000"/>
                        </a:lnSpc>
                        <a:spcAft>
                          <a:spcPts val="1000"/>
                        </a:spcAft>
                      </a:pPr>
                      <a:r>
                        <a:rPr lang="pt-BR" sz="2000" b="1" u="none" strike="noStrike" kern="1200" dirty="0"/>
                        <a:t>Região</a:t>
                      </a:r>
                      <a:endParaRPr lang="pt-BR" sz="2000" b="1" u="none" strike="noStrike" kern="1200" dirty="0">
                        <a:solidFill>
                          <a:schemeClr val="dk1"/>
                        </a:solidFill>
                        <a:latin typeface="+mn-lt"/>
                        <a:ea typeface="+mn-ea"/>
                        <a:cs typeface="+mn-cs"/>
                      </a:endParaRPr>
                    </a:p>
                  </a:txBody>
                  <a:tcPr marL="68580" marR="68580" marT="0" marB="0" anchor="ctr"/>
                </a:tc>
                <a:tc>
                  <a:txBody>
                    <a:bodyPr/>
                    <a:lstStyle/>
                    <a:p>
                      <a:pPr algn="ctr">
                        <a:lnSpc>
                          <a:spcPct val="115000"/>
                        </a:lnSpc>
                        <a:spcAft>
                          <a:spcPts val="1000"/>
                        </a:spcAft>
                      </a:pPr>
                      <a:r>
                        <a:rPr lang="pt-BR" sz="2000" b="1" u="none" strike="noStrike" kern="1200" dirty="0" smtClean="0"/>
                        <a:t>(</a:t>
                      </a:r>
                      <a:r>
                        <a:rPr lang="pt-BR" sz="2000" b="1" u="none" strike="noStrike" kern="1200" dirty="0"/>
                        <a:t>bilhões de dólares)</a:t>
                      </a:r>
                      <a:endParaRPr lang="pt-BR" sz="2000" b="1" u="none" strike="noStrike" kern="1200" dirty="0">
                        <a:solidFill>
                          <a:schemeClr val="dk1"/>
                        </a:solidFill>
                        <a:latin typeface="+mn-lt"/>
                        <a:ea typeface="+mn-ea"/>
                        <a:cs typeface="+mn-cs"/>
                      </a:endParaRPr>
                    </a:p>
                  </a:txBody>
                  <a:tcPr marL="68580" marR="68580" marT="0" marB="0" anchor="ctr"/>
                </a:tc>
              </a:tr>
              <a:tr h="410724">
                <a:tc>
                  <a:txBody>
                    <a:bodyPr/>
                    <a:lstStyle/>
                    <a:p>
                      <a:pPr algn="ctr">
                        <a:lnSpc>
                          <a:spcPct val="115000"/>
                        </a:lnSpc>
                        <a:spcAft>
                          <a:spcPts val="1000"/>
                        </a:spcAft>
                      </a:pPr>
                      <a:r>
                        <a:rPr lang="pt-BR" sz="2000" u="none" strike="noStrike" kern="1200" dirty="0"/>
                        <a:t>China</a:t>
                      </a:r>
                      <a:endParaRPr lang="pt-BR" sz="2000" u="none" strike="noStrike" kern="1200" dirty="0">
                        <a:solidFill>
                          <a:schemeClr val="dk1"/>
                        </a:solidFill>
                        <a:latin typeface="+mn-lt"/>
                        <a:ea typeface="+mn-ea"/>
                        <a:cs typeface="+mn-cs"/>
                      </a:endParaRPr>
                    </a:p>
                  </a:txBody>
                  <a:tcPr marL="68580" marR="68580" marT="0" marB="0" anchor="ctr"/>
                </a:tc>
                <a:tc>
                  <a:txBody>
                    <a:bodyPr/>
                    <a:lstStyle/>
                    <a:p>
                      <a:pPr algn="ctr">
                        <a:lnSpc>
                          <a:spcPct val="115000"/>
                        </a:lnSpc>
                        <a:spcAft>
                          <a:spcPts val="1000"/>
                        </a:spcAft>
                      </a:pPr>
                      <a:r>
                        <a:rPr lang="pt-BR" sz="2000" u="none" strike="noStrike" kern="1200" dirty="0"/>
                        <a:t>45,9</a:t>
                      </a:r>
                      <a:endParaRPr lang="pt-BR" sz="2000" u="none" strike="noStrike" kern="1200" dirty="0">
                        <a:solidFill>
                          <a:schemeClr val="dk1"/>
                        </a:solidFill>
                        <a:latin typeface="+mn-lt"/>
                        <a:ea typeface="+mn-ea"/>
                        <a:cs typeface="+mn-cs"/>
                      </a:endParaRPr>
                    </a:p>
                  </a:txBody>
                  <a:tcPr marL="68580" marR="68580" marT="0" marB="0" anchor="ctr"/>
                </a:tc>
              </a:tr>
              <a:tr h="410724">
                <a:tc>
                  <a:txBody>
                    <a:bodyPr/>
                    <a:lstStyle/>
                    <a:p>
                      <a:pPr algn="ctr">
                        <a:lnSpc>
                          <a:spcPct val="115000"/>
                        </a:lnSpc>
                        <a:spcAft>
                          <a:spcPts val="1000"/>
                        </a:spcAft>
                      </a:pPr>
                      <a:r>
                        <a:rPr lang="pt-BR" sz="2000" u="none" strike="noStrike" kern="1200" dirty="0"/>
                        <a:t>Europa e Ásia Central</a:t>
                      </a:r>
                      <a:endParaRPr lang="pt-BR" sz="2000" u="none" strike="noStrike" kern="1200" dirty="0">
                        <a:solidFill>
                          <a:schemeClr val="dk1"/>
                        </a:solidFill>
                        <a:latin typeface="+mn-lt"/>
                        <a:ea typeface="+mn-ea"/>
                        <a:cs typeface="+mn-cs"/>
                      </a:endParaRPr>
                    </a:p>
                  </a:txBody>
                  <a:tcPr marL="68580" marR="68580" marT="0" marB="0" anchor="ctr"/>
                </a:tc>
                <a:tc>
                  <a:txBody>
                    <a:bodyPr/>
                    <a:lstStyle/>
                    <a:p>
                      <a:pPr algn="ctr">
                        <a:lnSpc>
                          <a:spcPct val="115000"/>
                        </a:lnSpc>
                        <a:spcAft>
                          <a:spcPts val="1000"/>
                        </a:spcAft>
                      </a:pPr>
                      <a:r>
                        <a:rPr lang="pt-BR" sz="2000" u="none" strike="noStrike" kern="1200" dirty="0"/>
                        <a:t>13,8</a:t>
                      </a:r>
                      <a:endParaRPr lang="pt-BR" sz="2000" u="none" strike="noStrike" kern="1200" dirty="0">
                        <a:solidFill>
                          <a:schemeClr val="dk1"/>
                        </a:solidFill>
                        <a:latin typeface="+mn-lt"/>
                        <a:ea typeface="+mn-ea"/>
                        <a:cs typeface="+mn-cs"/>
                      </a:endParaRPr>
                    </a:p>
                  </a:txBody>
                  <a:tcPr marL="68580" marR="68580" marT="0" marB="0" anchor="ctr"/>
                </a:tc>
              </a:tr>
              <a:tr h="410724">
                <a:tc>
                  <a:txBody>
                    <a:bodyPr/>
                    <a:lstStyle/>
                    <a:p>
                      <a:pPr algn="ctr">
                        <a:lnSpc>
                          <a:spcPct val="115000"/>
                        </a:lnSpc>
                        <a:spcAft>
                          <a:spcPts val="1000"/>
                        </a:spcAft>
                      </a:pPr>
                      <a:r>
                        <a:rPr lang="pt-BR" sz="2000" u="none" strike="noStrike" kern="1200" dirty="0"/>
                        <a:t>América </a:t>
                      </a:r>
                      <a:r>
                        <a:rPr lang="pt-BR" sz="2000" u="none" strike="noStrike" kern="1200" dirty="0" smtClean="0"/>
                        <a:t>Latina </a:t>
                      </a:r>
                      <a:r>
                        <a:rPr lang="pt-BR" sz="2000" u="none" strike="noStrike" kern="1200" dirty="0"/>
                        <a:t>e Caribe</a:t>
                      </a:r>
                      <a:endParaRPr lang="pt-BR" sz="2000" u="none" strike="noStrike" kern="1200" dirty="0">
                        <a:solidFill>
                          <a:schemeClr val="dk1"/>
                        </a:solidFill>
                        <a:latin typeface="+mn-lt"/>
                        <a:ea typeface="+mn-ea"/>
                        <a:cs typeface="+mn-cs"/>
                      </a:endParaRPr>
                    </a:p>
                  </a:txBody>
                  <a:tcPr marL="68580" marR="68580" marT="0" marB="0" anchor="ctr"/>
                </a:tc>
                <a:tc>
                  <a:txBody>
                    <a:bodyPr/>
                    <a:lstStyle/>
                    <a:p>
                      <a:pPr algn="ctr">
                        <a:lnSpc>
                          <a:spcPct val="115000"/>
                        </a:lnSpc>
                        <a:spcAft>
                          <a:spcPts val="1000"/>
                        </a:spcAft>
                      </a:pPr>
                      <a:r>
                        <a:rPr lang="pt-BR" sz="2000" u="none" strike="noStrike" kern="1200" dirty="0"/>
                        <a:t>11</a:t>
                      </a:r>
                      <a:endParaRPr lang="pt-BR" sz="2000" u="none" strike="noStrike" kern="1200" dirty="0">
                        <a:solidFill>
                          <a:schemeClr val="dk1"/>
                        </a:solidFill>
                        <a:latin typeface="+mn-lt"/>
                        <a:ea typeface="+mn-ea"/>
                        <a:cs typeface="+mn-cs"/>
                      </a:endParaRPr>
                    </a:p>
                  </a:txBody>
                  <a:tcPr marL="68580" marR="68580" marT="0" marB="0" anchor="ctr"/>
                </a:tc>
              </a:tr>
              <a:tr h="410724">
                <a:tc>
                  <a:txBody>
                    <a:bodyPr/>
                    <a:lstStyle/>
                    <a:p>
                      <a:pPr algn="ctr">
                        <a:lnSpc>
                          <a:spcPct val="115000"/>
                        </a:lnSpc>
                        <a:spcAft>
                          <a:spcPts val="1000"/>
                        </a:spcAft>
                      </a:pPr>
                      <a:r>
                        <a:rPr lang="pt-BR" sz="2000" u="none" strike="noStrike" kern="1200" dirty="0"/>
                        <a:t>Leste da Ásia e Pacífico</a:t>
                      </a:r>
                      <a:endParaRPr lang="pt-BR" sz="2000" u="none" strike="noStrike" kern="1200" dirty="0">
                        <a:solidFill>
                          <a:schemeClr val="dk1"/>
                        </a:solidFill>
                        <a:latin typeface="+mn-lt"/>
                        <a:ea typeface="+mn-ea"/>
                        <a:cs typeface="+mn-cs"/>
                      </a:endParaRPr>
                    </a:p>
                  </a:txBody>
                  <a:tcPr marL="68580" marR="68580" marT="0" marB="0" anchor="ctr"/>
                </a:tc>
                <a:tc>
                  <a:txBody>
                    <a:bodyPr/>
                    <a:lstStyle/>
                    <a:p>
                      <a:pPr algn="ctr">
                        <a:lnSpc>
                          <a:spcPct val="115000"/>
                        </a:lnSpc>
                        <a:spcAft>
                          <a:spcPts val="1000"/>
                        </a:spcAft>
                      </a:pPr>
                      <a:r>
                        <a:rPr lang="pt-BR" sz="2000" u="none" strike="noStrike" kern="1200" dirty="0"/>
                        <a:t>7</a:t>
                      </a:r>
                      <a:endParaRPr lang="pt-BR" sz="2000" u="none" strike="noStrike" kern="1200" dirty="0">
                        <a:solidFill>
                          <a:schemeClr val="dk1"/>
                        </a:solidFill>
                        <a:latin typeface="+mn-lt"/>
                        <a:ea typeface="+mn-ea"/>
                        <a:cs typeface="+mn-cs"/>
                      </a:endParaRPr>
                    </a:p>
                  </a:txBody>
                  <a:tcPr marL="68580" marR="68580" marT="0" marB="0" anchor="ctr"/>
                </a:tc>
              </a:tr>
              <a:tr h="410724">
                <a:tc>
                  <a:txBody>
                    <a:bodyPr/>
                    <a:lstStyle/>
                    <a:p>
                      <a:pPr algn="ctr">
                        <a:lnSpc>
                          <a:spcPct val="115000"/>
                        </a:lnSpc>
                        <a:spcAft>
                          <a:spcPts val="1000"/>
                        </a:spcAft>
                      </a:pPr>
                      <a:r>
                        <a:rPr lang="pt-BR" sz="2000" u="none" strike="noStrike" kern="1200" dirty="0"/>
                        <a:t>Oriente Médio</a:t>
                      </a:r>
                      <a:endParaRPr lang="pt-BR" sz="2000" u="none" strike="noStrike" kern="1200" dirty="0">
                        <a:solidFill>
                          <a:schemeClr val="dk1"/>
                        </a:solidFill>
                        <a:latin typeface="+mn-lt"/>
                        <a:ea typeface="+mn-ea"/>
                        <a:cs typeface="+mn-cs"/>
                      </a:endParaRPr>
                    </a:p>
                  </a:txBody>
                  <a:tcPr marL="68580" marR="68580" marT="0" marB="0" anchor="ctr"/>
                </a:tc>
                <a:tc>
                  <a:txBody>
                    <a:bodyPr/>
                    <a:lstStyle/>
                    <a:p>
                      <a:pPr algn="ctr">
                        <a:lnSpc>
                          <a:spcPct val="115000"/>
                        </a:lnSpc>
                        <a:spcAft>
                          <a:spcPts val="1000"/>
                        </a:spcAft>
                      </a:pPr>
                      <a:r>
                        <a:rPr lang="pt-BR" sz="2000" u="none" strike="noStrike" kern="1200" dirty="0"/>
                        <a:t>5,5</a:t>
                      </a:r>
                      <a:endParaRPr lang="pt-BR" sz="2000" u="none" strike="noStrike" kern="1200" dirty="0">
                        <a:solidFill>
                          <a:schemeClr val="dk1"/>
                        </a:solidFill>
                        <a:latin typeface="+mn-lt"/>
                        <a:ea typeface="+mn-ea"/>
                        <a:cs typeface="+mn-cs"/>
                      </a:endParaRPr>
                    </a:p>
                  </a:txBody>
                  <a:tcPr marL="68580" marR="68580" marT="0" marB="0" anchor="ctr"/>
                </a:tc>
              </a:tr>
              <a:tr h="410724">
                <a:tc>
                  <a:txBody>
                    <a:bodyPr/>
                    <a:lstStyle/>
                    <a:p>
                      <a:pPr algn="ctr">
                        <a:lnSpc>
                          <a:spcPct val="115000"/>
                        </a:lnSpc>
                        <a:spcAft>
                          <a:spcPts val="1000"/>
                        </a:spcAft>
                      </a:pPr>
                      <a:r>
                        <a:rPr lang="pt-BR" sz="2000" u="none" strike="noStrike" kern="1200" dirty="0"/>
                        <a:t>Sul da Ásia</a:t>
                      </a:r>
                      <a:endParaRPr lang="pt-BR" sz="2000" u="none" strike="noStrike" kern="1200" dirty="0">
                        <a:solidFill>
                          <a:schemeClr val="dk1"/>
                        </a:solidFill>
                        <a:latin typeface="+mn-lt"/>
                        <a:ea typeface="+mn-ea"/>
                        <a:cs typeface="+mn-cs"/>
                      </a:endParaRPr>
                    </a:p>
                  </a:txBody>
                  <a:tcPr marL="68580" marR="68580" marT="0" marB="0" anchor="ctr"/>
                </a:tc>
                <a:tc>
                  <a:txBody>
                    <a:bodyPr/>
                    <a:lstStyle/>
                    <a:p>
                      <a:pPr algn="ctr">
                        <a:lnSpc>
                          <a:spcPct val="115000"/>
                        </a:lnSpc>
                        <a:spcAft>
                          <a:spcPts val="1000"/>
                        </a:spcAft>
                      </a:pPr>
                      <a:r>
                        <a:rPr lang="pt-BR" sz="2000" u="none" strike="noStrike" kern="1200" dirty="0"/>
                        <a:t>4,7</a:t>
                      </a:r>
                      <a:endParaRPr lang="pt-BR" sz="2000" u="none" strike="noStrike" kern="1200" dirty="0">
                        <a:solidFill>
                          <a:schemeClr val="dk1"/>
                        </a:solidFill>
                        <a:latin typeface="+mn-lt"/>
                        <a:ea typeface="+mn-ea"/>
                        <a:cs typeface="+mn-cs"/>
                      </a:endParaRPr>
                    </a:p>
                  </a:txBody>
                  <a:tcPr marL="68580" marR="68580" marT="0" marB="0" anchor="ctr"/>
                </a:tc>
              </a:tr>
              <a:tr h="410724">
                <a:tc>
                  <a:txBody>
                    <a:bodyPr/>
                    <a:lstStyle/>
                    <a:p>
                      <a:pPr algn="ctr">
                        <a:lnSpc>
                          <a:spcPct val="115000"/>
                        </a:lnSpc>
                        <a:spcAft>
                          <a:spcPts val="1000"/>
                        </a:spcAft>
                      </a:pPr>
                      <a:r>
                        <a:rPr lang="pt-BR" sz="2000" u="none" strike="noStrike" kern="1200" dirty="0"/>
                        <a:t>África</a:t>
                      </a:r>
                      <a:endParaRPr lang="pt-BR" sz="2000" u="none" strike="noStrike" kern="1200" dirty="0">
                        <a:solidFill>
                          <a:schemeClr val="dk1"/>
                        </a:solidFill>
                        <a:latin typeface="+mn-lt"/>
                        <a:ea typeface="+mn-ea"/>
                        <a:cs typeface="+mn-cs"/>
                      </a:endParaRPr>
                    </a:p>
                  </a:txBody>
                  <a:tcPr marL="68580" marR="68580" marT="0" marB="0" anchor="ctr"/>
                </a:tc>
                <a:tc>
                  <a:txBody>
                    <a:bodyPr/>
                    <a:lstStyle/>
                    <a:p>
                      <a:pPr algn="ctr">
                        <a:lnSpc>
                          <a:spcPct val="115000"/>
                        </a:lnSpc>
                        <a:spcAft>
                          <a:spcPts val="1000"/>
                        </a:spcAft>
                      </a:pPr>
                      <a:r>
                        <a:rPr lang="pt-BR" sz="2000" u="none" strike="noStrike" kern="1200" dirty="0"/>
                        <a:t>2</a:t>
                      </a:r>
                      <a:endParaRPr lang="pt-BR" sz="2000" u="none" strike="noStrike" kern="1200" dirty="0">
                        <a:solidFill>
                          <a:schemeClr val="dk1"/>
                        </a:solidFill>
                        <a:latin typeface="+mn-lt"/>
                        <a:ea typeface="+mn-ea"/>
                        <a:cs typeface="+mn-cs"/>
                      </a:endParaRPr>
                    </a:p>
                  </a:txBody>
                  <a:tcPr marL="68580" marR="68580" marT="0" marB="0" anchor="ctr"/>
                </a:tc>
              </a:tr>
              <a:tr h="386616">
                <a:tc>
                  <a:txBody>
                    <a:bodyPr/>
                    <a:lstStyle/>
                    <a:p>
                      <a:pPr algn="ctr">
                        <a:lnSpc>
                          <a:spcPct val="115000"/>
                        </a:lnSpc>
                        <a:spcAft>
                          <a:spcPts val="1000"/>
                        </a:spcAft>
                      </a:pPr>
                      <a:r>
                        <a:rPr lang="pt-BR" sz="2000" u="none" strike="noStrike" kern="1200" dirty="0" smtClean="0">
                          <a:solidFill>
                            <a:schemeClr val="dk1"/>
                          </a:solidFill>
                          <a:latin typeface="+mn-lt"/>
                          <a:ea typeface="+mn-ea"/>
                          <a:cs typeface="+mn-cs"/>
                        </a:rPr>
                        <a:t>TOTAL</a:t>
                      </a:r>
                      <a:endParaRPr lang="pt-BR" sz="2000" u="none" strike="noStrike" kern="1200" dirty="0">
                        <a:solidFill>
                          <a:schemeClr val="dk1"/>
                        </a:solidFill>
                        <a:latin typeface="+mn-lt"/>
                        <a:ea typeface="+mn-ea"/>
                        <a:cs typeface="+mn-cs"/>
                      </a:endParaRPr>
                    </a:p>
                  </a:txBody>
                  <a:tcPr marL="68580" marR="68580" marT="0" marB="0" anchor="ctr"/>
                </a:tc>
                <a:tc>
                  <a:txBody>
                    <a:bodyPr/>
                    <a:lstStyle/>
                    <a:p>
                      <a:pPr algn="ctr">
                        <a:lnSpc>
                          <a:spcPct val="115000"/>
                        </a:lnSpc>
                        <a:spcAft>
                          <a:spcPts val="1000"/>
                        </a:spcAft>
                      </a:pPr>
                      <a:r>
                        <a:rPr lang="pt-BR" sz="2000" u="none" strike="noStrike" kern="1200" dirty="0" smtClean="0">
                          <a:solidFill>
                            <a:schemeClr val="dk1"/>
                          </a:solidFill>
                          <a:latin typeface="+mn-lt"/>
                          <a:ea typeface="+mn-ea"/>
                          <a:cs typeface="+mn-cs"/>
                        </a:rPr>
                        <a:t>90</a:t>
                      </a:r>
                      <a:endParaRPr lang="pt-BR" sz="2000" u="none" strike="noStrike" kern="1200" dirty="0">
                        <a:solidFill>
                          <a:schemeClr val="dk1"/>
                        </a:solidFill>
                        <a:latin typeface="+mn-lt"/>
                        <a:ea typeface="+mn-ea"/>
                        <a:cs typeface="+mn-cs"/>
                      </a:endParaRPr>
                    </a:p>
                  </a:txBody>
                  <a:tcPr marL="68580" marR="68580" marT="0" marB="0" anchor="ctr"/>
                </a:tc>
              </a:tr>
            </a:tbl>
          </a:graphicData>
        </a:graphic>
      </p:graphicFrame>
      <p:sp>
        <p:nvSpPr>
          <p:cNvPr id="6" name="CaixaDeTexto 5"/>
          <p:cNvSpPr txBox="1"/>
          <p:nvPr/>
        </p:nvSpPr>
        <p:spPr>
          <a:xfrm>
            <a:off x="179512" y="980728"/>
            <a:ext cx="7891327" cy="923330"/>
          </a:xfrm>
          <a:prstGeom prst="rect">
            <a:avLst/>
          </a:prstGeom>
          <a:noFill/>
        </p:spPr>
        <p:txBody>
          <a:bodyPr wrap="none" rtlCol="0">
            <a:spAutoFit/>
          </a:bodyPr>
          <a:lstStyle/>
          <a:p>
            <a:r>
              <a:rPr lang="pt-BR" dirty="0" smtClean="0"/>
              <a:t>Estudo: </a:t>
            </a:r>
            <a:r>
              <a:rPr lang="pt-BR" b="1" dirty="0" smtClean="0"/>
              <a:t>O Potencial do </a:t>
            </a:r>
            <a:r>
              <a:rPr lang="pt-BR" b="1" i="1" dirty="0" err="1" smtClean="0"/>
              <a:t>Crowdfunding</a:t>
            </a:r>
            <a:r>
              <a:rPr lang="pt-BR" b="1" dirty="0" smtClean="0"/>
              <a:t> para os Países em Desenvolvimento – 2013</a:t>
            </a:r>
            <a:endParaRPr lang="pt-BR" dirty="0" smtClean="0"/>
          </a:p>
          <a:p>
            <a:r>
              <a:rPr lang="en-US" i="1" dirty="0" smtClean="0"/>
              <a:t>Finance and Private Sector Development Department  </a:t>
            </a:r>
            <a:r>
              <a:rPr lang="en-US" dirty="0" smtClean="0"/>
              <a:t>- </a:t>
            </a:r>
            <a:r>
              <a:rPr lang="en-US" dirty="0" err="1" smtClean="0"/>
              <a:t>InfoDev</a:t>
            </a:r>
            <a:r>
              <a:rPr lang="en-US" dirty="0" smtClean="0"/>
              <a:t> – </a:t>
            </a:r>
            <a:r>
              <a:rPr lang="en-US" dirty="0" err="1" smtClean="0"/>
              <a:t>Banco</a:t>
            </a:r>
            <a:r>
              <a:rPr lang="en-US" dirty="0" smtClean="0"/>
              <a:t> Mundial</a:t>
            </a:r>
            <a:endParaRPr lang="pt-BR" dirty="0" smtClean="0"/>
          </a:p>
          <a:p>
            <a:endParaRPr lang="pt-BR" dirty="0"/>
          </a:p>
        </p:txBody>
      </p:sp>
      <p:sp>
        <p:nvSpPr>
          <p:cNvPr id="7" name="Espaço Reservado para Número de Slide 6"/>
          <p:cNvSpPr>
            <a:spLocks noGrp="1"/>
          </p:cNvSpPr>
          <p:nvPr>
            <p:ph type="sldNum" sz="quarter" idx="4294967295"/>
          </p:nvPr>
        </p:nvSpPr>
        <p:spPr>
          <a:xfrm>
            <a:off x="7010400" y="6356350"/>
            <a:ext cx="2133600" cy="365125"/>
          </a:xfrm>
        </p:spPr>
        <p:txBody>
          <a:bodyPr/>
          <a:lstStyle/>
          <a:p>
            <a:fld id="{2B066E85-7B83-4043-A5ED-08E985793371}" type="slidenum">
              <a:rPr lang="pt-BR" sz="1400" smtClean="0">
                <a:solidFill>
                  <a:schemeClr val="bg1">
                    <a:lumMod val="50000"/>
                  </a:schemeClr>
                </a:solidFill>
              </a:rPr>
              <a:pPr/>
              <a:t>10</a:t>
            </a:fld>
            <a:endParaRPr lang="pt-BR" sz="1400" dirty="0">
              <a:solidFill>
                <a:schemeClr val="bg1">
                  <a:lumMod val="50000"/>
                </a:schemeClr>
              </a:solidFill>
            </a:endParaRPr>
          </a:p>
        </p:txBody>
      </p:sp>
      <p:sp>
        <p:nvSpPr>
          <p:cNvPr id="9" name="Retângulo 8"/>
          <p:cNvSpPr/>
          <p:nvPr/>
        </p:nvSpPr>
        <p:spPr>
          <a:xfrm>
            <a:off x="0" y="116632"/>
            <a:ext cx="9144000" cy="523220"/>
          </a:xfrm>
          <a:prstGeom prst="rect">
            <a:avLst/>
          </a:prstGeom>
        </p:spPr>
        <p:txBody>
          <a:bodyPr wrap="square">
            <a:spAutoFit/>
          </a:bodyPr>
          <a:lstStyle/>
          <a:p>
            <a:pPr algn="r"/>
            <a:r>
              <a:rPr lang="pt-BR" sz="2800" b="1" dirty="0" smtClean="0">
                <a:solidFill>
                  <a:srgbClr val="26744D"/>
                </a:solidFill>
                <a:effectLst>
                  <a:outerShdw blurRad="38100" dist="38100" dir="2700000" algn="tl">
                    <a:srgbClr val="000000">
                      <a:alpha val="43137"/>
                    </a:srgbClr>
                  </a:outerShdw>
                </a:effectLst>
                <a:latin typeface="+mj-lt"/>
                <a:ea typeface="+mj-ea"/>
                <a:cs typeface="+mj-cs"/>
              </a:rPr>
              <a:t>Estimativa para o potencial de investimento</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Número de Slide 1"/>
          <p:cNvSpPr>
            <a:spLocks noGrp="1"/>
          </p:cNvSpPr>
          <p:nvPr>
            <p:ph type="sldNum" sz="quarter" idx="4294967295"/>
          </p:nvPr>
        </p:nvSpPr>
        <p:spPr>
          <a:xfrm>
            <a:off x="7010400" y="6356350"/>
            <a:ext cx="2133600" cy="365125"/>
          </a:xfrm>
        </p:spPr>
        <p:txBody>
          <a:bodyPr/>
          <a:lstStyle/>
          <a:p>
            <a:fld id="{954656E6-A7B4-4DF1-8011-EDC6E3B82729}" type="slidenum">
              <a:rPr lang="pt-BR" smtClean="0">
                <a:solidFill>
                  <a:prstClr val="black">
                    <a:tint val="75000"/>
                  </a:prstClr>
                </a:solidFill>
              </a:rPr>
              <a:pPr/>
              <a:t>11</a:t>
            </a:fld>
            <a:endParaRPr lang="pt-BR">
              <a:solidFill>
                <a:prstClr val="black">
                  <a:tint val="75000"/>
                </a:prstClr>
              </a:solidFill>
            </a:endParaRPr>
          </a:p>
        </p:txBody>
      </p:sp>
      <p:graphicFrame>
        <p:nvGraphicFramePr>
          <p:cNvPr id="5" name="ALT FIN ex UK"/>
          <p:cNvGraphicFramePr/>
          <p:nvPr/>
        </p:nvGraphicFramePr>
        <p:xfrm>
          <a:off x="152399" y="0"/>
          <a:ext cx="8991601" cy="6093296"/>
        </p:xfrm>
        <a:graphic>
          <a:graphicData uri="http://schemas.openxmlformats.org/drawingml/2006/chart">
            <c:chart xmlns:c="http://schemas.openxmlformats.org/drawingml/2006/chart" xmlns:r="http://schemas.openxmlformats.org/officeDocument/2006/relationships" r:id="rId3"/>
          </a:graphicData>
        </a:graphic>
      </p:graphicFrame>
      <p:sp>
        <p:nvSpPr>
          <p:cNvPr id="6" name="Elipse 5"/>
          <p:cNvSpPr/>
          <p:nvPr/>
        </p:nvSpPr>
        <p:spPr>
          <a:xfrm>
            <a:off x="6660232" y="1916832"/>
            <a:ext cx="1440160" cy="1368152"/>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t-BR" dirty="0" smtClean="0"/>
              <a:t>Total</a:t>
            </a:r>
          </a:p>
          <a:p>
            <a:pPr algn="ctr"/>
            <a:r>
              <a:rPr lang="pt-BR" dirty="0" smtClean="0"/>
              <a:t>3,56 bilhões</a:t>
            </a:r>
            <a:endParaRPr lang="pt-B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Número de Slide 1"/>
          <p:cNvSpPr>
            <a:spLocks noGrp="1"/>
          </p:cNvSpPr>
          <p:nvPr>
            <p:ph type="sldNum" sz="quarter" idx="4294967295"/>
          </p:nvPr>
        </p:nvSpPr>
        <p:spPr>
          <a:xfrm>
            <a:off x="7010400" y="6237288"/>
            <a:ext cx="2133600" cy="365125"/>
          </a:xfrm>
        </p:spPr>
        <p:txBody>
          <a:bodyPr/>
          <a:lstStyle/>
          <a:p>
            <a:fld id="{954656E6-A7B4-4DF1-8011-EDC6E3B82729}" type="slidenum">
              <a:rPr lang="pt-BR" smtClean="0">
                <a:solidFill>
                  <a:prstClr val="black">
                    <a:tint val="75000"/>
                  </a:prstClr>
                </a:solidFill>
              </a:rPr>
              <a:pPr/>
              <a:t>12</a:t>
            </a:fld>
            <a:endParaRPr lang="pt-BR" dirty="0">
              <a:solidFill>
                <a:prstClr val="black">
                  <a:tint val="75000"/>
                </a:prstClr>
              </a:solidFill>
            </a:endParaRPr>
          </a:p>
        </p:txBody>
      </p:sp>
      <p:graphicFrame>
        <p:nvGraphicFramePr>
          <p:cNvPr id="3" name="ALT FIN ex UK"/>
          <p:cNvGraphicFramePr/>
          <p:nvPr/>
        </p:nvGraphicFramePr>
        <p:xfrm>
          <a:off x="0" y="0"/>
          <a:ext cx="8991601" cy="616530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Número de Slide 1"/>
          <p:cNvSpPr>
            <a:spLocks noGrp="1"/>
          </p:cNvSpPr>
          <p:nvPr>
            <p:ph type="sldNum" sz="quarter" idx="4294967295"/>
          </p:nvPr>
        </p:nvSpPr>
        <p:spPr>
          <a:xfrm>
            <a:off x="7010400" y="6356350"/>
            <a:ext cx="2133600" cy="365125"/>
          </a:xfrm>
        </p:spPr>
        <p:txBody>
          <a:bodyPr/>
          <a:lstStyle/>
          <a:p>
            <a:fld id="{954656E6-A7B4-4DF1-8011-EDC6E3B82729}" type="slidenum">
              <a:rPr lang="pt-BR" smtClean="0">
                <a:solidFill>
                  <a:prstClr val="black">
                    <a:tint val="75000"/>
                  </a:prstClr>
                </a:solidFill>
              </a:rPr>
              <a:pPr/>
              <a:t>13</a:t>
            </a:fld>
            <a:endParaRPr lang="pt-BR">
              <a:solidFill>
                <a:prstClr val="black">
                  <a:tint val="75000"/>
                </a:prstClr>
              </a:solidFill>
            </a:endParaRPr>
          </a:p>
        </p:txBody>
      </p:sp>
      <p:graphicFrame>
        <p:nvGraphicFramePr>
          <p:cNvPr id="3" name="Tabela 2"/>
          <p:cNvGraphicFramePr>
            <a:graphicFrameLocks noGrp="1"/>
          </p:cNvGraphicFramePr>
          <p:nvPr/>
        </p:nvGraphicFramePr>
        <p:xfrm>
          <a:off x="827583" y="1844824"/>
          <a:ext cx="6984776" cy="3888430"/>
        </p:xfrm>
        <a:graphic>
          <a:graphicData uri="http://schemas.openxmlformats.org/drawingml/2006/table">
            <a:tbl>
              <a:tblPr>
                <a:tableStyleId>{775DCB02-9BB8-47FD-8907-85C794F793BA}</a:tableStyleId>
              </a:tblPr>
              <a:tblGrid>
                <a:gridCol w="4167386"/>
                <a:gridCol w="1408695"/>
                <a:gridCol w="1408695"/>
              </a:tblGrid>
              <a:tr h="388843">
                <a:tc>
                  <a:txBody>
                    <a:bodyPr/>
                    <a:lstStyle/>
                    <a:p>
                      <a:pPr algn="ctr" fontAlgn="b"/>
                      <a:r>
                        <a:rPr lang="pt-BR" sz="1600" b="1" i="0" u="none" strike="noStrike" dirty="0" smtClean="0">
                          <a:solidFill>
                            <a:srgbClr val="000000"/>
                          </a:solidFill>
                          <a:latin typeface="Arial" pitchFamily="34" charset="0"/>
                          <a:cs typeface="Arial" pitchFamily="34" charset="0"/>
                        </a:rPr>
                        <a:t>Tipo</a:t>
                      </a:r>
                      <a:endParaRPr lang="pt-BR" sz="1600" b="1" i="0" u="none" strike="noStrike" dirty="0">
                        <a:solidFill>
                          <a:srgbClr val="000000"/>
                        </a:solidFill>
                        <a:latin typeface="Arial" pitchFamily="34" charset="0"/>
                        <a:cs typeface="Arial" pitchFamily="34" charset="0"/>
                      </a:endParaRPr>
                    </a:p>
                  </a:txBody>
                  <a:tcPr marL="0" marR="0" marT="0" marB="0" anchor="ctr"/>
                </a:tc>
                <a:tc>
                  <a:txBody>
                    <a:bodyPr/>
                    <a:lstStyle/>
                    <a:p>
                      <a:pPr algn="ctr" fontAlgn="b"/>
                      <a:r>
                        <a:rPr lang="pt-BR" sz="1600" b="1" u="none" strike="noStrike">
                          <a:latin typeface="Arial" pitchFamily="34" charset="0"/>
                          <a:cs typeface="Arial" pitchFamily="34" charset="0"/>
                        </a:rPr>
                        <a:t>UK</a:t>
                      </a:r>
                      <a:endParaRPr lang="pt-BR" sz="1600" b="1" i="0" u="none" strike="noStrike">
                        <a:solidFill>
                          <a:srgbClr val="000000"/>
                        </a:solidFill>
                        <a:latin typeface="Arial" pitchFamily="34" charset="0"/>
                        <a:cs typeface="Arial" pitchFamily="34" charset="0"/>
                      </a:endParaRPr>
                    </a:p>
                  </a:txBody>
                  <a:tcPr marL="0" marR="0" marT="0" marB="0" anchor="ctr"/>
                </a:tc>
                <a:tc>
                  <a:txBody>
                    <a:bodyPr/>
                    <a:lstStyle/>
                    <a:p>
                      <a:pPr algn="ctr" fontAlgn="b"/>
                      <a:r>
                        <a:rPr lang="pt-BR" sz="1600" b="1" u="none" strike="noStrike">
                          <a:latin typeface="Arial" pitchFamily="34" charset="0"/>
                          <a:cs typeface="Arial" pitchFamily="34" charset="0"/>
                        </a:rPr>
                        <a:t>ex- UK</a:t>
                      </a:r>
                      <a:endParaRPr lang="pt-BR" sz="1600" b="1" i="0" u="none" strike="noStrike">
                        <a:solidFill>
                          <a:srgbClr val="000000"/>
                        </a:solidFill>
                        <a:latin typeface="Arial" pitchFamily="34" charset="0"/>
                        <a:cs typeface="Arial" pitchFamily="34" charset="0"/>
                      </a:endParaRPr>
                    </a:p>
                  </a:txBody>
                  <a:tcPr marL="0" marR="0" marT="0" marB="0" anchor="ctr"/>
                </a:tc>
              </a:tr>
              <a:tr h="388843">
                <a:tc>
                  <a:txBody>
                    <a:bodyPr/>
                    <a:lstStyle/>
                    <a:p>
                      <a:pPr algn="ctr" fontAlgn="b"/>
                      <a:r>
                        <a:rPr lang="pt-BR" sz="1600" b="1" u="none" strike="noStrike" dirty="0">
                          <a:latin typeface="Arial" pitchFamily="34" charset="0"/>
                          <a:cs typeface="Arial" pitchFamily="34" charset="0"/>
                        </a:rPr>
                        <a:t>P2P empréstimo p/ consumo</a:t>
                      </a:r>
                      <a:endParaRPr lang="pt-BR" sz="1600" b="1" i="0" u="none" strike="noStrike" dirty="0">
                        <a:solidFill>
                          <a:srgbClr val="000000"/>
                        </a:solidFill>
                        <a:latin typeface="Arial" pitchFamily="34" charset="0"/>
                        <a:cs typeface="Arial" pitchFamily="34" charset="0"/>
                      </a:endParaRPr>
                    </a:p>
                  </a:txBody>
                  <a:tcPr marL="0" marR="0" marT="0" marB="0" anchor="ctr"/>
                </a:tc>
                <a:tc>
                  <a:txBody>
                    <a:bodyPr/>
                    <a:lstStyle/>
                    <a:p>
                      <a:pPr algn="ctr" fontAlgn="b"/>
                      <a:r>
                        <a:rPr lang="pt-BR" sz="1600" b="1" u="none" strike="noStrike">
                          <a:latin typeface="Arial" pitchFamily="34" charset="0"/>
                          <a:cs typeface="Arial" pitchFamily="34" charset="0"/>
                        </a:rPr>
                        <a:t>253</a:t>
                      </a:r>
                      <a:endParaRPr lang="pt-BR" sz="1600" b="1" i="0" u="none" strike="noStrike">
                        <a:solidFill>
                          <a:srgbClr val="000000"/>
                        </a:solidFill>
                        <a:latin typeface="Arial" pitchFamily="34" charset="0"/>
                        <a:cs typeface="Arial" pitchFamily="34" charset="0"/>
                      </a:endParaRPr>
                    </a:p>
                  </a:txBody>
                  <a:tcPr marL="0" marR="0" marT="0" marB="0" anchor="ctr"/>
                </a:tc>
                <a:tc>
                  <a:txBody>
                    <a:bodyPr/>
                    <a:lstStyle/>
                    <a:p>
                      <a:pPr algn="ctr" fontAlgn="b"/>
                      <a:r>
                        <a:rPr lang="pt-BR" sz="1600" b="1" u="none" strike="noStrike">
                          <a:latin typeface="Arial" pitchFamily="34" charset="0"/>
                          <a:cs typeface="Arial" pitchFamily="34" charset="0"/>
                        </a:rPr>
                        <a:t>113</a:t>
                      </a:r>
                      <a:endParaRPr lang="pt-BR" sz="1600" b="1" i="0" u="none" strike="noStrike">
                        <a:solidFill>
                          <a:srgbClr val="000000"/>
                        </a:solidFill>
                        <a:latin typeface="Arial" pitchFamily="34" charset="0"/>
                        <a:cs typeface="Arial" pitchFamily="34" charset="0"/>
                      </a:endParaRPr>
                    </a:p>
                  </a:txBody>
                  <a:tcPr marL="0" marR="0" marT="0" marB="0" anchor="ctr"/>
                </a:tc>
              </a:tr>
              <a:tr h="388843">
                <a:tc>
                  <a:txBody>
                    <a:bodyPr/>
                    <a:lstStyle/>
                    <a:p>
                      <a:pPr algn="ctr" fontAlgn="b"/>
                      <a:r>
                        <a:rPr lang="pt-BR" sz="1600" b="1" u="none" strike="noStrike" dirty="0">
                          <a:latin typeface="Arial" pitchFamily="34" charset="0"/>
                          <a:cs typeface="Arial" pitchFamily="34" charset="0"/>
                        </a:rPr>
                        <a:t>CF - brindes e benefícios</a:t>
                      </a:r>
                      <a:endParaRPr lang="pt-BR" sz="1600" b="1" i="0" u="none" strike="noStrike" dirty="0">
                        <a:solidFill>
                          <a:srgbClr val="000000"/>
                        </a:solidFill>
                        <a:latin typeface="Arial" pitchFamily="34" charset="0"/>
                        <a:cs typeface="Arial" pitchFamily="34" charset="0"/>
                      </a:endParaRPr>
                    </a:p>
                  </a:txBody>
                  <a:tcPr marL="0" marR="0" marT="0" marB="0" anchor="ctr"/>
                </a:tc>
                <a:tc>
                  <a:txBody>
                    <a:bodyPr/>
                    <a:lstStyle/>
                    <a:p>
                      <a:pPr algn="ctr" fontAlgn="b"/>
                      <a:r>
                        <a:rPr lang="pt-BR" sz="1600" b="1" u="none" strike="noStrike" dirty="0">
                          <a:latin typeface="Arial" pitchFamily="34" charset="0"/>
                          <a:cs typeface="Arial" pitchFamily="34" charset="0"/>
                        </a:rPr>
                        <a:t>113</a:t>
                      </a:r>
                      <a:endParaRPr lang="pt-BR" sz="1600" b="1" i="0" u="none" strike="noStrike" dirty="0">
                        <a:solidFill>
                          <a:srgbClr val="000000"/>
                        </a:solidFill>
                        <a:latin typeface="Arial" pitchFamily="34" charset="0"/>
                        <a:cs typeface="Arial" pitchFamily="34" charset="0"/>
                      </a:endParaRPr>
                    </a:p>
                  </a:txBody>
                  <a:tcPr marL="0" marR="0" marT="0" marB="0" anchor="ctr"/>
                </a:tc>
                <a:tc>
                  <a:txBody>
                    <a:bodyPr/>
                    <a:lstStyle/>
                    <a:p>
                      <a:pPr algn="ctr" fontAlgn="b"/>
                      <a:r>
                        <a:rPr lang="pt-BR" sz="1600" b="1" u="none" strike="noStrike">
                          <a:latin typeface="Arial" pitchFamily="34" charset="0"/>
                          <a:cs typeface="Arial" pitchFamily="34" charset="0"/>
                        </a:rPr>
                        <a:t>127</a:t>
                      </a:r>
                      <a:endParaRPr lang="pt-BR" sz="1600" b="1" i="0" u="none" strike="noStrike">
                        <a:solidFill>
                          <a:srgbClr val="000000"/>
                        </a:solidFill>
                        <a:latin typeface="Arial" pitchFamily="34" charset="0"/>
                        <a:cs typeface="Arial" pitchFamily="34" charset="0"/>
                      </a:endParaRPr>
                    </a:p>
                  </a:txBody>
                  <a:tcPr marL="0" marR="0" marT="0" marB="0" anchor="ctr"/>
                </a:tc>
              </a:tr>
              <a:tr h="388843">
                <a:tc>
                  <a:txBody>
                    <a:bodyPr/>
                    <a:lstStyle/>
                    <a:p>
                      <a:pPr algn="ctr" fontAlgn="b"/>
                      <a:r>
                        <a:rPr lang="pt-BR" sz="1600" b="1" u="none" strike="noStrike" dirty="0">
                          <a:latin typeface="Arial" pitchFamily="34" charset="0"/>
                          <a:cs typeface="Arial" pitchFamily="34" charset="0"/>
                        </a:rPr>
                        <a:t>P2P empréstimo p/ empresa</a:t>
                      </a:r>
                      <a:endParaRPr lang="pt-BR" sz="1600" b="1" i="0" u="none" strike="noStrike" dirty="0">
                        <a:solidFill>
                          <a:srgbClr val="000000"/>
                        </a:solidFill>
                        <a:latin typeface="Arial" pitchFamily="34" charset="0"/>
                        <a:cs typeface="Arial" pitchFamily="34" charset="0"/>
                      </a:endParaRPr>
                    </a:p>
                  </a:txBody>
                  <a:tcPr marL="0" marR="0" marT="0" marB="0" anchor="ctr"/>
                </a:tc>
                <a:tc>
                  <a:txBody>
                    <a:bodyPr/>
                    <a:lstStyle/>
                    <a:p>
                      <a:pPr algn="ctr" fontAlgn="b"/>
                      <a:r>
                        <a:rPr lang="pt-BR" sz="1600" b="1" u="none" strike="noStrike" dirty="0">
                          <a:latin typeface="Arial" pitchFamily="34" charset="0"/>
                          <a:cs typeface="Arial" pitchFamily="34" charset="0"/>
                        </a:rPr>
                        <a:t>174</a:t>
                      </a:r>
                      <a:endParaRPr lang="pt-BR" sz="1600" b="1" i="0" u="none" strike="noStrike" dirty="0">
                        <a:solidFill>
                          <a:srgbClr val="000000"/>
                        </a:solidFill>
                        <a:latin typeface="Arial" pitchFamily="34" charset="0"/>
                        <a:cs typeface="Arial" pitchFamily="34" charset="0"/>
                      </a:endParaRPr>
                    </a:p>
                  </a:txBody>
                  <a:tcPr marL="0" marR="0" marT="0" marB="0" anchor="ctr"/>
                </a:tc>
                <a:tc>
                  <a:txBody>
                    <a:bodyPr/>
                    <a:lstStyle/>
                    <a:p>
                      <a:pPr algn="ctr" fontAlgn="b"/>
                      <a:r>
                        <a:rPr lang="pt-BR" sz="1600" b="1" u="none" strike="noStrike">
                          <a:latin typeface="Arial" pitchFamily="34" charset="0"/>
                          <a:cs typeface="Arial" pitchFamily="34" charset="0"/>
                        </a:rPr>
                        <a:t>272</a:t>
                      </a:r>
                      <a:endParaRPr lang="pt-BR" sz="1600" b="1" i="0" u="none" strike="noStrike">
                        <a:solidFill>
                          <a:srgbClr val="000000"/>
                        </a:solidFill>
                        <a:latin typeface="Arial" pitchFamily="34" charset="0"/>
                        <a:cs typeface="Arial" pitchFamily="34" charset="0"/>
                      </a:endParaRPr>
                    </a:p>
                  </a:txBody>
                  <a:tcPr marL="0" marR="0" marT="0" marB="0" anchor="ctr"/>
                </a:tc>
              </a:tr>
              <a:tr h="388843">
                <a:tc>
                  <a:txBody>
                    <a:bodyPr/>
                    <a:lstStyle/>
                    <a:p>
                      <a:pPr algn="ctr" fontAlgn="b"/>
                      <a:r>
                        <a:rPr lang="pt-BR" sz="1600" b="1" u="none" strike="noStrike">
                          <a:latin typeface="Arial" pitchFamily="34" charset="0"/>
                          <a:cs typeface="Arial" pitchFamily="34" charset="0"/>
                        </a:rPr>
                        <a:t>CF - equity</a:t>
                      </a:r>
                      <a:endParaRPr lang="pt-BR" sz="1600" b="1" i="0" u="none" strike="noStrike">
                        <a:solidFill>
                          <a:srgbClr val="000000"/>
                        </a:solidFill>
                        <a:latin typeface="Arial" pitchFamily="34" charset="0"/>
                        <a:cs typeface="Arial" pitchFamily="34" charset="0"/>
                      </a:endParaRPr>
                    </a:p>
                  </a:txBody>
                  <a:tcPr marL="0" marR="0" marT="0" marB="0" anchor="ctr"/>
                </a:tc>
                <a:tc>
                  <a:txBody>
                    <a:bodyPr/>
                    <a:lstStyle/>
                    <a:p>
                      <a:pPr algn="ctr" fontAlgn="b"/>
                      <a:r>
                        <a:rPr lang="pt-BR" sz="1600" b="1" u="none" strike="noStrike" dirty="0">
                          <a:latin typeface="Arial" pitchFamily="34" charset="0"/>
                          <a:cs typeface="Arial" pitchFamily="34" charset="0"/>
                        </a:rPr>
                        <a:t>420</a:t>
                      </a:r>
                      <a:endParaRPr lang="pt-BR" sz="1600" b="1" i="0" u="none" strike="noStrike" dirty="0">
                        <a:solidFill>
                          <a:srgbClr val="000000"/>
                        </a:solidFill>
                        <a:latin typeface="Arial" pitchFamily="34" charset="0"/>
                        <a:cs typeface="Arial" pitchFamily="34" charset="0"/>
                      </a:endParaRPr>
                    </a:p>
                  </a:txBody>
                  <a:tcPr marL="0" marR="0" marT="0" marB="0" anchor="ctr"/>
                </a:tc>
                <a:tc>
                  <a:txBody>
                    <a:bodyPr/>
                    <a:lstStyle/>
                    <a:p>
                      <a:pPr algn="ctr" fontAlgn="b"/>
                      <a:r>
                        <a:rPr lang="pt-BR" sz="1600" b="1" u="none" strike="noStrike" dirty="0">
                          <a:latin typeface="Arial" pitchFamily="34" charset="0"/>
                          <a:cs typeface="Arial" pitchFamily="34" charset="0"/>
                        </a:rPr>
                        <a:t>116</a:t>
                      </a:r>
                      <a:endParaRPr lang="pt-BR" sz="1600" b="1" i="0" u="none" strike="noStrike" dirty="0">
                        <a:solidFill>
                          <a:srgbClr val="000000"/>
                        </a:solidFill>
                        <a:latin typeface="Arial" pitchFamily="34" charset="0"/>
                        <a:cs typeface="Arial" pitchFamily="34" charset="0"/>
                      </a:endParaRPr>
                    </a:p>
                  </a:txBody>
                  <a:tcPr marL="0" marR="0" marT="0" marB="0" anchor="ctr"/>
                </a:tc>
              </a:tr>
              <a:tr h="388843">
                <a:tc>
                  <a:txBody>
                    <a:bodyPr/>
                    <a:lstStyle/>
                    <a:p>
                      <a:pPr algn="ctr" fontAlgn="b"/>
                      <a:r>
                        <a:rPr lang="pt-BR" sz="1600" b="1" u="none" strike="noStrike">
                          <a:latin typeface="Arial" pitchFamily="34" charset="0"/>
                          <a:cs typeface="Arial" pitchFamily="34" charset="0"/>
                        </a:rPr>
                        <a:t>Microfinanças</a:t>
                      </a:r>
                      <a:endParaRPr lang="pt-BR" sz="1600" b="1" i="0" u="none" strike="noStrike">
                        <a:solidFill>
                          <a:srgbClr val="000000"/>
                        </a:solidFill>
                        <a:latin typeface="Arial" pitchFamily="34" charset="0"/>
                        <a:cs typeface="Arial" pitchFamily="34" charset="0"/>
                      </a:endParaRPr>
                    </a:p>
                  </a:txBody>
                  <a:tcPr marL="0" marR="0" marT="0" marB="0" anchor="ctr"/>
                </a:tc>
                <a:tc>
                  <a:txBody>
                    <a:bodyPr/>
                    <a:lstStyle/>
                    <a:p>
                      <a:pPr algn="ctr" fontAlgn="b"/>
                      <a:r>
                        <a:rPr lang="pt-BR" sz="1600" b="1" u="none" strike="noStrike" dirty="0">
                          <a:latin typeface="Arial" pitchFamily="34" charset="0"/>
                          <a:cs typeface="Arial" pitchFamily="34" charset="0"/>
                        </a:rPr>
                        <a:t>93</a:t>
                      </a:r>
                      <a:endParaRPr lang="pt-BR" sz="1600" b="1" i="0" u="none" strike="noStrike" dirty="0">
                        <a:solidFill>
                          <a:srgbClr val="000000"/>
                        </a:solidFill>
                        <a:latin typeface="Arial" pitchFamily="34" charset="0"/>
                        <a:cs typeface="Arial" pitchFamily="34" charset="0"/>
                      </a:endParaRPr>
                    </a:p>
                  </a:txBody>
                  <a:tcPr marL="0" marR="0" marT="0" marB="0" anchor="ctr"/>
                </a:tc>
                <a:tc>
                  <a:txBody>
                    <a:bodyPr/>
                    <a:lstStyle/>
                    <a:p>
                      <a:pPr algn="ctr" fontAlgn="b"/>
                      <a:r>
                        <a:rPr lang="pt-BR" sz="1600" b="1" u="none" strike="noStrike" dirty="0">
                          <a:latin typeface="Arial" pitchFamily="34" charset="0"/>
                          <a:cs typeface="Arial" pitchFamily="34" charset="0"/>
                        </a:rPr>
                        <a:t>2</a:t>
                      </a:r>
                      <a:endParaRPr lang="pt-BR" sz="1600" b="1" i="0" u="none" strike="noStrike" dirty="0">
                        <a:solidFill>
                          <a:srgbClr val="000000"/>
                        </a:solidFill>
                        <a:latin typeface="Arial" pitchFamily="34" charset="0"/>
                        <a:cs typeface="Arial" pitchFamily="34" charset="0"/>
                      </a:endParaRPr>
                    </a:p>
                  </a:txBody>
                  <a:tcPr marL="0" marR="0" marT="0" marB="0" anchor="ctr"/>
                </a:tc>
              </a:tr>
              <a:tr h="388843">
                <a:tc>
                  <a:txBody>
                    <a:bodyPr/>
                    <a:lstStyle/>
                    <a:p>
                      <a:pPr algn="ctr" fontAlgn="b"/>
                      <a:r>
                        <a:rPr lang="pt-BR" sz="1600" b="1" u="none" strike="noStrike">
                          <a:latin typeface="Arial" pitchFamily="34" charset="0"/>
                          <a:cs typeface="Arial" pitchFamily="34" charset="0"/>
                        </a:rPr>
                        <a:t>CF- doação</a:t>
                      </a:r>
                      <a:endParaRPr lang="pt-BR" sz="1600" b="1" i="0" u="none" strike="noStrike">
                        <a:solidFill>
                          <a:srgbClr val="000000"/>
                        </a:solidFill>
                        <a:latin typeface="Arial" pitchFamily="34" charset="0"/>
                        <a:cs typeface="Arial" pitchFamily="34" charset="0"/>
                      </a:endParaRPr>
                    </a:p>
                  </a:txBody>
                  <a:tcPr marL="0" marR="0" marT="0" marB="0" anchor="ctr"/>
                </a:tc>
                <a:tc>
                  <a:txBody>
                    <a:bodyPr/>
                    <a:lstStyle/>
                    <a:p>
                      <a:pPr algn="ctr" fontAlgn="b"/>
                      <a:r>
                        <a:rPr lang="pt-BR" sz="1600" b="1" u="none" strike="noStrike" dirty="0">
                          <a:latin typeface="Arial" pitchFamily="34" charset="0"/>
                          <a:cs typeface="Arial" pitchFamily="34" charset="0"/>
                        </a:rPr>
                        <a:t>176</a:t>
                      </a:r>
                      <a:endParaRPr lang="pt-BR" sz="1600" b="1" i="0" u="none" strike="noStrike" dirty="0">
                        <a:solidFill>
                          <a:srgbClr val="000000"/>
                        </a:solidFill>
                        <a:latin typeface="Arial" pitchFamily="34" charset="0"/>
                        <a:cs typeface="Arial" pitchFamily="34" charset="0"/>
                      </a:endParaRPr>
                    </a:p>
                  </a:txBody>
                  <a:tcPr marL="0" marR="0" marT="0" marB="0" anchor="ctr"/>
                </a:tc>
                <a:tc>
                  <a:txBody>
                    <a:bodyPr/>
                    <a:lstStyle/>
                    <a:p>
                      <a:pPr algn="ctr" fontAlgn="b"/>
                      <a:r>
                        <a:rPr lang="pt-BR" sz="1600" b="1" u="none" strike="noStrike" dirty="0">
                          <a:latin typeface="Arial" pitchFamily="34" charset="0"/>
                          <a:cs typeface="Arial" pitchFamily="34" charset="0"/>
                        </a:rPr>
                        <a:t>104</a:t>
                      </a:r>
                      <a:endParaRPr lang="pt-BR" sz="1600" b="1" i="0" u="none" strike="noStrike" dirty="0">
                        <a:solidFill>
                          <a:srgbClr val="000000"/>
                        </a:solidFill>
                        <a:latin typeface="Arial" pitchFamily="34" charset="0"/>
                        <a:cs typeface="Arial" pitchFamily="34" charset="0"/>
                      </a:endParaRPr>
                    </a:p>
                  </a:txBody>
                  <a:tcPr marL="0" marR="0" marT="0" marB="0" anchor="ctr"/>
                </a:tc>
              </a:tr>
              <a:tr h="388843">
                <a:tc>
                  <a:txBody>
                    <a:bodyPr/>
                    <a:lstStyle/>
                    <a:p>
                      <a:pPr algn="ctr" fontAlgn="b"/>
                      <a:r>
                        <a:rPr lang="pt-BR" sz="1600" b="1" u="none" strike="noStrike">
                          <a:latin typeface="Arial" pitchFamily="34" charset="0"/>
                          <a:cs typeface="Arial" pitchFamily="34" charset="0"/>
                        </a:rPr>
                        <a:t>Factoring</a:t>
                      </a:r>
                      <a:endParaRPr lang="pt-BR" sz="1600" b="1" i="0" u="none" strike="noStrike">
                        <a:solidFill>
                          <a:srgbClr val="000000"/>
                        </a:solidFill>
                        <a:latin typeface="Arial" pitchFamily="34" charset="0"/>
                        <a:cs typeface="Arial" pitchFamily="34" charset="0"/>
                      </a:endParaRPr>
                    </a:p>
                  </a:txBody>
                  <a:tcPr marL="0" marR="0" marT="0" marB="0" anchor="ctr"/>
                </a:tc>
                <a:tc>
                  <a:txBody>
                    <a:bodyPr/>
                    <a:lstStyle/>
                    <a:p>
                      <a:pPr algn="ctr" fontAlgn="b"/>
                      <a:r>
                        <a:rPr lang="pt-BR" sz="1600" b="1" u="none" strike="noStrike">
                          <a:latin typeface="Arial" pitchFamily="34" charset="0"/>
                          <a:cs typeface="Arial" pitchFamily="34" charset="0"/>
                        </a:rPr>
                        <a:t>5</a:t>
                      </a:r>
                      <a:endParaRPr lang="pt-BR" sz="1600" b="1" i="0" u="none" strike="noStrike">
                        <a:solidFill>
                          <a:srgbClr val="000000"/>
                        </a:solidFill>
                        <a:latin typeface="Arial" pitchFamily="34" charset="0"/>
                        <a:cs typeface="Arial" pitchFamily="34" charset="0"/>
                      </a:endParaRPr>
                    </a:p>
                  </a:txBody>
                  <a:tcPr marL="0" marR="0" marT="0" marB="0" anchor="ctr"/>
                </a:tc>
                <a:tc>
                  <a:txBody>
                    <a:bodyPr/>
                    <a:lstStyle/>
                    <a:p>
                      <a:pPr algn="ctr" fontAlgn="b"/>
                      <a:r>
                        <a:rPr lang="pt-BR" sz="1600" b="1" u="none" strike="noStrike" dirty="0">
                          <a:latin typeface="Arial" pitchFamily="34" charset="0"/>
                          <a:cs typeface="Arial" pitchFamily="34" charset="0"/>
                        </a:rPr>
                        <a:t>4678</a:t>
                      </a:r>
                      <a:endParaRPr lang="pt-BR" sz="1600" b="1" i="0" u="none" strike="noStrike" dirty="0">
                        <a:solidFill>
                          <a:srgbClr val="000000"/>
                        </a:solidFill>
                        <a:latin typeface="Arial" pitchFamily="34" charset="0"/>
                        <a:cs typeface="Arial" pitchFamily="34" charset="0"/>
                      </a:endParaRPr>
                    </a:p>
                  </a:txBody>
                  <a:tcPr marL="0" marR="0" marT="0" marB="0" anchor="ctr"/>
                </a:tc>
              </a:tr>
              <a:tr h="388843">
                <a:tc>
                  <a:txBody>
                    <a:bodyPr/>
                    <a:lstStyle/>
                    <a:p>
                      <a:pPr algn="ctr" fontAlgn="b"/>
                      <a:r>
                        <a:rPr lang="pt-BR" sz="1600" b="1" u="none" strike="noStrike">
                          <a:latin typeface="Arial" pitchFamily="34" charset="0"/>
                          <a:cs typeface="Arial" pitchFamily="34" charset="0"/>
                        </a:rPr>
                        <a:t>VMs de dívida</a:t>
                      </a:r>
                      <a:endParaRPr lang="pt-BR" sz="1600" b="1" i="0" u="none" strike="noStrike">
                        <a:solidFill>
                          <a:srgbClr val="000000"/>
                        </a:solidFill>
                        <a:latin typeface="Arial" pitchFamily="34" charset="0"/>
                        <a:cs typeface="Arial" pitchFamily="34" charset="0"/>
                      </a:endParaRPr>
                    </a:p>
                  </a:txBody>
                  <a:tcPr marL="0" marR="0" marT="0" marB="0" anchor="ctr"/>
                </a:tc>
                <a:tc>
                  <a:txBody>
                    <a:bodyPr/>
                    <a:lstStyle/>
                    <a:p>
                      <a:pPr algn="ctr" fontAlgn="b"/>
                      <a:r>
                        <a:rPr lang="pt-BR" sz="1600" b="1" u="none" strike="noStrike">
                          <a:latin typeface="Arial" pitchFamily="34" charset="0"/>
                          <a:cs typeface="Arial" pitchFamily="34" charset="0"/>
                        </a:rPr>
                        <a:t>200</a:t>
                      </a:r>
                      <a:endParaRPr lang="pt-BR" sz="1600" b="1" i="0" u="none" strike="noStrike">
                        <a:solidFill>
                          <a:srgbClr val="000000"/>
                        </a:solidFill>
                        <a:latin typeface="Arial" pitchFamily="34" charset="0"/>
                        <a:cs typeface="Arial" pitchFamily="34" charset="0"/>
                      </a:endParaRPr>
                    </a:p>
                  </a:txBody>
                  <a:tcPr marL="0" marR="0" marT="0" marB="0" anchor="ctr"/>
                </a:tc>
                <a:tc>
                  <a:txBody>
                    <a:bodyPr/>
                    <a:lstStyle/>
                    <a:p>
                      <a:pPr algn="ctr" fontAlgn="b"/>
                      <a:r>
                        <a:rPr lang="pt-BR" sz="1600" b="1" u="none" strike="noStrike" dirty="0">
                          <a:latin typeface="Arial" pitchFamily="34" charset="0"/>
                          <a:cs typeface="Arial" pitchFamily="34" charset="0"/>
                        </a:rPr>
                        <a:t>171</a:t>
                      </a:r>
                      <a:endParaRPr lang="pt-BR" sz="1600" b="1" i="0" u="none" strike="noStrike" dirty="0">
                        <a:solidFill>
                          <a:srgbClr val="000000"/>
                        </a:solidFill>
                        <a:latin typeface="Arial" pitchFamily="34" charset="0"/>
                        <a:cs typeface="Arial" pitchFamily="34" charset="0"/>
                      </a:endParaRPr>
                    </a:p>
                  </a:txBody>
                  <a:tcPr marL="0" marR="0" marT="0" marB="0" anchor="ctr"/>
                </a:tc>
              </a:tr>
              <a:tr h="388843">
                <a:tc>
                  <a:txBody>
                    <a:bodyPr/>
                    <a:lstStyle/>
                    <a:p>
                      <a:pPr algn="ctr" fontAlgn="b"/>
                      <a:r>
                        <a:rPr lang="pt-BR" sz="1600" b="1" u="none" strike="noStrike">
                          <a:latin typeface="Arial" pitchFamily="34" charset="0"/>
                          <a:cs typeface="Arial" pitchFamily="34" charset="0"/>
                        </a:rPr>
                        <a:t>outros</a:t>
                      </a:r>
                      <a:endParaRPr lang="pt-BR" sz="1600" b="1" i="0" u="none" strike="noStrike">
                        <a:solidFill>
                          <a:srgbClr val="000000"/>
                        </a:solidFill>
                        <a:latin typeface="Arial" pitchFamily="34" charset="0"/>
                        <a:cs typeface="Arial" pitchFamily="34" charset="0"/>
                      </a:endParaRPr>
                    </a:p>
                  </a:txBody>
                  <a:tcPr marL="0" marR="0" marT="0" marB="0" anchor="ctr"/>
                </a:tc>
                <a:tc>
                  <a:txBody>
                    <a:bodyPr/>
                    <a:lstStyle/>
                    <a:p>
                      <a:pPr algn="ctr" fontAlgn="b"/>
                      <a:r>
                        <a:rPr lang="pt-BR" sz="1600" b="1" u="none" strike="noStrike">
                          <a:latin typeface="Arial" pitchFamily="34" charset="0"/>
                          <a:cs typeface="Arial" pitchFamily="34" charset="0"/>
                        </a:rPr>
                        <a:t>100</a:t>
                      </a:r>
                      <a:endParaRPr lang="pt-BR" sz="1600" b="1" i="0" u="none" strike="noStrike">
                        <a:solidFill>
                          <a:srgbClr val="000000"/>
                        </a:solidFill>
                        <a:latin typeface="Arial" pitchFamily="34" charset="0"/>
                        <a:cs typeface="Arial" pitchFamily="34" charset="0"/>
                      </a:endParaRPr>
                    </a:p>
                  </a:txBody>
                  <a:tcPr marL="0" marR="0" marT="0" marB="0" anchor="ctr"/>
                </a:tc>
                <a:tc>
                  <a:txBody>
                    <a:bodyPr/>
                    <a:lstStyle/>
                    <a:p>
                      <a:pPr algn="ctr" fontAlgn="b"/>
                      <a:r>
                        <a:rPr lang="pt-BR" sz="1600" b="1" u="none" strike="noStrike" dirty="0">
                          <a:latin typeface="Arial" pitchFamily="34" charset="0"/>
                          <a:cs typeface="Arial" pitchFamily="34" charset="0"/>
                        </a:rPr>
                        <a:t>633</a:t>
                      </a:r>
                      <a:endParaRPr lang="pt-BR" sz="1600" b="1" i="0" u="none" strike="noStrike" dirty="0">
                        <a:solidFill>
                          <a:srgbClr val="000000"/>
                        </a:solidFill>
                        <a:latin typeface="Arial" pitchFamily="34" charset="0"/>
                        <a:cs typeface="Arial" pitchFamily="34" charset="0"/>
                      </a:endParaRPr>
                    </a:p>
                  </a:txBody>
                  <a:tcPr marL="0" marR="0" marT="0" marB="0" anchor="ctr"/>
                </a:tc>
              </a:tr>
            </a:tbl>
          </a:graphicData>
        </a:graphic>
      </p:graphicFrame>
      <p:sp>
        <p:nvSpPr>
          <p:cNvPr id="5" name="Retângulo 4"/>
          <p:cNvSpPr/>
          <p:nvPr/>
        </p:nvSpPr>
        <p:spPr>
          <a:xfrm>
            <a:off x="2429374" y="1268760"/>
            <a:ext cx="4295663" cy="400110"/>
          </a:xfrm>
          <a:prstGeom prst="rect">
            <a:avLst/>
          </a:prstGeom>
        </p:spPr>
        <p:txBody>
          <a:bodyPr wrap="none">
            <a:spAutoFit/>
          </a:bodyPr>
          <a:lstStyle/>
          <a:p>
            <a:pPr algn="ctr" fontAlgn="b"/>
            <a:r>
              <a:rPr lang="pt-BR" sz="2000" dirty="0" smtClean="0">
                <a:latin typeface="Arial" pitchFamily="34" charset="0"/>
                <a:cs typeface="Arial" pitchFamily="34" charset="0"/>
              </a:rPr>
              <a:t>TAXA DE CRESCIMENTO ANO (%)</a:t>
            </a:r>
            <a:endParaRPr lang="pt-BR" sz="2000" b="1" dirty="0">
              <a:solidFill>
                <a:srgbClr val="000000"/>
              </a:solidFill>
              <a:latin typeface="Arial" pitchFamily="34" charset="0"/>
              <a:cs typeface="Arial" pitchFamily="34" charset="0"/>
            </a:endParaRPr>
          </a:p>
        </p:txBody>
      </p:sp>
      <p:sp>
        <p:nvSpPr>
          <p:cNvPr id="6" name="Retângulo 5"/>
          <p:cNvSpPr/>
          <p:nvPr/>
        </p:nvSpPr>
        <p:spPr>
          <a:xfrm>
            <a:off x="0" y="116632"/>
            <a:ext cx="9144000" cy="555986"/>
          </a:xfrm>
          <a:prstGeom prst="rect">
            <a:avLst/>
          </a:prstGeom>
        </p:spPr>
        <p:txBody>
          <a:bodyPr wrap="square">
            <a:spAutoFit/>
          </a:bodyPr>
          <a:lstStyle/>
          <a:p>
            <a:pPr lvl="0" algn="r">
              <a:lnSpc>
                <a:spcPct val="115000"/>
              </a:lnSpc>
              <a:spcAft>
                <a:spcPts val="1000"/>
              </a:spcAft>
            </a:pPr>
            <a:r>
              <a:rPr lang="pt-BR" sz="2800" b="1" dirty="0" smtClean="0">
                <a:solidFill>
                  <a:srgbClr val="26744D"/>
                </a:solidFill>
                <a:effectLst>
                  <a:outerShdw blurRad="38100" dist="38100" dir="2700000" algn="tl">
                    <a:srgbClr val="000000">
                      <a:alpha val="43137"/>
                    </a:srgbClr>
                  </a:outerShdw>
                </a:effectLst>
                <a:latin typeface="+mj-lt"/>
                <a:ea typeface="+mj-ea"/>
                <a:cs typeface="+mj-cs"/>
              </a:rPr>
              <a:t>Dados recentes – Universidade de Cambridge</a:t>
            </a:r>
            <a:endParaRPr lang="pt-BR" sz="2800" b="1" dirty="0">
              <a:solidFill>
                <a:srgbClr val="26744D"/>
              </a:solidFill>
              <a:effectLst>
                <a:outerShdw blurRad="38100" dist="38100" dir="2700000" algn="tl">
                  <a:srgbClr val="000000">
                    <a:alpha val="43137"/>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ço Reservado para Conteúdo 7"/>
          <p:cNvSpPr>
            <a:spLocks noGrp="1"/>
          </p:cNvSpPr>
          <p:nvPr>
            <p:ph idx="1"/>
          </p:nvPr>
        </p:nvSpPr>
        <p:spPr>
          <a:xfrm>
            <a:off x="457200" y="980728"/>
            <a:ext cx="8229600" cy="5040560"/>
          </a:xfrm>
        </p:spPr>
        <p:txBody>
          <a:bodyPr>
            <a:normAutofit fontScale="70000" lnSpcReduction="20000"/>
          </a:bodyPr>
          <a:lstStyle/>
          <a:p>
            <a:r>
              <a:rPr lang="pt-BR" sz="2800" dirty="0" smtClean="0">
                <a:solidFill>
                  <a:srgbClr val="006600"/>
                </a:solidFill>
              </a:rPr>
              <a:t>Objetivo: </a:t>
            </a:r>
            <a:r>
              <a:rPr lang="pt-BR" sz="2800" dirty="0" smtClean="0"/>
              <a:t>estudar as preferências e opiniões sobre </a:t>
            </a:r>
            <a:r>
              <a:rPr lang="pt-BR" sz="2800" dirty="0" err="1" smtClean="0"/>
              <a:t>crowdfunding</a:t>
            </a:r>
            <a:r>
              <a:rPr lang="pt-BR" sz="2800" dirty="0" smtClean="0"/>
              <a:t>, notadamente a respeito da modalidade “</a:t>
            </a:r>
            <a:r>
              <a:rPr lang="pt-BR" sz="2800" i="1" dirty="0" smtClean="0"/>
              <a:t>equity </a:t>
            </a:r>
            <a:r>
              <a:rPr lang="pt-BR" sz="2800" i="1" dirty="0" err="1" smtClean="0"/>
              <a:t>crowdfunding</a:t>
            </a:r>
            <a:r>
              <a:rPr lang="pt-BR" sz="2800" dirty="0" smtClean="0"/>
              <a:t>”</a:t>
            </a:r>
          </a:p>
          <a:p>
            <a:endParaRPr lang="pt-BR" sz="2800" dirty="0" smtClean="0"/>
          </a:p>
          <a:p>
            <a:r>
              <a:rPr lang="pt-BR" sz="2800" dirty="0" smtClean="0">
                <a:solidFill>
                  <a:srgbClr val="006600"/>
                </a:solidFill>
              </a:rPr>
              <a:t>Público alvo: </a:t>
            </a:r>
            <a:r>
              <a:rPr lang="pt-BR" sz="2800" dirty="0" smtClean="0"/>
              <a:t>cidadãos que acessaram o SAC e informaram sua concordância em receber outros questionários da área de orientação ao investidor da CVM, quando responderam à pesquisa de satisfação do Serviço.</a:t>
            </a:r>
          </a:p>
          <a:p>
            <a:pPr marL="342900" lvl="1" indent="-342900">
              <a:buFont typeface="Arial" charset="0"/>
              <a:buChar char="•"/>
            </a:pPr>
            <a:endParaRPr lang="pt-BR" dirty="0" smtClean="0">
              <a:solidFill>
                <a:srgbClr val="006600"/>
              </a:solidFill>
            </a:endParaRPr>
          </a:p>
          <a:p>
            <a:r>
              <a:rPr lang="pt-BR" sz="2800" dirty="0" smtClean="0">
                <a:solidFill>
                  <a:srgbClr val="006600"/>
                </a:solidFill>
              </a:rPr>
              <a:t>Metodologia: </a:t>
            </a:r>
            <a:r>
              <a:rPr lang="pt-BR" sz="2800" dirty="0" smtClean="0"/>
              <a:t>pesquisa quantitativa, baseada em questionário estruturado, de autopreenchimento, encaminhado por e-mail (ferramenta “</a:t>
            </a:r>
            <a:r>
              <a:rPr lang="pt-BR" sz="2800" dirty="0" err="1" smtClean="0"/>
              <a:t>SurveyMonkey</a:t>
            </a:r>
            <a:r>
              <a:rPr lang="pt-BR" sz="2800" dirty="0" smtClean="0"/>
              <a:t>”).</a:t>
            </a:r>
          </a:p>
          <a:p>
            <a:endParaRPr lang="pt-BR" sz="2800" dirty="0" smtClean="0">
              <a:solidFill>
                <a:srgbClr val="006600"/>
              </a:solidFill>
            </a:endParaRPr>
          </a:p>
          <a:p>
            <a:r>
              <a:rPr lang="pt-BR" sz="2800" dirty="0" smtClean="0">
                <a:solidFill>
                  <a:srgbClr val="006600"/>
                </a:solidFill>
              </a:rPr>
              <a:t>Período de coleta das informações e amostra: </a:t>
            </a:r>
            <a:r>
              <a:rPr lang="pt-BR" sz="2800" dirty="0" smtClean="0"/>
              <a:t>de 16.07.2015 a 28.07.2015. O questionário foi enviado a 316 investidores, dos quais 114 responderam todas as questões (36%) e 26 parcialmente (8%). Esses 26 investidores responderam apenas as quatro primeiras perguntas</a:t>
            </a:r>
            <a:r>
              <a:rPr lang="pt-BR" sz="2600" dirty="0" smtClean="0">
                <a:latin typeface="Arial" charset="0"/>
              </a:rPr>
              <a:t>.</a:t>
            </a:r>
          </a:p>
          <a:p>
            <a:endParaRPr lang="pt-BR" sz="1800" dirty="0" smtClean="0"/>
          </a:p>
          <a:p>
            <a:endParaRPr lang="pt-BR" sz="1800" dirty="0"/>
          </a:p>
        </p:txBody>
      </p:sp>
      <p:sp>
        <p:nvSpPr>
          <p:cNvPr id="7" name="Título 6"/>
          <p:cNvSpPr>
            <a:spLocks noGrp="1"/>
          </p:cNvSpPr>
          <p:nvPr>
            <p:ph type="title" idx="4294967295"/>
          </p:nvPr>
        </p:nvSpPr>
        <p:spPr>
          <a:xfrm>
            <a:off x="1" y="44450"/>
            <a:ext cx="9144000" cy="635000"/>
          </a:xfrm>
        </p:spPr>
        <p:txBody>
          <a:bodyPr>
            <a:noAutofit/>
          </a:bodyPr>
          <a:lstStyle/>
          <a:p>
            <a:pPr marL="457200" indent="-457200" algn="r"/>
            <a:r>
              <a:rPr lang="pt-BR" sz="2400" b="1" dirty="0" smtClean="0">
                <a:solidFill>
                  <a:srgbClr val="26744D"/>
                </a:solidFill>
                <a:effectLst>
                  <a:outerShdw blurRad="38100" dist="38100" dir="2700000" algn="tl">
                    <a:srgbClr val="000000">
                      <a:alpha val="43137"/>
                    </a:srgbClr>
                  </a:outerShdw>
                </a:effectLst>
              </a:rPr>
              <a:t>Pesquisa da CVM sobre o interesse de investidores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Espaço Reservado para Conteúdo 5"/>
          <p:cNvGraphicFramePr>
            <a:graphicFrameLocks/>
          </p:cNvGraphicFramePr>
          <p:nvPr/>
        </p:nvGraphicFramePr>
        <p:xfrm>
          <a:off x="2627784" y="1999873"/>
          <a:ext cx="4896544" cy="2268252"/>
        </p:xfrm>
        <a:graphic>
          <a:graphicData uri="http://schemas.openxmlformats.org/drawingml/2006/chart">
            <c:chart xmlns:c="http://schemas.openxmlformats.org/drawingml/2006/chart" xmlns:r="http://schemas.openxmlformats.org/officeDocument/2006/relationships" r:id="rId2"/>
          </a:graphicData>
        </a:graphic>
      </p:graphicFrame>
      <p:sp>
        <p:nvSpPr>
          <p:cNvPr id="12" name="CaixaDeTexto 11"/>
          <p:cNvSpPr txBox="1"/>
          <p:nvPr/>
        </p:nvSpPr>
        <p:spPr>
          <a:xfrm>
            <a:off x="36004" y="1340768"/>
            <a:ext cx="9072500" cy="646331"/>
          </a:xfrm>
          <a:prstGeom prst="rect">
            <a:avLst/>
          </a:prstGeom>
          <a:noFill/>
        </p:spPr>
        <p:txBody>
          <a:bodyPr wrap="square" rtlCol="0">
            <a:spAutoFit/>
          </a:bodyPr>
          <a:lstStyle/>
          <a:p>
            <a:pPr algn="ctr"/>
            <a:r>
              <a:rPr lang="pt-BR" b="1" dirty="0" smtClean="0"/>
              <a:t>Estaria disposto em investir em uma Microempresa ou EPP que faça uma oferta de investimento dessa forma, se acreditasse no plano de negócios da empresa?</a:t>
            </a:r>
            <a:endParaRPr lang="pt-BR" b="1" baseline="30000" dirty="0"/>
          </a:p>
        </p:txBody>
      </p:sp>
      <p:sp>
        <p:nvSpPr>
          <p:cNvPr id="15" name="Título 13"/>
          <p:cNvSpPr txBox="1">
            <a:spLocks/>
          </p:cNvSpPr>
          <p:nvPr/>
        </p:nvSpPr>
        <p:spPr>
          <a:xfrm>
            <a:off x="0" y="-27384"/>
            <a:ext cx="9144000" cy="821221"/>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r" defTabSz="914400" eaLnBrk="0" latinLnBrk="0" hangingPunct="0">
              <a:lnSpc>
                <a:spcPct val="100000"/>
              </a:lnSpc>
              <a:buClrTx/>
              <a:buSzTx/>
              <a:buFontTx/>
              <a:buNone/>
              <a:tabLst/>
              <a:defRPr/>
            </a:pPr>
            <a:r>
              <a:rPr lang="pt-BR" sz="2000" b="1" dirty="0" smtClean="0">
                <a:solidFill>
                  <a:srgbClr val="26744D"/>
                </a:solidFill>
                <a:effectLst>
                  <a:outerShdw blurRad="38100" dist="38100" dir="2700000" algn="tl">
                    <a:srgbClr val="000000">
                      <a:alpha val="43137"/>
                    </a:srgbClr>
                  </a:outerShdw>
                </a:effectLst>
                <a:latin typeface="+mj-lt"/>
                <a:ea typeface="+mj-ea"/>
                <a:cs typeface="+mj-cs"/>
              </a:rPr>
              <a:t>Existe bastante interesse para investir em projetos de </a:t>
            </a:r>
            <a:r>
              <a:rPr lang="pt-BR" sz="2000" b="1" dirty="0" err="1" smtClean="0">
                <a:solidFill>
                  <a:srgbClr val="26744D"/>
                </a:solidFill>
                <a:effectLst>
                  <a:outerShdw blurRad="38100" dist="38100" dir="2700000" algn="tl">
                    <a:srgbClr val="000000">
                      <a:alpha val="43137"/>
                    </a:srgbClr>
                  </a:outerShdw>
                </a:effectLst>
                <a:latin typeface="+mj-lt"/>
                <a:ea typeface="+mj-ea"/>
                <a:cs typeface="+mj-cs"/>
              </a:rPr>
              <a:t>equity</a:t>
            </a:r>
            <a:r>
              <a:rPr lang="pt-BR" sz="2000" b="1" dirty="0" smtClean="0">
                <a:solidFill>
                  <a:srgbClr val="26744D"/>
                </a:solidFill>
                <a:effectLst>
                  <a:outerShdw blurRad="38100" dist="38100" dir="2700000" algn="tl">
                    <a:srgbClr val="000000">
                      <a:alpha val="43137"/>
                    </a:srgbClr>
                  </a:outerShdw>
                </a:effectLst>
                <a:latin typeface="+mj-lt"/>
                <a:ea typeface="+mj-ea"/>
                <a:cs typeface="+mj-cs"/>
              </a:rPr>
              <a:t> </a:t>
            </a:r>
            <a:r>
              <a:rPr lang="pt-BR" sz="2000" b="1" dirty="0" err="1" smtClean="0">
                <a:solidFill>
                  <a:srgbClr val="26744D"/>
                </a:solidFill>
                <a:effectLst>
                  <a:outerShdw blurRad="38100" dist="38100" dir="2700000" algn="tl">
                    <a:srgbClr val="000000">
                      <a:alpha val="43137"/>
                    </a:srgbClr>
                  </a:outerShdw>
                </a:effectLst>
                <a:latin typeface="+mj-lt"/>
                <a:ea typeface="+mj-ea"/>
                <a:cs typeface="+mj-cs"/>
              </a:rPr>
              <a:t>crowdfunding</a:t>
            </a:r>
            <a:endParaRPr lang="pt-BR" sz="2000" b="1" dirty="0">
              <a:solidFill>
                <a:srgbClr val="26744D"/>
              </a:solidFill>
              <a:effectLst>
                <a:outerShdw blurRad="38100" dist="38100" dir="2700000" algn="tl">
                  <a:srgbClr val="000000">
                    <a:alpha val="43137"/>
                  </a:srgbClr>
                </a:outerShdw>
              </a:effectLst>
              <a:latin typeface="+mj-lt"/>
              <a:ea typeface="+mj-ea"/>
              <a:cs typeface="+mj-cs"/>
            </a:endParaRPr>
          </a:p>
        </p:txBody>
      </p:sp>
      <p:sp>
        <p:nvSpPr>
          <p:cNvPr id="16" name="CaixaDeTexto 15"/>
          <p:cNvSpPr txBox="1"/>
          <p:nvPr/>
        </p:nvSpPr>
        <p:spPr>
          <a:xfrm>
            <a:off x="2088548" y="4268125"/>
            <a:ext cx="2376326" cy="276999"/>
          </a:xfrm>
          <a:prstGeom prst="rect">
            <a:avLst/>
          </a:prstGeom>
          <a:noFill/>
        </p:spPr>
        <p:txBody>
          <a:bodyPr wrap="square" rtlCol="0">
            <a:spAutoFit/>
          </a:bodyPr>
          <a:lstStyle/>
          <a:p>
            <a:r>
              <a:rPr lang="pt-BR" sz="1200" dirty="0" smtClean="0"/>
              <a:t>Base: 140 respondentes</a:t>
            </a:r>
            <a:endParaRPr lang="pt-BR" sz="1200" dirty="0"/>
          </a:p>
        </p:txBody>
      </p:sp>
      <p:sp>
        <p:nvSpPr>
          <p:cNvPr id="18" name="CaixaDeTexto 17"/>
          <p:cNvSpPr txBox="1"/>
          <p:nvPr/>
        </p:nvSpPr>
        <p:spPr>
          <a:xfrm>
            <a:off x="2088548" y="4989946"/>
            <a:ext cx="4967728" cy="1015663"/>
          </a:xfrm>
          <a:prstGeom prst="rect">
            <a:avLst/>
          </a:prstGeom>
          <a:ln>
            <a:solidFill>
              <a:srgbClr val="006600"/>
            </a:solid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pt-BR" sz="2000" b="1" dirty="0" smtClean="0">
                <a:solidFill>
                  <a:srgbClr val="006600"/>
                </a:solidFill>
                <a:latin typeface="+mj-lt"/>
              </a:rPr>
              <a:t>O resultado está condizente com o perfil jovem, masculino, de altas renda e escolaridade que respondeu à pesquisa</a:t>
            </a:r>
            <a:endParaRPr lang="pt-BR" sz="2000" b="1" dirty="0">
              <a:solidFill>
                <a:srgbClr val="006600"/>
              </a:solidFill>
              <a:latin typeface="+mj-l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ítulo 13"/>
          <p:cNvSpPr txBox="1">
            <a:spLocks/>
          </p:cNvSpPr>
          <p:nvPr/>
        </p:nvSpPr>
        <p:spPr>
          <a:xfrm>
            <a:off x="0" y="-27384"/>
            <a:ext cx="9072500" cy="821221"/>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r" defTabSz="914400" eaLnBrk="0" latinLnBrk="0" hangingPunct="0">
              <a:lnSpc>
                <a:spcPct val="100000"/>
              </a:lnSpc>
              <a:buClrTx/>
              <a:buSzTx/>
              <a:buFontTx/>
              <a:buNone/>
              <a:tabLst/>
              <a:defRPr/>
            </a:pPr>
            <a:endParaRPr lang="pt-BR" sz="2600" b="1" dirty="0">
              <a:latin typeface="+mj-lt"/>
              <a:ea typeface="+mj-ea"/>
              <a:cs typeface="+mj-cs"/>
            </a:endParaRPr>
          </a:p>
        </p:txBody>
      </p:sp>
      <p:sp>
        <p:nvSpPr>
          <p:cNvPr id="11" name="CaixaDeTexto 10"/>
          <p:cNvSpPr txBox="1"/>
          <p:nvPr/>
        </p:nvSpPr>
        <p:spPr>
          <a:xfrm>
            <a:off x="1115616" y="6248345"/>
            <a:ext cx="2376326" cy="276999"/>
          </a:xfrm>
          <a:prstGeom prst="rect">
            <a:avLst/>
          </a:prstGeom>
          <a:noFill/>
        </p:spPr>
        <p:txBody>
          <a:bodyPr wrap="square" rtlCol="0">
            <a:spAutoFit/>
          </a:bodyPr>
          <a:lstStyle/>
          <a:p>
            <a:r>
              <a:rPr lang="pt-BR" sz="1200" dirty="0" smtClean="0"/>
              <a:t>Base: 113 respostas válidas</a:t>
            </a:r>
            <a:endParaRPr lang="pt-BR" sz="1200" dirty="0"/>
          </a:p>
        </p:txBody>
      </p:sp>
      <p:graphicFrame>
        <p:nvGraphicFramePr>
          <p:cNvPr id="14" name="Espaço Reservado para Conteúdo 5"/>
          <p:cNvGraphicFramePr>
            <a:graphicFrameLocks/>
          </p:cNvGraphicFramePr>
          <p:nvPr/>
        </p:nvGraphicFramePr>
        <p:xfrm>
          <a:off x="935596" y="1412776"/>
          <a:ext cx="7560840" cy="3391255"/>
        </p:xfrm>
        <a:graphic>
          <a:graphicData uri="http://schemas.openxmlformats.org/drawingml/2006/chart">
            <c:chart xmlns:c="http://schemas.openxmlformats.org/drawingml/2006/chart" xmlns:r="http://schemas.openxmlformats.org/officeDocument/2006/relationships" r:id="rId2"/>
          </a:graphicData>
        </a:graphic>
      </p:graphicFrame>
      <p:sp>
        <p:nvSpPr>
          <p:cNvPr id="17" name="CaixaDeTexto 16"/>
          <p:cNvSpPr txBox="1"/>
          <p:nvPr/>
        </p:nvSpPr>
        <p:spPr>
          <a:xfrm>
            <a:off x="2447448" y="1089610"/>
            <a:ext cx="4896036" cy="646331"/>
          </a:xfrm>
          <a:prstGeom prst="rect">
            <a:avLst/>
          </a:prstGeom>
          <a:noFill/>
        </p:spPr>
        <p:txBody>
          <a:bodyPr wrap="square" rtlCol="0">
            <a:spAutoFit/>
          </a:bodyPr>
          <a:lstStyle/>
          <a:p>
            <a:pPr algn="ctr"/>
            <a:r>
              <a:rPr lang="pt-BR" b="1" dirty="0" smtClean="0"/>
              <a:t>Quanto estaria disposto a investir em uma única oferta?</a:t>
            </a:r>
            <a:endParaRPr lang="pt-BR" b="1" baseline="30000" dirty="0"/>
          </a:p>
        </p:txBody>
      </p:sp>
      <p:sp>
        <p:nvSpPr>
          <p:cNvPr id="18" name="CaixaDeTexto 17"/>
          <p:cNvSpPr txBox="1"/>
          <p:nvPr/>
        </p:nvSpPr>
        <p:spPr>
          <a:xfrm>
            <a:off x="395536" y="4941168"/>
            <a:ext cx="4967728" cy="1200329"/>
          </a:xfrm>
          <a:prstGeom prst="rect">
            <a:avLst/>
          </a:prstGeom>
          <a:ln>
            <a:solidFill>
              <a:srgbClr val="006600"/>
            </a:solid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pt-BR" b="1" dirty="0" smtClean="0">
                <a:solidFill>
                  <a:srgbClr val="006600"/>
                </a:solidFill>
              </a:rPr>
              <a:t>Cinco respondentes investiriam R$ 1 MM ou mais.</a:t>
            </a:r>
          </a:p>
          <a:p>
            <a:pPr algn="ctr"/>
            <a:endParaRPr lang="pt-BR" b="1" dirty="0" smtClean="0">
              <a:solidFill>
                <a:srgbClr val="006600"/>
              </a:solidFill>
            </a:endParaRPr>
          </a:p>
          <a:p>
            <a:pPr algn="ctr"/>
            <a:r>
              <a:rPr lang="pt-BR" b="1" dirty="0" smtClean="0">
                <a:solidFill>
                  <a:srgbClr val="006600"/>
                </a:solidFill>
              </a:rPr>
              <a:t>Média das intenções de aplicação sem os 5 respondentes anteriores = R$ </a:t>
            </a:r>
            <a:r>
              <a:rPr lang="pt-BR" b="1" u="sng" dirty="0" smtClean="0">
                <a:solidFill>
                  <a:srgbClr val="006600"/>
                </a:solidFill>
              </a:rPr>
              <a:t>12.374</a:t>
            </a:r>
            <a:endParaRPr lang="pt-BR" b="1" u="sng" dirty="0">
              <a:solidFill>
                <a:srgbClr val="006600"/>
              </a:solidFill>
            </a:endParaRPr>
          </a:p>
        </p:txBody>
      </p:sp>
      <p:sp>
        <p:nvSpPr>
          <p:cNvPr id="19" name="Título 13"/>
          <p:cNvSpPr txBox="1">
            <a:spLocks/>
          </p:cNvSpPr>
          <p:nvPr/>
        </p:nvSpPr>
        <p:spPr>
          <a:xfrm>
            <a:off x="0" y="0"/>
            <a:ext cx="9072500" cy="821221"/>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r" defTabSz="914400" eaLnBrk="0" latinLnBrk="0" hangingPunct="0">
              <a:lnSpc>
                <a:spcPct val="100000"/>
              </a:lnSpc>
              <a:buClrTx/>
              <a:buSzTx/>
              <a:buFontTx/>
              <a:buNone/>
              <a:tabLst/>
              <a:defRPr/>
            </a:pPr>
            <a:r>
              <a:rPr lang="pt-BR" sz="2000" b="1" dirty="0" smtClean="0">
                <a:solidFill>
                  <a:srgbClr val="26744D"/>
                </a:solidFill>
                <a:effectLst>
                  <a:outerShdw blurRad="38100" dist="38100" dir="2700000" algn="tl">
                    <a:srgbClr val="000000">
                      <a:alpha val="43137"/>
                    </a:srgbClr>
                  </a:outerShdw>
                </a:effectLst>
                <a:latin typeface="+mj-lt"/>
                <a:ea typeface="+mj-ea"/>
                <a:cs typeface="+mj-cs"/>
              </a:rPr>
              <a:t>Preferência (78%) é por valores de investimento inferiores a R$ 10.000</a:t>
            </a:r>
            <a:endParaRPr lang="pt-BR" sz="2000" b="1" dirty="0">
              <a:solidFill>
                <a:srgbClr val="26744D"/>
              </a:solidFill>
              <a:effectLst>
                <a:outerShdw blurRad="38100" dist="38100" dir="2700000" algn="tl">
                  <a:srgbClr val="000000">
                    <a:alpha val="43137"/>
                  </a:srgbClr>
                </a:outerShdw>
              </a:effectLst>
              <a:latin typeface="+mj-lt"/>
              <a:ea typeface="+mj-ea"/>
              <a:cs typeface="+mj-cs"/>
            </a:endParaRPr>
          </a:p>
        </p:txBody>
      </p:sp>
      <p:sp>
        <p:nvSpPr>
          <p:cNvPr id="8" name="CaixaDeTexto 7"/>
          <p:cNvSpPr txBox="1"/>
          <p:nvPr/>
        </p:nvSpPr>
        <p:spPr>
          <a:xfrm>
            <a:off x="6084168" y="4941168"/>
            <a:ext cx="2304256" cy="1200329"/>
          </a:xfrm>
          <a:prstGeom prst="rect">
            <a:avLst/>
          </a:prstGeom>
          <a:ln>
            <a:solidFill>
              <a:srgbClr val="006600"/>
            </a:solid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pt-BR" b="1" dirty="0" smtClean="0">
                <a:solidFill>
                  <a:srgbClr val="006600"/>
                </a:solidFill>
              </a:rPr>
              <a:t>Mediana = R$ 5.000</a:t>
            </a:r>
          </a:p>
          <a:p>
            <a:pPr algn="ctr"/>
            <a:endParaRPr lang="pt-BR" b="1" u="sng" dirty="0" smtClean="0">
              <a:solidFill>
                <a:srgbClr val="006600"/>
              </a:solidFill>
            </a:endParaRPr>
          </a:p>
          <a:p>
            <a:pPr algn="ctr"/>
            <a:r>
              <a:rPr lang="pt-BR" b="1" dirty="0" smtClean="0">
                <a:solidFill>
                  <a:srgbClr val="006600"/>
                </a:solidFill>
              </a:rPr>
              <a:t>Moda = R$ 1.000</a:t>
            </a:r>
          </a:p>
          <a:p>
            <a:pPr algn="ctr"/>
            <a:r>
              <a:rPr lang="pt-BR" b="1" dirty="0" smtClean="0">
                <a:solidFill>
                  <a:srgbClr val="006600"/>
                </a:solidFill>
              </a:rPr>
              <a:t>(29 respondentes)</a:t>
            </a:r>
            <a:endParaRPr lang="pt-BR" b="1" dirty="0">
              <a:solidFill>
                <a:srgbClr val="0066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Espaço Reservado para Conteúdo 5"/>
          <p:cNvGraphicFramePr>
            <a:graphicFrameLocks/>
          </p:cNvGraphicFramePr>
          <p:nvPr/>
        </p:nvGraphicFramePr>
        <p:xfrm>
          <a:off x="-36512" y="1193666"/>
          <a:ext cx="4392488" cy="2991418"/>
        </p:xfrm>
        <a:graphic>
          <a:graphicData uri="http://schemas.openxmlformats.org/drawingml/2006/chart">
            <c:chart xmlns:c="http://schemas.openxmlformats.org/drawingml/2006/chart" xmlns:r="http://schemas.openxmlformats.org/officeDocument/2006/relationships" r:id="rId2"/>
          </a:graphicData>
        </a:graphic>
      </p:graphicFrame>
      <p:sp>
        <p:nvSpPr>
          <p:cNvPr id="13" name="CaixaDeTexto 12"/>
          <p:cNvSpPr txBox="1"/>
          <p:nvPr/>
        </p:nvSpPr>
        <p:spPr>
          <a:xfrm>
            <a:off x="71438" y="6453188"/>
            <a:ext cx="2376326" cy="276999"/>
          </a:xfrm>
          <a:prstGeom prst="rect">
            <a:avLst/>
          </a:prstGeom>
          <a:noFill/>
        </p:spPr>
        <p:txBody>
          <a:bodyPr wrap="square" rtlCol="0">
            <a:spAutoFit/>
          </a:bodyPr>
          <a:lstStyle/>
          <a:p>
            <a:r>
              <a:rPr lang="pt-BR" sz="1200" dirty="0" smtClean="0"/>
              <a:t>Base: 114 respondentes</a:t>
            </a:r>
          </a:p>
        </p:txBody>
      </p:sp>
      <p:sp>
        <p:nvSpPr>
          <p:cNvPr id="12" name="CaixaDeTexto 11"/>
          <p:cNvSpPr txBox="1"/>
          <p:nvPr/>
        </p:nvSpPr>
        <p:spPr>
          <a:xfrm>
            <a:off x="1295636" y="1189020"/>
            <a:ext cx="1872208" cy="369332"/>
          </a:xfrm>
          <a:prstGeom prst="rect">
            <a:avLst/>
          </a:prstGeom>
          <a:noFill/>
        </p:spPr>
        <p:txBody>
          <a:bodyPr wrap="square" rtlCol="0">
            <a:spAutoFit/>
          </a:bodyPr>
          <a:lstStyle/>
          <a:p>
            <a:pPr algn="ctr"/>
            <a:r>
              <a:rPr lang="pt-BR" b="1" dirty="0" smtClean="0"/>
              <a:t>Sexo</a:t>
            </a:r>
            <a:endParaRPr lang="pt-BR" b="1" baseline="30000" dirty="0"/>
          </a:p>
        </p:txBody>
      </p:sp>
      <p:graphicFrame>
        <p:nvGraphicFramePr>
          <p:cNvPr id="7" name="Espaço Reservado para Conteúdo 5"/>
          <p:cNvGraphicFramePr>
            <a:graphicFrameLocks/>
          </p:cNvGraphicFramePr>
          <p:nvPr/>
        </p:nvGraphicFramePr>
        <p:xfrm>
          <a:off x="4175956" y="980728"/>
          <a:ext cx="4968044" cy="3717717"/>
        </p:xfrm>
        <a:graphic>
          <a:graphicData uri="http://schemas.openxmlformats.org/drawingml/2006/chart">
            <c:chart xmlns:c="http://schemas.openxmlformats.org/drawingml/2006/chart" xmlns:r="http://schemas.openxmlformats.org/officeDocument/2006/relationships" r:id="rId3"/>
          </a:graphicData>
        </a:graphic>
      </p:graphicFrame>
      <p:sp>
        <p:nvSpPr>
          <p:cNvPr id="10" name="CaixaDeTexto 9"/>
          <p:cNvSpPr txBox="1"/>
          <p:nvPr/>
        </p:nvSpPr>
        <p:spPr>
          <a:xfrm>
            <a:off x="6192180" y="1189020"/>
            <a:ext cx="1872208" cy="369332"/>
          </a:xfrm>
          <a:prstGeom prst="rect">
            <a:avLst/>
          </a:prstGeom>
          <a:noFill/>
        </p:spPr>
        <p:txBody>
          <a:bodyPr wrap="square" rtlCol="0">
            <a:spAutoFit/>
          </a:bodyPr>
          <a:lstStyle/>
          <a:p>
            <a:pPr algn="ctr"/>
            <a:r>
              <a:rPr lang="pt-BR" b="1" dirty="0" smtClean="0"/>
              <a:t>Faixa etária</a:t>
            </a:r>
            <a:endParaRPr lang="pt-BR" b="1" baseline="30000" dirty="0"/>
          </a:p>
        </p:txBody>
      </p:sp>
      <p:graphicFrame>
        <p:nvGraphicFramePr>
          <p:cNvPr id="11" name="Espaço Reservado para Conteúdo 5"/>
          <p:cNvGraphicFramePr>
            <a:graphicFrameLocks/>
          </p:cNvGraphicFramePr>
          <p:nvPr/>
        </p:nvGraphicFramePr>
        <p:xfrm>
          <a:off x="1295636" y="3753036"/>
          <a:ext cx="6048672" cy="3423466"/>
        </p:xfrm>
        <a:graphic>
          <a:graphicData uri="http://schemas.openxmlformats.org/drawingml/2006/chart">
            <c:chart xmlns:c="http://schemas.openxmlformats.org/drawingml/2006/chart" xmlns:r="http://schemas.openxmlformats.org/officeDocument/2006/relationships" r:id="rId4"/>
          </a:graphicData>
        </a:graphic>
      </p:graphicFrame>
      <p:sp>
        <p:nvSpPr>
          <p:cNvPr id="14" name="CaixaDeTexto 13"/>
          <p:cNvSpPr txBox="1"/>
          <p:nvPr/>
        </p:nvSpPr>
        <p:spPr>
          <a:xfrm>
            <a:off x="3779912" y="4329113"/>
            <a:ext cx="1872208" cy="369332"/>
          </a:xfrm>
          <a:prstGeom prst="rect">
            <a:avLst/>
          </a:prstGeom>
          <a:noFill/>
        </p:spPr>
        <p:txBody>
          <a:bodyPr wrap="square" rtlCol="0">
            <a:spAutoFit/>
          </a:bodyPr>
          <a:lstStyle/>
          <a:p>
            <a:pPr algn="ctr"/>
            <a:r>
              <a:rPr lang="pt-BR" b="1" dirty="0" smtClean="0"/>
              <a:t>Escolaridade</a:t>
            </a:r>
            <a:endParaRPr lang="pt-BR" b="1" baseline="30000" dirty="0"/>
          </a:p>
        </p:txBody>
      </p:sp>
      <p:sp>
        <p:nvSpPr>
          <p:cNvPr id="15" name="Título 13"/>
          <p:cNvSpPr txBox="1">
            <a:spLocks/>
          </p:cNvSpPr>
          <p:nvPr/>
        </p:nvSpPr>
        <p:spPr>
          <a:xfrm>
            <a:off x="0" y="-20513"/>
            <a:ext cx="9144000" cy="641201"/>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algn="r" eaLnBrk="0" hangingPunct="0">
              <a:defRPr/>
            </a:pPr>
            <a:r>
              <a:rPr lang="pt-BR" sz="1600" b="1" dirty="0" smtClean="0">
                <a:solidFill>
                  <a:srgbClr val="26744D"/>
                </a:solidFill>
                <a:effectLst>
                  <a:outerShdw blurRad="38100" dist="38100" dir="2700000" algn="tl">
                    <a:srgbClr val="000000">
                      <a:alpha val="43137"/>
                    </a:srgbClr>
                  </a:outerShdw>
                </a:effectLst>
                <a:latin typeface="+mj-lt"/>
                <a:ea typeface="+mj-ea"/>
                <a:cs typeface="+mj-cs"/>
              </a:rPr>
              <a:t>Perfil predominante: homem com menos de 45 anos  e, no mínimo, com curso superior completo</a:t>
            </a:r>
            <a:endParaRPr lang="pt-BR" sz="1600" b="1" dirty="0">
              <a:solidFill>
                <a:srgbClr val="26744D"/>
              </a:solidFill>
              <a:effectLst>
                <a:outerShdw blurRad="38100" dist="38100" dir="2700000" algn="tl">
                  <a:srgbClr val="000000">
                    <a:alpha val="43137"/>
                  </a:srgbClr>
                </a:outerShdw>
              </a:effectLst>
              <a:latin typeface="+mj-lt"/>
              <a:ea typeface="+mj-ea"/>
              <a:cs typeface="+mj-cs"/>
            </a:endParaRPr>
          </a:p>
        </p:txBody>
      </p:sp>
      <p:sp>
        <p:nvSpPr>
          <p:cNvPr id="17" name="CaixaDeTexto 16"/>
          <p:cNvSpPr txBox="1"/>
          <p:nvPr/>
        </p:nvSpPr>
        <p:spPr>
          <a:xfrm>
            <a:off x="5950496" y="3753036"/>
            <a:ext cx="2736304" cy="369332"/>
          </a:xfrm>
          <a:prstGeom prst="rect">
            <a:avLst/>
          </a:prstGeom>
          <a:noFill/>
        </p:spPr>
        <p:txBody>
          <a:bodyPr wrap="square" rtlCol="0">
            <a:spAutoFit/>
          </a:bodyPr>
          <a:lstStyle/>
          <a:p>
            <a:r>
              <a:rPr lang="pt-BR" b="1" dirty="0" smtClean="0">
                <a:solidFill>
                  <a:srgbClr val="006600"/>
                </a:solidFill>
                <a:latin typeface="+mn-lt"/>
              </a:rPr>
              <a:t>Abaixo de 45 anos = 89% </a:t>
            </a:r>
            <a:endParaRPr lang="pt-BR" b="1" dirty="0">
              <a:solidFill>
                <a:srgbClr val="006600"/>
              </a:solidFill>
              <a:latin typeface="+mn-lt"/>
            </a:endParaRPr>
          </a:p>
        </p:txBody>
      </p:sp>
      <p:sp>
        <p:nvSpPr>
          <p:cNvPr id="18" name="Elipse 17"/>
          <p:cNvSpPr/>
          <p:nvPr/>
        </p:nvSpPr>
        <p:spPr>
          <a:xfrm>
            <a:off x="5868144" y="3645024"/>
            <a:ext cx="2736304" cy="684089"/>
          </a:xfrm>
          <a:prstGeom prst="ellipse">
            <a:avLst/>
          </a:prstGeom>
          <a:no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6" name="CaixaDeTexto 15"/>
          <p:cNvSpPr txBox="1"/>
          <p:nvPr/>
        </p:nvSpPr>
        <p:spPr>
          <a:xfrm>
            <a:off x="6480212" y="5336341"/>
            <a:ext cx="2411760" cy="646331"/>
          </a:xfrm>
          <a:prstGeom prst="rect">
            <a:avLst/>
          </a:prstGeom>
          <a:noFill/>
        </p:spPr>
        <p:txBody>
          <a:bodyPr wrap="square" rtlCol="0">
            <a:spAutoFit/>
          </a:bodyPr>
          <a:lstStyle/>
          <a:p>
            <a:pPr algn="ctr"/>
            <a:r>
              <a:rPr lang="pt-BR" b="1" dirty="0" smtClean="0">
                <a:solidFill>
                  <a:srgbClr val="006600"/>
                </a:solidFill>
                <a:latin typeface="+mn-lt"/>
              </a:rPr>
              <a:t>Mínimo superior completo = 86% </a:t>
            </a:r>
            <a:endParaRPr lang="pt-BR" b="1" dirty="0">
              <a:solidFill>
                <a:srgbClr val="006600"/>
              </a:solidFill>
              <a:latin typeface="+mn-lt"/>
            </a:endParaRPr>
          </a:p>
        </p:txBody>
      </p:sp>
      <p:sp>
        <p:nvSpPr>
          <p:cNvPr id="19" name="Elipse 18"/>
          <p:cNvSpPr/>
          <p:nvPr/>
        </p:nvSpPr>
        <p:spPr>
          <a:xfrm>
            <a:off x="6588224" y="5231812"/>
            <a:ext cx="2195736" cy="861484"/>
          </a:xfrm>
          <a:prstGeom prst="ellipse">
            <a:avLst/>
          </a:prstGeom>
          <a:no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Espaço Reservado para Conteúdo 5"/>
          <p:cNvGraphicFramePr>
            <a:graphicFrameLocks/>
          </p:cNvGraphicFramePr>
          <p:nvPr/>
        </p:nvGraphicFramePr>
        <p:xfrm>
          <a:off x="-36512" y="1193666"/>
          <a:ext cx="4500500" cy="2991418"/>
        </p:xfrm>
        <a:graphic>
          <a:graphicData uri="http://schemas.openxmlformats.org/drawingml/2006/chart">
            <c:chart xmlns:c="http://schemas.openxmlformats.org/drawingml/2006/chart" xmlns:r="http://schemas.openxmlformats.org/officeDocument/2006/relationships" r:id="rId2"/>
          </a:graphicData>
        </a:graphic>
      </p:graphicFrame>
      <p:sp>
        <p:nvSpPr>
          <p:cNvPr id="13" name="CaixaDeTexto 12"/>
          <p:cNvSpPr txBox="1"/>
          <p:nvPr/>
        </p:nvSpPr>
        <p:spPr>
          <a:xfrm>
            <a:off x="71438" y="6453188"/>
            <a:ext cx="2376326" cy="276999"/>
          </a:xfrm>
          <a:prstGeom prst="rect">
            <a:avLst/>
          </a:prstGeom>
          <a:noFill/>
        </p:spPr>
        <p:txBody>
          <a:bodyPr wrap="square" rtlCol="0">
            <a:spAutoFit/>
          </a:bodyPr>
          <a:lstStyle/>
          <a:p>
            <a:r>
              <a:rPr lang="pt-BR" sz="1200" dirty="0" smtClean="0"/>
              <a:t>Base: 114 respondentes</a:t>
            </a:r>
          </a:p>
        </p:txBody>
      </p:sp>
      <p:sp>
        <p:nvSpPr>
          <p:cNvPr id="12" name="CaixaDeTexto 11"/>
          <p:cNvSpPr txBox="1"/>
          <p:nvPr/>
        </p:nvSpPr>
        <p:spPr>
          <a:xfrm>
            <a:off x="1295636" y="872716"/>
            <a:ext cx="1872208" cy="369332"/>
          </a:xfrm>
          <a:prstGeom prst="rect">
            <a:avLst/>
          </a:prstGeom>
          <a:noFill/>
        </p:spPr>
        <p:txBody>
          <a:bodyPr wrap="square" rtlCol="0">
            <a:spAutoFit/>
          </a:bodyPr>
          <a:lstStyle/>
          <a:p>
            <a:pPr algn="ctr"/>
            <a:r>
              <a:rPr lang="pt-BR" b="1" dirty="0" smtClean="0"/>
              <a:t>Região</a:t>
            </a:r>
            <a:endParaRPr lang="pt-BR" b="1" baseline="30000" dirty="0"/>
          </a:p>
        </p:txBody>
      </p:sp>
      <p:sp>
        <p:nvSpPr>
          <p:cNvPr id="15" name="Título 13"/>
          <p:cNvSpPr txBox="1">
            <a:spLocks/>
          </p:cNvSpPr>
          <p:nvPr/>
        </p:nvSpPr>
        <p:spPr>
          <a:xfrm>
            <a:off x="0" y="-20513"/>
            <a:ext cx="9144000" cy="641201"/>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r" defTabSz="914400" eaLnBrk="0" latinLnBrk="0" hangingPunct="0">
              <a:lnSpc>
                <a:spcPct val="100000"/>
              </a:lnSpc>
              <a:buClrTx/>
              <a:buSzTx/>
              <a:buFontTx/>
              <a:buNone/>
              <a:tabLst/>
              <a:defRPr/>
            </a:pPr>
            <a:r>
              <a:rPr lang="pt-BR" b="1" dirty="0" smtClean="0">
                <a:solidFill>
                  <a:srgbClr val="26744D"/>
                </a:solidFill>
                <a:effectLst>
                  <a:outerShdw blurRad="38100" dist="38100" dir="2700000" algn="tl">
                    <a:srgbClr val="000000">
                      <a:alpha val="43137"/>
                    </a:srgbClr>
                  </a:outerShdw>
                </a:effectLst>
                <a:latin typeface="+mj-lt"/>
                <a:ea typeface="+mj-ea"/>
                <a:cs typeface="+mj-cs"/>
              </a:rPr>
              <a:t>Perfil predominante: da região Sul-Sudeste e com renda familiar acima de R$ 3.940,00 </a:t>
            </a:r>
            <a:endParaRPr lang="pt-BR" b="1" dirty="0">
              <a:solidFill>
                <a:srgbClr val="26744D"/>
              </a:solidFill>
              <a:effectLst>
                <a:outerShdw blurRad="38100" dist="38100" dir="2700000" algn="tl">
                  <a:srgbClr val="000000">
                    <a:alpha val="43137"/>
                  </a:srgbClr>
                </a:outerShdw>
              </a:effectLst>
              <a:latin typeface="+mj-lt"/>
              <a:ea typeface="+mj-ea"/>
              <a:cs typeface="+mj-cs"/>
            </a:endParaRPr>
          </a:p>
        </p:txBody>
      </p:sp>
      <p:graphicFrame>
        <p:nvGraphicFramePr>
          <p:cNvPr id="16" name="Espaço Reservado para Conteúdo 5"/>
          <p:cNvGraphicFramePr>
            <a:graphicFrameLocks/>
          </p:cNvGraphicFramePr>
          <p:nvPr/>
        </p:nvGraphicFramePr>
        <p:xfrm>
          <a:off x="-288540" y="764704"/>
          <a:ext cx="4500500" cy="299141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7" name="Gráfico 16"/>
          <p:cNvGraphicFramePr/>
          <p:nvPr/>
        </p:nvGraphicFramePr>
        <p:xfrm>
          <a:off x="2915816" y="2312876"/>
          <a:ext cx="6012668" cy="3832200"/>
        </p:xfrm>
        <a:graphic>
          <a:graphicData uri="http://schemas.openxmlformats.org/drawingml/2006/chart">
            <c:chart xmlns:c="http://schemas.openxmlformats.org/drawingml/2006/chart" xmlns:r="http://schemas.openxmlformats.org/officeDocument/2006/relationships" r:id="rId4"/>
          </a:graphicData>
        </a:graphic>
      </p:graphicFrame>
      <p:sp>
        <p:nvSpPr>
          <p:cNvPr id="18" name="Elipse 17"/>
          <p:cNvSpPr/>
          <p:nvPr/>
        </p:nvSpPr>
        <p:spPr>
          <a:xfrm>
            <a:off x="4499992" y="6093283"/>
            <a:ext cx="2736304" cy="576077"/>
          </a:xfrm>
          <a:prstGeom prst="ellipse">
            <a:avLst/>
          </a:prstGeom>
          <a:noFill/>
          <a:ln>
            <a:solidFill>
              <a:srgbClr val="0066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9" name="CaixaDeTexto 18"/>
          <p:cNvSpPr txBox="1"/>
          <p:nvPr/>
        </p:nvSpPr>
        <p:spPr>
          <a:xfrm>
            <a:off x="4644008" y="6192016"/>
            <a:ext cx="2736304" cy="369332"/>
          </a:xfrm>
          <a:prstGeom prst="rect">
            <a:avLst/>
          </a:prstGeom>
          <a:noFill/>
        </p:spPr>
        <p:txBody>
          <a:bodyPr wrap="square" rtlCol="0">
            <a:spAutoFit/>
          </a:bodyPr>
          <a:lstStyle/>
          <a:p>
            <a:r>
              <a:rPr lang="pt-BR" b="1" dirty="0" smtClean="0">
                <a:solidFill>
                  <a:srgbClr val="006600"/>
                </a:solidFill>
                <a:latin typeface="+mn-lt"/>
              </a:rPr>
              <a:t>Acima de R$ 3940 = 80% </a:t>
            </a:r>
            <a:endParaRPr lang="pt-BR" b="1" dirty="0">
              <a:solidFill>
                <a:srgbClr val="006600"/>
              </a:solidFill>
              <a:latin typeface="+mn-lt"/>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179512" y="908720"/>
            <a:ext cx="8676964" cy="5760640"/>
          </a:xfrm>
        </p:spPr>
        <p:txBody>
          <a:bodyPr>
            <a:normAutofit fontScale="92500" lnSpcReduction="10000"/>
          </a:bodyPr>
          <a:lstStyle/>
          <a:p>
            <a:r>
              <a:rPr lang="pt-BR" sz="2000" dirty="0" smtClean="0"/>
              <a:t>Investidores que conhecem ou possuem interesse em </a:t>
            </a:r>
            <a:r>
              <a:rPr lang="pt-BR" sz="2000" i="1" dirty="0" err="1" smtClean="0"/>
              <a:t>equity</a:t>
            </a:r>
            <a:r>
              <a:rPr lang="pt-BR" sz="2000" i="1" dirty="0" smtClean="0"/>
              <a:t> </a:t>
            </a:r>
            <a:r>
              <a:rPr lang="pt-BR" sz="2000" i="1" dirty="0" err="1" smtClean="0"/>
              <a:t>crowdfunding</a:t>
            </a:r>
            <a:r>
              <a:rPr lang="pt-BR" sz="2000" dirty="0" smtClean="0"/>
              <a:t> tendem a ter mais disposição para responder o questionário (viés amostral)</a:t>
            </a:r>
          </a:p>
          <a:p>
            <a:endParaRPr lang="pt-BR" sz="2000" dirty="0" smtClean="0"/>
          </a:p>
          <a:p>
            <a:r>
              <a:rPr lang="pt-BR" sz="2000" dirty="0" smtClean="0"/>
              <a:t>O perfil predominante dos respondentes (homem com menos de 45 anos, renda &gt; 3 SM e, no mínimo, com curso superior completo) explica:</a:t>
            </a:r>
          </a:p>
          <a:p>
            <a:pPr>
              <a:buNone/>
            </a:pPr>
            <a:r>
              <a:rPr lang="pt-BR" sz="2000" dirty="0" smtClean="0"/>
              <a:t>	- maior tendência em aplicar em produtos menos tradicionais, como </a:t>
            </a:r>
            <a:r>
              <a:rPr lang="pt-BR" sz="2000" i="1" dirty="0" err="1" smtClean="0"/>
              <a:t>equity</a:t>
            </a:r>
            <a:r>
              <a:rPr lang="pt-BR" sz="2000" i="1" dirty="0" smtClean="0"/>
              <a:t> </a:t>
            </a:r>
            <a:r>
              <a:rPr lang="pt-BR" sz="2000" i="1" dirty="0" err="1" smtClean="0"/>
              <a:t>crowdfunding</a:t>
            </a:r>
            <a:endParaRPr lang="pt-BR" sz="2000" i="1" dirty="0" smtClean="0"/>
          </a:p>
          <a:p>
            <a:pPr>
              <a:buNone/>
            </a:pPr>
            <a:r>
              <a:rPr lang="pt-BR" sz="2000" dirty="0" smtClean="0"/>
              <a:t>	</a:t>
            </a:r>
          </a:p>
          <a:p>
            <a:r>
              <a:rPr lang="pt-BR" sz="2000" u="sng" dirty="0" smtClean="0"/>
              <a:t>Intenção predominante de investimento inferior a R$ 10.000</a:t>
            </a:r>
            <a:r>
              <a:rPr lang="pt-BR" sz="2000" dirty="0" smtClean="0"/>
              <a:t>. Valores de R$ 1.000 são comuns.</a:t>
            </a:r>
          </a:p>
          <a:p>
            <a:endParaRPr lang="pt-BR" sz="2000" dirty="0" smtClean="0"/>
          </a:p>
          <a:p>
            <a:r>
              <a:rPr lang="pt-BR" sz="2000" dirty="0" smtClean="0"/>
              <a:t>A maioria dos investidores deseja começar a ter retorno em até 2 anos, o que pode ser </a:t>
            </a:r>
            <a:r>
              <a:rPr lang="pt-BR" sz="2000" u="sng" dirty="0" smtClean="0"/>
              <a:t>incompatível</a:t>
            </a:r>
            <a:r>
              <a:rPr lang="pt-BR" sz="2000" dirty="0" smtClean="0"/>
              <a:t> com o tempo de maturação necessário para este tipo de investimento.</a:t>
            </a:r>
          </a:p>
          <a:p>
            <a:endParaRPr lang="pt-BR" sz="2000" dirty="0" smtClean="0"/>
          </a:p>
          <a:p>
            <a:r>
              <a:rPr lang="pt-BR" sz="2000" dirty="0" smtClean="0"/>
              <a:t>Riscos de </a:t>
            </a:r>
            <a:r>
              <a:rPr lang="pt-BR" sz="2000" u="sng" dirty="0" smtClean="0"/>
              <a:t>fraude</a:t>
            </a:r>
            <a:r>
              <a:rPr lang="pt-BR" sz="2000" dirty="0" smtClean="0"/>
              <a:t> e de </a:t>
            </a:r>
            <a:r>
              <a:rPr lang="pt-BR" sz="2000" u="sng" dirty="0" smtClean="0"/>
              <a:t>fracasso no negócio</a:t>
            </a:r>
            <a:r>
              <a:rPr lang="pt-BR" sz="2000" dirty="0" smtClean="0"/>
              <a:t> são vistos como maiores, com destaque também para receio sobre possível </a:t>
            </a:r>
            <a:r>
              <a:rPr lang="pt-BR" sz="2000" u="sng" dirty="0" smtClean="0"/>
              <a:t>falta de informação  sobre andamento do projeto</a:t>
            </a:r>
            <a:r>
              <a:rPr lang="pt-BR" sz="2000" dirty="0" smtClean="0"/>
              <a:t>. </a:t>
            </a:r>
          </a:p>
          <a:p>
            <a:endParaRPr lang="pt-BR" sz="2000" dirty="0" smtClean="0"/>
          </a:p>
          <a:p>
            <a:endParaRPr lang="pt-BR" sz="2000" dirty="0" smtClean="0"/>
          </a:p>
          <a:p>
            <a:pPr>
              <a:buNone/>
            </a:pPr>
            <a:endParaRPr lang="pt-BR" sz="2000" dirty="0" smtClean="0"/>
          </a:p>
          <a:p>
            <a:endParaRPr lang="pt-BR" sz="2000" dirty="0" smtClean="0"/>
          </a:p>
          <a:p>
            <a:endParaRPr lang="pt-BR" sz="2000" dirty="0" smtClean="0"/>
          </a:p>
        </p:txBody>
      </p:sp>
      <p:sp>
        <p:nvSpPr>
          <p:cNvPr id="3" name="Título 13"/>
          <p:cNvSpPr txBox="1">
            <a:spLocks/>
          </p:cNvSpPr>
          <p:nvPr/>
        </p:nvSpPr>
        <p:spPr>
          <a:xfrm>
            <a:off x="0" y="-20513"/>
            <a:ext cx="8856476" cy="821221"/>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r" defTabSz="914400" eaLnBrk="0" latinLnBrk="0" hangingPunct="0">
              <a:lnSpc>
                <a:spcPct val="100000"/>
              </a:lnSpc>
              <a:buClrTx/>
              <a:buSzTx/>
              <a:buFontTx/>
              <a:buNone/>
              <a:tabLst/>
              <a:defRPr/>
            </a:pPr>
            <a:r>
              <a:rPr lang="pt-BR" sz="2800" b="1" dirty="0" smtClean="0">
                <a:solidFill>
                  <a:srgbClr val="26744D"/>
                </a:solidFill>
                <a:effectLst>
                  <a:outerShdw blurRad="38100" dist="38100" dir="2700000" algn="tl">
                    <a:srgbClr val="000000">
                      <a:alpha val="43137"/>
                    </a:srgbClr>
                  </a:outerShdw>
                </a:effectLst>
                <a:latin typeface="+mj-lt"/>
                <a:ea typeface="+mj-ea"/>
                <a:cs typeface="+mj-cs"/>
              </a:rPr>
              <a:t>Conclusões da pesquisa</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bwMode="auto">
          <a:xfrm>
            <a:off x="179512" y="140590"/>
            <a:ext cx="8640960" cy="609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marL="0" marR="0" lvl="0" indent="0" algn="r" defTabSz="914400" rtl="0" eaLnBrk="0" fontAlgn="base" latinLnBrk="0" hangingPunct="0">
              <a:lnSpc>
                <a:spcPct val="100000"/>
              </a:lnSpc>
              <a:spcBef>
                <a:spcPct val="0"/>
              </a:spcBef>
              <a:spcAft>
                <a:spcPct val="0"/>
              </a:spcAft>
              <a:buClrTx/>
              <a:buSzTx/>
              <a:buFontTx/>
              <a:buNone/>
              <a:tabLst/>
              <a:defRPr/>
            </a:pPr>
            <a:r>
              <a:rPr lang="pt-BR" sz="2800" b="1" dirty="0" smtClean="0">
                <a:solidFill>
                  <a:srgbClr val="26744D"/>
                </a:solidFill>
                <a:effectLst>
                  <a:outerShdw blurRad="38100" dist="38100" dir="2700000" algn="tl">
                    <a:srgbClr val="000000">
                      <a:alpha val="43137"/>
                    </a:srgbClr>
                  </a:outerShdw>
                </a:effectLst>
                <a:latin typeface="+mj-lt"/>
                <a:ea typeface="+mj-ea"/>
                <a:cs typeface="+mj-cs"/>
              </a:rPr>
              <a:t>CONTEÚDO</a:t>
            </a:r>
            <a:endParaRPr kumimoji="0" lang="pt-BR" sz="2400" b="1" i="0" u="none" strike="noStrike" kern="1200" cap="none" spc="0" normalizeH="0" baseline="0" noProof="0" dirty="0" smtClean="0">
              <a:ln>
                <a:noFill/>
              </a:ln>
              <a:solidFill>
                <a:srgbClr val="26744D"/>
              </a:solidFill>
              <a:effectLst>
                <a:outerShdw blurRad="38100" dist="38100" dir="2700000" algn="tl">
                  <a:srgbClr val="000000">
                    <a:alpha val="43137"/>
                  </a:srgbClr>
                </a:outerShdw>
              </a:effectLst>
              <a:uLnTx/>
              <a:uFillTx/>
              <a:latin typeface="+mj-lt"/>
              <a:ea typeface="+mj-ea"/>
              <a:cs typeface="+mj-cs"/>
            </a:endParaRPr>
          </a:p>
        </p:txBody>
      </p:sp>
      <p:pic>
        <p:nvPicPr>
          <p:cNvPr id="9" name="Imagem 6" descr="Logo CVM Completo (Corrigido) sem especificação.PNG"/>
          <p:cNvPicPr>
            <a:picLocks noChangeAspect="1"/>
          </p:cNvPicPr>
          <p:nvPr/>
        </p:nvPicPr>
        <p:blipFill>
          <a:blip r:embed="rId2" cstate="print"/>
          <a:srcRect/>
          <a:stretch>
            <a:fillRect/>
          </a:stretch>
        </p:blipFill>
        <p:spPr bwMode="auto">
          <a:xfrm>
            <a:off x="7775575" y="6165850"/>
            <a:ext cx="973138" cy="576263"/>
          </a:xfrm>
          <a:prstGeom prst="rect">
            <a:avLst/>
          </a:prstGeom>
          <a:noFill/>
          <a:ln w="9525">
            <a:noFill/>
            <a:miter lim="800000"/>
            <a:headEnd/>
            <a:tailEnd/>
          </a:ln>
        </p:spPr>
      </p:pic>
      <p:sp>
        <p:nvSpPr>
          <p:cNvPr id="10" name="Retângulo 9"/>
          <p:cNvSpPr/>
          <p:nvPr/>
        </p:nvSpPr>
        <p:spPr>
          <a:xfrm>
            <a:off x="0" y="764828"/>
            <a:ext cx="14635163" cy="144462"/>
          </a:xfrm>
          <a:prstGeom prst="rect">
            <a:avLst/>
          </a:prstGeom>
          <a:gradFill flip="none" rotWithShape="1">
            <a:gsLst>
              <a:gs pos="0">
                <a:srgbClr val="FFCB05"/>
              </a:gs>
              <a:gs pos="64999">
                <a:schemeClr val="bg1"/>
              </a:gs>
              <a:gs pos="64999">
                <a:schemeClr val="bg1"/>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1" name="Retângulo 10"/>
          <p:cNvSpPr/>
          <p:nvPr/>
        </p:nvSpPr>
        <p:spPr>
          <a:xfrm>
            <a:off x="0" y="909290"/>
            <a:ext cx="14635163" cy="71438"/>
          </a:xfrm>
          <a:prstGeom prst="rect">
            <a:avLst/>
          </a:prstGeom>
          <a:gradFill>
            <a:gsLst>
              <a:gs pos="0">
                <a:srgbClr val="007450"/>
              </a:gs>
              <a:gs pos="64999">
                <a:schemeClr val="bg1"/>
              </a:gs>
              <a:gs pos="64999">
                <a:schemeClr val="bg1"/>
              </a:gs>
              <a:gs pos="100000">
                <a:schemeClr val="bg1"/>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2" name="CaixaDeTexto 11"/>
          <p:cNvSpPr txBox="1"/>
          <p:nvPr/>
        </p:nvSpPr>
        <p:spPr>
          <a:xfrm>
            <a:off x="-468560" y="1268760"/>
            <a:ext cx="8640960" cy="369332"/>
          </a:xfrm>
          <a:prstGeom prst="rect">
            <a:avLst/>
          </a:prstGeom>
          <a:noFill/>
        </p:spPr>
        <p:txBody>
          <a:bodyPr wrap="square" rtlCol="0">
            <a:spAutoFit/>
          </a:bodyPr>
          <a:lstStyle/>
          <a:p>
            <a:endParaRPr lang="pt-BR" dirty="0"/>
          </a:p>
        </p:txBody>
      </p:sp>
      <p:sp>
        <p:nvSpPr>
          <p:cNvPr id="13" name="CaixaDeTexto 12"/>
          <p:cNvSpPr txBox="1"/>
          <p:nvPr/>
        </p:nvSpPr>
        <p:spPr>
          <a:xfrm>
            <a:off x="323528" y="1268760"/>
            <a:ext cx="8496944" cy="2723823"/>
          </a:xfrm>
          <a:prstGeom prst="rect">
            <a:avLst/>
          </a:prstGeom>
          <a:noFill/>
        </p:spPr>
        <p:txBody>
          <a:bodyPr wrap="square" rtlCol="0">
            <a:spAutoFit/>
          </a:bodyPr>
          <a:lstStyle/>
          <a:p>
            <a:pPr marL="342900" indent="-342900" algn="just">
              <a:lnSpc>
                <a:spcPct val="150000"/>
              </a:lnSpc>
              <a:buFont typeface="+mj-lt"/>
              <a:buAutoNum type="arabicPeriod"/>
            </a:pPr>
            <a:r>
              <a:rPr lang="pt-BR" sz="2800" dirty="0" smtClean="0">
                <a:solidFill>
                  <a:srgbClr val="006600"/>
                </a:solidFill>
              </a:rPr>
              <a:t>Projeto de Normatização do Equity Crowdfunding</a:t>
            </a:r>
          </a:p>
          <a:p>
            <a:pPr marL="342900" indent="-342900" algn="just">
              <a:lnSpc>
                <a:spcPct val="150000"/>
              </a:lnSpc>
              <a:buFont typeface="+mj-lt"/>
              <a:buAutoNum type="arabicPeriod"/>
            </a:pPr>
            <a:r>
              <a:rPr lang="pt-BR" sz="2800" dirty="0" smtClean="0">
                <a:solidFill>
                  <a:srgbClr val="006600"/>
                </a:solidFill>
              </a:rPr>
              <a:t>FIP – Capital Semente (Audiência Pública SDM nº 05/15</a:t>
            </a:r>
          </a:p>
          <a:p>
            <a:pPr algn="just">
              <a:lnSpc>
                <a:spcPct val="150000"/>
              </a:lnSpc>
            </a:pPr>
            <a:endParaRPr lang="pt-BR" sz="1500" dirty="0" smtClean="0"/>
          </a:p>
          <a:p>
            <a:pPr algn="just">
              <a:lnSpc>
                <a:spcPct val="150000"/>
              </a:lnSpc>
            </a:pPr>
            <a:endParaRPr lang="pt-BR" sz="1500" i="1"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611560" y="1052736"/>
            <a:ext cx="7869560" cy="4680520"/>
          </a:xfrm>
          <a:noFill/>
          <a:ln>
            <a:noFill/>
          </a:ln>
        </p:spPr>
        <p:style>
          <a:lnRef idx="1">
            <a:schemeClr val="accent4"/>
          </a:lnRef>
          <a:fillRef idx="2">
            <a:schemeClr val="accent4"/>
          </a:fillRef>
          <a:effectRef idx="1">
            <a:schemeClr val="accent4"/>
          </a:effectRef>
          <a:fontRef idx="minor">
            <a:schemeClr val="dk1"/>
          </a:fontRef>
        </p:style>
        <p:txBody>
          <a:bodyPr>
            <a:normAutofit/>
          </a:bodyPr>
          <a:lstStyle/>
          <a:p>
            <a:pPr algn="just"/>
            <a:r>
              <a:rPr lang="pt-BR" sz="2200" dirty="0" smtClean="0">
                <a:solidFill>
                  <a:schemeClr val="tx1"/>
                </a:solidFill>
                <a:latin typeface="Arial" charset="0"/>
              </a:rPr>
              <a:t>A proposta se direciona aos casos em que uma ideia, projeto ou negócio é apresentado por meio de um portal na internet a um grande número de indivíduos como uma </a:t>
            </a:r>
            <a:r>
              <a:rPr lang="pt-BR" sz="2200" u="sng" dirty="0" smtClean="0">
                <a:solidFill>
                  <a:schemeClr val="tx1"/>
                </a:solidFill>
                <a:latin typeface="Arial" charset="0"/>
              </a:rPr>
              <a:t>oportunidade de investimento </a:t>
            </a:r>
            <a:r>
              <a:rPr lang="pt-BR" sz="2200" dirty="0" smtClean="0">
                <a:solidFill>
                  <a:schemeClr val="tx1"/>
                </a:solidFill>
                <a:latin typeface="Arial" charset="0"/>
              </a:rPr>
              <a:t>que proporcione direito de participação, de parceria ou de remuneração.</a:t>
            </a:r>
          </a:p>
          <a:p>
            <a:pPr algn="just"/>
            <a:endParaRPr lang="pt-BR" sz="2800" dirty="0" smtClean="0">
              <a:solidFill>
                <a:schemeClr val="tx1"/>
              </a:solidFill>
            </a:endParaRPr>
          </a:p>
          <a:p>
            <a:pPr algn="just"/>
            <a:r>
              <a:rPr lang="pt-BR" sz="2200" dirty="0" smtClean="0">
                <a:solidFill>
                  <a:schemeClr val="tx1"/>
                </a:solidFill>
                <a:latin typeface="Arial" charset="0"/>
              </a:rPr>
              <a:t>Tal atividade certamente atrai a competência da CVM conforme o disposto no art. 2º, inciso IX da Lei nº 6.385, de 1976. </a:t>
            </a:r>
          </a:p>
          <a:p>
            <a:pPr algn="just"/>
            <a:endParaRPr lang="pt-BR" sz="2200" dirty="0" smtClean="0">
              <a:solidFill>
                <a:schemeClr val="tx1"/>
              </a:solidFill>
              <a:latin typeface="Arial" charset="0"/>
            </a:endParaRPr>
          </a:p>
          <a:p>
            <a:pPr algn="just"/>
            <a:r>
              <a:rPr lang="pt-BR" sz="2200" dirty="0" smtClean="0">
                <a:solidFill>
                  <a:schemeClr val="tx1"/>
                </a:solidFill>
                <a:latin typeface="Arial" charset="0"/>
              </a:rPr>
              <a:t>Globalmente, este tipo de oferta é conhecida pelo termo </a:t>
            </a:r>
            <a:r>
              <a:rPr lang="pt-BR" sz="2200" b="1" dirty="0" err="1" smtClean="0">
                <a:solidFill>
                  <a:schemeClr val="tx1"/>
                </a:solidFill>
                <a:latin typeface="Arial" charset="0"/>
              </a:rPr>
              <a:t>equity</a:t>
            </a:r>
            <a:r>
              <a:rPr lang="pt-BR" sz="2200" b="1" dirty="0" smtClean="0">
                <a:solidFill>
                  <a:schemeClr val="tx1"/>
                </a:solidFill>
                <a:latin typeface="Arial" charset="0"/>
              </a:rPr>
              <a:t> </a:t>
            </a:r>
            <a:r>
              <a:rPr lang="pt-BR" sz="2200" b="1" dirty="0" err="1" smtClean="0">
                <a:solidFill>
                  <a:schemeClr val="tx1"/>
                </a:solidFill>
                <a:latin typeface="Arial" charset="0"/>
              </a:rPr>
              <a:t>crowdfunding</a:t>
            </a:r>
            <a:r>
              <a:rPr lang="pt-BR" sz="2200" dirty="0" smtClean="0">
                <a:solidFill>
                  <a:schemeClr val="tx1"/>
                </a:solidFill>
                <a:latin typeface="Arial" charset="0"/>
              </a:rPr>
              <a:t>.</a:t>
            </a:r>
          </a:p>
          <a:p>
            <a:pPr algn="just">
              <a:buNone/>
            </a:pPr>
            <a:endParaRPr lang="pt-BR" sz="2400" b="1" dirty="0" smtClean="0">
              <a:solidFill>
                <a:schemeClr val="bg1">
                  <a:lumMod val="50000"/>
                </a:schemeClr>
              </a:solidFill>
              <a:latin typeface="CG Omega" pitchFamily="34" charset="0"/>
            </a:endParaRPr>
          </a:p>
        </p:txBody>
      </p:sp>
      <p:sp>
        <p:nvSpPr>
          <p:cNvPr id="3" name="CaixaDeTexto 2"/>
          <p:cNvSpPr txBox="1"/>
          <p:nvPr/>
        </p:nvSpPr>
        <p:spPr>
          <a:xfrm>
            <a:off x="0" y="116632"/>
            <a:ext cx="8820472" cy="523220"/>
          </a:xfrm>
          <a:prstGeom prst="rect">
            <a:avLst/>
          </a:prstGeom>
          <a:noFill/>
        </p:spPr>
        <p:txBody>
          <a:bodyPr wrap="square" rtlCol="0">
            <a:spAutoFit/>
          </a:bodyPr>
          <a:lstStyle/>
          <a:p>
            <a:pPr algn="r" eaLnBrk="0" hangingPunct="0">
              <a:defRPr/>
            </a:pPr>
            <a:r>
              <a:rPr lang="pt-BR" sz="2800" b="1" dirty="0" smtClean="0">
                <a:solidFill>
                  <a:srgbClr val="26744D"/>
                </a:solidFill>
                <a:effectLst>
                  <a:outerShdw blurRad="38100" dist="38100" dir="2700000" algn="tl">
                    <a:srgbClr val="000000">
                      <a:alpha val="43137"/>
                    </a:srgbClr>
                  </a:outerShdw>
                </a:effectLst>
                <a:latin typeface="+mj-lt"/>
                <a:ea typeface="+mj-ea"/>
                <a:cs typeface="+mj-cs"/>
              </a:rPr>
              <a:t>Projeto de regulamentação</a:t>
            </a:r>
            <a:endParaRPr lang="pt-BR" sz="2800" b="1" dirty="0">
              <a:solidFill>
                <a:srgbClr val="26744D"/>
              </a:solidFill>
              <a:effectLst>
                <a:outerShdw blurRad="38100" dist="38100" dir="2700000" algn="tl">
                  <a:srgbClr val="000000">
                    <a:alpha val="43137"/>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67544" y="764704"/>
            <a:ext cx="8229600" cy="5040560"/>
          </a:xfrm>
        </p:spPr>
        <p:txBody>
          <a:bodyPr/>
          <a:lstStyle/>
          <a:p>
            <a:pPr>
              <a:buNone/>
            </a:pPr>
            <a:r>
              <a:rPr lang="pt-BR" sz="2000" dirty="0" smtClean="0"/>
              <a:t>	</a:t>
            </a:r>
            <a:r>
              <a:rPr lang="pt-BR" sz="1600" dirty="0" smtClean="0"/>
              <a:t>Em cumprimento de sua missão de fiscalizar permanentemente as atividades e os serviços do mercado de valores mobiliários, bem como a veiculação de informações relativas ao mercado, às pessoas que dele participem, e aos valores nele negociados, a CVM apresentará um Minuta de Instrução para audiência pública em 2016 objetivando:</a:t>
            </a:r>
          </a:p>
          <a:p>
            <a:pPr>
              <a:buNone/>
            </a:pPr>
            <a:endParaRPr lang="pt-BR" sz="1000" dirty="0" smtClean="0"/>
          </a:p>
          <a:p>
            <a:pPr>
              <a:buNone/>
            </a:pPr>
            <a:r>
              <a:rPr lang="pt-BR" sz="2000" dirty="0" smtClean="0"/>
              <a:t>a) a segurança jurídica para plataformas eletrônicas de </a:t>
            </a:r>
            <a:r>
              <a:rPr lang="pt-BR" sz="2000" b="1" dirty="0" err="1" smtClean="0"/>
              <a:t>equity</a:t>
            </a:r>
            <a:r>
              <a:rPr lang="pt-BR" sz="2000" b="1" dirty="0" smtClean="0"/>
              <a:t> </a:t>
            </a:r>
            <a:r>
              <a:rPr lang="pt-BR" sz="2000" b="1" dirty="0" err="1" smtClean="0"/>
              <a:t>crowdfunding</a:t>
            </a:r>
            <a:r>
              <a:rPr lang="pt-BR" sz="2000" b="1" dirty="0" smtClean="0"/>
              <a:t> </a:t>
            </a:r>
            <a:r>
              <a:rPr lang="pt-BR" sz="2000" dirty="0" smtClean="0"/>
              <a:t>e para empreendedores de pequeno porte (independente de sua forma societária – LTDA ou SA);</a:t>
            </a:r>
          </a:p>
          <a:p>
            <a:pPr>
              <a:buNone/>
            </a:pPr>
            <a:r>
              <a:rPr lang="pt-BR" sz="2000" dirty="0" smtClean="0"/>
              <a:t> b) a proteção adequada dos investidores que, em muitos casos, não são participantes costumeiros dos mercados de capitais;</a:t>
            </a:r>
          </a:p>
          <a:p>
            <a:pPr>
              <a:buNone/>
            </a:pPr>
            <a:r>
              <a:rPr lang="pt-BR" sz="2000" dirty="0" smtClean="0"/>
              <a:t> c) a ampliação e a melhoria da qualidade dos instrumentos de financiamento para empresas em fase inicial e/ou com dificuldades de acesso ao crédito e à capitalização em função de seu porte; e</a:t>
            </a:r>
          </a:p>
          <a:p>
            <a:pPr>
              <a:buNone/>
            </a:pPr>
            <a:r>
              <a:rPr lang="pt-BR" sz="2000" dirty="0" smtClean="0"/>
              <a:t> d) a contribuição para o desenvolvimento de setores inovadores, que podem ser relevantes para a economia brasileira.</a:t>
            </a:r>
          </a:p>
          <a:p>
            <a:pPr>
              <a:buNone/>
            </a:pPr>
            <a:r>
              <a:rPr lang="pt-BR" sz="1600" dirty="0" smtClean="0"/>
              <a:t> </a:t>
            </a:r>
          </a:p>
          <a:p>
            <a:endParaRPr lang="pt-BR" dirty="0"/>
          </a:p>
        </p:txBody>
      </p:sp>
      <p:sp>
        <p:nvSpPr>
          <p:cNvPr id="3" name="Retângulo 2"/>
          <p:cNvSpPr/>
          <p:nvPr/>
        </p:nvSpPr>
        <p:spPr>
          <a:xfrm>
            <a:off x="1" y="116632"/>
            <a:ext cx="9143999" cy="461665"/>
          </a:xfrm>
          <a:prstGeom prst="rect">
            <a:avLst/>
          </a:prstGeom>
        </p:spPr>
        <p:txBody>
          <a:bodyPr wrap="square">
            <a:spAutoFit/>
          </a:bodyPr>
          <a:lstStyle/>
          <a:p>
            <a:pPr algn="r" eaLnBrk="0" hangingPunct="0">
              <a:defRPr/>
            </a:pPr>
            <a:r>
              <a:rPr lang="pt-BR" sz="2400" b="1" dirty="0" smtClean="0">
                <a:solidFill>
                  <a:srgbClr val="26744D"/>
                </a:solidFill>
                <a:effectLst>
                  <a:outerShdw blurRad="38100" dist="38100" dir="2700000" algn="tl">
                    <a:srgbClr val="000000">
                      <a:alpha val="43137"/>
                    </a:srgbClr>
                  </a:outerShdw>
                </a:effectLst>
              </a:rPr>
              <a:t>Objetivos do projeto de regulamentação</a:t>
            </a:r>
            <a:endParaRPr lang="pt-BR" sz="2400" b="1" dirty="0">
              <a:solidFill>
                <a:srgbClr val="26744D"/>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r="43182"/>
          <a:stretch>
            <a:fillRect/>
          </a:stretch>
        </p:blipFill>
        <p:spPr bwMode="auto">
          <a:xfrm>
            <a:off x="-14514" y="1772816"/>
            <a:ext cx="9158514" cy="2895600"/>
          </a:xfrm>
          <a:prstGeom prst="rect">
            <a:avLst/>
          </a:prstGeom>
          <a:noFill/>
          <a:ln w="9525">
            <a:noFill/>
            <a:miter lim="800000"/>
            <a:headEnd/>
            <a:tailEnd/>
          </a:ln>
          <a:effectLst/>
        </p:spPr>
      </p:pic>
      <p:pic>
        <p:nvPicPr>
          <p:cNvPr id="6" name="Imagem 3" descr="Logo CVM Completo (Corrigido) sem especificação.PNG"/>
          <p:cNvPicPr>
            <a:picLocks noChangeAspect="1"/>
          </p:cNvPicPr>
          <p:nvPr/>
        </p:nvPicPr>
        <p:blipFill>
          <a:blip r:embed="rId3" cstate="print"/>
          <a:srcRect/>
          <a:stretch>
            <a:fillRect/>
          </a:stretch>
        </p:blipFill>
        <p:spPr bwMode="auto">
          <a:xfrm>
            <a:off x="6660232" y="2666013"/>
            <a:ext cx="1872208" cy="1109206"/>
          </a:xfrm>
          <a:prstGeom prst="rect">
            <a:avLst/>
          </a:prstGeom>
          <a:noFill/>
          <a:ln w="9525">
            <a:noFill/>
            <a:miter lim="800000"/>
            <a:headEnd/>
            <a:tailEnd/>
          </a:ln>
        </p:spPr>
      </p:pic>
      <p:sp>
        <p:nvSpPr>
          <p:cNvPr id="14" name="CaixaDeTexto 13"/>
          <p:cNvSpPr txBox="1"/>
          <p:nvPr/>
        </p:nvSpPr>
        <p:spPr>
          <a:xfrm>
            <a:off x="323528" y="2374231"/>
            <a:ext cx="6192688" cy="2308324"/>
          </a:xfrm>
          <a:prstGeom prst="rect">
            <a:avLst/>
          </a:prstGeom>
          <a:noFill/>
        </p:spPr>
        <p:txBody>
          <a:bodyPr wrap="square" rtlCol="0">
            <a:spAutoFit/>
          </a:bodyPr>
          <a:lstStyle/>
          <a:p>
            <a:r>
              <a:rPr lang="pt-BR" sz="2400" b="1" dirty="0" smtClean="0">
                <a:solidFill>
                  <a:schemeClr val="bg1"/>
                </a:solidFill>
                <a:latin typeface="Arial" pitchFamily="34" charset="0"/>
                <a:cs typeface="Arial" pitchFamily="34" charset="0"/>
              </a:rPr>
              <a:t>FIP </a:t>
            </a:r>
            <a:r>
              <a:rPr lang="pt-BR" sz="2400" dirty="0" smtClean="0">
                <a:solidFill>
                  <a:schemeClr val="bg1"/>
                </a:solidFill>
                <a:latin typeface="Arial" pitchFamily="34" charset="0"/>
                <a:cs typeface="Arial" pitchFamily="34" charset="0"/>
              </a:rPr>
              <a:t>-</a:t>
            </a:r>
            <a:r>
              <a:rPr lang="pt-BR" sz="2400" b="1" dirty="0" smtClean="0">
                <a:solidFill>
                  <a:schemeClr val="bg1"/>
                </a:solidFill>
                <a:latin typeface="Arial" pitchFamily="34" charset="0"/>
                <a:cs typeface="Arial" pitchFamily="34" charset="0"/>
              </a:rPr>
              <a:t> </a:t>
            </a:r>
            <a:r>
              <a:rPr lang="pt-BR" sz="2400" dirty="0" smtClean="0">
                <a:solidFill>
                  <a:schemeClr val="bg1"/>
                </a:solidFill>
                <a:latin typeface="Arial" pitchFamily="34" charset="0"/>
                <a:cs typeface="Arial" pitchFamily="34" charset="0"/>
              </a:rPr>
              <a:t>Fundos de Investimento</a:t>
            </a:r>
          </a:p>
          <a:p>
            <a:r>
              <a:rPr lang="pt-BR" sz="2400" dirty="0" smtClean="0">
                <a:solidFill>
                  <a:schemeClr val="bg1"/>
                </a:solidFill>
                <a:latin typeface="Arial" pitchFamily="34" charset="0"/>
                <a:cs typeface="Arial" pitchFamily="34" charset="0"/>
              </a:rPr>
              <a:t>em Participações</a:t>
            </a:r>
          </a:p>
          <a:p>
            <a:endParaRPr lang="pt-BR" sz="2400" dirty="0" smtClean="0">
              <a:solidFill>
                <a:schemeClr val="bg1"/>
              </a:solidFill>
              <a:latin typeface="Arial" pitchFamily="34" charset="0"/>
              <a:cs typeface="Arial" pitchFamily="34" charset="0"/>
            </a:endParaRPr>
          </a:p>
          <a:p>
            <a:r>
              <a:rPr lang="pt-BR" sz="2400" b="1" dirty="0" smtClean="0">
                <a:solidFill>
                  <a:schemeClr val="bg1"/>
                </a:solidFill>
                <a:latin typeface="Arial" pitchFamily="34" charset="0"/>
                <a:cs typeface="Arial" pitchFamily="34" charset="0"/>
              </a:rPr>
              <a:t>FMIEE</a:t>
            </a:r>
            <a:r>
              <a:rPr lang="pt-BR" sz="2400" dirty="0" smtClean="0">
                <a:solidFill>
                  <a:schemeClr val="bg1"/>
                </a:solidFill>
                <a:latin typeface="Arial" pitchFamily="34" charset="0"/>
                <a:cs typeface="Arial" pitchFamily="34" charset="0"/>
              </a:rPr>
              <a:t> - Fundos Mútuos de Investimento</a:t>
            </a:r>
          </a:p>
          <a:p>
            <a:r>
              <a:rPr lang="pt-BR" sz="2400" dirty="0" smtClean="0">
                <a:solidFill>
                  <a:schemeClr val="bg1"/>
                </a:solidFill>
                <a:latin typeface="Arial" pitchFamily="34" charset="0"/>
                <a:cs typeface="Arial" pitchFamily="34" charset="0"/>
              </a:rPr>
              <a:t>em Empresas Emergentes</a:t>
            </a:r>
          </a:p>
          <a:p>
            <a:endParaRPr lang="pt-BR" sz="2400" b="1" dirty="0" smtClean="0">
              <a:solidFill>
                <a:schemeClr val="bg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Espaço Reservado para Conteúdo 1"/>
          <p:cNvSpPr>
            <a:spLocks noGrp="1"/>
          </p:cNvSpPr>
          <p:nvPr>
            <p:ph idx="1"/>
          </p:nvPr>
        </p:nvSpPr>
        <p:spPr>
          <a:xfrm>
            <a:off x="457200" y="1009648"/>
            <a:ext cx="8229600" cy="5473278"/>
          </a:xfrm>
        </p:spPr>
        <p:txBody>
          <a:bodyPr/>
          <a:lstStyle/>
          <a:p>
            <a:pPr algn="just">
              <a:defRPr/>
            </a:pPr>
            <a:r>
              <a:rPr lang="pt-BR" sz="2800" dirty="0" smtClean="0"/>
              <a:t>FIP: Instrução CVM nº 391, de 16 de julho de 2003</a:t>
            </a:r>
          </a:p>
          <a:p>
            <a:pPr algn="just">
              <a:buNone/>
              <a:defRPr/>
            </a:pPr>
            <a:endParaRPr lang="pt-BR" sz="2800" dirty="0" smtClean="0"/>
          </a:p>
          <a:p>
            <a:pPr algn="just">
              <a:defRPr/>
            </a:pPr>
            <a:r>
              <a:rPr lang="pt-BR" sz="2800" dirty="0" smtClean="0"/>
              <a:t>FMIEE: Instrução CVM nº 209, de 25 de março de 1994</a:t>
            </a:r>
          </a:p>
          <a:p>
            <a:pPr algn="just">
              <a:defRPr/>
            </a:pPr>
            <a:endParaRPr lang="pt-BR" sz="2800" dirty="0" smtClean="0"/>
          </a:p>
          <a:p>
            <a:pPr algn="just">
              <a:defRPr/>
            </a:pPr>
            <a:r>
              <a:rPr lang="pt-BR" sz="2800" dirty="0" smtClean="0"/>
              <a:t>Audiências Públicas encerradas em março de 2016:</a:t>
            </a:r>
          </a:p>
          <a:p>
            <a:pPr lvl="1" algn="just">
              <a:defRPr/>
            </a:pPr>
            <a:r>
              <a:rPr lang="pt-BR" sz="2400" dirty="0" smtClean="0"/>
              <a:t>Unificar a ICVM 391 e 209 em uma nova Instrução; e</a:t>
            </a:r>
          </a:p>
          <a:p>
            <a:pPr lvl="1" algn="just">
              <a:defRPr/>
            </a:pPr>
            <a:r>
              <a:rPr lang="pt-BR" sz="2400" dirty="0" smtClean="0"/>
              <a:t>Criar regras contábeis para os fundos, que passarão a observar substancialmente o disposto nos pronunciamentos contábeis emanados pelo CPC (atualmente o regulamento define as regras contábeis).</a:t>
            </a:r>
          </a:p>
        </p:txBody>
      </p:sp>
      <p:sp>
        <p:nvSpPr>
          <p:cNvPr id="3" name="Retângulo 2"/>
          <p:cNvSpPr/>
          <p:nvPr/>
        </p:nvSpPr>
        <p:spPr>
          <a:xfrm>
            <a:off x="251520" y="188640"/>
            <a:ext cx="8712968" cy="369332"/>
          </a:xfrm>
          <a:prstGeom prst="rect">
            <a:avLst/>
          </a:prstGeom>
        </p:spPr>
        <p:txBody>
          <a:bodyPr wrap="square">
            <a:spAutoFit/>
          </a:bodyPr>
          <a:lstStyle/>
          <a:p>
            <a:pPr algn="r" eaLnBrk="0" hangingPunct="0">
              <a:defRPr/>
            </a:pPr>
            <a:r>
              <a:rPr lang="pt-BR" b="1" dirty="0" smtClean="0">
                <a:solidFill>
                  <a:srgbClr val="26744D"/>
                </a:solidFill>
                <a:effectLst>
                  <a:outerShdw blurRad="38100" dist="38100" dir="2700000" algn="tl">
                    <a:srgbClr val="000000">
                      <a:alpha val="43137"/>
                    </a:srgbClr>
                  </a:outerShdw>
                </a:effectLst>
              </a:rPr>
              <a:t>Regulamentação Atual dos Fundos de Private Equity e </a:t>
            </a:r>
            <a:r>
              <a:rPr lang="pt-BR" b="1" dirty="0" err="1" smtClean="0">
                <a:solidFill>
                  <a:srgbClr val="26744D"/>
                </a:solidFill>
                <a:effectLst>
                  <a:outerShdw blurRad="38100" dist="38100" dir="2700000" algn="tl">
                    <a:srgbClr val="000000">
                      <a:alpha val="43137"/>
                    </a:srgbClr>
                  </a:outerShdw>
                </a:effectLst>
              </a:rPr>
              <a:t>Venture</a:t>
            </a:r>
            <a:r>
              <a:rPr lang="pt-BR" b="1" dirty="0" smtClean="0">
                <a:solidFill>
                  <a:srgbClr val="26744D"/>
                </a:solidFill>
                <a:effectLst>
                  <a:outerShdw blurRad="38100" dist="38100" dir="2700000" algn="tl">
                    <a:srgbClr val="000000">
                      <a:alpha val="43137"/>
                    </a:srgbClr>
                  </a:outerShdw>
                </a:effectLst>
              </a:rPr>
              <a:t> Capital</a:t>
            </a:r>
            <a:endParaRPr lang="pt-BR" b="1" dirty="0">
              <a:solidFill>
                <a:srgbClr val="26744D"/>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40124077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p:cNvSpPr txBox="1"/>
          <p:nvPr/>
        </p:nvSpPr>
        <p:spPr>
          <a:xfrm>
            <a:off x="539552" y="6237312"/>
            <a:ext cx="3600400" cy="307777"/>
          </a:xfrm>
          <a:prstGeom prst="rect">
            <a:avLst/>
          </a:prstGeom>
          <a:noFill/>
        </p:spPr>
        <p:txBody>
          <a:bodyPr wrap="square" rtlCol="0">
            <a:spAutoFit/>
          </a:bodyPr>
          <a:lstStyle/>
          <a:p>
            <a:r>
              <a:rPr lang="pt-BR" sz="1400" dirty="0" smtClean="0"/>
              <a:t>Fonte: CVM (Data-base: Dezembro/2015)</a:t>
            </a:r>
          </a:p>
        </p:txBody>
      </p:sp>
      <p:graphicFrame>
        <p:nvGraphicFramePr>
          <p:cNvPr id="4" name="Diagrama 3"/>
          <p:cNvGraphicFramePr/>
          <p:nvPr/>
        </p:nvGraphicFramePr>
        <p:xfrm>
          <a:off x="4572000" y="1124744"/>
          <a:ext cx="4320480" cy="374441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a 4"/>
          <p:cNvGraphicFramePr/>
          <p:nvPr/>
        </p:nvGraphicFramePr>
        <p:xfrm>
          <a:off x="179512" y="1124744"/>
          <a:ext cx="4320480" cy="374441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6" name="Rectangle 3"/>
          <p:cNvSpPr txBox="1">
            <a:spLocks noChangeArrowheads="1"/>
          </p:cNvSpPr>
          <p:nvPr/>
        </p:nvSpPr>
        <p:spPr bwMode="auto">
          <a:xfrm>
            <a:off x="179512" y="140590"/>
            <a:ext cx="8640960" cy="609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marL="0" marR="0" lvl="0" indent="0" algn="r" defTabSz="914400" rtl="0" eaLnBrk="0" fontAlgn="base" latinLnBrk="0" hangingPunct="0">
              <a:lnSpc>
                <a:spcPct val="100000"/>
              </a:lnSpc>
              <a:spcBef>
                <a:spcPct val="0"/>
              </a:spcBef>
              <a:spcAft>
                <a:spcPct val="0"/>
              </a:spcAft>
              <a:buClrTx/>
              <a:buSzTx/>
              <a:buFontTx/>
              <a:buNone/>
              <a:tabLst/>
              <a:defRPr/>
            </a:pPr>
            <a:r>
              <a:rPr lang="pt-BR" sz="2800" b="1" dirty="0" smtClean="0">
                <a:solidFill>
                  <a:srgbClr val="26744D"/>
                </a:solidFill>
                <a:effectLst>
                  <a:outerShdw blurRad="38100" dist="38100" dir="2700000" algn="tl">
                    <a:srgbClr val="000000">
                      <a:alpha val="43137"/>
                    </a:srgbClr>
                  </a:outerShdw>
                </a:effectLst>
                <a:latin typeface="+mj-lt"/>
                <a:ea typeface="+mj-ea"/>
                <a:cs typeface="+mj-cs"/>
              </a:rPr>
              <a:t>Dados da indústria</a:t>
            </a:r>
            <a:endParaRPr kumimoji="0" lang="pt-BR" sz="2400" b="1" i="0" u="none" strike="noStrike" kern="1200" cap="none" spc="0" normalizeH="0" baseline="0" noProof="0" dirty="0" smtClean="0">
              <a:ln>
                <a:noFill/>
              </a:ln>
              <a:solidFill>
                <a:srgbClr val="26744D"/>
              </a:solidFill>
              <a:effectLst>
                <a:outerShdw blurRad="38100" dist="38100" dir="2700000" algn="tl">
                  <a:srgbClr val="000000">
                    <a:alpha val="43137"/>
                  </a:srgbClr>
                </a:outerShdw>
              </a:effectLst>
              <a:uLnTx/>
              <a:uFillTx/>
              <a:latin typeface="+mj-lt"/>
              <a:ea typeface="+mj-ea"/>
              <a:cs typeface="+mj-cs"/>
            </a:endParaRPr>
          </a:p>
        </p:txBody>
      </p:sp>
    </p:spTree>
    <p:extLst>
      <p:ext uri="{BB962C8B-B14F-4D97-AF65-F5344CB8AC3E}">
        <p14:creationId xmlns:p14="http://schemas.microsoft.com/office/powerpoint/2010/main" xmlns="" val="401240772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Conteúdo 3"/>
          <p:cNvSpPr>
            <a:spLocks noGrp="1"/>
          </p:cNvSpPr>
          <p:nvPr>
            <p:ph idx="1"/>
          </p:nvPr>
        </p:nvSpPr>
        <p:spPr/>
        <p:txBody>
          <a:bodyPr/>
          <a:lstStyle/>
          <a:p>
            <a:r>
              <a:rPr lang="pt-BR" dirty="0" smtClean="0"/>
              <a:t>FMIEE – “Fundo de </a:t>
            </a:r>
            <a:r>
              <a:rPr lang="pt-BR" i="1" dirty="0" err="1" smtClean="0"/>
              <a:t>venture</a:t>
            </a:r>
            <a:r>
              <a:rPr lang="pt-BR" i="1" dirty="0" smtClean="0"/>
              <a:t> capital”</a:t>
            </a:r>
            <a:r>
              <a:rPr lang="pt-BR" dirty="0" smtClean="0"/>
              <a:t>:</a:t>
            </a:r>
          </a:p>
          <a:p>
            <a:pPr lvl="1"/>
            <a:r>
              <a:rPr lang="pt-BR" dirty="0" smtClean="0"/>
              <a:t>Investimento em valores mobiliários de S.A., aberta ou fechada.</a:t>
            </a:r>
          </a:p>
          <a:p>
            <a:pPr lvl="1"/>
            <a:r>
              <a:rPr lang="pt-BR" dirty="0" smtClean="0"/>
              <a:t>Empresa investida deve apresentar faturamento  líquido de até R$150 milhões por ano.</a:t>
            </a:r>
          </a:p>
          <a:p>
            <a:pPr lvl="1"/>
            <a:r>
              <a:rPr lang="pt-BR" dirty="0" smtClean="0"/>
              <a:t>Exigência de auditoria para as demonstrações contábeis das companhias investidas.</a:t>
            </a:r>
          </a:p>
          <a:p>
            <a:pPr lvl="1"/>
            <a:r>
              <a:rPr lang="pt-BR" dirty="0" smtClean="0"/>
              <a:t>Prazo máximo de duração de 10 anos.</a:t>
            </a:r>
          </a:p>
          <a:p>
            <a:pPr lvl="1"/>
            <a:r>
              <a:rPr lang="pt-BR" dirty="0" smtClean="0"/>
              <a:t>Fundo voltado para investidores em geral.</a:t>
            </a:r>
          </a:p>
        </p:txBody>
      </p:sp>
      <p:sp>
        <p:nvSpPr>
          <p:cNvPr id="6" name="Rectangle 3"/>
          <p:cNvSpPr txBox="1">
            <a:spLocks noChangeArrowheads="1"/>
          </p:cNvSpPr>
          <p:nvPr/>
        </p:nvSpPr>
        <p:spPr bwMode="auto">
          <a:xfrm>
            <a:off x="179512" y="140590"/>
            <a:ext cx="8640960" cy="609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marL="0" marR="0" lvl="0" indent="0" algn="r" defTabSz="914400" rtl="0" eaLnBrk="0" fontAlgn="base" latinLnBrk="0" hangingPunct="0">
              <a:lnSpc>
                <a:spcPct val="100000"/>
              </a:lnSpc>
              <a:spcBef>
                <a:spcPct val="0"/>
              </a:spcBef>
              <a:spcAft>
                <a:spcPct val="0"/>
              </a:spcAft>
              <a:buClrTx/>
              <a:buSzTx/>
              <a:buFontTx/>
              <a:buNone/>
              <a:tabLst/>
              <a:defRPr/>
            </a:pPr>
            <a:r>
              <a:rPr lang="pt-BR" sz="2800" b="1" dirty="0" smtClean="0">
                <a:solidFill>
                  <a:srgbClr val="26744D"/>
                </a:solidFill>
                <a:effectLst>
                  <a:outerShdw blurRad="38100" dist="38100" dir="2700000" algn="tl">
                    <a:srgbClr val="000000">
                      <a:alpha val="43137"/>
                    </a:srgbClr>
                  </a:outerShdw>
                </a:effectLst>
                <a:latin typeface="+mj-lt"/>
                <a:ea typeface="+mj-ea"/>
                <a:cs typeface="+mj-cs"/>
              </a:rPr>
              <a:t>Regras atuais</a:t>
            </a:r>
            <a:endParaRPr kumimoji="0" lang="pt-BR" sz="2400" b="1" i="0" u="none" strike="noStrike" kern="1200" cap="none" spc="0" normalizeH="0" baseline="0" noProof="0" dirty="0" smtClean="0">
              <a:ln>
                <a:noFill/>
              </a:ln>
              <a:solidFill>
                <a:srgbClr val="26744D"/>
              </a:solidFill>
              <a:effectLst>
                <a:outerShdw blurRad="38100" dist="38100" dir="2700000" algn="tl">
                  <a:srgbClr val="000000">
                    <a:alpha val="43137"/>
                  </a:srgbClr>
                </a:outerShdw>
              </a:effectLst>
              <a:uLnTx/>
              <a:uFillTx/>
              <a:latin typeface="+mj-lt"/>
              <a:ea typeface="+mj-ea"/>
              <a:cs typeface="+mj-cs"/>
            </a:endParaRPr>
          </a:p>
        </p:txBody>
      </p:sp>
    </p:spTree>
    <p:extLst>
      <p:ext uri="{BB962C8B-B14F-4D97-AF65-F5344CB8AC3E}">
        <p14:creationId xmlns:p14="http://schemas.microsoft.com/office/powerpoint/2010/main" xmlns="" val="401240772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ço Reservado para Conteúdo 3"/>
          <p:cNvSpPr>
            <a:spLocks noGrp="1"/>
          </p:cNvSpPr>
          <p:nvPr>
            <p:ph idx="1"/>
          </p:nvPr>
        </p:nvSpPr>
        <p:spPr/>
        <p:txBody>
          <a:bodyPr/>
          <a:lstStyle/>
          <a:p>
            <a:r>
              <a:rPr lang="pt-BR" dirty="0" smtClean="0"/>
              <a:t>FIP – “Fundo de </a:t>
            </a:r>
            <a:r>
              <a:rPr lang="pt-BR" i="1" dirty="0" err="1" smtClean="0"/>
              <a:t>private</a:t>
            </a:r>
            <a:r>
              <a:rPr lang="pt-BR" i="1" dirty="0" smtClean="0"/>
              <a:t> </a:t>
            </a:r>
            <a:r>
              <a:rPr lang="pt-BR" i="1" dirty="0" err="1" smtClean="0"/>
              <a:t>equity</a:t>
            </a:r>
            <a:r>
              <a:rPr lang="pt-BR" i="1" dirty="0" smtClean="0"/>
              <a:t>”</a:t>
            </a:r>
            <a:r>
              <a:rPr lang="pt-BR" dirty="0" smtClean="0"/>
              <a:t>:</a:t>
            </a:r>
          </a:p>
          <a:p>
            <a:pPr lvl="1"/>
            <a:r>
              <a:rPr lang="pt-BR" dirty="0" smtClean="0"/>
              <a:t>Investimento em valores mobiliários de S.A., aberta ou fechada, sem limite de faturamento.</a:t>
            </a:r>
          </a:p>
          <a:p>
            <a:pPr lvl="1"/>
            <a:r>
              <a:rPr lang="pt-BR" dirty="0" smtClean="0"/>
              <a:t>FIP deve exercer efetiva influência na gestão da companhia investida.</a:t>
            </a:r>
          </a:p>
          <a:p>
            <a:pPr lvl="1"/>
            <a:r>
              <a:rPr lang="pt-BR" dirty="0" smtClean="0"/>
              <a:t>Companhia investida deve atender à padrões mínimos de governança corporativa, incluindo a auditoria de suas demonstrações contábeis.</a:t>
            </a:r>
          </a:p>
          <a:p>
            <a:pPr lvl="1"/>
            <a:r>
              <a:rPr lang="pt-BR" dirty="0" smtClean="0"/>
              <a:t>Não há prazo máximo de duração do fundo.</a:t>
            </a:r>
          </a:p>
          <a:p>
            <a:pPr lvl="1"/>
            <a:r>
              <a:rPr lang="pt-BR" dirty="0" smtClean="0"/>
              <a:t>Fundo voltado para investidores qualificados.</a:t>
            </a:r>
          </a:p>
        </p:txBody>
      </p:sp>
      <p:sp>
        <p:nvSpPr>
          <p:cNvPr id="3" name="Rectangle 3"/>
          <p:cNvSpPr txBox="1">
            <a:spLocks noChangeArrowheads="1"/>
          </p:cNvSpPr>
          <p:nvPr/>
        </p:nvSpPr>
        <p:spPr bwMode="auto">
          <a:xfrm>
            <a:off x="179512" y="140590"/>
            <a:ext cx="8640960" cy="609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marL="0" marR="0" lvl="0" indent="0" algn="r" defTabSz="914400" rtl="0" eaLnBrk="0" fontAlgn="base" latinLnBrk="0" hangingPunct="0">
              <a:lnSpc>
                <a:spcPct val="100000"/>
              </a:lnSpc>
              <a:spcBef>
                <a:spcPct val="0"/>
              </a:spcBef>
              <a:spcAft>
                <a:spcPct val="0"/>
              </a:spcAft>
              <a:buClrTx/>
              <a:buSzTx/>
              <a:buFontTx/>
              <a:buNone/>
              <a:tabLst/>
              <a:defRPr/>
            </a:pPr>
            <a:r>
              <a:rPr lang="pt-BR" sz="2800" b="1" dirty="0" smtClean="0">
                <a:solidFill>
                  <a:srgbClr val="26744D"/>
                </a:solidFill>
                <a:effectLst>
                  <a:outerShdw blurRad="38100" dist="38100" dir="2700000" algn="tl">
                    <a:srgbClr val="000000">
                      <a:alpha val="43137"/>
                    </a:srgbClr>
                  </a:outerShdw>
                </a:effectLst>
                <a:latin typeface="+mj-lt"/>
                <a:ea typeface="+mj-ea"/>
                <a:cs typeface="+mj-cs"/>
              </a:rPr>
              <a:t>Regras atuais</a:t>
            </a:r>
            <a:endParaRPr kumimoji="0" lang="pt-BR" sz="2400" b="1" i="0" u="none" strike="noStrike" kern="1200" cap="none" spc="0" normalizeH="0" baseline="0" noProof="0" dirty="0" smtClean="0">
              <a:ln>
                <a:noFill/>
              </a:ln>
              <a:solidFill>
                <a:srgbClr val="26744D"/>
              </a:solidFill>
              <a:effectLst>
                <a:outerShdw blurRad="38100" dist="38100" dir="2700000" algn="tl">
                  <a:srgbClr val="000000">
                    <a:alpha val="43137"/>
                  </a:srgbClr>
                </a:outerShdw>
              </a:effectLst>
              <a:uLnTx/>
              <a:uFillTx/>
              <a:latin typeface="+mj-lt"/>
              <a:ea typeface="+mj-ea"/>
              <a:cs typeface="+mj-cs"/>
            </a:endParaRPr>
          </a:p>
        </p:txBody>
      </p:sp>
    </p:spTree>
    <p:extLst>
      <p:ext uri="{BB962C8B-B14F-4D97-AF65-F5344CB8AC3E}">
        <p14:creationId xmlns:p14="http://schemas.microsoft.com/office/powerpoint/2010/main" xmlns="" val="401240772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bwMode="auto">
          <a:xfrm>
            <a:off x="179512" y="140590"/>
            <a:ext cx="8640960" cy="609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marL="0" marR="0" lvl="0" indent="0" algn="r" defTabSz="914400" rtl="0" eaLnBrk="0" fontAlgn="base" latinLnBrk="0" hangingPunct="0">
              <a:lnSpc>
                <a:spcPct val="100000"/>
              </a:lnSpc>
              <a:spcBef>
                <a:spcPct val="0"/>
              </a:spcBef>
              <a:spcAft>
                <a:spcPct val="0"/>
              </a:spcAft>
              <a:buClrTx/>
              <a:buSzTx/>
              <a:buFontTx/>
              <a:buNone/>
              <a:tabLst/>
              <a:defRPr/>
            </a:pPr>
            <a:r>
              <a:rPr lang="pt-BR" sz="2800" b="1" dirty="0" smtClean="0">
                <a:solidFill>
                  <a:srgbClr val="26744D"/>
                </a:solidFill>
                <a:effectLst>
                  <a:outerShdw blurRad="38100" dist="38100" dir="2700000" algn="tl">
                    <a:srgbClr val="000000">
                      <a:alpha val="43137"/>
                    </a:srgbClr>
                  </a:outerShdw>
                </a:effectLst>
                <a:latin typeface="+mj-lt"/>
                <a:ea typeface="+mj-ea"/>
                <a:cs typeface="+mj-cs"/>
              </a:rPr>
              <a:t>Alteração proposta na Audiência Pública</a:t>
            </a:r>
            <a:endParaRPr kumimoji="0" lang="pt-BR" sz="2400" b="1" i="0" u="none" strike="noStrike" kern="1200" cap="none" spc="0" normalizeH="0" baseline="0" noProof="0" dirty="0" smtClean="0">
              <a:ln>
                <a:noFill/>
              </a:ln>
              <a:solidFill>
                <a:srgbClr val="26744D"/>
              </a:solidFill>
              <a:effectLst>
                <a:outerShdw blurRad="38100" dist="38100" dir="2700000" algn="tl">
                  <a:srgbClr val="000000">
                    <a:alpha val="43137"/>
                  </a:srgbClr>
                </a:outerShdw>
              </a:effectLst>
              <a:uLnTx/>
              <a:uFillTx/>
              <a:latin typeface="+mj-lt"/>
              <a:ea typeface="+mj-ea"/>
              <a:cs typeface="+mj-cs"/>
            </a:endParaRPr>
          </a:p>
        </p:txBody>
      </p:sp>
      <p:sp>
        <p:nvSpPr>
          <p:cNvPr id="8" name="Rectangle 3"/>
          <p:cNvSpPr txBox="1">
            <a:spLocks noChangeArrowheads="1"/>
          </p:cNvSpPr>
          <p:nvPr/>
        </p:nvSpPr>
        <p:spPr bwMode="auto">
          <a:xfrm>
            <a:off x="179512" y="140590"/>
            <a:ext cx="4608512" cy="609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defRPr/>
            </a:pPr>
            <a:endParaRPr kumimoji="0" lang="pt-BR" sz="3200" b="1" i="0" u="none" strike="noStrike" kern="1200" cap="none" spc="0" normalizeH="0" baseline="0" noProof="0" dirty="0" smtClean="0">
              <a:ln>
                <a:noFill/>
              </a:ln>
              <a:solidFill>
                <a:schemeClr val="accent2">
                  <a:lumMod val="50000"/>
                </a:schemeClr>
              </a:solidFill>
              <a:effectLst>
                <a:outerShdw blurRad="38100" dist="38100" dir="2700000" algn="tl">
                  <a:srgbClr val="000000">
                    <a:alpha val="43137"/>
                  </a:srgbClr>
                </a:outerShdw>
              </a:effectLst>
              <a:uLnTx/>
              <a:uFillTx/>
              <a:latin typeface="+mj-lt"/>
              <a:ea typeface="+mj-ea"/>
              <a:cs typeface="+mj-cs"/>
            </a:endParaRPr>
          </a:p>
        </p:txBody>
      </p:sp>
      <p:pic>
        <p:nvPicPr>
          <p:cNvPr id="9" name="Imagem 6" descr="Logo CVM Completo (Corrigido) sem especificação.PNG"/>
          <p:cNvPicPr>
            <a:picLocks noChangeAspect="1"/>
          </p:cNvPicPr>
          <p:nvPr/>
        </p:nvPicPr>
        <p:blipFill>
          <a:blip r:embed="rId2" cstate="print"/>
          <a:srcRect/>
          <a:stretch>
            <a:fillRect/>
          </a:stretch>
        </p:blipFill>
        <p:spPr bwMode="auto">
          <a:xfrm>
            <a:off x="7775575" y="6165850"/>
            <a:ext cx="973138" cy="576263"/>
          </a:xfrm>
          <a:prstGeom prst="rect">
            <a:avLst/>
          </a:prstGeom>
          <a:noFill/>
          <a:ln w="9525">
            <a:noFill/>
            <a:miter lim="800000"/>
            <a:headEnd/>
            <a:tailEnd/>
          </a:ln>
        </p:spPr>
      </p:pic>
      <p:sp>
        <p:nvSpPr>
          <p:cNvPr id="10" name="Retângulo 9"/>
          <p:cNvSpPr/>
          <p:nvPr/>
        </p:nvSpPr>
        <p:spPr>
          <a:xfrm>
            <a:off x="0" y="764828"/>
            <a:ext cx="14635163" cy="144462"/>
          </a:xfrm>
          <a:prstGeom prst="rect">
            <a:avLst/>
          </a:prstGeom>
          <a:gradFill flip="none" rotWithShape="1">
            <a:gsLst>
              <a:gs pos="0">
                <a:srgbClr val="FFCB05"/>
              </a:gs>
              <a:gs pos="64999">
                <a:schemeClr val="bg1"/>
              </a:gs>
              <a:gs pos="64999">
                <a:schemeClr val="bg1"/>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1" name="Retângulo 10"/>
          <p:cNvSpPr/>
          <p:nvPr/>
        </p:nvSpPr>
        <p:spPr>
          <a:xfrm>
            <a:off x="0" y="909290"/>
            <a:ext cx="14635163" cy="71438"/>
          </a:xfrm>
          <a:prstGeom prst="rect">
            <a:avLst/>
          </a:prstGeom>
          <a:gradFill>
            <a:gsLst>
              <a:gs pos="0">
                <a:srgbClr val="007450"/>
              </a:gs>
              <a:gs pos="64999">
                <a:schemeClr val="bg1"/>
              </a:gs>
              <a:gs pos="64999">
                <a:schemeClr val="bg1"/>
              </a:gs>
              <a:gs pos="100000">
                <a:schemeClr val="bg1"/>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4" name="Espaço Reservado para Conteúdo 13"/>
          <p:cNvSpPr>
            <a:spLocks noGrp="1"/>
          </p:cNvSpPr>
          <p:nvPr>
            <p:ph idx="1"/>
          </p:nvPr>
        </p:nvSpPr>
        <p:spPr/>
        <p:txBody>
          <a:bodyPr/>
          <a:lstStyle/>
          <a:p>
            <a:r>
              <a:rPr lang="pt-BR" sz="2800" dirty="0" smtClean="0"/>
              <a:t>Proposta de transformar os FMIEE em:</a:t>
            </a:r>
          </a:p>
          <a:p>
            <a:pPr lvl="1"/>
            <a:r>
              <a:rPr lang="pt-BR" sz="2400" dirty="0" smtClean="0"/>
              <a:t>FIP Capital Semente.</a:t>
            </a:r>
          </a:p>
          <a:p>
            <a:pPr lvl="1"/>
            <a:r>
              <a:rPr lang="pt-BR" sz="2400" dirty="0" smtClean="0"/>
              <a:t>FIP Empresas Emergentes.</a:t>
            </a:r>
          </a:p>
          <a:p>
            <a:pPr lvl="1">
              <a:buNone/>
            </a:pPr>
            <a:endParaRPr lang="pt-BR" dirty="0" smtClean="0"/>
          </a:p>
          <a:p>
            <a:pPr marL="342900" lvl="1" indent="-342900">
              <a:buFont typeface="Arial" charset="0"/>
              <a:buChar char="•"/>
            </a:pPr>
            <a:r>
              <a:rPr lang="pt-BR" dirty="0" smtClean="0"/>
              <a:t>Outras classificações previstas para a nova Instrução:</a:t>
            </a:r>
          </a:p>
          <a:p>
            <a:pPr lvl="1">
              <a:buFontTx/>
              <a:buChar char="-"/>
            </a:pPr>
            <a:r>
              <a:rPr lang="pt-BR" sz="2400" dirty="0" smtClean="0"/>
              <a:t>FIP Infraestrutura e FIP Produção Econômica Intensiva em Pesquisa, Desenvolvimento e Inovação (Lei nº 11.478, de 29 de maio de 2007).</a:t>
            </a:r>
          </a:p>
          <a:p>
            <a:pPr lvl="1">
              <a:buFontTx/>
              <a:buChar char="-"/>
            </a:pPr>
            <a:r>
              <a:rPr lang="pt-BR" sz="2400" dirty="0" smtClean="0"/>
              <a:t>FIP – Investimento no Exterior.</a:t>
            </a:r>
          </a:p>
          <a:p>
            <a:pPr lvl="1">
              <a:buFontTx/>
              <a:buChar char="-"/>
            </a:pPr>
            <a:r>
              <a:rPr lang="pt-BR" sz="2400" dirty="0" smtClean="0"/>
              <a:t>FIP sem classificação específica (proposta pós-audiência: FIP Multiestratégia).</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bwMode="auto">
          <a:xfrm>
            <a:off x="179512" y="140590"/>
            <a:ext cx="8640960" cy="609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marL="0" marR="0" lvl="0" indent="0" algn="r" defTabSz="914400" rtl="0" eaLnBrk="0" fontAlgn="base" latinLnBrk="0" hangingPunct="0">
              <a:lnSpc>
                <a:spcPct val="100000"/>
              </a:lnSpc>
              <a:spcBef>
                <a:spcPct val="0"/>
              </a:spcBef>
              <a:spcAft>
                <a:spcPct val="0"/>
              </a:spcAft>
              <a:buClrTx/>
              <a:buSzTx/>
              <a:buFontTx/>
              <a:buNone/>
              <a:tabLst/>
              <a:defRPr/>
            </a:pPr>
            <a:r>
              <a:rPr lang="pt-BR" sz="2800" b="1" dirty="0" smtClean="0">
                <a:solidFill>
                  <a:srgbClr val="26744D"/>
                </a:solidFill>
                <a:effectLst>
                  <a:outerShdw blurRad="38100" dist="38100" dir="2700000" algn="tl">
                    <a:srgbClr val="000000">
                      <a:alpha val="43137"/>
                    </a:srgbClr>
                  </a:outerShdw>
                </a:effectLst>
                <a:latin typeface="+mj-lt"/>
                <a:ea typeface="+mj-ea"/>
                <a:cs typeface="+mj-cs"/>
              </a:rPr>
              <a:t>Alteração proposta na Audiência Pública</a:t>
            </a:r>
            <a:endParaRPr kumimoji="0" lang="pt-BR" sz="2400" b="1" i="0" u="none" strike="noStrike" kern="1200" cap="none" spc="0" normalizeH="0" baseline="0" noProof="0" dirty="0" smtClean="0">
              <a:ln>
                <a:noFill/>
              </a:ln>
              <a:solidFill>
                <a:srgbClr val="26744D"/>
              </a:solidFill>
              <a:effectLst>
                <a:outerShdw blurRad="38100" dist="38100" dir="2700000" algn="tl">
                  <a:srgbClr val="000000">
                    <a:alpha val="43137"/>
                  </a:srgbClr>
                </a:outerShdw>
              </a:effectLst>
              <a:uLnTx/>
              <a:uFillTx/>
              <a:latin typeface="+mj-lt"/>
              <a:ea typeface="+mj-ea"/>
              <a:cs typeface="+mj-cs"/>
            </a:endParaRPr>
          </a:p>
        </p:txBody>
      </p:sp>
      <p:sp>
        <p:nvSpPr>
          <p:cNvPr id="8" name="Rectangle 3"/>
          <p:cNvSpPr txBox="1">
            <a:spLocks noChangeArrowheads="1"/>
          </p:cNvSpPr>
          <p:nvPr/>
        </p:nvSpPr>
        <p:spPr bwMode="auto">
          <a:xfrm>
            <a:off x="179512" y="140590"/>
            <a:ext cx="4608512" cy="609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marL="0" marR="0" lvl="0" indent="0" defTabSz="914400" rtl="0" eaLnBrk="0" fontAlgn="base" latinLnBrk="0" hangingPunct="0">
              <a:lnSpc>
                <a:spcPct val="100000"/>
              </a:lnSpc>
              <a:spcBef>
                <a:spcPct val="0"/>
              </a:spcBef>
              <a:spcAft>
                <a:spcPct val="0"/>
              </a:spcAft>
              <a:buClrTx/>
              <a:buSzTx/>
              <a:buFontTx/>
              <a:buNone/>
              <a:tabLst/>
              <a:defRPr/>
            </a:pPr>
            <a:endParaRPr kumimoji="0" lang="pt-BR" sz="3200" b="1" i="0" u="none" strike="noStrike" kern="1200" cap="none" spc="0" normalizeH="0" baseline="0" noProof="0" dirty="0" smtClean="0">
              <a:ln>
                <a:noFill/>
              </a:ln>
              <a:solidFill>
                <a:schemeClr val="accent2">
                  <a:lumMod val="50000"/>
                </a:schemeClr>
              </a:solidFill>
              <a:effectLst>
                <a:outerShdw blurRad="38100" dist="38100" dir="2700000" algn="tl">
                  <a:srgbClr val="000000">
                    <a:alpha val="43137"/>
                  </a:srgbClr>
                </a:outerShdw>
              </a:effectLst>
              <a:uLnTx/>
              <a:uFillTx/>
              <a:latin typeface="+mj-lt"/>
              <a:ea typeface="+mj-ea"/>
              <a:cs typeface="+mj-cs"/>
            </a:endParaRPr>
          </a:p>
        </p:txBody>
      </p:sp>
      <p:pic>
        <p:nvPicPr>
          <p:cNvPr id="9" name="Imagem 6" descr="Logo CVM Completo (Corrigido) sem especificação.PNG"/>
          <p:cNvPicPr>
            <a:picLocks noChangeAspect="1"/>
          </p:cNvPicPr>
          <p:nvPr/>
        </p:nvPicPr>
        <p:blipFill>
          <a:blip r:embed="rId2" cstate="print"/>
          <a:srcRect/>
          <a:stretch>
            <a:fillRect/>
          </a:stretch>
        </p:blipFill>
        <p:spPr bwMode="auto">
          <a:xfrm>
            <a:off x="7775575" y="6165850"/>
            <a:ext cx="973138" cy="576263"/>
          </a:xfrm>
          <a:prstGeom prst="rect">
            <a:avLst/>
          </a:prstGeom>
          <a:noFill/>
          <a:ln w="9525">
            <a:noFill/>
            <a:miter lim="800000"/>
            <a:headEnd/>
            <a:tailEnd/>
          </a:ln>
        </p:spPr>
      </p:pic>
      <p:sp>
        <p:nvSpPr>
          <p:cNvPr id="10" name="Retângulo 9"/>
          <p:cNvSpPr/>
          <p:nvPr/>
        </p:nvSpPr>
        <p:spPr>
          <a:xfrm>
            <a:off x="0" y="764828"/>
            <a:ext cx="14635163" cy="144462"/>
          </a:xfrm>
          <a:prstGeom prst="rect">
            <a:avLst/>
          </a:prstGeom>
          <a:gradFill flip="none" rotWithShape="1">
            <a:gsLst>
              <a:gs pos="0">
                <a:srgbClr val="FFCB05"/>
              </a:gs>
              <a:gs pos="64999">
                <a:schemeClr val="bg1"/>
              </a:gs>
              <a:gs pos="64999">
                <a:schemeClr val="bg1"/>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1" name="Retângulo 10"/>
          <p:cNvSpPr/>
          <p:nvPr/>
        </p:nvSpPr>
        <p:spPr>
          <a:xfrm>
            <a:off x="0" y="909290"/>
            <a:ext cx="14635163" cy="71438"/>
          </a:xfrm>
          <a:prstGeom prst="rect">
            <a:avLst/>
          </a:prstGeom>
          <a:gradFill>
            <a:gsLst>
              <a:gs pos="0">
                <a:srgbClr val="007450"/>
              </a:gs>
              <a:gs pos="64999">
                <a:schemeClr val="bg1"/>
              </a:gs>
              <a:gs pos="64999">
                <a:schemeClr val="bg1"/>
              </a:gs>
              <a:gs pos="100000">
                <a:schemeClr val="bg1"/>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4" name="Espaço Reservado para Conteúdo 13"/>
          <p:cNvSpPr>
            <a:spLocks noGrp="1"/>
          </p:cNvSpPr>
          <p:nvPr>
            <p:ph idx="1"/>
          </p:nvPr>
        </p:nvSpPr>
        <p:spPr/>
        <p:txBody>
          <a:bodyPr/>
          <a:lstStyle/>
          <a:p>
            <a:pPr marL="342900" lvl="1" indent="-342900">
              <a:buFont typeface="Arial" charset="0"/>
              <a:buChar char="•"/>
            </a:pPr>
            <a:r>
              <a:rPr lang="pt-BR" sz="2600" dirty="0" smtClean="0"/>
              <a:t>FIP Capital Semente (principais evoluções):</a:t>
            </a:r>
          </a:p>
          <a:p>
            <a:pPr marL="742950" lvl="2" indent="-342900"/>
            <a:r>
              <a:rPr lang="pt-BR" sz="2200" dirty="0" smtClean="0"/>
              <a:t>Permite investimento em sociedades limitadas com receita bruta anual de até R$10 milhões (proposta pós-audiência: R$16 milhões).</a:t>
            </a:r>
          </a:p>
          <a:p>
            <a:pPr marL="742950" lvl="2" indent="-342900"/>
            <a:r>
              <a:rPr lang="pt-BR" sz="2200" dirty="0" smtClean="0"/>
              <a:t>Isenção de auditoria da empresa investida.</a:t>
            </a:r>
          </a:p>
          <a:p>
            <a:pPr marL="742950" lvl="2" indent="-342900"/>
            <a:r>
              <a:rPr lang="pt-BR" sz="2200" dirty="0" smtClean="0"/>
              <a:t>Dispensa dos requisitos mínimos de governança corporativa previstos para as investidas de FIP em geral.</a:t>
            </a:r>
          </a:p>
          <a:p>
            <a:pPr marL="342900" lvl="1" indent="-342900">
              <a:buFont typeface="Arial" charset="0"/>
              <a:buChar char="•"/>
            </a:pPr>
            <a:endParaRPr lang="pt-BR" sz="2600" dirty="0" smtClean="0"/>
          </a:p>
          <a:p>
            <a:pPr marL="342900" lvl="1" indent="-342900">
              <a:buFont typeface="Arial" charset="0"/>
              <a:buChar char="•"/>
            </a:pPr>
            <a:r>
              <a:rPr lang="pt-BR" sz="2600" dirty="0" smtClean="0"/>
              <a:t>FIP Empresas Emergentes:</a:t>
            </a:r>
          </a:p>
          <a:p>
            <a:pPr marL="742950" lvl="2" indent="-342900"/>
            <a:r>
              <a:rPr lang="pt-BR" sz="2200" dirty="0" smtClean="0"/>
              <a:t>Permite investimento em empresas com receita bruta anual de até R$300 milhões.</a:t>
            </a:r>
          </a:p>
          <a:p>
            <a:pPr marL="742950" lvl="2" indent="-342900"/>
            <a:r>
              <a:rPr lang="pt-BR" sz="2200" dirty="0" smtClean="0"/>
              <a:t>Obrigação de auditoria da empresa investida, porém há isenção de determinados padrões de governança.</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179512" y="620688"/>
            <a:ext cx="8784976" cy="5400600"/>
          </a:xfrm>
        </p:spPr>
        <p:txBody>
          <a:bodyPr/>
          <a:lstStyle/>
          <a:p>
            <a:pPr algn="ctr">
              <a:buNone/>
            </a:pPr>
            <a:endParaRPr lang="pt-BR" dirty="0" smtClean="0">
              <a:latin typeface="Arial" charset="0"/>
            </a:endParaRPr>
          </a:p>
          <a:p>
            <a:pPr algn="ctr">
              <a:buNone/>
            </a:pPr>
            <a:endParaRPr lang="pt-BR" dirty="0" smtClean="0">
              <a:latin typeface="Arial" charset="0"/>
            </a:endParaRPr>
          </a:p>
          <a:p>
            <a:pPr algn="ctr">
              <a:buNone/>
            </a:pPr>
            <a:endParaRPr lang="pt-BR" dirty="0" smtClean="0">
              <a:latin typeface="Arial" charset="0"/>
            </a:endParaRPr>
          </a:p>
          <a:p>
            <a:pPr algn="ctr">
              <a:buNone/>
            </a:pPr>
            <a:r>
              <a:rPr lang="pt-BR" sz="3000" dirty="0" smtClean="0">
                <a:latin typeface="Arial" pitchFamily="34" charset="0"/>
                <a:cs typeface="Arial" pitchFamily="34" charset="0"/>
              </a:rPr>
              <a:t>FIM!</a:t>
            </a:r>
          </a:p>
          <a:p>
            <a:pPr algn="ctr">
              <a:buNone/>
            </a:pPr>
            <a:endParaRPr lang="pt-BR" sz="3000" dirty="0" smtClean="0">
              <a:latin typeface="Arial" pitchFamily="34" charset="0"/>
              <a:cs typeface="Arial" pitchFamily="34" charset="0"/>
            </a:endParaRPr>
          </a:p>
          <a:p>
            <a:pPr algn="ctr">
              <a:buNone/>
            </a:pPr>
            <a:endParaRPr lang="pt-BR" sz="3000" dirty="0" smtClean="0">
              <a:latin typeface="Arial" pitchFamily="34" charset="0"/>
              <a:cs typeface="Arial" pitchFamily="34" charset="0"/>
            </a:endParaRPr>
          </a:p>
          <a:p>
            <a:pPr algn="ctr" fontAlgn="auto">
              <a:spcAft>
                <a:spcPct val="20000"/>
              </a:spcAft>
              <a:buNone/>
              <a:defRPr/>
            </a:pPr>
            <a:r>
              <a:rPr lang="pt-BR" sz="3000" dirty="0" smtClean="0">
                <a:latin typeface="Arial" pitchFamily="34" charset="0"/>
                <a:cs typeface="Arial" pitchFamily="34" charset="0"/>
                <a:hlinkClick r:id="rId2"/>
              </a:rPr>
              <a:t>Thiago Paiva Chaves</a:t>
            </a:r>
          </a:p>
          <a:p>
            <a:pPr algn="ctr" fontAlgn="auto">
              <a:spcAft>
                <a:spcPct val="20000"/>
              </a:spcAft>
              <a:buNone/>
              <a:defRPr/>
            </a:pPr>
            <a:r>
              <a:rPr lang="pt-BR" sz="3000" dirty="0" smtClean="0">
                <a:latin typeface="Arial" pitchFamily="34" charset="0"/>
                <a:cs typeface="Arial" pitchFamily="34" charset="0"/>
                <a:hlinkClick r:id="rId2"/>
              </a:rPr>
              <a:t>srb@cvm.gov.br</a:t>
            </a:r>
            <a:endParaRPr lang="pt-BR" sz="30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bwMode="auto">
          <a:xfrm>
            <a:off x="179512" y="140590"/>
            <a:ext cx="8640960" cy="6096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marL="342900" indent="-342900" algn="r">
              <a:lnSpc>
                <a:spcPct val="150000"/>
              </a:lnSpc>
            </a:pPr>
            <a:endParaRPr lang="pt-BR" sz="2800" b="1" dirty="0" smtClean="0">
              <a:solidFill>
                <a:srgbClr val="26744D"/>
              </a:solidFill>
              <a:effectLst>
                <a:outerShdw blurRad="38100" dist="38100" dir="2700000" algn="tl">
                  <a:srgbClr val="000000">
                    <a:alpha val="43137"/>
                  </a:srgbClr>
                </a:outerShdw>
              </a:effectLst>
              <a:latin typeface="+mj-lt"/>
              <a:ea typeface="+mj-ea"/>
              <a:cs typeface="+mj-cs"/>
            </a:endParaRPr>
          </a:p>
        </p:txBody>
      </p:sp>
      <p:pic>
        <p:nvPicPr>
          <p:cNvPr id="9" name="Imagem 6" descr="Logo CVM Completo (Corrigido) sem especificação.PNG"/>
          <p:cNvPicPr>
            <a:picLocks noChangeAspect="1"/>
          </p:cNvPicPr>
          <p:nvPr/>
        </p:nvPicPr>
        <p:blipFill>
          <a:blip r:embed="rId2" cstate="print"/>
          <a:srcRect/>
          <a:stretch>
            <a:fillRect/>
          </a:stretch>
        </p:blipFill>
        <p:spPr bwMode="auto">
          <a:xfrm>
            <a:off x="7775575" y="6165850"/>
            <a:ext cx="973138" cy="576263"/>
          </a:xfrm>
          <a:prstGeom prst="rect">
            <a:avLst/>
          </a:prstGeom>
          <a:noFill/>
          <a:ln w="9525">
            <a:noFill/>
            <a:miter lim="800000"/>
            <a:headEnd/>
            <a:tailEnd/>
          </a:ln>
        </p:spPr>
      </p:pic>
      <p:sp>
        <p:nvSpPr>
          <p:cNvPr id="10" name="Retângulo 9"/>
          <p:cNvSpPr/>
          <p:nvPr/>
        </p:nvSpPr>
        <p:spPr>
          <a:xfrm>
            <a:off x="0" y="764828"/>
            <a:ext cx="14635163" cy="144462"/>
          </a:xfrm>
          <a:prstGeom prst="rect">
            <a:avLst/>
          </a:prstGeom>
          <a:gradFill flip="none" rotWithShape="1">
            <a:gsLst>
              <a:gs pos="0">
                <a:srgbClr val="FFCB05"/>
              </a:gs>
              <a:gs pos="64999">
                <a:schemeClr val="bg1"/>
              </a:gs>
              <a:gs pos="64999">
                <a:schemeClr val="bg1"/>
              </a:gs>
              <a:gs pos="100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1" name="Retângulo 10"/>
          <p:cNvSpPr/>
          <p:nvPr/>
        </p:nvSpPr>
        <p:spPr>
          <a:xfrm>
            <a:off x="0" y="909290"/>
            <a:ext cx="14635163" cy="71438"/>
          </a:xfrm>
          <a:prstGeom prst="rect">
            <a:avLst/>
          </a:prstGeom>
          <a:gradFill>
            <a:gsLst>
              <a:gs pos="0">
                <a:srgbClr val="007450"/>
              </a:gs>
              <a:gs pos="64999">
                <a:schemeClr val="bg1"/>
              </a:gs>
              <a:gs pos="64999">
                <a:schemeClr val="bg1"/>
              </a:gs>
              <a:gs pos="100000">
                <a:schemeClr val="bg1"/>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pt-BR"/>
          </a:p>
        </p:txBody>
      </p:sp>
      <p:sp>
        <p:nvSpPr>
          <p:cNvPr id="12" name="CaixaDeTexto 11"/>
          <p:cNvSpPr txBox="1"/>
          <p:nvPr/>
        </p:nvSpPr>
        <p:spPr>
          <a:xfrm>
            <a:off x="179512" y="1268760"/>
            <a:ext cx="8640960" cy="369332"/>
          </a:xfrm>
          <a:prstGeom prst="rect">
            <a:avLst/>
          </a:prstGeom>
          <a:noFill/>
        </p:spPr>
        <p:txBody>
          <a:bodyPr wrap="square" rtlCol="0">
            <a:spAutoFit/>
          </a:bodyPr>
          <a:lstStyle/>
          <a:p>
            <a:endParaRPr lang="pt-BR" dirty="0"/>
          </a:p>
        </p:txBody>
      </p:sp>
      <p:sp>
        <p:nvSpPr>
          <p:cNvPr id="13" name="CaixaDeTexto 12"/>
          <p:cNvSpPr txBox="1"/>
          <p:nvPr/>
        </p:nvSpPr>
        <p:spPr>
          <a:xfrm>
            <a:off x="323528" y="1268760"/>
            <a:ext cx="8496944" cy="4716676"/>
          </a:xfrm>
          <a:prstGeom prst="rect">
            <a:avLst/>
          </a:prstGeom>
          <a:noFill/>
        </p:spPr>
        <p:txBody>
          <a:bodyPr wrap="square" rtlCol="0">
            <a:spAutoFit/>
          </a:bodyPr>
          <a:lstStyle/>
          <a:p>
            <a:pPr algn="just">
              <a:lnSpc>
                <a:spcPct val="150000"/>
              </a:lnSpc>
              <a:buFont typeface="Arial" pitchFamily="34" charset="0"/>
              <a:buChar char="•"/>
            </a:pPr>
            <a:r>
              <a:rPr lang="pt-BR" sz="2400" dirty="0" smtClean="0">
                <a:solidFill>
                  <a:srgbClr val="006600"/>
                </a:solidFill>
              </a:rPr>
              <a:t> </a:t>
            </a:r>
            <a:r>
              <a:rPr lang="pt-BR" dirty="0" smtClean="0">
                <a:solidFill>
                  <a:srgbClr val="006600"/>
                </a:solidFill>
              </a:rPr>
              <a:t>Lei 6.385 </a:t>
            </a:r>
            <a:r>
              <a:rPr lang="pt-BR" sz="1200" dirty="0" smtClean="0">
                <a:solidFill>
                  <a:srgbClr val="006600"/>
                </a:solidFill>
              </a:rPr>
              <a:t>(Dispõe sobre o mercado de valores mobiliários e cria a Comissão de Valores Mobiliários)</a:t>
            </a:r>
            <a:endParaRPr lang="pt-BR" sz="2400" dirty="0" smtClean="0">
              <a:solidFill>
                <a:srgbClr val="006600"/>
              </a:solidFill>
            </a:endParaRPr>
          </a:p>
          <a:p>
            <a:pPr algn="just">
              <a:lnSpc>
                <a:spcPct val="150000"/>
              </a:lnSpc>
              <a:buFontTx/>
              <a:buChar char="-"/>
            </a:pPr>
            <a:r>
              <a:rPr lang="pt-BR" sz="1500" dirty="0" smtClean="0"/>
              <a:t>“Art. 1</a:t>
            </a:r>
            <a:r>
              <a:rPr lang="pt-BR" sz="1500" u="sng" baseline="30000" dirty="0" smtClean="0"/>
              <a:t>o</a:t>
            </a:r>
            <a:r>
              <a:rPr lang="pt-BR" sz="1500" dirty="0" smtClean="0"/>
              <a:t> Serão disciplinadas e fiscalizadas de acordo com esta Lei as seguintes atividades:  </a:t>
            </a:r>
          </a:p>
          <a:p>
            <a:pPr algn="just">
              <a:lnSpc>
                <a:spcPct val="150000"/>
              </a:lnSpc>
            </a:pPr>
            <a:r>
              <a:rPr lang="pt-BR" sz="1500" dirty="0" smtClean="0"/>
              <a:t> I - a emissão e distribuição de valores mobiliários no mercado.</a:t>
            </a:r>
          </a:p>
          <a:p>
            <a:pPr algn="just">
              <a:lnSpc>
                <a:spcPct val="150000"/>
              </a:lnSpc>
              <a:buFont typeface="Arial" pitchFamily="34" charset="0"/>
              <a:buChar char="•"/>
            </a:pPr>
            <a:endParaRPr lang="pt-BR" sz="1500" dirty="0" smtClean="0"/>
          </a:p>
          <a:p>
            <a:pPr algn="just">
              <a:spcAft>
                <a:spcPts val="600"/>
              </a:spcAft>
              <a:buFont typeface="Arial" pitchFamily="34" charset="0"/>
              <a:buChar char="•"/>
            </a:pPr>
            <a:r>
              <a:rPr lang="pt-BR" sz="2400" dirty="0" smtClean="0">
                <a:solidFill>
                  <a:srgbClr val="006600"/>
                </a:solidFill>
              </a:rPr>
              <a:t> </a:t>
            </a:r>
            <a:r>
              <a:rPr lang="pt-BR" dirty="0" smtClean="0">
                <a:solidFill>
                  <a:srgbClr val="006600"/>
                </a:solidFill>
              </a:rPr>
              <a:t>CVM tem competência para atuar no que se refere à captação de recursos de empreendedores de pequeno porte das seguintes formas:</a:t>
            </a:r>
          </a:p>
          <a:p>
            <a:pPr algn="just">
              <a:lnSpc>
                <a:spcPct val="150000"/>
              </a:lnSpc>
              <a:buFont typeface="Arial" pitchFamily="34" charset="0"/>
              <a:buChar char="•"/>
            </a:pPr>
            <a:r>
              <a:rPr lang="pt-BR" sz="1500" dirty="0" smtClean="0"/>
              <a:t> Diretamente, mediante oferta pública de valores mobiliários emitidos pelos empreendedores de pequeno porte; e</a:t>
            </a:r>
          </a:p>
          <a:p>
            <a:pPr algn="just">
              <a:lnSpc>
                <a:spcPct val="150000"/>
              </a:lnSpc>
              <a:buFont typeface="Arial" pitchFamily="34" charset="0"/>
              <a:buChar char="•"/>
            </a:pPr>
            <a:r>
              <a:rPr lang="pt-BR" sz="1500" dirty="0" smtClean="0"/>
              <a:t> Indiretamente, por meio de fundos de investimento voltados ao investimento em </a:t>
            </a:r>
            <a:r>
              <a:rPr lang="pt-BR" sz="1500" dirty="0" err="1" smtClean="0"/>
              <a:t>start-ups</a:t>
            </a:r>
            <a:r>
              <a:rPr lang="pt-BR" sz="1500" dirty="0" smtClean="0"/>
              <a:t> e empresas de capital semente.</a:t>
            </a:r>
          </a:p>
          <a:p>
            <a:pPr algn="just">
              <a:buFont typeface="Arial" pitchFamily="34" charset="0"/>
              <a:buChar char="•"/>
            </a:pPr>
            <a:endParaRPr lang="pt-BR" sz="1500" dirty="0" smtClean="0"/>
          </a:p>
          <a:p>
            <a:pPr algn="just">
              <a:lnSpc>
                <a:spcPct val="150000"/>
              </a:lnSpc>
            </a:pPr>
            <a:endParaRPr lang="pt-BR" sz="1500" dirty="0" smtClean="0"/>
          </a:p>
          <a:p>
            <a:pPr algn="just">
              <a:lnSpc>
                <a:spcPct val="150000"/>
              </a:lnSpc>
            </a:pPr>
            <a:endParaRPr lang="pt-BR" sz="1500" i="1" dirty="0" smtClean="0"/>
          </a:p>
        </p:txBody>
      </p:sp>
      <p:sp>
        <p:nvSpPr>
          <p:cNvPr id="8" name="Rectangle 3"/>
          <p:cNvSpPr txBox="1">
            <a:spLocks noChangeArrowheads="1"/>
          </p:cNvSpPr>
          <p:nvPr/>
        </p:nvSpPr>
        <p:spPr bwMode="auto">
          <a:xfrm>
            <a:off x="331912" y="116632"/>
            <a:ext cx="8640960" cy="576064"/>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marL="0" marR="0" lvl="0" indent="0" algn="r" defTabSz="914400" rtl="0" eaLnBrk="0" fontAlgn="base" latinLnBrk="0" hangingPunct="0">
              <a:lnSpc>
                <a:spcPct val="100000"/>
              </a:lnSpc>
              <a:spcBef>
                <a:spcPct val="0"/>
              </a:spcBef>
              <a:spcAft>
                <a:spcPct val="0"/>
              </a:spcAft>
              <a:buClrTx/>
              <a:buSzTx/>
              <a:buFontTx/>
              <a:buNone/>
              <a:tabLst/>
              <a:defRPr/>
            </a:pPr>
            <a:r>
              <a:rPr lang="pt-BR" sz="2800" b="1" dirty="0" smtClean="0">
                <a:solidFill>
                  <a:srgbClr val="26744D"/>
                </a:solidFill>
                <a:effectLst>
                  <a:outerShdw blurRad="38100" dist="38100" dir="2700000" algn="tl">
                    <a:srgbClr val="000000">
                      <a:alpha val="43137"/>
                    </a:srgbClr>
                  </a:outerShdw>
                </a:effectLst>
                <a:latin typeface="+mj-lt"/>
                <a:ea typeface="+mj-ea"/>
                <a:cs typeface="+mj-cs"/>
              </a:rPr>
              <a:t>A CVM e o contexto de sua atuação</a:t>
            </a:r>
            <a:endParaRPr kumimoji="0" lang="pt-BR" sz="2400" b="1" i="0" u="none" strike="noStrike" kern="1200" cap="none" spc="0" normalizeH="0" baseline="0" noProof="0" dirty="0" smtClean="0">
              <a:ln>
                <a:noFill/>
              </a:ln>
              <a:solidFill>
                <a:srgbClr val="26744D"/>
              </a:solidFill>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aixaDeTexto 10"/>
          <p:cNvSpPr txBox="1"/>
          <p:nvPr/>
        </p:nvSpPr>
        <p:spPr>
          <a:xfrm>
            <a:off x="251520" y="856357"/>
            <a:ext cx="8496944" cy="5447645"/>
          </a:xfrm>
          <a:prstGeom prst="rect">
            <a:avLst/>
          </a:prstGeom>
          <a:noFill/>
        </p:spPr>
        <p:txBody>
          <a:bodyPr wrap="square" rtlCol="0">
            <a:spAutoFit/>
          </a:bodyPr>
          <a:lstStyle/>
          <a:p>
            <a:pPr algn="ctr"/>
            <a:r>
              <a:rPr lang="pt-BR" sz="2000" u="sng" dirty="0" smtClean="0">
                <a:latin typeface="+mn-lt"/>
              </a:rPr>
              <a:t>São dispensadas de registro de oferta pública de distribuição</a:t>
            </a:r>
            <a:r>
              <a:rPr lang="pt-BR" sz="2000" dirty="0" smtClean="0">
                <a:latin typeface="+mn-lt"/>
              </a:rPr>
              <a:t> </a:t>
            </a:r>
          </a:p>
          <a:p>
            <a:pPr algn="ctr"/>
            <a:r>
              <a:rPr lang="pt-BR" sz="2000" dirty="0" smtClean="0">
                <a:latin typeface="+mn-lt"/>
              </a:rPr>
              <a:t>(ICVM 400, art. 5º, inc. III)</a:t>
            </a:r>
          </a:p>
          <a:p>
            <a:endParaRPr lang="pt-BR" sz="2000" dirty="0" smtClean="0">
              <a:latin typeface="+mn-lt"/>
            </a:endParaRPr>
          </a:p>
          <a:p>
            <a:pPr lvl="1">
              <a:buFont typeface="Arial" pitchFamily="34" charset="0"/>
              <a:buChar char="•"/>
            </a:pPr>
            <a:r>
              <a:rPr lang="pt-BR" dirty="0" smtClean="0">
                <a:latin typeface="+mn-lt"/>
              </a:rPr>
              <a:t>Limite anual - R$ 2.400.000,00. </a:t>
            </a:r>
          </a:p>
          <a:p>
            <a:pPr lvl="1">
              <a:buFont typeface="Arial" pitchFamily="34" charset="0"/>
              <a:buChar char="•"/>
            </a:pPr>
            <a:r>
              <a:rPr lang="pt-BR" dirty="0" smtClean="0">
                <a:latin typeface="+mn-lt"/>
              </a:rPr>
              <a:t>Necessidade de comunicar previamente à CVM a intenção de se valer dessa dispensa.</a:t>
            </a:r>
          </a:p>
          <a:p>
            <a:pPr lvl="1">
              <a:buFont typeface="Arial" pitchFamily="34" charset="0"/>
              <a:buChar char="•"/>
            </a:pPr>
            <a:r>
              <a:rPr lang="pt-BR" dirty="0" smtClean="0">
                <a:latin typeface="+mn-lt"/>
              </a:rPr>
              <a:t>Materiais publicitários devem: (i) conter informações verdadeiras, completas, consistentes e que não induzam o investidor a erro e (ii) ser escritos em linguagem simples, clara, objetiva, serena e moderada, advertindo os leitores para os riscos do investimento (art. 5°, § 7°, da Instrução CVM n° 400, de 2003).</a:t>
            </a:r>
          </a:p>
          <a:p>
            <a:pPr lvl="1">
              <a:buFont typeface="Arial" pitchFamily="34" charset="0"/>
              <a:buChar char="•"/>
            </a:pPr>
            <a:r>
              <a:rPr lang="pt-BR" dirty="0" smtClean="0">
                <a:latin typeface="+mn-lt"/>
              </a:rPr>
              <a:t>Não pagam taxa de fiscalização.</a:t>
            </a:r>
          </a:p>
          <a:p>
            <a:endParaRPr lang="pt-BR" sz="2000" dirty="0" smtClean="0">
              <a:latin typeface="+mn-lt"/>
            </a:endParaRPr>
          </a:p>
          <a:p>
            <a:pPr algn="ctr"/>
            <a:r>
              <a:rPr lang="pt-BR" sz="2000" dirty="0" smtClean="0">
                <a:latin typeface="+mn-lt"/>
              </a:rPr>
              <a:t>A oferta realizada com base nessa dispensa está igualmente </a:t>
            </a:r>
            <a:r>
              <a:rPr lang="pt-BR" sz="2000" u="sng" dirty="0" smtClean="0">
                <a:latin typeface="+mn-lt"/>
              </a:rPr>
              <a:t>liberada da contratação de uma instituição integrante do sistema de distribuição</a:t>
            </a:r>
            <a:r>
              <a:rPr lang="pt-BR" sz="2000" dirty="0" smtClean="0">
                <a:latin typeface="+mn-lt"/>
              </a:rPr>
              <a:t> de valores mobiliários.</a:t>
            </a:r>
          </a:p>
          <a:p>
            <a:pPr algn="ctr"/>
            <a:endParaRPr lang="pt-BR" sz="2000" dirty="0" smtClean="0">
              <a:latin typeface="+mn-lt"/>
            </a:endParaRPr>
          </a:p>
          <a:p>
            <a:pPr algn="ctr"/>
            <a:r>
              <a:rPr lang="pt-BR" sz="2000" dirty="0" smtClean="0">
                <a:latin typeface="+mn-lt"/>
              </a:rPr>
              <a:t>A CVM também </a:t>
            </a:r>
            <a:r>
              <a:rPr lang="pt-BR" sz="2000" u="sng" dirty="0" smtClean="0">
                <a:latin typeface="+mn-lt"/>
              </a:rPr>
              <a:t>dispensa de registro de emissor</a:t>
            </a:r>
            <a:r>
              <a:rPr lang="pt-BR" sz="2000" dirty="0" smtClean="0">
                <a:latin typeface="+mn-lt"/>
              </a:rPr>
              <a:t> as ME ou EPP.</a:t>
            </a:r>
          </a:p>
          <a:p>
            <a:pPr marL="457200" lvl="0" indent="-457200">
              <a:buClr>
                <a:schemeClr val="accent3">
                  <a:lumMod val="50000"/>
                </a:schemeClr>
              </a:buClr>
            </a:pPr>
            <a:endParaRPr lang="pt-BR" sz="2400" dirty="0" smtClean="0">
              <a:latin typeface="Arial" pitchFamily="34" charset="0"/>
              <a:cs typeface="Arial" pitchFamily="34" charset="0"/>
            </a:endParaRPr>
          </a:p>
        </p:txBody>
      </p:sp>
      <p:sp>
        <p:nvSpPr>
          <p:cNvPr id="6" name="Retângulo 5"/>
          <p:cNvSpPr/>
          <p:nvPr/>
        </p:nvSpPr>
        <p:spPr>
          <a:xfrm>
            <a:off x="0" y="116632"/>
            <a:ext cx="9144000" cy="461665"/>
          </a:xfrm>
          <a:prstGeom prst="rect">
            <a:avLst/>
          </a:prstGeom>
        </p:spPr>
        <p:txBody>
          <a:bodyPr wrap="square">
            <a:spAutoFit/>
          </a:bodyPr>
          <a:lstStyle/>
          <a:p>
            <a:pPr algn="r"/>
            <a:r>
              <a:rPr lang="pt-BR" sz="2400" b="1" dirty="0" smtClean="0">
                <a:solidFill>
                  <a:srgbClr val="26744D"/>
                </a:solidFill>
                <a:effectLst>
                  <a:outerShdw blurRad="38100" dist="38100" dir="2700000" algn="tl">
                    <a:srgbClr val="000000">
                      <a:alpha val="43137"/>
                    </a:srgbClr>
                  </a:outerShdw>
                </a:effectLst>
                <a:latin typeface="+mj-lt"/>
                <a:ea typeface="+mj-ea"/>
                <a:cs typeface="+mj-cs"/>
              </a:rPr>
              <a:t>Ofertas de microempresas e empresas de pequeno porte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539552" y="1124744"/>
            <a:ext cx="8229600" cy="4608512"/>
          </a:xfrm>
        </p:spPr>
        <p:txBody>
          <a:bodyPr/>
          <a:lstStyle/>
          <a:p>
            <a:r>
              <a:rPr lang="pt-BR" sz="2400" dirty="0" smtClean="0"/>
              <a:t>Pode-se afirmar que a dispensa de registro da oferta de valores mobiliários emitidos por ME e EPP foi consagrada em </a:t>
            </a:r>
            <a:r>
              <a:rPr lang="pt-BR" sz="2400" b="1" dirty="0" smtClean="0"/>
              <a:t>2003</a:t>
            </a:r>
            <a:r>
              <a:rPr lang="pt-BR" sz="2400" dirty="0" smtClean="0"/>
              <a:t>, com a própria edição da Instrução CVM n° 400.</a:t>
            </a:r>
          </a:p>
          <a:p>
            <a:endParaRPr lang="pt-BR" sz="2400" dirty="0" smtClean="0"/>
          </a:p>
          <a:p>
            <a:r>
              <a:rPr lang="pt-BR" sz="2400" dirty="0" smtClean="0"/>
              <a:t>Entretanto, este regime especial de redução de exigências, focado na </a:t>
            </a:r>
            <a:r>
              <a:rPr lang="pt-BR" sz="2400" b="1" dirty="0" smtClean="0"/>
              <a:t>facilitação do acesso de ME ou EPP ao mercado de capitais</a:t>
            </a:r>
            <a:r>
              <a:rPr lang="pt-BR" sz="2400" dirty="0" smtClean="0"/>
              <a:t>, uma vez que tais empresas podem ofertar diretamente valores mobiliários de sua emissão sem necessidade de registrar a oferta ou a si próprios na CVM, foi de fato </a:t>
            </a:r>
            <a:r>
              <a:rPr lang="pt-BR" sz="2400" b="1" dirty="0" smtClean="0"/>
              <a:t>muito pouco utilizado por empresas deste porte</a:t>
            </a:r>
            <a:r>
              <a:rPr lang="pt-BR" sz="2400" dirty="0" smtClean="0"/>
              <a:t>.</a:t>
            </a:r>
          </a:p>
          <a:p>
            <a:endParaRPr lang="pt-BR" sz="2400" dirty="0" smtClean="0"/>
          </a:p>
          <a:p>
            <a:endParaRPr lang="pt-BR" dirty="0"/>
          </a:p>
        </p:txBody>
      </p:sp>
      <p:sp>
        <p:nvSpPr>
          <p:cNvPr id="3" name="Retângulo 2"/>
          <p:cNvSpPr/>
          <p:nvPr/>
        </p:nvSpPr>
        <p:spPr>
          <a:xfrm>
            <a:off x="0" y="116632"/>
            <a:ext cx="9144000" cy="461665"/>
          </a:xfrm>
          <a:prstGeom prst="rect">
            <a:avLst/>
          </a:prstGeom>
        </p:spPr>
        <p:txBody>
          <a:bodyPr wrap="square">
            <a:spAutoFit/>
          </a:bodyPr>
          <a:lstStyle/>
          <a:p>
            <a:pPr algn="r"/>
            <a:r>
              <a:rPr lang="pt-BR" sz="2400" b="1" dirty="0" smtClean="0">
                <a:solidFill>
                  <a:srgbClr val="26744D"/>
                </a:solidFill>
                <a:effectLst>
                  <a:outerShdw blurRad="38100" dist="38100" dir="2700000" algn="tl">
                    <a:srgbClr val="000000">
                      <a:alpha val="43137"/>
                    </a:srgbClr>
                  </a:outerShdw>
                </a:effectLst>
                <a:latin typeface="+mj-lt"/>
              </a:rPr>
              <a:t>Ofertas de microempresas e empresas de pequeno porte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395536" y="1124744"/>
            <a:ext cx="8496944" cy="4608512"/>
          </a:xfrm>
        </p:spPr>
        <p:txBody>
          <a:bodyPr/>
          <a:lstStyle/>
          <a:p>
            <a:r>
              <a:rPr lang="pt-BR" sz="2400" dirty="0" smtClean="0"/>
              <a:t>Cerca de </a:t>
            </a:r>
            <a:r>
              <a:rPr lang="pt-BR" sz="2400" b="1" dirty="0" smtClean="0"/>
              <a:t>uma década </a:t>
            </a:r>
            <a:r>
              <a:rPr lang="pt-BR" sz="2400" dirty="0" smtClean="0"/>
              <a:t>se passou desde a edição da Instrução 400</a:t>
            </a:r>
            <a:r>
              <a:rPr lang="pt-BR" sz="2400" b="1" dirty="0" smtClean="0"/>
              <a:t> </a:t>
            </a:r>
            <a:r>
              <a:rPr lang="pt-BR" sz="2400" dirty="0" smtClean="0"/>
              <a:t>até que, </a:t>
            </a:r>
            <a:r>
              <a:rPr lang="pt-BR" sz="2400" b="1" dirty="0" smtClean="0"/>
              <a:t>a partir de 2013</a:t>
            </a:r>
            <a:r>
              <a:rPr lang="pt-BR" sz="2400" dirty="0" smtClean="0"/>
              <a:t>, grupos de novos empreendedores buscaram viabilizar no Brasil o “</a:t>
            </a:r>
            <a:r>
              <a:rPr lang="pt-BR" sz="2400" b="1" dirty="0" smtClean="0"/>
              <a:t>equity crowdfunding</a:t>
            </a:r>
            <a:r>
              <a:rPr lang="pt-BR" sz="2400" dirty="0" smtClean="0"/>
              <a:t>”, por meio da operação de sítios eletrônicos (“plataformas”) na rede mundial de computadores (internet) onde são ofertadas participações (ou títulos eventualmente conversíveis em participações) em empresas inovadoras em fase inicial de atividades (</a:t>
            </a:r>
            <a:r>
              <a:rPr lang="pt-BR" sz="2400" i="1" dirty="0" smtClean="0"/>
              <a:t>start </a:t>
            </a:r>
            <a:r>
              <a:rPr lang="pt-BR" sz="2400" i="1" dirty="0" err="1" smtClean="0"/>
              <a:t>ups</a:t>
            </a:r>
            <a:r>
              <a:rPr lang="pt-BR" sz="2400" dirty="0" smtClean="0"/>
              <a:t>).</a:t>
            </a:r>
          </a:p>
          <a:p>
            <a:endParaRPr lang="pt-BR" sz="2400" dirty="0" smtClean="0"/>
          </a:p>
          <a:p>
            <a:endParaRPr lang="pt-BR" dirty="0"/>
          </a:p>
        </p:txBody>
      </p:sp>
      <p:sp>
        <p:nvSpPr>
          <p:cNvPr id="3" name="Retângulo 2"/>
          <p:cNvSpPr/>
          <p:nvPr/>
        </p:nvSpPr>
        <p:spPr>
          <a:xfrm>
            <a:off x="0" y="116632"/>
            <a:ext cx="9144000" cy="430887"/>
          </a:xfrm>
          <a:prstGeom prst="rect">
            <a:avLst/>
          </a:prstGeom>
        </p:spPr>
        <p:txBody>
          <a:bodyPr wrap="square">
            <a:spAutoFit/>
          </a:bodyPr>
          <a:lstStyle/>
          <a:p>
            <a:pPr algn="r"/>
            <a:r>
              <a:rPr lang="pt-BR" sz="2200" b="1" dirty="0" smtClean="0">
                <a:solidFill>
                  <a:srgbClr val="26744D"/>
                </a:solidFill>
                <a:effectLst>
                  <a:outerShdw blurRad="38100" dist="38100" dir="2700000" algn="tl">
                    <a:srgbClr val="000000">
                      <a:alpha val="43137"/>
                    </a:srgbClr>
                  </a:outerShdw>
                </a:effectLst>
                <a:latin typeface="+mj-lt"/>
              </a:rPr>
              <a:t>Situação nova – microempresas e empresas de pequeno porte e a internet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Conteúdo 1"/>
          <p:cNvSpPr>
            <a:spLocks noGrp="1"/>
          </p:cNvSpPr>
          <p:nvPr>
            <p:ph idx="1"/>
          </p:nvPr>
        </p:nvSpPr>
        <p:spPr>
          <a:xfrm>
            <a:off x="467544" y="1124744"/>
            <a:ext cx="8229600" cy="4608512"/>
          </a:xfrm>
        </p:spPr>
        <p:txBody>
          <a:bodyPr>
            <a:normAutofit fontScale="92500" lnSpcReduction="20000"/>
          </a:bodyPr>
          <a:lstStyle/>
          <a:p>
            <a:pPr algn="just"/>
            <a:r>
              <a:rPr lang="pt-BR" sz="2800" dirty="0" smtClean="0">
                <a:solidFill>
                  <a:schemeClr val="dk1"/>
                </a:solidFill>
              </a:rPr>
              <a:t>Em </a:t>
            </a:r>
            <a:r>
              <a:rPr lang="pt-BR" sz="2800" b="1" dirty="0" smtClean="0">
                <a:solidFill>
                  <a:schemeClr val="dk1"/>
                </a:solidFill>
              </a:rPr>
              <a:t>2015</a:t>
            </a:r>
            <a:r>
              <a:rPr lang="pt-BR" sz="2800" dirty="0" smtClean="0">
                <a:solidFill>
                  <a:schemeClr val="dk1"/>
                </a:solidFill>
              </a:rPr>
              <a:t>, A CVM concluiu </a:t>
            </a:r>
            <a:r>
              <a:rPr lang="pt-BR" sz="2800" b="1" dirty="0" smtClean="0">
                <a:solidFill>
                  <a:schemeClr val="dk1"/>
                </a:solidFill>
              </a:rPr>
              <a:t>43 processos de dispensa de registro</a:t>
            </a:r>
            <a:r>
              <a:rPr lang="pt-BR" sz="2800" dirty="0" smtClean="0">
                <a:solidFill>
                  <a:schemeClr val="dk1"/>
                </a:solidFill>
              </a:rPr>
              <a:t> relacionados ao </a:t>
            </a:r>
            <a:r>
              <a:rPr lang="pt-BR" sz="2800" i="1" dirty="0" err="1" smtClean="0">
                <a:solidFill>
                  <a:schemeClr val="dk1"/>
                </a:solidFill>
              </a:rPr>
              <a:t>equity</a:t>
            </a:r>
            <a:r>
              <a:rPr lang="pt-BR" sz="2800" i="1" dirty="0" smtClean="0">
                <a:solidFill>
                  <a:schemeClr val="dk1"/>
                </a:solidFill>
              </a:rPr>
              <a:t> </a:t>
            </a:r>
            <a:r>
              <a:rPr lang="pt-BR" sz="2800" i="1" dirty="0" err="1" smtClean="0">
                <a:solidFill>
                  <a:schemeClr val="dk1"/>
                </a:solidFill>
              </a:rPr>
              <a:t>crowdfunding</a:t>
            </a:r>
            <a:r>
              <a:rPr lang="pt-BR" sz="2800" dirty="0" smtClean="0">
                <a:solidFill>
                  <a:schemeClr val="dk1"/>
                </a:solidFill>
              </a:rPr>
              <a:t>.</a:t>
            </a:r>
          </a:p>
          <a:p>
            <a:endParaRPr lang="pt-BR" sz="2800" dirty="0" smtClean="0"/>
          </a:p>
          <a:p>
            <a:pPr algn="just"/>
            <a:r>
              <a:rPr lang="pt-BR" sz="2800" dirty="0" smtClean="0"/>
              <a:t>Na média, as captações foram de aproximadamente 525 mil reais.</a:t>
            </a:r>
          </a:p>
          <a:p>
            <a:endParaRPr lang="pt-BR" sz="2800" dirty="0" smtClean="0"/>
          </a:p>
          <a:p>
            <a:pPr algn="just"/>
            <a:r>
              <a:rPr lang="pt-BR" sz="2800" dirty="0" smtClean="0"/>
              <a:t>Apenas quatro ofertas ultrapassaram o montante de um milhão de reais. Excluídas essas, a média cai para 381 mil reais.</a:t>
            </a:r>
          </a:p>
          <a:p>
            <a:endParaRPr lang="pt-BR" sz="2800" dirty="0" smtClean="0"/>
          </a:p>
          <a:p>
            <a:pPr algn="just"/>
            <a:r>
              <a:rPr lang="pt-BR" sz="2800" dirty="0" smtClean="0"/>
              <a:t>Apenas uma oferta atingiu o limite de R$ 2.400.000,00 permitido pela norma.</a:t>
            </a:r>
          </a:p>
        </p:txBody>
      </p:sp>
      <p:sp>
        <p:nvSpPr>
          <p:cNvPr id="3" name="CaixaDeTexto 2"/>
          <p:cNvSpPr txBox="1"/>
          <p:nvPr/>
        </p:nvSpPr>
        <p:spPr>
          <a:xfrm>
            <a:off x="0" y="116632"/>
            <a:ext cx="9144000" cy="430887"/>
          </a:xfrm>
          <a:prstGeom prst="rect">
            <a:avLst/>
          </a:prstGeom>
          <a:noFill/>
        </p:spPr>
        <p:txBody>
          <a:bodyPr wrap="square" rtlCol="0">
            <a:spAutoFit/>
          </a:bodyPr>
          <a:lstStyle/>
          <a:p>
            <a:pPr algn="r"/>
            <a:r>
              <a:rPr lang="pt-BR" sz="2200" b="1" dirty="0" smtClean="0">
                <a:solidFill>
                  <a:srgbClr val="26744D"/>
                </a:solidFill>
                <a:effectLst>
                  <a:outerShdw blurRad="38100" dist="38100" dir="2700000" algn="tl">
                    <a:srgbClr val="000000">
                      <a:alpha val="43137"/>
                    </a:srgbClr>
                  </a:outerShdw>
                </a:effectLst>
                <a:latin typeface="+mj-lt"/>
                <a:ea typeface="+mj-ea"/>
                <a:cs typeface="+mj-cs"/>
              </a:rPr>
              <a:t>Nova realidade - Ofertas realizadas com dispensa de registro via internet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o 8"/>
          <p:cNvGrpSpPr/>
          <p:nvPr/>
        </p:nvGrpSpPr>
        <p:grpSpPr>
          <a:xfrm>
            <a:off x="179512" y="2348880"/>
            <a:ext cx="3096344" cy="1837368"/>
            <a:chOff x="-478170" y="1772816"/>
            <a:chExt cx="4696548" cy="2679495"/>
          </a:xfrm>
        </p:grpSpPr>
        <p:sp>
          <p:nvSpPr>
            <p:cNvPr id="12" name="Retângulo 11"/>
            <p:cNvSpPr/>
            <p:nvPr/>
          </p:nvSpPr>
          <p:spPr>
            <a:xfrm>
              <a:off x="-309233" y="1772816"/>
              <a:ext cx="4413061" cy="2520280"/>
            </a:xfrm>
            <a:prstGeom prst="rect">
              <a:avLst/>
            </a:prstGeom>
            <a:solidFill>
              <a:schemeClr val="bg2">
                <a:lumMod val="50000"/>
              </a:schemeClr>
            </a:solidFill>
            <a:effectLst>
              <a:outerShdw blurRad="40000" dist="23000" dir="5400000" rotWithShape="0">
                <a:srgbClr val="000000">
                  <a:alpha val="35000"/>
                </a:srgbClr>
              </a:outerShdw>
              <a:reflection blurRad="6350" stA="50000" endA="300" endPos="90000" dir="5400000" sy="-100000" algn="bl" rotWithShape="0"/>
            </a:effectLst>
          </p:spPr>
          <p:style>
            <a:lnRef idx="0">
              <a:schemeClr val="accent5"/>
            </a:lnRef>
            <a:fillRef idx="3">
              <a:schemeClr val="accent5"/>
            </a:fillRef>
            <a:effectRef idx="3">
              <a:schemeClr val="accent5"/>
            </a:effectRef>
            <a:fontRef idx="minor">
              <a:schemeClr val="lt1"/>
            </a:fontRef>
          </p:style>
          <p:txBody>
            <a:bodyPr rtlCol="0" anchor="ctr"/>
            <a:lstStyle/>
            <a:p>
              <a:pPr algn="ctr"/>
              <a:endParaRPr lang="pt-BR" sz="3600" b="1">
                <a:latin typeface="Arial" pitchFamily="34" charset="0"/>
                <a:cs typeface="Arial" pitchFamily="34" charset="0"/>
              </a:endParaRPr>
            </a:p>
          </p:txBody>
        </p:sp>
        <p:sp>
          <p:nvSpPr>
            <p:cNvPr id="16" name="CaixaDeTexto 15"/>
            <p:cNvSpPr txBox="1"/>
            <p:nvPr/>
          </p:nvSpPr>
          <p:spPr>
            <a:xfrm>
              <a:off x="-478170" y="2297874"/>
              <a:ext cx="4696548" cy="2154437"/>
            </a:xfrm>
            <a:prstGeom prst="rect">
              <a:avLst/>
            </a:prstGeom>
            <a:noFill/>
          </p:spPr>
          <p:txBody>
            <a:bodyPr wrap="square" rtlCol="0">
              <a:spAutoFit/>
            </a:bodyPr>
            <a:lstStyle/>
            <a:p>
              <a:pPr algn="ctr"/>
              <a:r>
                <a:rPr lang="pt-BR" b="1" dirty="0" smtClean="0"/>
                <a:t>CONCEITO</a:t>
              </a:r>
            </a:p>
            <a:p>
              <a:pPr algn="ctr"/>
              <a:r>
                <a:rPr lang="pt-BR" b="1" dirty="0" smtClean="0"/>
                <a:t>Investimento colaborativo/participativo</a:t>
              </a:r>
              <a:endParaRPr lang="pt-BR" sz="1600" b="1" dirty="0" smtClean="0"/>
            </a:p>
            <a:p>
              <a:pPr algn="ctr"/>
              <a:endParaRPr lang="pt-BR" dirty="0"/>
            </a:p>
          </p:txBody>
        </p:sp>
      </p:grpSp>
      <p:sp>
        <p:nvSpPr>
          <p:cNvPr id="23" name="CaixaDeTexto 22"/>
          <p:cNvSpPr txBox="1"/>
          <p:nvPr/>
        </p:nvSpPr>
        <p:spPr>
          <a:xfrm>
            <a:off x="3275856" y="1484784"/>
            <a:ext cx="5760640" cy="4493538"/>
          </a:xfrm>
          <a:prstGeom prst="rect">
            <a:avLst/>
          </a:prstGeom>
          <a:noFill/>
        </p:spPr>
        <p:txBody>
          <a:bodyPr wrap="square" rtlCol="0">
            <a:spAutoFit/>
          </a:bodyPr>
          <a:lstStyle/>
          <a:p>
            <a:r>
              <a:rPr lang="pt-BR" sz="2400" b="1" dirty="0" smtClean="0">
                <a:latin typeface="+mn-lt"/>
                <a:cs typeface="Arial" pitchFamily="34" charset="0"/>
              </a:rPr>
              <a:t>Uma ideia, projeto ou negócio é apresentada por meio de um portal na internet a um grande número de indivíduos como uma </a:t>
            </a:r>
            <a:r>
              <a:rPr lang="pt-BR" sz="2400" b="1" u="sng" dirty="0" smtClean="0">
                <a:latin typeface="+mn-lt"/>
                <a:cs typeface="Arial" pitchFamily="34" charset="0"/>
              </a:rPr>
              <a:t>oportunidade de investimento</a:t>
            </a:r>
            <a:r>
              <a:rPr lang="pt-BR" sz="2400" b="1" dirty="0" smtClean="0">
                <a:latin typeface="+mn-lt"/>
                <a:cs typeface="Arial" pitchFamily="34" charset="0"/>
              </a:rPr>
              <a:t>.</a:t>
            </a:r>
          </a:p>
          <a:p>
            <a:endParaRPr lang="pt-BR" sz="2400" b="1" dirty="0" smtClean="0">
              <a:latin typeface="+mn-lt"/>
              <a:cs typeface="Arial" pitchFamily="34" charset="0"/>
            </a:endParaRPr>
          </a:p>
          <a:p>
            <a:r>
              <a:rPr lang="pt-BR" sz="2400" b="1" dirty="0" smtClean="0">
                <a:latin typeface="+mn-lt"/>
                <a:cs typeface="Arial" pitchFamily="34" charset="0"/>
              </a:rPr>
              <a:t>Os indivíduos decidem se investem ou não após </a:t>
            </a:r>
            <a:r>
              <a:rPr lang="pt-BR" sz="2400" b="1" u="sng" dirty="0" smtClean="0">
                <a:latin typeface="+mn-lt"/>
                <a:cs typeface="Arial" pitchFamily="34" charset="0"/>
              </a:rPr>
              <a:t>compartilharem informações </a:t>
            </a:r>
            <a:r>
              <a:rPr lang="pt-BR" sz="2400" b="1" dirty="0" smtClean="0">
                <a:latin typeface="+mn-lt"/>
                <a:cs typeface="Arial" pitchFamily="34" charset="0"/>
              </a:rPr>
              <a:t>e opiniões sobre tal ideia, projeto ou negócio, aprendendo com outros membros do público </a:t>
            </a:r>
            <a:r>
              <a:rPr lang="pt-BR" sz="2400" b="1" i="1" dirty="0" smtClean="0">
                <a:latin typeface="+mn-lt"/>
                <a:cs typeface="Arial" pitchFamily="34" charset="0"/>
              </a:rPr>
              <a:t>(</a:t>
            </a:r>
            <a:r>
              <a:rPr lang="pt-BR" sz="2400" b="1" i="1" dirty="0" err="1" smtClean="0">
                <a:latin typeface="+mn-lt"/>
                <a:cs typeface="Arial" pitchFamily="34" charset="0"/>
              </a:rPr>
              <a:t>crowd</a:t>
            </a:r>
            <a:r>
              <a:rPr lang="pt-BR" sz="2400" b="1" i="1" dirty="0" smtClean="0">
                <a:latin typeface="+mn-lt"/>
                <a:cs typeface="Arial" pitchFamily="34" charset="0"/>
              </a:rPr>
              <a:t> </a:t>
            </a:r>
            <a:r>
              <a:rPr lang="pt-BR" sz="2400" b="1" i="1" dirty="0" err="1" smtClean="0">
                <a:latin typeface="+mn-lt"/>
                <a:cs typeface="Arial" pitchFamily="34" charset="0"/>
              </a:rPr>
              <a:t>wisdom</a:t>
            </a:r>
            <a:r>
              <a:rPr lang="pt-BR" sz="2400" b="1" dirty="0" smtClean="0">
                <a:latin typeface="+mn-lt"/>
                <a:cs typeface="Arial" pitchFamily="34" charset="0"/>
              </a:rPr>
              <a:t>)</a:t>
            </a:r>
            <a:r>
              <a:rPr lang="pt-BR" sz="2400" b="1" i="1" dirty="0" smtClean="0">
                <a:latin typeface="+mn-lt"/>
                <a:cs typeface="Arial" pitchFamily="34" charset="0"/>
              </a:rPr>
              <a:t>.</a:t>
            </a:r>
          </a:p>
          <a:p>
            <a:endParaRPr lang="pt-BR" sz="2200" b="1" dirty="0" smtClean="0">
              <a:latin typeface="Arial" pitchFamily="34" charset="0"/>
              <a:cs typeface="Arial" pitchFamily="34" charset="0"/>
            </a:endParaRPr>
          </a:p>
          <a:p>
            <a:endParaRPr lang="pt-BR" sz="2400" dirty="0" smtClean="0">
              <a:latin typeface="Arial" pitchFamily="34" charset="0"/>
              <a:cs typeface="Arial" pitchFamily="34" charset="0"/>
            </a:endParaRPr>
          </a:p>
        </p:txBody>
      </p:sp>
      <p:sp>
        <p:nvSpPr>
          <p:cNvPr id="6" name="Espaço Reservado para Número de Slide 5"/>
          <p:cNvSpPr>
            <a:spLocks noGrp="1"/>
          </p:cNvSpPr>
          <p:nvPr>
            <p:ph type="sldNum" sz="quarter" idx="4294967295"/>
          </p:nvPr>
        </p:nvSpPr>
        <p:spPr>
          <a:xfrm>
            <a:off x="7010400" y="6356350"/>
            <a:ext cx="2133600" cy="365125"/>
          </a:xfrm>
        </p:spPr>
        <p:txBody>
          <a:bodyPr/>
          <a:lstStyle/>
          <a:p>
            <a:fld id="{2B066E85-7B83-4043-A5ED-08E985793371}" type="slidenum">
              <a:rPr lang="pt-BR" sz="1400" smtClean="0">
                <a:solidFill>
                  <a:schemeClr val="bg1">
                    <a:lumMod val="50000"/>
                  </a:schemeClr>
                </a:solidFill>
              </a:rPr>
              <a:pPr/>
              <a:t>8</a:t>
            </a:fld>
            <a:endParaRPr lang="pt-BR" sz="1400" dirty="0">
              <a:solidFill>
                <a:schemeClr val="bg1">
                  <a:lumMod val="50000"/>
                </a:schemeClr>
              </a:solidFill>
            </a:endParaRPr>
          </a:p>
        </p:txBody>
      </p:sp>
      <p:sp>
        <p:nvSpPr>
          <p:cNvPr id="9" name="Retângulo 8"/>
          <p:cNvSpPr/>
          <p:nvPr/>
        </p:nvSpPr>
        <p:spPr>
          <a:xfrm>
            <a:off x="0" y="116632"/>
            <a:ext cx="9144000" cy="523220"/>
          </a:xfrm>
          <a:prstGeom prst="rect">
            <a:avLst/>
          </a:prstGeom>
        </p:spPr>
        <p:txBody>
          <a:bodyPr wrap="square">
            <a:spAutoFit/>
          </a:bodyPr>
          <a:lstStyle/>
          <a:p>
            <a:pPr algn="r" eaLnBrk="0" hangingPunct="0">
              <a:defRPr/>
            </a:pPr>
            <a:r>
              <a:rPr lang="pt-BR" sz="2800" b="1" dirty="0" smtClean="0">
                <a:solidFill>
                  <a:srgbClr val="26744D"/>
                </a:solidFill>
                <a:effectLst>
                  <a:outerShdw blurRad="38100" dist="38100" dir="2700000" algn="tl">
                    <a:srgbClr val="000000">
                      <a:alpha val="43137"/>
                    </a:srgbClr>
                  </a:outerShdw>
                </a:effectLst>
                <a:latin typeface="+mj-lt"/>
                <a:ea typeface="+mj-ea"/>
                <a:cs typeface="+mj-cs"/>
              </a:rPr>
              <a:t>Projeto CVM </a:t>
            </a:r>
            <a:r>
              <a:rPr lang="pt-BR" sz="2800" b="1" dirty="0" err="1" smtClean="0">
                <a:solidFill>
                  <a:srgbClr val="26744D"/>
                </a:solidFill>
                <a:effectLst>
                  <a:outerShdw blurRad="38100" dist="38100" dir="2700000" algn="tl">
                    <a:srgbClr val="000000">
                      <a:alpha val="43137"/>
                    </a:srgbClr>
                  </a:outerShdw>
                </a:effectLst>
                <a:latin typeface="+mj-lt"/>
                <a:ea typeface="+mj-ea"/>
                <a:cs typeface="+mj-cs"/>
              </a:rPr>
              <a:t>Crowdfunding</a:t>
            </a:r>
            <a:r>
              <a:rPr lang="pt-BR" sz="2800" b="1" dirty="0" smtClean="0">
                <a:solidFill>
                  <a:srgbClr val="26744D"/>
                </a:solidFill>
                <a:effectLst>
                  <a:outerShdw blurRad="38100" dist="38100" dir="2700000" algn="tl">
                    <a:srgbClr val="000000">
                      <a:alpha val="43137"/>
                    </a:srgbClr>
                  </a:outerShdw>
                </a:effectLst>
                <a:latin typeface="+mj-lt"/>
                <a:ea typeface="+mj-ea"/>
                <a:cs typeface="+mj-cs"/>
              </a:rPr>
              <a:t> – financiamento para </a:t>
            </a:r>
            <a:r>
              <a:rPr lang="pt-BR" sz="2800" b="1" dirty="0" err="1" smtClean="0">
                <a:solidFill>
                  <a:srgbClr val="26744D"/>
                </a:solidFill>
                <a:effectLst>
                  <a:outerShdw blurRad="38100" dist="38100" dir="2700000" algn="tl">
                    <a:srgbClr val="000000">
                      <a:alpha val="43137"/>
                    </a:srgbClr>
                  </a:outerShdw>
                </a:effectLst>
                <a:latin typeface="+mj-lt"/>
                <a:ea typeface="+mj-ea"/>
                <a:cs typeface="+mj-cs"/>
              </a:rPr>
              <a:t>start-ups</a:t>
            </a:r>
            <a:r>
              <a:rPr lang="pt-BR" sz="2800" b="1" dirty="0" smtClean="0">
                <a:solidFill>
                  <a:srgbClr val="26744D"/>
                </a:solidFill>
                <a:effectLst>
                  <a:outerShdw blurRad="38100" dist="38100" dir="2700000" algn="tl">
                    <a:srgbClr val="000000">
                      <a:alpha val="43137"/>
                    </a:srgbClr>
                  </a:outerShdw>
                </a:effectLst>
                <a:latin typeface="+mj-lt"/>
                <a:ea typeface="+mj-ea"/>
                <a:cs typeface="+mj-cs"/>
              </a:rPr>
              <a:t> </a:t>
            </a:r>
            <a:endParaRPr lang="pt-BR" sz="2800" b="1" dirty="0">
              <a:solidFill>
                <a:srgbClr val="26744D"/>
              </a:solidFill>
              <a:effectLst>
                <a:outerShdw blurRad="38100" dist="38100" dir="2700000" algn="tl">
                  <a:srgbClr val="000000">
                    <a:alpha val="43137"/>
                  </a:srgbClr>
                </a:outerShdw>
              </a:effectLst>
              <a:latin typeface="+mj-lt"/>
              <a:ea typeface="+mj-ea"/>
              <a:cs typeface="+mj-cs"/>
            </a:endParaRPr>
          </a:p>
        </p:txBody>
      </p:sp>
    </p:spTree>
    <p:extLst>
      <p:ext uri="{BB962C8B-B14F-4D97-AF65-F5344CB8AC3E}">
        <p14:creationId xmlns="" xmlns:p14="http://schemas.microsoft.com/office/powerpoint/2010/main" val="12403262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tângulo de cantos arredondados 10"/>
          <p:cNvSpPr/>
          <p:nvPr/>
        </p:nvSpPr>
        <p:spPr>
          <a:xfrm>
            <a:off x="-1015" y="2276872"/>
            <a:ext cx="3024335" cy="2664296"/>
          </a:xfrm>
          <a:prstGeom prst="roundRect">
            <a:avLst/>
          </a:prstGeom>
          <a:solidFill>
            <a:srgbClr val="92D050"/>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2" name="Retângulo de cantos arredondados 11"/>
          <p:cNvSpPr/>
          <p:nvPr/>
        </p:nvSpPr>
        <p:spPr>
          <a:xfrm>
            <a:off x="6083153" y="2348880"/>
            <a:ext cx="3024335" cy="2520280"/>
          </a:xfrm>
          <a:prstGeom prst="roundRect">
            <a:avLst/>
          </a:prstGeom>
          <a:solidFill>
            <a:schemeClr val="accent6">
              <a:lumMod val="75000"/>
            </a:schemeClr>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3" name="Retângulo de cantos arredondados 12"/>
          <p:cNvSpPr/>
          <p:nvPr/>
        </p:nvSpPr>
        <p:spPr>
          <a:xfrm>
            <a:off x="3095328" y="2276872"/>
            <a:ext cx="2880319" cy="2592288"/>
          </a:xfrm>
          <a:prstGeom prst="roundRect">
            <a:avLst/>
          </a:prstGeom>
          <a:solidFill>
            <a:schemeClr val="bg1">
              <a:lumMod val="75000"/>
            </a:schemeClr>
          </a:solidFill>
          <a:ln>
            <a:noFill/>
          </a:ln>
          <a:effectLst>
            <a:outerShdw blurRad="44450" dist="27940" dir="5400000" algn="ctr">
              <a:srgbClr val="000000">
                <a:alpha val="32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pt-BR" sz="2000" dirty="0">
              <a:solidFill>
                <a:schemeClr val="tx1"/>
              </a:solidFill>
              <a:latin typeface="Arial" pitchFamily="34" charset="0"/>
              <a:cs typeface="Arial" pitchFamily="34" charset="0"/>
            </a:endParaRPr>
          </a:p>
        </p:txBody>
      </p:sp>
      <p:sp>
        <p:nvSpPr>
          <p:cNvPr id="15" name="CaixaDeTexto 14"/>
          <p:cNvSpPr txBox="1"/>
          <p:nvPr/>
        </p:nvSpPr>
        <p:spPr>
          <a:xfrm>
            <a:off x="-1016" y="2708920"/>
            <a:ext cx="3024336" cy="1323439"/>
          </a:xfrm>
          <a:prstGeom prst="rect">
            <a:avLst/>
          </a:prstGeom>
          <a:noFill/>
        </p:spPr>
        <p:txBody>
          <a:bodyPr wrap="square" rtlCol="0">
            <a:spAutoFit/>
          </a:bodyPr>
          <a:lstStyle/>
          <a:p>
            <a:r>
              <a:rPr lang="pt-BR" sz="2000" b="1" dirty="0" err="1" smtClean="0">
                <a:solidFill>
                  <a:prstClr val="black"/>
                </a:solidFill>
                <a:cs typeface="Arial" pitchFamily="34" charset="0"/>
              </a:rPr>
              <a:t>Crowdfunding</a:t>
            </a:r>
            <a:r>
              <a:rPr lang="pt-BR" sz="2000" b="1" dirty="0" smtClean="0">
                <a:solidFill>
                  <a:prstClr val="black"/>
                </a:solidFill>
                <a:cs typeface="Arial" pitchFamily="34" charset="0"/>
              </a:rPr>
              <a:t> (CF) é uma alternativa inovadora para o </a:t>
            </a:r>
            <a:r>
              <a:rPr lang="pt-BR" sz="2000" b="1" i="1" dirty="0" smtClean="0">
                <a:solidFill>
                  <a:prstClr val="black"/>
                </a:solidFill>
                <a:cs typeface="Arial" pitchFamily="34" charset="0"/>
              </a:rPr>
              <a:t>financiamento de empreendedores.</a:t>
            </a:r>
            <a:endParaRPr lang="pt-BR" sz="2000" dirty="0" smtClean="0">
              <a:latin typeface="Arial" pitchFamily="34" charset="0"/>
              <a:cs typeface="Arial" pitchFamily="34" charset="0"/>
            </a:endParaRPr>
          </a:p>
        </p:txBody>
      </p:sp>
      <p:sp>
        <p:nvSpPr>
          <p:cNvPr id="16" name="CaixaDeTexto 15"/>
          <p:cNvSpPr txBox="1"/>
          <p:nvPr/>
        </p:nvSpPr>
        <p:spPr>
          <a:xfrm>
            <a:off x="6119664" y="2780928"/>
            <a:ext cx="3024336" cy="1015663"/>
          </a:xfrm>
          <a:prstGeom prst="rect">
            <a:avLst/>
          </a:prstGeom>
          <a:noFill/>
        </p:spPr>
        <p:txBody>
          <a:bodyPr wrap="square" rtlCol="0">
            <a:spAutoFit/>
          </a:bodyPr>
          <a:lstStyle/>
          <a:p>
            <a:r>
              <a:rPr lang="pt-BR" sz="2000" b="1" dirty="0" smtClean="0">
                <a:solidFill>
                  <a:prstClr val="black"/>
                </a:solidFill>
                <a:cs typeface="Arial" pitchFamily="34" charset="0"/>
              </a:rPr>
              <a:t>CF será </a:t>
            </a:r>
            <a:r>
              <a:rPr lang="pt-BR" sz="2000" b="1" i="1" dirty="0" smtClean="0">
                <a:solidFill>
                  <a:prstClr val="black"/>
                </a:solidFill>
                <a:cs typeface="Arial" pitchFamily="34" charset="0"/>
              </a:rPr>
              <a:t>estratégico</a:t>
            </a:r>
            <a:r>
              <a:rPr lang="pt-BR" sz="2000" b="1" dirty="0" smtClean="0">
                <a:solidFill>
                  <a:prstClr val="black"/>
                </a:solidFill>
                <a:cs typeface="Arial" pitchFamily="34" charset="0"/>
              </a:rPr>
              <a:t> para os países em desenvolvimento.</a:t>
            </a:r>
            <a:endParaRPr lang="pt-BR" sz="2000" dirty="0">
              <a:latin typeface="Arial" pitchFamily="34" charset="0"/>
              <a:cs typeface="Arial" pitchFamily="34" charset="0"/>
            </a:endParaRPr>
          </a:p>
        </p:txBody>
      </p:sp>
      <p:sp>
        <p:nvSpPr>
          <p:cNvPr id="17" name="CaixaDeTexto 16"/>
          <p:cNvSpPr txBox="1"/>
          <p:nvPr/>
        </p:nvSpPr>
        <p:spPr>
          <a:xfrm>
            <a:off x="6191672" y="2348880"/>
            <a:ext cx="2880320" cy="400110"/>
          </a:xfrm>
          <a:prstGeom prst="rect">
            <a:avLst/>
          </a:prstGeom>
          <a:noFill/>
        </p:spPr>
        <p:txBody>
          <a:bodyPr wrap="square" rtlCol="0">
            <a:spAutoFit/>
          </a:bodyPr>
          <a:lstStyle/>
          <a:p>
            <a:pPr algn="ctr"/>
            <a:endParaRPr lang="pt-BR" sz="2000" dirty="0" smtClean="0">
              <a:latin typeface="Arial" pitchFamily="34" charset="0"/>
              <a:ea typeface="Tahoma" pitchFamily="34" charset="0"/>
              <a:cs typeface="Arial" pitchFamily="34" charset="0"/>
            </a:endParaRPr>
          </a:p>
        </p:txBody>
      </p:sp>
      <p:sp>
        <p:nvSpPr>
          <p:cNvPr id="18" name="Retângulo 17"/>
          <p:cNvSpPr/>
          <p:nvPr/>
        </p:nvSpPr>
        <p:spPr>
          <a:xfrm>
            <a:off x="3239344" y="2780928"/>
            <a:ext cx="2627784" cy="1015663"/>
          </a:xfrm>
          <a:prstGeom prst="rect">
            <a:avLst/>
          </a:prstGeom>
        </p:spPr>
        <p:txBody>
          <a:bodyPr wrap="square">
            <a:spAutoFit/>
          </a:bodyPr>
          <a:lstStyle/>
          <a:p>
            <a:r>
              <a:rPr lang="pt-BR" sz="2000" b="1" dirty="0" smtClean="0">
                <a:solidFill>
                  <a:prstClr val="black"/>
                </a:solidFill>
                <a:cs typeface="Arial" pitchFamily="34" charset="0"/>
              </a:rPr>
              <a:t>CF irá </a:t>
            </a:r>
            <a:r>
              <a:rPr lang="pt-BR" sz="2000" b="1" i="1" dirty="0" smtClean="0">
                <a:solidFill>
                  <a:prstClr val="black"/>
                </a:solidFill>
                <a:cs typeface="Arial" pitchFamily="34" charset="0"/>
              </a:rPr>
              <a:t>alavancar</a:t>
            </a:r>
            <a:r>
              <a:rPr lang="pt-BR" sz="2000" b="1" dirty="0" smtClean="0">
                <a:solidFill>
                  <a:prstClr val="black"/>
                </a:solidFill>
                <a:cs typeface="Arial" pitchFamily="34" charset="0"/>
              </a:rPr>
              <a:t> a criação de negócios de sucesso.</a:t>
            </a:r>
            <a:endParaRPr lang="pt-BR" sz="2000" dirty="0">
              <a:latin typeface="Arial" pitchFamily="34" charset="0"/>
              <a:cs typeface="Arial" pitchFamily="34" charset="0"/>
            </a:endParaRPr>
          </a:p>
        </p:txBody>
      </p:sp>
      <p:sp>
        <p:nvSpPr>
          <p:cNvPr id="10" name="CaixaDeTexto 9"/>
          <p:cNvSpPr txBox="1"/>
          <p:nvPr/>
        </p:nvSpPr>
        <p:spPr>
          <a:xfrm>
            <a:off x="251520" y="1196752"/>
            <a:ext cx="7783541" cy="923330"/>
          </a:xfrm>
          <a:prstGeom prst="rect">
            <a:avLst/>
          </a:prstGeom>
          <a:noFill/>
        </p:spPr>
        <p:txBody>
          <a:bodyPr wrap="none" rtlCol="0">
            <a:spAutoFit/>
          </a:bodyPr>
          <a:lstStyle/>
          <a:p>
            <a:r>
              <a:rPr lang="pt-BR" dirty="0" smtClean="0"/>
              <a:t>Fonte: </a:t>
            </a:r>
            <a:r>
              <a:rPr lang="pt-BR" b="1" dirty="0" smtClean="0"/>
              <a:t>O Potencial do </a:t>
            </a:r>
            <a:r>
              <a:rPr lang="pt-BR" b="1" i="1" dirty="0" err="1" smtClean="0"/>
              <a:t>Crowdfunding</a:t>
            </a:r>
            <a:r>
              <a:rPr lang="pt-BR" b="1" dirty="0" smtClean="0"/>
              <a:t> para os Países em Desenvolvimento – 2013</a:t>
            </a:r>
            <a:endParaRPr lang="pt-BR" dirty="0" smtClean="0"/>
          </a:p>
          <a:p>
            <a:r>
              <a:rPr lang="en-US" i="1" dirty="0" smtClean="0"/>
              <a:t>Finance and Private Sector Development Department  </a:t>
            </a:r>
            <a:r>
              <a:rPr lang="en-US" dirty="0" smtClean="0"/>
              <a:t>- </a:t>
            </a:r>
            <a:r>
              <a:rPr lang="en-US" dirty="0" err="1" smtClean="0"/>
              <a:t>InfoDev</a:t>
            </a:r>
            <a:r>
              <a:rPr lang="en-US" dirty="0" smtClean="0"/>
              <a:t> – </a:t>
            </a:r>
            <a:r>
              <a:rPr lang="en-US" dirty="0" err="1" smtClean="0"/>
              <a:t>Banco</a:t>
            </a:r>
            <a:r>
              <a:rPr lang="en-US" dirty="0" smtClean="0"/>
              <a:t> Mundial</a:t>
            </a:r>
            <a:endParaRPr lang="pt-BR" dirty="0" smtClean="0"/>
          </a:p>
          <a:p>
            <a:endParaRPr lang="pt-BR" dirty="0"/>
          </a:p>
        </p:txBody>
      </p:sp>
      <p:sp>
        <p:nvSpPr>
          <p:cNvPr id="14" name="Espaço Reservado para Número de Slide 13"/>
          <p:cNvSpPr>
            <a:spLocks noGrp="1"/>
          </p:cNvSpPr>
          <p:nvPr>
            <p:ph type="sldNum" sz="quarter" idx="4294967295"/>
          </p:nvPr>
        </p:nvSpPr>
        <p:spPr>
          <a:xfrm>
            <a:off x="7010400" y="6356350"/>
            <a:ext cx="2133600" cy="365125"/>
          </a:xfrm>
        </p:spPr>
        <p:txBody>
          <a:bodyPr/>
          <a:lstStyle/>
          <a:p>
            <a:fld id="{2B066E85-7B83-4043-A5ED-08E985793371}" type="slidenum">
              <a:rPr lang="pt-BR" sz="1400" smtClean="0">
                <a:solidFill>
                  <a:schemeClr val="bg1">
                    <a:lumMod val="50000"/>
                  </a:schemeClr>
                </a:solidFill>
              </a:rPr>
              <a:pPr/>
              <a:t>9</a:t>
            </a:fld>
            <a:endParaRPr lang="pt-BR" sz="1400" dirty="0">
              <a:solidFill>
                <a:schemeClr val="bg1">
                  <a:lumMod val="50000"/>
                </a:schemeClr>
              </a:solidFill>
            </a:endParaRPr>
          </a:p>
        </p:txBody>
      </p:sp>
      <p:sp>
        <p:nvSpPr>
          <p:cNvPr id="19" name="Retângulo 18"/>
          <p:cNvSpPr/>
          <p:nvPr/>
        </p:nvSpPr>
        <p:spPr>
          <a:xfrm>
            <a:off x="0" y="116632"/>
            <a:ext cx="8820472" cy="523220"/>
          </a:xfrm>
          <a:prstGeom prst="rect">
            <a:avLst/>
          </a:prstGeom>
        </p:spPr>
        <p:txBody>
          <a:bodyPr wrap="square">
            <a:spAutoFit/>
          </a:bodyPr>
          <a:lstStyle/>
          <a:p>
            <a:pPr lvl="0" algn="r"/>
            <a:r>
              <a:rPr lang="pt-BR" sz="2800" b="1" dirty="0" smtClean="0">
                <a:solidFill>
                  <a:srgbClr val="26744D"/>
                </a:solidFill>
                <a:effectLst>
                  <a:outerShdw blurRad="38100" dist="38100" dir="2700000" algn="tl">
                    <a:srgbClr val="000000">
                      <a:alpha val="43137"/>
                    </a:srgbClr>
                  </a:outerShdw>
                </a:effectLst>
                <a:latin typeface="+mj-lt"/>
                <a:ea typeface="+mj-ea"/>
                <a:cs typeface="+mj-cs"/>
              </a:rPr>
              <a:t>Premissas</a:t>
            </a:r>
            <a:endParaRPr lang="pt-BR" sz="2800" b="1" dirty="0">
              <a:solidFill>
                <a:srgbClr val="26744D"/>
              </a:solidFill>
              <a:effectLst>
                <a:outerShdw blurRad="38100" dist="38100" dir="2700000" algn="tl">
                  <a:srgbClr val="000000">
                    <a:alpha val="43137"/>
                  </a:srgbClr>
                </a:outerShdw>
              </a:effectLst>
              <a:latin typeface="+mj-lt"/>
              <a:ea typeface="+mj-ea"/>
              <a:cs typeface="+mj-cs"/>
            </a:endParaRPr>
          </a:p>
        </p:txBody>
      </p:sp>
    </p:spTree>
    <p:extLst>
      <p:ext uri="{BB962C8B-B14F-4D97-AF65-F5344CB8AC3E}">
        <p14:creationId xmlns="" xmlns:p14="http://schemas.microsoft.com/office/powerpoint/2010/main" val="333717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nodePh="1">
                                  <p:stCondLst>
                                    <p:cond delay="0"/>
                                  </p:stCondLst>
                                  <p:endCondLst>
                                    <p:cond evt="begin" delay="0">
                                      <p:tn val="5"/>
                                    </p:cond>
                                  </p:end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p:bldLst>
  </p:timing>
</p:sld>
</file>

<file path=ppt/theme/theme1.xml><?xml version="1.0" encoding="utf-8"?>
<a:theme xmlns:a="http://schemas.openxmlformats.org/drawingml/2006/main" name="1_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7092</TotalTime>
  <Words>1886</Words>
  <Application>Microsoft Office PowerPoint</Application>
  <PresentationFormat>Apresentação na tela (4:3)</PresentationFormat>
  <Paragraphs>273</Paragraphs>
  <Slides>29</Slides>
  <Notes>11</Notes>
  <HiddenSlides>0</HiddenSlides>
  <MMClips>0</MMClips>
  <ScaleCrop>false</ScaleCrop>
  <HeadingPairs>
    <vt:vector size="4" baseType="variant">
      <vt:variant>
        <vt:lpstr>Tema</vt:lpstr>
      </vt:variant>
      <vt:variant>
        <vt:i4>1</vt:i4>
      </vt:variant>
      <vt:variant>
        <vt:lpstr>Títulos de slides</vt:lpstr>
      </vt:variant>
      <vt:variant>
        <vt:i4>29</vt:i4>
      </vt:variant>
    </vt:vector>
  </HeadingPairs>
  <TitlesOfParts>
    <vt:vector size="30" baseType="lpstr">
      <vt:lpstr>1_Tema do Office</vt:lpstr>
      <vt:lpstr>Comissão de Valores Mobiliários  Atuação e desafios das Empresas Start-Ups e incubadoras de empresas no contexto do desenvolvimento econômico brasileiro </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Pesquisa da CVM sobre o interesse de investidores </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vector>
  </TitlesOfParts>
  <Company>CVM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lprotasio</dc:creator>
  <cp:lastModifiedBy>tchaves</cp:lastModifiedBy>
  <cp:revision>933</cp:revision>
  <dcterms:created xsi:type="dcterms:W3CDTF">2010-01-28T17:05:39Z</dcterms:created>
  <dcterms:modified xsi:type="dcterms:W3CDTF">2016-07-04T19:48:40Z</dcterms:modified>
</cp:coreProperties>
</file>