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34"/>
  </p:notesMasterIdLst>
  <p:sldIdLst>
    <p:sldId id="287" r:id="rId6"/>
    <p:sldId id="312" r:id="rId7"/>
    <p:sldId id="311" r:id="rId8"/>
    <p:sldId id="304" r:id="rId9"/>
    <p:sldId id="363" r:id="rId10"/>
    <p:sldId id="367" r:id="rId11"/>
    <p:sldId id="371" r:id="rId12"/>
    <p:sldId id="379" r:id="rId13"/>
    <p:sldId id="380" r:id="rId14"/>
    <p:sldId id="369" r:id="rId15"/>
    <p:sldId id="368" r:id="rId16"/>
    <p:sldId id="377" r:id="rId17"/>
    <p:sldId id="364" r:id="rId18"/>
    <p:sldId id="372" r:id="rId19"/>
    <p:sldId id="373" r:id="rId20"/>
    <p:sldId id="370" r:id="rId21"/>
    <p:sldId id="390" r:id="rId22"/>
    <p:sldId id="378" r:id="rId23"/>
    <p:sldId id="381" r:id="rId24"/>
    <p:sldId id="382" r:id="rId25"/>
    <p:sldId id="365" r:id="rId26"/>
    <p:sldId id="366" r:id="rId27"/>
    <p:sldId id="391" r:id="rId28"/>
    <p:sldId id="352" r:id="rId29"/>
    <p:sldId id="354" r:id="rId30"/>
    <p:sldId id="355" r:id="rId31"/>
    <p:sldId id="345" r:id="rId32"/>
    <p:sldId id="325" r:id="rId33"/>
  </p:sldIdLst>
  <p:sldSz cx="9144000" cy="6858000" type="screen4x3"/>
  <p:notesSz cx="6858000" cy="9144000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a Dias" initials="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FFB400"/>
    <a:srgbClr val="0A83BB"/>
    <a:srgbClr val="FFE34A"/>
    <a:srgbClr val="FFFFFF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18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FA95AE-E75C-4F06-A7E7-9750BF511C09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000D75-A77B-4DA1-AC79-4E5C4A98AC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66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0CC1B0E-7BAD-4CD1-BD7D-318B9FA4275E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To </a:t>
            </a:r>
            <a:r>
              <a:rPr lang="pt-BR" altLang="pt-BR" b="1">
                <a:solidFill>
                  <a:srgbClr val="E46C0A"/>
                </a:solidFill>
              </a:rPr>
              <a:t>aggregate</a:t>
            </a:r>
            <a:r>
              <a:rPr lang="pt-BR" altLang="pt-BR"/>
              <a:t>, </a:t>
            </a:r>
            <a:r>
              <a:rPr lang="pt-BR" altLang="pt-BR" b="1">
                <a:solidFill>
                  <a:srgbClr val="E46C0A"/>
                </a:solidFill>
              </a:rPr>
              <a:t>represent</a:t>
            </a:r>
            <a:r>
              <a:rPr lang="pt-BR" altLang="pt-BR"/>
              <a:t> and </a:t>
            </a:r>
            <a:r>
              <a:rPr lang="pt-BR" altLang="pt-BR" b="1">
                <a:solidFill>
                  <a:srgbClr val="E46C0A"/>
                </a:solidFill>
              </a:rPr>
              <a:t>promote</a:t>
            </a:r>
            <a:r>
              <a:rPr lang="pt-BR" altLang="pt-BR"/>
              <a:t> the interests of the business incubators, </a:t>
            </a:r>
            <a:r>
              <a:rPr lang="en-US" altLang="pt-BR"/>
              <a:t>science &amp; technology parks </a:t>
            </a:r>
            <a:r>
              <a:rPr lang="pt-BR" altLang="pt-BR"/>
              <a:t>and technopoles, promoting these models as </a:t>
            </a:r>
            <a:r>
              <a:rPr lang="pt-BR" altLang="pt-BR" b="1">
                <a:solidFill>
                  <a:srgbClr val="E46C0A"/>
                </a:solidFill>
              </a:rPr>
              <a:t>instruments for the development </a:t>
            </a:r>
            <a:r>
              <a:rPr lang="pt-BR" altLang="pt-BR"/>
              <a:t>of the country.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/>
              <a:t>Established in 1987, it currently has </a:t>
            </a:r>
            <a:r>
              <a:rPr lang="pt-BR" altLang="pt-BR" b="1">
                <a:solidFill>
                  <a:srgbClr val="E46C0A"/>
                </a:solidFill>
              </a:rPr>
              <a:t>280 associates</a:t>
            </a:r>
            <a:r>
              <a:rPr lang="pt-BR" altLang="pt-BR"/>
              <a:t>: business incubators, </a:t>
            </a:r>
            <a:r>
              <a:rPr lang="en-US" altLang="pt-BR"/>
              <a:t>science &amp; technology parks</a:t>
            </a:r>
            <a:r>
              <a:rPr lang="pt-BR" altLang="pt-BR"/>
              <a:t>, education and research institutions, government bodies and other entities focused on </a:t>
            </a:r>
            <a:r>
              <a:rPr lang="pt-BR" altLang="pt-BR" b="1">
                <a:solidFill>
                  <a:srgbClr val="E46C0A"/>
                </a:solidFill>
              </a:rPr>
              <a:t>entrepreneurship and innovation </a:t>
            </a:r>
            <a:r>
              <a:rPr lang="pt-BR" altLang="pt-BR"/>
              <a:t>in Brazil.</a:t>
            </a:r>
          </a:p>
          <a:p>
            <a:endParaRPr lang="pt-BR" altLang="pt-BR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373531-7B6F-4A8F-98F7-E7E08B1BD25E}" type="slidenum">
              <a:rPr lang="pt-BR" altLang="pt-BR">
                <a:solidFill>
                  <a:srgbClr val="000000"/>
                </a:solidFill>
              </a:rPr>
              <a:pPr/>
              <a:t>2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416559-65C0-4DD5-9A0A-A7F8A934650C}" type="slidenum">
              <a:rPr lang="pt-BR" altLang="pt-BR">
                <a:solidFill>
                  <a:srgbClr val="000000"/>
                </a:solidFill>
              </a:rPr>
              <a:pPr/>
              <a:t>3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438836-98A2-44FB-B7DA-9CAEEAB65F00}" type="slidenum">
              <a:rPr lang="pt-BR" altLang="pt-BR">
                <a:solidFill>
                  <a:srgbClr val="000000"/>
                </a:solidFill>
              </a:rPr>
              <a:pPr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398B0-1C94-4F35-90CD-EDE475A31CCB}" type="slidenum">
              <a:rPr lang="pt-BR" smtClean="0">
                <a:latin typeface="Arial" pitchFamily="34" charset="0"/>
              </a:rPr>
              <a:pPr/>
              <a:t>12</a:t>
            </a:fld>
            <a:endParaRPr lang="pt-BR">
              <a:latin typeface="Arial" pitchFamily="34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E9D040-36C7-4225-8FA7-8697A9051C28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70B888-EAE0-4A8B-960A-ACA2C4CE5868}" type="slidenum">
              <a:rPr lang="pt-BR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0F9D-0833-4C45-90AE-55FC3326AA1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0646-2BE5-4DC9-964C-8F4E519CA9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2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CDB7-F26E-4393-8C68-0C280C024AED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DDCD-E8F0-46D2-88ED-F809C1F079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9D5-F152-4E71-ACF2-96AF94C6F634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B99-D2E6-4A8A-9630-CC1162486D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08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669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CDE1BF-47F2-49E4-85CB-2F26A8C91FDD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2506E4-BB7A-44B8-90DA-8DB082DBEC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96135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5068E6-3210-4F5B-8C2D-7F3E8D6E43F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FB0B9-AD0B-4436-AC99-B3E1D2C3E4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32660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00CF85-D418-4C25-9B90-B61882800687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073478-20AA-4D69-9BF4-CBF968A8CE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72689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2B624-CE80-4406-BB36-550D84E056D3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B91140-58D0-483C-A5E7-C19400B8D4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20976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F1417-5AE2-4C5F-B095-63FE2AEE20AF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FB871-90C1-406C-A186-D79FA3B4FD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34083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84A443-BD19-4674-AFA2-9BAE47328285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EC5B99-AE1D-4BEA-B088-E54855740B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6177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AA7229-3394-461C-AA14-86EF014B9CD7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A015D-BDF5-4F79-B137-492496C981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399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EDB0-5FDE-4B11-8A0A-CFA0EA10A27F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A8F9-C80A-4BA7-AA89-D84C5578C5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708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6283B3-DA56-4F32-A651-8DA546CE222A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9CF4D-359D-4911-BD1F-E674E0F2A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7300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FCA286-E56B-4C41-9632-E91A6CEE5D1D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BF015B-4ACF-498D-A544-B679215623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32365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6D88DB-483C-4B55-B142-F0515BF73A9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F7E0F7-8347-476B-84F3-BE8D165D26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63433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FDFA67-17B4-429F-A814-C173659D459D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A5C1C7-12FD-4312-81A1-A19C81704D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4130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CF3C-56D1-4969-BD58-A3A16709F9BE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1EE5-00DE-4633-82FC-C21F1227E5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338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6D4-DD32-4658-8AF4-114CD2DDE368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8153-CE2D-4BA2-BE5D-7425A5FCB8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3258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2DB4-7242-444E-890C-4B29D5765963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BEE-CBC5-4258-B2B3-65DB697054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88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FEBD-D356-4781-BD24-31C1D64A6FBE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A008-3558-432F-90C8-D18A038068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194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3EEC-70DA-4A72-BF18-2D984380812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825C-8863-4B76-BD9E-5227D02A6D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028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B94-0C53-4002-BD08-F6C9EA5EDA74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DCD0-571A-46CB-BEDC-04CCD91316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39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0D07-FA44-4E71-A3B4-9D9334F468CB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D5C2-F0DA-4C8F-A968-45F680539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572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6340-F75B-4E4F-A116-737BAC376D7E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01F5-E3A4-47D2-9A9A-D0875C6756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929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9A84-EEEB-466D-9E9E-16BE285DB4E7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8150-1747-4ED9-A1C5-594FE7F3F4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63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E471-9A65-4B34-B55B-60A1BE567FBF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E6F5-3243-4FC6-BEC3-0192FD51B8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9624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168E-C317-4AD7-B284-72E333144825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7ED6-DDD8-40EB-BE9A-1A4F9D204E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871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E274-461D-4A13-B79A-A4843B093D7E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F1DF-BA3A-45F6-AAAB-F57B9A2821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604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2FA1-0951-41B6-BAB7-37DE05065815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FAD5-7501-4412-8EC9-226F6623AF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520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8B1E-544F-4178-B457-F6DB7DB8C2B7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2081-510B-43A2-9053-1706345E49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58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952B-42A5-4851-BD49-3F52F4759EAD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3E2E-00E2-4F42-882B-17354AF50E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1987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7D2F-0C2F-42CA-814B-CB0D81699CA1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0418-E390-4771-89B9-66576E9CF6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906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EBAB-AA8F-43A7-A7BA-11638D343917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6444-B5D1-4735-B16F-7174D69CF2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5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D225-EFE5-48DC-B086-CF620DD0B70A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FB3E-B5C8-475D-A874-B760FB990A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990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6234-DC90-4CAC-A718-E9A300D4FF6B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D41A-BED4-4FA4-8E7C-63BCB79A70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5526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5019-B465-4851-8D11-24EE235A3A7A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D41F-6AB6-4870-B9C6-BE06FAF68A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1977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1664-CAE5-45DF-BA1D-20F4614F2995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2DE2-671A-47EF-ADBA-75027BF6E4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0199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4975-CBF3-4B90-8D97-A397A49BAA7B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EA4B-61A1-4B9D-8E04-67E00102EE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2062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AA0C-D3B4-4FE5-B7FE-0C0CE738D1C9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5213-BC8E-441B-9220-196C10DD57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601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45C8-ED54-4E23-A343-1DF7F3D42269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49AE-9281-42A1-9858-A427DC08FE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5027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844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327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F94D-2B8C-4D5C-968B-CC581ED3A1A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7701-E088-41E9-AC1F-DC848E181A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16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7AC9-19CC-4EFC-BC64-AF3471E7A449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36CC-CAB9-4CE9-93FD-45A4DE8106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7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0013-5581-4DD9-8659-57A1C13E8C0A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8DF4-BFE9-4667-B0C5-70C6F32B8E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3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7536-52D0-40AD-A334-180C330F77AF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4DE7-9A88-4D80-AE35-AB69A2485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60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1893-925D-4C35-B452-9B6B43D6AD13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5B69-55A2-44E1-9279-5B577B82D9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24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EAE4BD-F4FD-49E5-8B09-51C6D9B4C0E6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32FD3D-78BC-4A8C-9FE4-CDBF0CD471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  <p:sldLayoutId id="21474854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47E353-370D-4DE4-B652-026E74D0C98C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F67D9A-0235-47E2-890D-AA86F22650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29E5C5-C518-4DC8-A5F3-DC5A5C11600E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29E542-595D-4DB5-BDA2-FB5F402397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  <p:sldLayoutId id="2147485465" r:id="rId4"/>
    <p:sldLayoutId id="2147485466" r:id="rId5"/>
    <p:sldLayoutId id="2147485467" r:id="rId6"/>
    <p:sldLayoutId id="2147485468" r:id="rId7"/>
    <p:sldLayoutId id="2147485469" r:id="rId8"/>
    <p:sldLayoutId id="2147485470" r:id="rId9"/>
    <p:sldLayoutId id="2147485471" r:id="rId10"/>
    <p:sldLayoutId id="21474854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F47DCE-6DD2-47A5-98DF-F8BFDC8FF94F}" type="datetime1">
              <a:rPr lang="pt-BR" altLang="pt-BR"/>
              <a:pPr>
                <a:defRPr/>
              </a:pPr>
              <a:t>05/07/2016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0E8010-EE95-4140-9BFC-0DDE0F125B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9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graham.com/articl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ei.org/publication/fortune-500-firms-in-1955-vs-2014-89-are-gone-and-were-all-better-off-because-of-that-dynamic-creative-destruction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xqFQoTCPCclMGajMgCFYqSkAodu_0G7A&amp;url=http://www.ciscoinvestments.com/news/top-15-corporate-venture-capital-investors-exit-activity-saw-highest-share-ipo-exits/&amp;bvm=bv.103388427,d.Y2I&amp;psig=AFQjCNEUH1sMLXIHqmWLaz0k2hor5LBQ3g&amp;ust=1443065073839907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jpeg"/><Relationship Id="rId5" Type="http://schemas.openxmlformats.org/officeDocument/2006/relationships/image" Target="../media/image34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hyperlink" Target="http://www.google.com.br/url?sa=i&amp;rct=j&amp;q=&amp;esrc=s&amp;source=images&amp;cd=&amp;cad=rja&amp;uact=8&amp;ved=0CAcQjRxqFQoTCJzV1sOZjMgCFcsKkAodZBkOxw&amp;url=http://startupi.com.br/2015/05/conheca-o-cubo-iniciativa-que-ira-transformar-o-ecossistema-de-startups-brasileiro/&amp;psig=AFQjCNH7qEK7I47U8bmf0SsGzV2bhl2CZA&amp;ust=1443064782038972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jpeg"/><Relationship Id="rId5" Type="http://schemas.openxmlformats.org/officeDocument/2006/relationships/image" Target="../media/image3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65.jpe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3584575" y="2524125"/>
            <a:ext cx="4473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solidFill>
                  <a:srgbClr val="373737"/>
                </a:solidFill>
                <a:latin typeface="Century Gothic" panose="020B0502020202020204" pitchFamily="34" charset="0"/>
              </a:rPr>
              <a:t>Associação Nacional de Entidades Promotoras de Empreendimentos Inovadores</a:t>
            </a:r>
            <a:endParaRPr lang="pt-BR" altLang="pt-BR" sz="280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9490" y="5923729"/>
            <a:ext cx="8553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444444"/>
                </a:solidFill>
                <a:latin typeface="Arial" panose="020B0604020202020204" pitchFamily="34" charset="0"/>
              </a:rPr>
              <a:t>"Atuação e desafios das Empresas </a:t>
            </a:r>
            <a:r>
              <a:rPr lang="pt-BR" sz="2000" b="1" dirty="0" err="1">
                <a:solidFill>
                  <a:srgbClr val="444444"/>
                </a:solidFill>
                <a:latin typeface="Arial" panose="020B0604020202020204" pitchFamily="34" charset="0"/>
              </a:rPr>
              <a:t>Start-Ups</a:t>
            </a:r>
            <a:r>
              <a:rPr lang="pt-BR" sz="2000" b="1" dirty="0">
                <a:solidFill>
                  <a:srgbClr val="444444"/>
                </a:solidFill>
                <a:latin typeface="Arial" panose="020B0604020202020204" pitchFamily="34" charset="0"/>
              </a:rPr>
              <a:t> e incubadoras de empresas no contexto do desenvolvimento econômico brasileiro"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96949" y="236289"/>
            <a:ext cx="8426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Desenvolvimento Econômico, Indústria e Comércio Câmara dos Deputados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3454" y="9518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 err="1"/>
              <a:t>Atividade</a:t>
            </a:r>
            <a:r>
              <a:rPr lang="en-US" b="1" dirty="0"/>
              <a:t> Total </a:t>
            </a:r>
            <a:r>
              <a:rPr lang="en-US" b="1" dirty="0" err="1"/>
              <a:t>Empreendedora</a:t>
            </a:r>
            <a:r>
              <a:rPr lang="en-US" b="1" dirty="0"/>
              <a:t> (TEA)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empresas</a:t>
            </a:r>
            <a:r>
              <a:rPr lang="en-US" b="1" dirty="0"/>
              <a:t> </a:t>
            </a:r>
            <a:r>
              <a:rPr lang="en-US" b="1" dirty="0" err="1"/>
              <a:t>nascentes</a:t>
            </a:r>
            <a:endParaRPr lang="en-US" b="1" dirty="0"/>
          </a:p>
        </p:txBody>
      </p:sp>
      <p:sp>
        <p:nvSpPr>
          <p:cNvPr id="6" name="Retângulo 5"/>
          <p:cNvSpPr/>
          <p:nvPr/>
        </p:nvSpPr>
        <p:spPr>
          <a:xfrm>
            <a:off x="278552" y="5805264"/>
            <a:ext cx="8586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Percentual da população de 18-64 anos que são empreendedores nascentes ou proprietários-gerente de um novo negócio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9" y="1412776"/>
            <a:ext cx="62769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05405" y="6561644"/>
            <a:ext cx="3204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http://www.gemconsortium.org/visualizations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42265" y="83671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335187" y="17740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Pesquisa GEM</a:t>
            </a:r>
          </a:p>
        </p:txBody>
      </p:sp>
      <p:pic>
        <p:nvPicPr>
          <p:cNvPr id="11" name="Imagem 7" descr="Anprote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76339"/>
            <a:ext cx="558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412875"/>
            <a:ext cx="6248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tângulo 4"/>
          <p:cNvSpPr>
            <a:spLocks noChangeArrowheads="1"/>
          </p:cNvSpPr>
          <p:nvPr/>
        </p:nvSpPr>
        <p:spPr bwMode="auto">
          <a:xfrm>
            <a:off x="390525" y="5908675"/>
            <a:ext cx="837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PT" altLang="pt-BR" sz="2400">
                <a:latin typeface="Arial" panose="020B0604020202020204" pitchFamily="34" charset="0"/>
                <a:cs typeface="Arial" panose="020B0604020202020204" pitchFamily="34" charset="0"/>
              </a:rPr>
              <a:t>Percentual de TEA, que indica que o seu produto ou serviço é novo, segundo os clientes.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Retângulo 6"/>
          <p:cNvSpPr>
            <a:spLocks noChangeArrowheads="1"/>
          </p:cNvSpPr>
          <p:nvPr/>
        </p:nvSpPr>
        <p:spPr bwMode="auto">
          <a:xfrm>
            <a:off x="5905500" y="6561138"/>
            <a:ext cx="320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http://www.gemconsortium.org/visualizations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732588" y="6278563"/>
            <a:ext cx="17875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GEM</a:t>
            </a:r>
          </a:p>
        </p:txBody>
      </p:sp>
      <p:sp>
        <p:nvSpPr>
          <p:cNvPr id="68614" name="Retângulo 1"/>
          <p:cNvSpPr>
            <a:spLocks noChangeArrowheads="1"/>
          </p:cNvSpPr>
          <p:nvPr/>
        </p:nvSpPr>
        <p:spPr bwMode="auto">
          <a:xfrm>
            <a:off x="3425824" y="193675"/>
            <a:ext cx="220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PT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 produto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616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3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124075" y="141287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/>
              <a:t> </a:t>
            </a:r>
            <a:endParaRPr lang="pt-BR" sz="2400"/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999314" y="182938"/>
            <a:ext cx="50520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Para produzir um Vale do Silício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13691" y="1079246"/>
            <a:ext cx="56232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Paul Graham –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Silicon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Valley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6461125"/>
            <a:ext cx="4752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hlinkClick r:id="rId3"/>
              </a:rPr>
              <a:t>http://www.paulgraham.com/articles.html</a:t>
            </a:r>
            <a:endParaRPr lang="pt-BR" sz="2000" dirty="0"/>
          </a:p>
        </p:txBody>
      </p:sp>
      <p:pic>
        <p:nvPicPr>
          <p:cNvPr id="11" name="Imagem 10" descr="The Wheel: RI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2564904"/>
            <a:ext cx="4015688" cy="409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04846" y="205130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The Wheel Wagon está localizado em Mountain View. Durante os anos 1970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e 1980, muitos dos principais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engenheiros da Fairchild,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Nacional e outras empresas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se encontravam ali para beber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e falar dos problemas que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enfrentavam na fabricação e </a:t>
            </a:r>
          </a:p>
          <a:p>
            <a:r>
              <a:rPr lang="pt-PT" sz="2800" dirty="0">
                <a:latin typeface="Arial" pitchFamily="34" charset="0"/>
                <a:cs typeface="Arial" pitchFamily="34" charset="0"/>
              </a:rPr>
              <a:t>venda de semicondutores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2265" y="83671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6075" y="197506"/>
            <a:ext cx="753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Locais para estimular, preparar e descobrir</a:t>
            </a:r>
            <a:endParaRPr lang="pt-BR" sz="1400" b="1" dirty="0"/>
          </a:p>
        </p:txBody>
      </p:sp>
      <p:sp>
        <p:nvSpPr>
          <p:cNvPr id="103427" name="Retângulo 6"/>
          <p:cNvSpPr>
            <a:spLocks noChangeArrowheads="1"/>
          </p:cNvSpPr>
          <p:nvPr/>
        </p:nvSpPr>
        <p:spPr bwMode="auto">
          <a:xfrm>
            <a:off x="250825" y="58404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solidFill>
                  <a:srgbClr val="292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Inspirar, Idealizar, Criar, Compartilhar, Inovar, Reinventar e Transformar </a:t>
            </a: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Retângulo 7"/>
          <p:cNvSpPr>
            <a:spLocks noChangeArrowheads="1"/>
          </p:cNvSpPr>
          <p:nvPr/>
        </p:nvSpPr>
        <p:spPr bwMode="auto">
          <a:xfrm>
            <a:off x="1042988" y="5164138"/>
            <a:ext cx="705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programas de capacitação, encontros de negócios, palestras e debates. </a:t>
            </a:r>
          </a:p>
        </p:txBody>
      </p:sp>
      <p:sp>
        <p:nvSpPr>
          <p:cNvPr id="103429" name="Retângulo 8"/>
          <p:cNvSpPr>
            <a:spLocks noChangeArrowheads="1"/>
          </p:cNvSpPr>
          <p:nvPr/>
        </p:nvSpPr>
        <p:spPr bwMode="auto">
          <a:xfrm>
            <a:off x="6034088" y="5961063"/>
            <a:ext cx="206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 Weekend</a:t>
            </a:r>
          </a:p>
        </p:txBody>
      </p:sp>
      <p:sp>
        <p:nvSpPr>
          <p:cNvPr id="103430" name="Retângulo 9"/>
          <p:cNvSpPr>
            <a:spLocks noChangeArrowheads="1"/>
          </p:cNvSpPr>
          <p:nvPr/>
        </p:nvSpPr>
        <p:spPr bwMode="auto">
          <a:xfrm>
            <a:off x="708025" y="650716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>
                <a:solidFill>
                  <a:srgbClr val="888888"/>
                </a:solidFill>
                <a:latin typeface="Arial" panose="020B0604020202020204" pitchFamily="34" charset="0"/>
              </a:rPr>
              <a:t>StartupBus Estonia 2015 alumni at Junction festival in Helsinki (Finland)</a:t>
            </a:r>
            <a:endParaRPr lang="pt-BR" altLang="pt-BR"/>
          </a:p>
        </p:txBody>
      </p:sp>
      <p:pic>
        <p:nvPicPr>
          <p:cNvPr id="103431" name="Picture 2" descr="http://blog.startupbus.com/wp-content/uploads/sites/27/2015/11/12191461_1518516335131110_70040781629033443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12850"/>
            <a:ext cx="693261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CaixaDeTexto 5"/>
          <p:cNvSpPr txBox="1">
            <a:spLocks noChangeArrowheads="1"/>
          </p:cNvSpPr>
          <p:nvPr/>
        </p:nvSpPr>
        <p:spPr bwMode="auto">
          <a:xfrm>
            <a:off x="155575" y="1820863"/>
            <a:ext cx="353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Cursos, 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Festivais, Hackathon </a:t>
            </a:r>
          </a:p>
        </p:txBody>
      </p:sp>
      <p:sp>
        <p:nvSpPr>
          <p:cNvPr id="103433" name="CaixaDeTexto 4"/>
          <p:cNvSpPr txBox="1">
            <a:spLocks noChangeArrowheads="1"/>
          </p:cNvSpPr>
          <p:nvPr/>
        </p:nvSpPr>
        <p:spPr bwMode="auto">
          <a:xfrm>
            <a:off x="5651500" y="1254125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Premios, Concursos</a:t>
            </a:r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, Picths</a:t>
            </a:r>
          </a:p>
        </p:txBody>
      </p:sp>
      <p:pic>
        <p:nvPicPr>
          <p:cNvPr id="103434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2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tângulo 3"/>
          <p:cNvSpPr>
            <a:spLocks noChangeArrowheads="1"/>
          </p:cNvSpPr>
          <p:nvPr/>
        </p:nvSpPr>
        <p:spPr bwMode="auto">
          <a:xfrm>
            <a:off x="107950" y="5549816"/>
            <a:ext cx="892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PT" altLang="pt-BR" dirty="0"/>
              <a:t>Percentual da população de 18-64 anos que pessoalmente fornecem fundos para um novo negócio, iniciado por outra pessoa, nos últimos três anos</a:t>
            </a:r>
            <a:endParaRPr lang="pt-BR" altLang="pt-BR" dirty="0"/>
          </a:p>
        </p:txBody>
      </p:sp>
      <p:sp>
        <p:nvSpPr>
          <p:cNvPr id="122883" name="Retângulo 4"/>
          <p:cNvSpPr>
            <a:spLocks noChangeArrowheads="1"/>
          </p:cNvSpPr>
          <p:nvPr/>
        </p:nvSpPr>
        <p:spPr bwMode="auto">
          <a:xfrm>
            <a:off x="2277332" y="144208"/>
            <a:ext cx="4589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PT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Taxa de Investidores Informal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836398"/>
            <a:ext cx="6238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tângulo 5"/>
          <p:cNvSpPr>
            <a:spLocks noChangeArrowheads="1"/>
          </p:cNvSpPr>
          <p:nvPr/>
        </p:nvSpPr>
        <p:spPr bwMode="auto">
          <a:xfrm>
            <a:off x="2989162" y="6412213"/>
            <a:ext cx="3707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altLang="pt-BR" sz="1400" dirty="0">
                <a:latin typeface="Arial" charset="0"/>
                <a:cs typeface="Arial" charset="0"/>
              </a:rPr>
              <a:t>http://www.gemconsortium.org/visualizations</a:t>
            </a:r>
          </a:p>
        </p:txBody>
      </p:sp>
      <p:grpSp>
        <p:nvGrpSpPr>
          <p:cNvPr id="122886" name="Grupo 1"/>
          <p:cNvGrpSpPr>
            <a:grpSpLocks/>
          </p:cNvGrpSpPr>
          <p:nvPr/>
        </p:nvGrpSpPr>
        <p:grpSpPr bwMode="auto">
          <a:xfrm>
            <a:off x="0" y="6169025"/>
            <a:ext cx="9144000" cy="615950"/>
            <a:chOff x="0" y="6169025"/>
            <a:chExt cx="9144000" cy="615950"/>
          </a:xfrm>
        </p:grpSpPr>
        <p:cxnSp>
          <p:nvCxnSpPr>
            <p:cNvPr id="7" name="Conector reto 6"/>
            <p:cNvCxnSpPr/>
            <p:nvPr/>
          </p:nvCxnSpPr>
          <p:spPr>
            <a:xfrm>
              <a:off x="0" y="6169025"/>
              <a:ext cx="9144000" cy="158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2888" name="Imagem 7" descr="Anprote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6269038"/>
              <a:ext cx="5588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  <p:cxnSp>
        <p:nvCxnSpPr>
          <p:cNvPr id="10" name="Conector reto 9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5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76050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100" u="sng" dirty="0">
                <a:solidFill>
                  <a:srgbClr val="0068C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http://www.aei.org/publication/fortune-500-firms-in-1955-vs-2014-89-are-gone-and-were-all-better-off-because-of-that-dynamic-creative-destruction/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95936" y="986682"/>
            <a:ext cx="502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Comparando-se as empresas da revista Fortune 500 em 1955 com a Fortune 500 em 2014, verificamos que somente 61 empresas aparecem em ambas as listas. Em outras palavras, </a:t>
            </a:r>
            <a:r>
              <a:rPr lang="pt-BR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apenas 12,2% das empresas da Fortune 500, continuaram na lista 59 anos depois</a:t>
            </a: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endParaRPr lang="pt-BR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Isto é, 88% delas se foram, e nós estamos em melhor situação por causa desta dinâmica chamada "destruição criativa".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Shumpeter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1949)</a:t>
            </a:r>
            <a:endParaRPr lang="pt-BR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outras palavras, </a:t>
            </a:r>
            <a:r>
              <a:rPr lang="pt-BR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empreendedorismo e inovação.</a:t>
            </a:r>
            <a:endParaRPr lang="pt-BR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5260" y="229391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Ciclos Empresariais</a:t>
            </a:r>
          </a:p>
        </p:txBody>
      </p:sp>
      <p:pic>
        <p:nvPicPr>
          <p:cNvPr id="1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052689" y="135525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startups?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146922" y="3095739"/>
            <a:ext cx="1456682" cy="1117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59 anos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46922" y="4811151"/>
            <a:ext cx="1540007" cy="10410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32636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tângulo 1"/>
          <p:cNvSpPr>
            <a:spLocks noChangeArrowheads="1"/>
          </p:cNvSpPr>
          <p:nvPr/>
        </p:nvSpPr>
        <p:spPr bwMode="auto">
          <a:xfrm>
            <a:off x="125413" y="89331"/>
            <a:ext cx="903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 local de instalação da startup pode determinar as suas chances de sucesso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30595" y="890305"/>
            <a:ext cx="485382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">
              <a:lnSpc>
                <a:spcPts val="1180"/>
              </a:lnSpc>
              <a:spcAft>
                <a:spcPts val="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</a:p>
          <a:p>
            <a:pPr marL="43815">
              <a:lnSpc>
                <a:spcPts val="1505"/>
              </a:lnSpc>
              <a:spcAft>
                <a:spcPts val="0"/>
              </a:spcAft>
              <a:tabLst>
                <a:tab pos="272415" algn="l"/>
              </a:tabLst>
              <a:defRPr/>
            </a:pPr>
            <a:r>
              <a:rPr lang="en-US" kern="100" spc="-15" dirty="0">
                <a:solidFill>
                  <a:srgbClr val="0062A6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·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	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Home-office/</a:t>
            </a:r>
            <a:r>
              <a:rPr lang="pt-BR" kern="100" spc="-15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coworking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/escritório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virtual</a:t>
            </a:r>
            <a:endParaRPr lang="pt-BR" kern="1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43815">
              <a:lnSpc>
                <a:spcPts val="1160"/>
              </a:lnSpc>
              <a:spcAft>
                <a:spcPts val="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</a:p>
          <a:p>
            <a:pPr marL="43815">
              <a:lnSpc>
                <a:spcPts val="1505"/>
              </a:lnSpc>
              <a:spcAft>
                <a:spcPts val="0"/>
              </a:spcAft>
              <a:tabLst>
                <a:tab pos="272415" algn="l"/>
              </a:tabLst>
              <a:defRPr/>
            </a:pPr>
            <a:r>
              <a:rPr lang="en-US" kern="100" spc="-15" dirty="0">
                <a:solidFill>
                  <a:srgbClr val="0062A6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·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	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Aceleradora/incubadora/parque </a:t>
            </a:r>
            <a:r>
              <a:rPr lang="pt-BR" kern="100" spc="-1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tecnológico</a:t>
            </a:r>
            <a:endParaRPr lang="pt-BR" kern="1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43815">
              <a:lnSpc>
                <a:spcPts val="1180"/>
              </a:lnSpc>
              <a:spcAft>
                <a:spcPts val="0"/>
              </a:spcAft>
              <a:defRPr/>
            </a:pPr>
            <a:r>
              <a:rPr lang="pt-BR" kern="1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</a:p>
          <a:p>
            <a:pPr marL="43815">
              <a:lnSpc>
                <a:spcPts val="1505"/>
              </a:lnSpc>
              <a:spcAft>
                <a:spcPts val="0"/>
              </a:spcAft>
              <a:tabLst>
                <a:tab pos="272415" algn="l"/>
              </a:tabLst>
              <a:defRPr/>
            </a:pPr>
            <a:r>
              <a:rPr lang="en-US" kern="100" spc="-15" dirty="0">
                <a:solidFill>
                  <a:srgbClr val="0062A6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·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	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Escritório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próprio/loja</a:t>
            </a:r>
            <a:r>
              <a:rPr lang="pt-BR" kern="100" spc="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2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ou</a:t>
            </a:r>
            <a:r>
              <a:rPr lang="pt-BR" kern="1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sala alugada</a:t>
            </a:r>
            <a:endParaRPr lang="pt-BR" kern="1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1075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93" y="1985259"/>
            <a:ext cx="6173303" cy="41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 bwMode="auto">
          <a:xfrm>
            <a:off x="17463" y="6134958"/>
            <a:ext cx="91440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64275"/>
            <a:ext cx="9036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7" descr="Anprote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453492"/>
            <a:ext cx="5588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950" y="1132678"/>
            <a:ext cx="4023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As</a:t>
            </a:r>
            <a:r>
              <a:rPr lang="pt-BR" kern="100" spc="-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respostas</a:t>
            </a:r>
            <a:r>
              <a:rPr lang="pt-BR" kern="100" spc="-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das</a:t>
            </a:r>
            <a:r>
              <a:rPr lang="pt-BR" kern="100" spc="-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empresas</a:t>
            </a:r>
          </a:p>
          <a:p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geraram 3</a:t>
            </a:r>
            <a:r>
              <a:rPr lang="pt-BR" kern="100" spc="-2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categorias</a:t>
            </a:r>
            <a:r>
              <a:rPr lang="pt-BR" kern="100" spc="-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de</a:t>
            </a:r>
            <a:r>
              <a:rPr lang="pt-BR" kern="100" spc="-15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 instalação: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342900" y="920328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49" y="984659"/>
            <a:ext cx="8515350" cy="3886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91400" y="368300"/>
            <a:ext cx="27687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Novos Processos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7378" y="5132912"/>
            <a:ext cx="2197100" cy="720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Incubadoras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71183" y="5987437"/>
            <a:ext cx="1511300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Aceleradoras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54849" y="5949583"/>
            <a:ext cx="1873250" cy="7000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Coworkings</a:t>
            </a:r>
            <a:endParaRPr lang="en-US" dirty="0"/>
          </a:p>
        </p:txBody>
      </p:sp>
      <p:pic>
        <p:nvPicPr>
          <p:cNvPr id="9" name="Picture 2" descr="C:\Users\Public\Pictures\L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2" y="3169861"/>
            <a:ext cx="3057818" cy="21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692393" y="5120822"/>
            <a:ext cx="1589088" cy="660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Inovadoras</a:t>
            </a:r>
          </a:p>
        </p:txBody>
      </p:sp>
      <p:pic>
        <p:nvPicPr>
          <p:cNvPr id="1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1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680853" cy="46085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7577" y="216024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Áreas de Inovação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31840" y="6334780"/>
            <a:ext cx="2674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Tecnopuc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RS</a:t>
            </a:r>
          </a:p>
        </p:txBody>
      </p:sp>
      <p:pic>
        <p:nvPicPr>
          <p:cNvPr id="8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  <p:cxnSp>
        <p:nvCxnSpPr>
          <p:cNvPr id="7" name="Conector reto 6"/>
          <p:cNvCxnSpPr/>
          <p:nvPr/>
        </p:nvCxnSpPr>
        <p:spPr>
          <a:xfrm>
            <a:off x="342265" y="83671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9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6" descr="Resultado de imagem para aceleradora telef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2573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8" descr="http://ciscoinvestments.com/wp-content/uploads/2014/03/CBInsights_topcvcsha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217863"/>
            <a:ext cx="35052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CaixaDeTexto 1"/>
          <p:cNvSpPr txBox="1">
            <a:spLocks noChangeArrowheads="1"/>
          </p:cNvSpPr>
          <p:nvPr/>
        </p:nvSpPr>
        <p:spPr bwMode="auto">
          <a:xfrm>
            <a:off x="3132138" y="217488"/>
            <a:ext cx="2870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Corporate Venture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55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2" descr="Fachada do Google Campus São Paulo (Foto: Divulgação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16113"/>
            <a:ext cx="55705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CaixaDeTexto 3"/>
          <p:cNvSpPr txBox="1">
            <a:spLocks noChangeArrowheads="1"/>
          </p:cNvSpPr>
          <p:nvPr/>
        </p:nvSpPr>
        <p:spPr bwMode="auto">
          <a:xfrm>
            <a:off x="1800225" y="6275388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/>
              <a:t>Google Campus S.P.</a:t>
            </a:r>
          </a:p>
        </p:txBody>
      </p:sp>
    </p:spTree>
    <p:extLst>
      <p:ext uri="{BB962C8B-B14F-4D97-AF65-F5344CB8AC3E}">
        <p14:creationId xmlns:p14="http://schemas.microsoft.com/office/powerpoint/2010/main" val="222151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1" t="43896" r="4919" b="45438"/>
          <a:stretch>
            <a:fillRect/>
          </a:stretch>
        </p:blipFill>
        <p:spPr bwMode="auto">
          <a:xfrm>
            <a:off x="4543425" y="3009900"/>
            <a:ext cx="4149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0" t="13538" r="3999" b="54462"/>
          <a:stretch>
            <a:fillRect/>
          </a:stretch>
        </p:blipFill>
        <p:spPr bwMode="auto">
          <a:xfrm>
            <a:off x="5078413" y="928688"/>
            <a:ext cx="37004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5881688" y="1076325"/>
            <a:ext cx="265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3600">
                <a:solidFill>
                  <a:srgbClr val="FFE34A"/>
                </a:solidFill>
                <a:latin typeface="Century Gothic" panose="020B0502020202020204" pitchFamily="34" charset="0"/>
              </a:rPr>
              <a:t>Agregar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570538" y="1703388"/>
            <a:ext cx="296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3600">
                <a:solidFill>
                  <a:srgbClr val="FFE34A"/>
                </a:solidFill>
                <a:latin typeface="Century Gothic" panose="020B0502020202020204" pitchFamily="34" charset="0"/>
              </a:rPr>
              <a:t>Representar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6203950" y="2293938"/>
            <a:ext cx="233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3600">
                <a:solidFill>
                  <a:srgbClr val="FFE34A"/>
                </a:solidFill>
                <a:latin typeface="Century Gothic" panose="020B0502020202020204" pitchFamily="34" charset="0"/>
              </a:rPr>
              <a:t>Promover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162550" y="1736725"/>
            <a:ext cx="3259138" cy="0"/>
          </a:xfrm>
          <a:prstGeom prst="line">
            <a:avLst/>
          </a:prstGeom>
          <a:ln>
            <a:solidFill>
              <a:srgbClr val="FFE34A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162550" y="2351088"/>
            <a:ext cx="3259138" cy="0"/>
          </a:xfrm>
          <a:prstGeom prst="line">
            <a:avLst/>
          </a:prstGeom>
          <a:ln>
            <a:solidFill>
              <a:srgbClr val="FFE34A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0" t="42461" r="3539" b="53847"/>
          <a:stretch>
            <a:fillRect/>
          </a:stretch>
        </p:blipFill>
        <p:spPr bwMode="auto">
          <a:xfrm>
            <a:off x="8594725" y="2911475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6" t="12508" r="3847" b="83594"/>
          <a:stretch>
            <a:fillRect/>
          </a:stretch>
        </p:blipFill>
        <p:spPr bwMode="auto">
          <a:xfrm>
            <a:off x="8582025" y="858838"/>
            <a:ext cx="209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3" t="48819" r="42154" b="32307"/>
          <a:stretch>
            <a:fillRect/>
          </a:stretch>
        </p:blipFill>
        <p:spPr bwMode="auto">
          <a:xfrm>
            <a:off x="3924300" y="3348038"/>
            <a:ext cx="13652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3" t="31795" r="34923" b="28821"/>
          <a:stretch>
            <a:fillRect/>
          </a:stretch>
        </p:blipFill>
        <p:spPr bwMode="auto">
          <a:xfrm>
            <a:off x="3194050" y="2181225"/>
            <a:ext cx="2755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38770" r="39999" b="34975"/>
          <a:stretch>
            <a:fillRect/>
          </a:stretch>
        </p:blipFill>
        <p:spPr bwMode="auto">
          <a:xfrm>
            <a:off x="3756025" y="2659063"/>
            <a:ext cx="1730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6796088" y="3378200"/>
            <a:ext cx="1738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7200" b="1">
                <a:solidFill>
                  <a:srgbClr val="0A83BB"/>
                </a:solidFill>
                <a:latin typeface="Century Gothic" panose="020B0502020202020204" pitchFamily="34" charset="0"/>
              </a:rPr>
              <a:t>328</a:t>
            </a:r>
            <a:endParaRPr lang="pt-BR" altLang="pt-BR" sz="5400">
              <a:solidFill>
                <a:srgbClr val="0A83B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9"/>
          <p:cNvGrpSpPr>
            <a:grpSpLocks/>
          </p:cNvGrpSpPr>
          <p:nvPr/>
        </p:nvGrpSpPr>
        <p:grpSpPr bwMode="auto">
          <a:xfrm>
            <a:off x="4040188" y="5130800"/>
            <a:ext cx="4494212" cy="1446213"/>
            <a:chOff x="5034109" y="5269797"/>
            <a:chExt cx="3500485" cy="1446558"/>
          </a:xfrm>
        </p:grpSpPr>
        <p:sp>
          <p:nvSpPr>
            <p:cNvPr id="23577" name="CaixaDeTexto 4"/>
            <p:cNvSpPr txBox="1">
              <a:spLocks noChangeArrowheads="1"/>
            </p:cNvSpPr>
            <p:nvPr/>
          </p:nvSpPr>
          <p:spPr bwMode="auto">
            <a:xfrm>
              <a:off x="5034109" y="5269797"/>
              <a:ext cx="3500485" cy="1446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defTabSz="914400" eaLnBrk="1" hangingPunct="1">
                <a:lnSpc>
                  <a:spcPct val="85000"/>
                </a:lnSpc>
                <a:spcAft>
                  <a:spcPts val="800"/>
                </a:spcAft>
              </a:pPr>
              <a:r>
                <a:rPr lang="en-US" altLang="pt-BR" sz="2000" b="1">
                  <a:solidFill>
                    <a:srgbClr val="0A83BB"/>
                  </a:solidFill>
                  <a:latin typeface="Arial Narrow" panose="020B0606020202030204" pitchFamily="34" charset="0"/>
                </a:rPr>
                <a:t>Incubadoras </a:t>
              </a:r>
              <a:r>
                <a:rPr lang="en-US" altLang="pt-BR" sz="2000">
                  <a:solidFill>
                    <a:srgbClr val="404040"/>
                  </a:solidFill>
                  <a:latin typeface="Arial Narrow" panose="020B0606020202030204" pitchFamily="34" charset="0"/>
                </a:rPr>
                <a:t>de empresas</a:t>
              </a:r>
            </a:p>
            <a:p>
              <a:pPr algn="r" defTabSz="914400" eaLnBrk="1" hangingPunct="1">
                <a:lnSpc>
                  <a:spcPct val="85000"/>
                </a:lnSpc>
                <a:spcAft>
                  <a:spcPts val="800"/>
                </a:spcAft>
              </a:pPr>
              <a:r>
                <a:rPr lang="en-US" altLang="pt-BR" sz="2000">
                  <a:solidFill>
                    <a:srgbClr val="404040"/>
                  </a:solidFill>
                  <a:latin typeface="Arial Narrow" panose="020B0606020202030204" pitchFamily="34" charset="0"/>
                </a:rPr>
                <a:t>Parques </a:t>
              </a:r>
              <a:r>
                <a:rPr lang="en-US" altLang="pt-BR" sz="2000" b="1">
                  <a:solidFill>
                    <a:srgbClr val="0A83BB"/>
                  </a:solidFill>
                  <a:latin typeface="Arial Narrow" panose="020B0606020202030204" pitchFamily="34" charset="0"/>
                </a:rPr>
                <a:t>científicos e tecnológicos</a:t>
              </a:r>
            </a:p>
            <a:p>
              <a:pPr algn="r" defTabSz="914400" eaLnBrk="1" hangingPunct="1">
                <a:lnSpc>
                  <a:spcPct val="85000"/>
                </a:lnSpc>
                <a:spcAft>
                  <a:spcPts val="800"/>
                </a:spcAft>
              </a:pPr>
              <a:r>
                <a:rPr lang="en-US" altLang="pt-BR" sz="2000">
                  <a:solidFill>
                    <a:srgbClr val="404040"/>
                  </a:solidFill>
                  <a:latin typeface="Arial Narrow" panose="020B0606020202030204" pitchFamily="34" charset="0"/>
                </a:rPr>
                <a:t>Instituições de </a:t>
              </a:r>
              <a:r>
                <a:rPr lang="en-US" altLang="pt-BR" sz="2000" b="1">
                  <a:solidFill>
                    <a:srgbClr val="0A83BB"/>
                  </a:solidFill>
                  <a:latin typeface="Arial Narrow" panose="020B0606020202030204" pitchFamily="34" charset="0"/>
                </a:rPr>
                <a:t>ensino e pesquisa</a:t>
              </a:r>
              <a:endParaRPr lang="en-US" altLang="pt-BR" sz="2000" b="1">
                <a:solidFill>
                  <a:srgbClr val="FFB400"/>
                </a:solidFill>
                <a:latin typeface="Arial Narrow" panose="020B0606020202030204" pitchFamily="34" charset="0"/>
              </a:endParaRPr>
            </a:p>
            <a:p>
              <a:pPr algn="r" defTabSz="914400" eaLnBrk="1" hangingPunct="1">
                <a:lnSpc>
                  <a:spcPct val="85000"/>
                </a:lnSpc>
                <a:spcAft>
                  <a:spcPts val="800"/>
                </a:spcAft>
              </a:pPr>
              <a:r>
                <a:rPr lang="en-US" altLang="pt-BR" sz="2000">
                  <a:solidFill>
                    <a:srgbClr val="404040"/>
                  </a:solidFill>
                  <a:latin typeface="Arial Narrow" panose="020B0606020202030204" pitchFamily="34" charset="0"/>
                </a:rPr>
                <a:t>Órgãos de governo</a:t>
              </a:r>
            </a:p>
          </p:txBody>
        </p:sp>
        <p:grpSp>
          <p:nvGrpSpPr>
            <p:cNvPr id="23578" name="Grupo 1"/>
            <p:cNvGrpSpPr>
              <a:grpSpLocks/>
            </p:cNvGrpSpPr>
            <p:nvPr/>
          </p:nvGrpSpPr>
          <p:grpSpPr bwMode="auto">
            <a:xfrm>
              <a:off x="5416062" y="5606521"/>
              <a:ext cx="3005991" cy="1001364"/>
              <a:chOff x="5982328" y="1494925"/>
              <a:chExt cx="1724025" cy="1001364"/>
            </a:xfrm>
          </p:grpSpPr>
          <p:cxnSp>
            <p:nvCxnSpPr>
              <p:cNvPr id="9" name="Conector reto 8"/>
              <p:cNvCxnSpPr/>
              <p:nvPr/>
            </p:nvCxnSpPr>
            <p:spPr>
              <a:xfrm>
                <a:off x="5983106" y="1494831"/>
                <a:ext cx="1723259" cy="0"/>
              </a:xfrm>
              <a:prstGeom prst="line">
                <a:avLst/>
              </a:prstGeom>
              <a:ln>
                <a:solidFill>
                  <a:srgbClr val="40404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5983106" y="1874335"/>
                <a:ext cx="1723259" cy="0"/>
              </a:xfrm>
              <a:prstGeom prst="line">
                <a:avLst/>
              </a:prstGeom>
              <a:ln>
                <a:solidFill>
                  <a:srgbClr val="40404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5983106" y="2496783"/>
                <a:ext cx="1723259" cy="0"/>
              </a:xfrm>
              <a:prstGeom prst="line">
                <a:avLst/>
              </a:prstGeom>
              <a:ln>
                <a:solidFill>
                  <a:srgbClr val="40404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40275" y="4340225"/>
            <a:ext cx="379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pt-BR" altLang="pt-BR" sz="2000" b="1">
                <a:solidFill>
                  <a:srgbClr val="0A83BB"/>
                </a:solidFill>
                <a:latin typeface="Arial Narrow" panose="020B0606020202030204" pitchFamily="34" charset="0"/>
              </a:rPr>
              <a:t>Associados </a:t>
            </a:r>
            <a:r>
              <a:rPr lang="pt-BR" altLang="pt-BR" sz="2000">
                <a:solidFill>
                  <a:srgbClr val="404040"/>
                </a:solidFill>
                <a:latin typeface="Arial Narrow" panose="020B0606020202030204" pitchFamily="34" charset="0"/>
              </a:rPr>
              <a:t>focados em </a:t>
            </a:r>
            <a:r>
              <a:rPr lang="pt-BR" altLang="pt-BR" sz="2000" b="1">
                <a:solidFill>
                  <a:srgbClr val="0A83BB"/>
                </a:solidFill>
                <a:latin typeface="Arial Narrow" panose="020B0606020202030204" pitchFamily="34" charset="0"/>
              </a:rPr>
              <a:t>empreendedorismo </a:t>
            </a:r>
            <a:r>
              <a:rPr lang="pt-BR" altLang="pt-BR" sz="2000">
                <a:solidFill>
                  <a:srgbClr val="404040"/>
                </a:solidFill>
                <a:latin typeface="Arial Narrow" panose="020B0606020202030204" pitchFamily="34" charset="0"/>
              </a:rPr>
              <a:t>e </a:t>
            </a:r>
            <a:r>
              <a:rPr lang="pt-BR" altLang="pt-BR" sz="2000" b="1">
                <a:solidFill>
                  <a:srgbClr val="0A83BB"/>
                </a:solidFill>
                <a:latin typeface="Arial Narrow" panose="020B0606020202030204" pitchFamily="34" charset="0"/>
              </a:rPr>
              <a:t>inovação</a:t>
            </a:r>
            <a:endParaRPr lang="pt-BR" altLang="pt-BR" sz="2000">
              <a:solidFill>
                <a:srgbClr val="0A83BB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6" b="85027"/>
          <a:stretch>
            <a:fillRect/>
          </a:stretch>
        </p:blipFill>
        <p:spPr bwMode="auto">
          <a:xfrm>
            <a:off x="8721725" y="0"/>
            <a:ext cx="4222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72205" r="6769" b="23282"/>
          <a:stretch>
            <a:fillRect/>
          </a:stretch>
        </p:blipFill>
        <p:spPr bwMode="auto">
          <a:xfrm>
            <a:off x="3489325" y="4875213"/>
            <a:ext cx="50355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9" t="68102" r="43079" b="28821"/>
          <a:stretch>
            <a:fillRect/>
          </a:stretch>
        </p:blipFill>
        <p:spPr bwMode="auto">
          <a:xfrm>
            <a:off x="3475038" y="4670425"/>
            <a:ext cx="17303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3" t="44308" b="2"/>
          <a:stretch>
            <a:fillRect/>
          </a:stretch>
        </p:blipFill>
        <p:spPr bwMode="auto">
          <a:xfrm>
            <a:off x="8680450" y="3038475"/>
            <a:ext cx="4635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6" t="2" r="4767" b="85027"/>
          <a:stretch>
            <a:fillRect/>
          </a:stretch>
        </p:blipFill>
        <p:spPr bwMode="auto">
          <a:xfrm>
            <a:off x="6626225" y="0"/>
            <a:ext cx="20812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3" t="42461" r="43538" b="38257"/>
          <a:stretch>
            <a:fillRect/>
          </a:stretch>
        </p:blipFill>
        <p:spPr bwMode="auto">
          <a:xfrm>
            <a:off x="3924300" y="2911475"/>
            <a:ext cx="1238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7"/>
          <a:stretch>
            <a:fillRect/>
          </a:stretch>
        </p:blipFill>
        <p:spPr bwMode="auto">
          <a:xfrm>
            <a:off x="0" y="1831975"/>
            <a:ext cx="447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778 " pathEditMode="relative" ptsTypes="AA">
                                      <p:cBhvr>
                                        <p:cTn id="6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778 " pathEditMode="relative" ptsTypes="AA">
                                      <p:cBhvr>
                                        <p:cTn id="6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778 " pathEditMode="relative" ptsTypes="AA">
                                      <p:cBhvr>
                                        <p:cTn id="6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778 " pathEditMode="relative" ptsTypes="AA">
                                      <p:cBhvr>
                                        <p:cTn id="7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  <p:bldP spid="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startupi.com.br/wp-content/uploads/2015/05/cubo-espac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341438"/>
            <a:ext cx="458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4" descr="Resultado de imagem para cubo it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573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CaixaDeTexto 7"/>
          <p:cNvSpPr txBox="1">
            <a:spLocks noChangeArrowheads="1"/>
          </p:cNvSpPr>
          <p:nvPr/>
        </p:nvSpPr>
        <p:spPr bwMode="auto">
          <a:xfrm>
            <a:off x="3595688" y="174625"/>
            <a:ext cx="1858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Impact Hub</a:t>
            </a:r>
          </a:p>
        </p:txBody>
      </p:sp>
      <p:pic>
        <p:nvPicPr>
          <p:cNvPr id="109575" name="Picture 2" descr="Resultado de imagem para innovation lab eins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475"/>
            <a:ext cx="44037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8"/>
            <a:ext cx="4305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Retângulo 2"/>
          <p:cNvSpPr>
            <a:spLocks noChangeArrowheads="1"/>
          </p:cNvSpPr>
          <p:nvPr/>
        </p:nvSpPr>
        <p:spPr bwMode="auto">
          <a:xfrm>
            <a:off x="536575" y="1155700"/>
            <a:ext cx="298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>
                <a:solidFill>
                  <a:srgbClr val="005696"/>
                </a:solidFill>
                <a:latin typeface="HelvetivaNeueLTStd-97Black"/>
              </a:rPr>
              <a:t>Inovação no Albert Einstein</a:t>
            </a:r>
          </a:p>
        </p:txBody>
      </p:sp>
      <p:sp>
        <p:nvSpPr>
          <p:cNvPr id="109578" name="CaixaDeTexto 8"/>
          <p:cNvSpPr txBox="1">
            <a:spLocks noChangeArrowheads="1"/>
          </p:cNvSpPr>
          <p:nvPr/>
        </p:nvSpPr>
        <p:spPr bwMode="auto">
          <a:xfrm>
            <a:off x="4525963" y="6165850"/>
            <a:ext cx="2811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“Polo de Pinheiros”</a:t>
            </a:r>
          </a:p>
        </p:txBody>
      </p:sp>
    </p:spTree>
    <p:extLst>
      <p:ext uri="{BB962C8B-B14F-4D97-AF65-F5344CB8AC3E}">
        <p14:creationId xmlns:p14="http://schemas.microsoft.com/office/powerpoint/2010/main" val="258560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11188" y="1989138"/>
          <a:ext cx="7656513" cy="23542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52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2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2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Ciência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Inovação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Descoberta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Invenção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Produtos &amp; Serviços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" name="Conector reto 25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77" name="Agrupar 3"/>
          <p:cNvGrpSpPr>
            <a:grpSpLocks/>
          </p:cNvGrpSpPr>
          <p:nvPr/>
        </p:nvGrpSpPr>
        <p:grpSpPr bwMode="auto">
          <a:xfrm>
            <a:off x="584200" y="4705350"/>
            <a:ext cx="7218363" cy="1339850"/>
            <a:chOff x="909879" y="5420863"/>
            <a:chExt cx="7218582" cy="1340102"/>
          </a:xfrm>
        </p:grpSpPr>
        <p:sp>
          <p:nvSpPr>
            <p:cNvPr id="53283" name="Rectangle 1"/>
            <p:cNvSpPr>
              <a:spLocks noChangeArrowheads="1"/>
            </p:cNvSpPr>
            <p:nvPr/>
          </p:nvSpPr>
          <p:spPr bwMode="auto">
            <a:xfrm>
              <a:off x="944335" y="5420863"/>
              <a:ext cx="64890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pt-BR" altLang="pt-BR">
                  <a:cs typeface="Arial" panose="020B0604020202020204" pitchFamily="34" charset="0"/>
                </a:rPr>
                <a:t>Lei da inovação N</a:t>
              </a:r>
              <a:r>
                <a:rPr lang="pt-BR" altLang="pt-BR" baseline="30000">
                  <a:cs typeface="Arial" panose="020B0604020202020204" pitchFamily="34" charset="0"/>
                </a:rPr>
                <a:t>o</a:t>
              </a:r>
              <a:r>
                <a:rPr lang="pt-BR" altLang="pt-BR">
                  <a:cs typeface="Arial" panose="020B0604020202020204" pitchFamily="34" charset="0"/>
                </a:rPr>
                <a:t> 10.973, DE 2 DE DEZEMBRO DE 2004.</a:t>
              </a:r>
            </a:p>
          </p:txBody>
        </p:sp>
        <p:sp>
          <p:nvSpPr>
            <p:cNvPr id="53284" name="Retângulo 13"/>
            <p:cNvSpPr>
              <a:spLocks noChangeArrowheads="1"/>
            </p:cNvSpPr>
            <p:nvPr/>
          </p:nvSpPr>
          <p:spPr bwMode="auto">
            <a:xfrm>
              <a:off x="922192" y="6037352"/>
              <a:ext cx="7206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Emenda Constitucional Nº 85, DE 26 DE FEVEREIRO DE 2015</a:t>
              </a:r>
            </a:p>
          </p:txBody>
        </p:sp>
        <p:sp>
          <p:nvSpPr>
            <p:cNvPr id="53285" name="Retângulo 15"/>
            <p:cNvSpPr>
              <a:spLocks noChangeArrowheads="1"/>
            </p:cNvSpPr>
            <p:nvPr/>
          </p:nvSpPr>
          <p:spPr bwMode="auto">
            <a:xfrm>
              <a:off x="930298" y="5721582"/>
              <a:ext cx="4148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Lei nº 12.545, de 14 de dezembro de 2011</a:t>
              </a:r>
            </a:p>
          </p:txBody>
        </p:sp>
        <p:sp>
          <p:nvSpPr>
            <p:cNvPr id="53286" name="Retângulo 1"/>
            <p:cNvSpPr>
              <a:spLocks noChangeArrowheads="1"/>
            </p:cNvSpPr>
            <p:nvPr/>
          </p:nvSpPr>
          <p:spPr bwMode="auto">
            <a:xfrm>
              <a:off x="909879" y="6391633"/>
              <a:ext cx="7147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Lei 13.243/2016 </a:t>
              </a:r>
              <a:r>
                <a:rPr lang="pt-BR" altLang="pt-BR">
                  <a:solidFill>
                    <a:srgbClr val="000000"/>
                  </a:solidFill>
                </a:rPr>
                <a:t>(Marco Legal para Ciência, Tecnologia e Inovação)</a:t>
              </a:r>
              <a:endParaRPr lang="pt-BR" altLang="pt-BR"/>
            </a:p>
          </p:txBody>
        </p:sp>
      </p:grpSp>
      <p:sp>
        <p:nvSpPr>
          <p:cNvPr id="53278" name="CaixaDeTexto 4"/>
          <p:cNvSpPr txBox="1">
            <a:spLocks noChangeArrowheads="1"/>
          </p:cNvSpPr>
          <p:nvPr/>
        </p:nvSpPr>
        <p:spPr bwMode="auto">
          <a:xfrm>
            <a:off x="2847975" y="185738"/>
            <a:ext cx="326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Legislação Brasileira</a:t>
            </a:r>
          </a:p>
        </p:txBody>
      </p:sp>
      <p:sp>
        <p:nvSpPr>
          <p:cNvPr id="53279" name="CaixaDeTexto 5"/>
          <p:cNvSpPr txBox="1">
            <a:spLocks noChangeArrowheads="1"/>
          </p:cNvSpPr>
          <p:nvPr/>
        </p:nvSpPr>
        <p:spPr bwMode="auto">
          <a:xfrm>
            <a:off x="3419475" y="1162050"/>
            <a:ext cx="172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</a:p>
        </p:txBody>
      </p:sp>
      <p:sp>
        <p:nvSpPr>
          <p:cNvPr id="53280" name="CaixaDeTexto 2"/>
          <p:cNvSpPr txBox="1">
            <a:spLocks noChangeArrowheads="1"/>
          </p:cNvSpPr>
          <p:nvPr/>
        </p:nvSpPr>
        <p:spPr bwMode="auto">
          <a:xfrm>
            <a:off x="8553450" y="198596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53281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Rectangle 1"/>
          <p:cNvSpPr>
            <a:spLocks noChangeArrowheads="1"/>
          </p:cNvSpPr>
          <p:nvPr/>
        </p:nvSpPr>
        <p:spPr bwMode="auto">
          <a:xfrm>
            <a:off x="11113" y="6234113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13267/16 | Lei nº 13.267, de 6 de abril de 2016.</a:t>
            </a:r>
            <a:b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Disciplina a criação e a organização das associações denominadas empresas juniores, com funcionamento perante instituições de ensino superior.</a:t>
            </a:r>
            <a:r>
              <a:rPr lang="pt-BR" altLang="pt-BR" sz="800"/>
              <a:t> 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ângulo 3"/>
          <p:cNvSpPr>
            <a:spLocks noChangeArrowheads="1"/>
          </p:cNvSpPr>
          <p:nvPr/>
        </p:nvSpPr>
        <p:spPr bwMode="auto">
          <a:xfrm>
            <a:off x="161925" y="1341438"/>
            <a:ext cx="89820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Art. 219.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O mercado interno integra o patrimônio nacional e será incentivado de modo a viabilizar o desenvolvimento cultural e sócio-econômico, o bem-estar da população e a autonomia tecnológica do País, nos termos de lei federal.</a:t>
            </a:r>
            <a:endParaRPr lang="pt-BR" altLang="pt-BR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Parágrafo único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 Estado estimulará a formação e o fortalecimento da inovação nas empresas, bem como nos demais entes, públicos ou privados, a constituição e a manutenção de parques e polos tecnológicos e de demais ambientes promotores da inovação, 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atuação dos inventores independentes e a criação, absorção, difusão e transferência de tecnologia. (Incluído pela Emenda Constitucional nº 85, de 2015)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Art. 219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-A. A União, os Estados, o Distrito Federal e os Municípios poderão firmar instrumentos de cooperação com órgãos e entidades públicos e com entidades privadas, inclusive para o compartilhamento de recursos humanos especializados e capacidade instalada, para a execução de projetos de pesquisa, de desenvolvimento científico e tecnológico e de inovação, mediante contrapartida financeira ou não financeira assumida pelo ente beneficiário, na forma da lei. (Incluído pela Emenda Constitucional nº 85, de 2015)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Art. 219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-B. O Sistema Nacional de Ciência, Tecnologia e Inovação (SNCTI) será organizado em regime de colaboração entre entes, tanto públicos quanto privados, com vistas a promover o desenvolvimento científico e tecnológico e a inovação. (Incluído pela Emenda Constitucional nº 85, de 2015)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§ 1º</a:t>
            </a:r>
            <a:r>
              <a:rPr lang="pt-BR" altLang="pt-BR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Lei federal disporá sobre as normas gerais do SNCTI. (Incluído pela Emenda Constitucional nº 85, de 2015)</a:t>
            </a:r>
            <a:endParaRPr lang="pt-BR" altLang="pt-BR" sz="1600"/>
          </a:p>
          <a:p>
            <a:pPr>
              <a:lnSpc>
                <a:spcPts val="1350"/>
              </a:lnSpc>
            </a:pPr>
            <a:r>
              <a:rPr lang="pt-BR" altLang="pt-BR" b="1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§ 2º Os Estados, o Distrito Federal e os Municípios legislarão concorrentemente sobre suas peculiaridades. (Incluído pela Emenda Constitucional nº 85, de 2015)</a:t>
            </a:r>
            <a:endParaRPr lang="pt-BR" altLang="pt-BR" sz="1600" b="1"/>
          </a:p>
        </p:txBody>
      </p:sp>
      <p:cxnSp>
        <p:nvCxnSpPr>
          <p:cNvPr id="5" name="Conector reto 4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276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tângulo 6"/>
          <p:cNvSpPr>
            <a:spLocks noChangeArrowheads="1"/>
          </p:cNvSpPr>
          <p:nvPr/>
        </p:nvSpPr>
        <p:spPr bwMode="auto">
          <a:xfrm>
            <a:off x="619125" y="385763"/>
            <a:ext cx="75422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350"/>
              </a:lnSpc>
            </a:pPr>
            <a:r>
              <a:rPr lang="pt-BR" altLang="pt-BR" sz="2400" b="1">
                <a:solidFill>
                  <a:srgbClr val="55555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Constituição da República Federativa do Brasil.</a:t>
            </a:r>
            <a:endParaRPr lang="pt-BR" altLang="pt-BR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1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4072" y="1885071"/>
            <a:ext cx="72875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Preparação de Capital Intelectual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Preparação de Empreendedores Inovadores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Estímulo aos Mecanismos de Startups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Criação de Ambientes de Inovação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Apoio e Facilidades ao Capital de Risco</a:t>
            </a:r>
          </a:p>
        </p:txBody>
      </p:sp>
      <p:pic>
        <p:nvPicPr>
          <p:cNvPr id="1028" name="Picture 4" descr="http://anprotec.org.br/site/wp-content/themes/anprotec/images/anprot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" y="245965"/>
            <a:ext cx="8229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9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3063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2361" b="39999"/>
          <a:stretch>
            <a:fillRect/>
          </a:stretch>
        </p:blipFill>
        <p:spPr bwMode="auto">
          <a:xfrm>
            <a:off x="5551488" y="46038"/>
            <a:ext cx="34274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5556" r="6667" b="45370"/>
          <a:stretch>
            <a:fillRect/>
          </a:stretch>
        </p:blipFill>
        <p:spPr bwMode="auto">
          <a:xfrm>
            <a:off x="5781675" y="290513"/>
            <a:ext cx="2933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853" r="50557" b="87778"/>
          <a:stretch>
            <a:fillRect/>
          </a:stretch>
        </p:blipFill>
        <p:spPr bwMode="auto">
          <a:xfrm>
            <a:off x="736600" y="469900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4724400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 flipH="1">
            <a:off x="5875338" y="946150"/>
            <a:ext cx="2746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26ª Conferência Anprotec </a:t>
            </a:r>
            <a:r>
              <a:rPr lang="pt-BR" altLang="pt-BR" sz="2800" b="1">
                <a:solidFill>
                  <a:srgbClr val="FFB4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 Fortaleza (CE)</a:t>
            </a:r>
          </a:p>
        </p:txBody>
      </p:sp>
      <p:pic>
        <p:nvPicPr>
          <p:cNvPr id="25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4841875" y="488950"/>
            <a:ext cx="992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6209" r="47043" b="92123"/>
          <a:stretch>
            <a:fillRect/>
          </a:stretch>
        </p:blipFill>
        <p:spPr bwMode="auto">
          <a:xfrm>
            <a:off x="447675" y="423863"/>
            <a:ext cx="4394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069" r="95158" b="74310"/>
          <a:stretch>
            <a:fillRect/>
          </a:stretch>
        </p:blipFill>
        <p:spPr bwMode="auto">
          <a:xfrm>
            <a:off x="333375" y="481013"/>
            <a:ext cx="109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17573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1733550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28225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28384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39020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39290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49942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89539" r="95158" b="6430"/>
          <a:stretch>
            <a:fillRect/>
          </a:stretch>
        </p:blipFill>
        <p:spPr bwMode="auto">
          <a:xfrm>
            <a:off x="371475" y="6134100"/>
            <a:ext cx="7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6075363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50101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93500" r="59950" b="5112"/>
          <a:stretch>
            <a:fillRect/>
          </a:stretch>
        </p:blipFill>
        <p:spPr bwMode="auto">
          <a:xfrm>
            <a:off x="433388" y="6405563"/>
            <a:ext cx="32289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48815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59594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35845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48815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59594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57034" r="31947" b="37596"/>
          <a:stretch>
            <a:fillRect/>
          </a:stretch>
        </p:blipFill>
        <p:spPr bwMode="auto">
          <a:xfrm>
            <a:off x="5551488" y="6411913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94624" r="58456" b="-218"/>
          <a:stretch>
            <a:fillRect/>
          </a:stretch>
        </p:blipFill>
        <p:spPr bwMode="auto">
          <a:xfrm>
            <a:off x="2755900" y="6502400"/>
            <a:ext cx="1042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Rectangle 5"/>
          <p:cNvSpPr>
            <a:spLocks noChangeArrowheads="1"/>
          </p:cNvSpPr>
          <p:nvPr/>
        </p:nvSpPr>
        <p:spPr bwMode="auto">
          <a:xfrm>
            <a:off x="5003800" y="5440363"/>
            <a:ext cx="376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www.conferenciaanprotec.com.br</a:t>
            </a:r>
            <a:endParaRPr lang="en-US" altLang="pt-BR" sz="1800" b="1" i="1">
              <a:solidFill>
                <a:schemeClr val="accent1"/>
              </a:solidFill>
            </a:endParaRPr>
          </a:p>
        </p:txBody>
      </p:sp>
      <p:pic>
        <p:nvPicPr>
          <p:cNvPr id="35878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01975"/>
            <a:ext cx="3784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7" name="Rectangle 5"/>
          <p:cNvSpPr>
            <a:spLocks noChangeArrowheads="1"/>
          </p:cNvSpPr>
          <p:nvPr/>
        </p:nvSpPr>
        <p:spPr bwMode="auto">
          <a:xfrm>
            <a:off x="993775" y="1004888"/>
            <a:ext cx="3768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800"/>
              <a:t> </a:t>
            </a:r>
            <a:r>
              <a:rPr lang="pt-BR" altLang="pt-BR" sz="2400" b="1" i="1">
                <a:solidFill>
                  <a:schemeClr val="accent1"/>
                </a:solidFill>
              </a:rPr>
              <a:t> 17 a 20 de outubro</a:t>
            </a:r>
            <a:endParaRPr lang="en-US" altLang="pt-BR" sz="2400" b="1" i="1">
              <a:solidFill>
                <a:schemeClr val="accent1"/>
              </a:solidFill>
            </a:endParaRPr>
          </a:p>
        </p:txBody>
      </p:sp>
      <p:pic>
        <p:nvPicPr>
          <p:cNvPr id="53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12900"/>
            <a:ext cx="37496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946650" y="4178300"/>
            <a:ext cx="3768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i="1" dirty="0"/>
              <a:t>Tema: </a:t>
            </a:r>
            <a:r>
              <a:rPr lang="en-US" altLang="pt-BR" sz="2000" b="1" i="1" dirty="0">
                <a:solidFill>
                  <a:schemeClr val="accent1"/>
                </a:solidFill>
              </a:rPr>
              <a:t>“</a:t>
            </a:r>
            <a:r>
              <a:rPr lang="pt-BR" sz="2000" b="1" i="1" dirty="0">
                <a:solidFill>
                  <a:schemeClr val="accent1"/>
                </a:solidFill>
              </a:rPr>
              <a:t>Novos mecanismos e espaços de geração de empreendimentos inovadores</a:t>
            </a:r>
            <a:r>
              <a:rPr lang="en-US" altLang="en-US" sz="2000" b="1" i="1" dirty="0">
                <a:solidFill>
                  <a:schemeClr val="accent1"/>
                </a:solidFill>
              </a:rPr>
              <a:t>”</a:t>
            </a:r>
            <a:endParaRPr lang="en-US" altLang="pt-BR" sz="2000" b="1" i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altLang="pt-BR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7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9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9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1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877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568700"/>
            <a:ext cx="6440487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2361" b="39999"/>
          <a:stretch>
            <a:fillRect/>
          </a:stretch>
        </p:blipFill>
        <p:spPr bwMode="auto">
          <a:xfrm>
            <a:off x="5551488" y="46038"/>
            <a:ext cx="34274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5556" r="6667" b="45370"/>
          <a:stretch>
            <a:fillRect/>
          </a:stretch>
        </p:blipFill>
        <p:spPr bwMode="auto">
          <a:xfrm>
            <a:off x="5789613" y="265113"/>
            <a:ext cx="2933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853" r="50557" b="87778"/>
          <a:stretch>
            <a:fillRect/>
          </a:stretch>
        </p:blipFill>
        <p:spPr bwMode="auto">
          <a:xfrm>
            <a:off x="736600" y="469900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1236663"/>
            <a:ext cx="31654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4724400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9"/>
          <p:cNvSpPr>
            <a:spLocks noChangeArrowheads="1"/>
          </p:cNvSpPr>
          <p:nvPr/>
        </p:nvSpPr>
        <p:spPr bwMode="auto">
          <a:xfrm>
            <a:off x="5765800" y="887413"/>
            <a:ext cx="2982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Missão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Técnica </a:t>
            </a:r>
            <a:b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2016</a:t>
            </a:r>
          </a:p>
        </p:txBody>
      </p:sp>
      <p:pic>
        <p:nvPicPr>
          <p:cNvPr id="16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4841875" y="488950"/>
            <a:ext cx="992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6209" r="47043" b="92123"/>
          <a:stretch>
            <a:fillRect/>
          </a:stretch>
        </p:blipFill>
        <p:spPr bwMode="auto">
          <a:xfrm>
            <a:off x="447675" y="423863"/>
            <a:ext cx="4394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069" r="95158" b="74310"/>
          <a:stretch>
            <a:fillRect/>
          </a:stretch>
        </p:blipFill>
        <p:spPr bwMode="auto">
          <a:xfrm>
            <a:off x="333375" y="481013"/>
            <a:ext cx="109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17573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1733550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28225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28384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39020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3919538"/>
            <a:ext cx="11271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8775" y="5149850"/>
            <a:ext cx="1095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93500" r="59950" b="5112"/>
          <a:stretch>
            <a:fillRect/>
          </a:stretch>
        </p:blipFill>
        <p:spPr bwMode="auto">
          <a:xfrm>
            <a:off x="433388" y="6405563"/>
            <a:ext cx="32289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35845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2493963"/>
            <a:ext cx="38735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94624" r="58456" b="-218"/>
          <a:stretch>
            <a:fillRect/>
          </a:stretch>
        </p:blipFill>
        <p:spPr bwMode="auto">
          <a:xfrm>
            <a:off x="2755900" y="6502400"/>
            <a:ext cx="1042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ixaDeTexto 3"/>
          <p:cNvSpPr txBox="1">
            <a:spLocks noChangeArrowheads="1"/>
          </p:cNvSpPr>
          <p:nvPr/>
        </p:nvSpPr>
        <p:spPr bwMode="auto">
          <a:xfrm>
            <a:off x="814388" y="1498600"/>
            <a:ext cx="310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Promovida em conjunto com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Sebrae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Consecti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altLang="pt-BR" sz="2000" b="1">
              <a:solidFill>
                <a:srgbClr val="FFB4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CaixaDeTexto 3"/>
          <p:cNvSpPr txBox="1">
            <a:spLocks noChangeArrowheads="1"/>
          </p:cNvSpPr>
          <p:nvPr/>
        </p:nvSpPr>
        <p:spPr bwMode="auto">
          <a:xfrm>
            <a:off x="746125" y="2622550"/>
            <a:ext cx="3810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20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De 12 a 23 de setembro </a:t>
            </a:r>
            <a:endParaRPr lang="pt-BR" altLang="pt-BR" sz="2000" b="1">
              <a:solidFill>
                <a:srgbClr val="FFB400"/>
              </a:solidFill>
              <a:latin typeface="Arial Narrow" panose="020B0606020202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Destino: Holanda, Suécia e Rússia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pt-BR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7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aixaDeTexto 1"/>
          <p:cNvSpPr txBox="1">
            <a:spLocks noChangeArrowheads="1"/>
          </p:cNvSpPr>
          <p:nvPr/>
        </p:nvSpPr>
        <p:spPr bwMode="auto">
          <a:xfrm>
            <a:off x="793750" y="5175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solidFill>
                <a:srgbClr val="000000"/>
              </a:solidFill>
            </a:endParaRPr>
          </a:p>
        </p:txBody>
      </p:sp>
      <p:pic>
        <p:nvPicPr>
          <p:cNvPr id="6041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4"/>
          <a:stretch>
            <a:fillRect/>
          </a:stretch>
        </p:blipFill>
        <p:spPr bwMode="auto">
          <a:xfrm>
            <a:off x="0" y="2921000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1"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3484563" y="3786188"/>
            <a:ext cx="7064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3106738" y="3614738"/>
            <a:ext cx="7064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3381375" y="4222750"/>
            <a:ext cx="706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1806575" y="4613275"/>
            <a:ext cx="708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1" t="12933" r="10205" b="59799"/>
          <a:stretch>
            <a:fillRect/>
          </a:stretch>
        </p:blipFill>
        <p:spPr bwMode="auto">
          <a:xfrm>
            <a:off x="4067175" y="1296988"/>
            <a:ext cx="4157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1470025" y="4373563"/>
            <a:ext cx="7080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53122" r="44968" b="38837"/>
          <a:stretch>
            <a:fillRect/>
          </a:stretch>
        </p:blipFill>
        <p:spPr bwMode="auto">
          <a:xfrm>
            <a:off x="1420813" y="3530600"/>
            <a:ext cx="7080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71535" r="36667" b="10052"/>
          <a:stretch>
            <a:fillRect/>
          </a:stretch>
        </p:blipFill>
        <p:spPr bwMode="auto">
          <a:xfrm>
            <a:off x="4905375" y="4905375"/>
            <a:ext cx="8858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1" t="61163" r="18730" b="22116"/>
          <a:stretch>
            <a:fillRect/>
          </a:stretch>
        </p:blipFill>
        <p:spPr bwMode="auto">
          <a:xfrm>
            <a:off x="6604000" y="4194175"/>
            <a:ext cx="8270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2" t="43597" r="25397" b="40952"/>
          <a:stretch>
            <a:fillRect/>
          </a:stretch>
        </p:blipFill>
        <p:spPr bwMode="auto">
          <a:xfrm>
            <a:off x="6037263" y="2989263"/>
            <a:ext cx="784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 r="95872"/>
          <a:stretch>
            <a:fillRect/>
          </a:stretch>
        </p:blipFill>
        <p:spPr bwMode="auto">
          <a:xfrm>
            <a:off x="0" y="5240338"/>
            <a:ext cx="3778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56084" r="86826" b="28465"/>
          <a:stretch>
            <a:fillRect/>
          </a:stretch>
        </p:blipFill>
        <p:spPr bwMode="auto">
          <a:xfrm>
            <a:off x="449263" y="3846513"/>
            <a:ext cx="7556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35271" r="54167" b="24998"/>
          <a:stretch>
            <a:fillRect/>
          </a:stretch>
        </p:blipFill>
        <p:spPr bwMode="auto">
          <a:xfrm>
            <a:off x="1570038" y="3194050"/>
            <a:ext cx="23082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6" name="Retângulo 2"/>
          <p:cNvSpPr>
            <a:spLocks noChangeArrowheads="1"/>
          </p:cNvSpPr>
          <p:nvPr/>
        </p:nvSpPr>
        <p:spPr bwMode="auto">
          <a:xfrm>
            <a:off x="-42863" y="258763"/>
            <a:ext cx="511492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200">
                <a:solidFill>
                  <a:srgbClr val="404040"/>
                </a:solidFill>
              </a:rPr>
              <a:t> </a:t>
            </a:r>
            <a:r>
              <a:rPr lang="pt-BR" altLang="pt-BR" sz="7200">
                <a:solidFill>
                  <a:srgbClr val="404040"/>
                </a:solidFill>
                <a:latin typeface="Century Gothic" panose="020B0502020202020204" pitchFamily="34" charset="0"/>
              </a:rPr>
              <a:t>land2</a:t>
            </a:r>
            <a:r>
              <a:rPr lang="pt-BR" altLang="pt-BR" sz="7200" b="1">
                <a:solidFill>
                  <a:srgbClr val="FFB400"/>
                </a:solidFill>
                <a:latin typeface="Century Gothic" panose="020B0502020202020204" pitchFamily="34" charset="0"/>
              </a:rPr>
              <a:t>land</a:t>
            </a:r>
            <a:r>
              <a:rPr lang="pt-BR" altLang="pt-BR" sz="7200">
                <a:solidFill>
                  <a:srgbClr val="404040"/>
                </a:solidFill>
              </a:rPr>
              <a:t> 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9" b="83279"/>
          <a:stretch>
            <a:fillRect/>
          </a:stretch>
        </p:blipFill>
        <p:spPr bwMode="auto">
          <a:xfrm>
            <a:off x="7794625" y="406400"/>
            <a:ext cx="13493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52856" b="60423"/>
          <a:stretch>
            <a:fillRect/>
          </a:stretch>
        </p:blipFill>
        <p:spPr bwMode="auto">
          <a:xfrm>
            <a:off x="0" y="2757488"/>
            <a:ext cx="43100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ângulo 30"/>
          <p:cNvSpPr>
            <a:spLocks noChangeArrowheads="1"/>
          </p:cNvSpPr>
          <p:nvPr/>
        </p:nvSpPr>
        <p:spPr bwMode="auto">
          <a:xfrm>
            <a:off x="5553075" y="1504950"/>
            <a:ext cx="108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404040"/>
                </a:solidFill>
                <a:latin typeface="Arial Narrow" panose="020B0606020202030204" pitchFamily="34" charset="0"/>
              </a:rPr>
              <a:t>Parceria:</a:t>
            </a:r>
          </a:p>
        </p:txBody>
      </p: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171450" y="1401763"/>
            <a:ext cx="40195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404040"/>
                </a:solidFill>
                <a:latin typeface="Arial Narrow" panose="020B0606020202030204" pitchFamily="34" charset="0"/>
              </a:rPr>
              <a:t>Platforma de suporte para a</a:t>
            </a:r>
            <a:r>
              <a:rPr lang="pt-BR" altLang="pt-BR" sz="1800" b="1">
                <a:solidFill>
                  <a:srgbClr val="404040"/>
                </a:solidFill>
                <a:latin typeface="Arial Narrow" panose="020B0606020202030204" pitchFamily="34" charset="0"/>
              </a:rPr>
              <a:t> internacionalização </a:t>
            </a:r>
            <a:r>
              <a:rPr lang="pt-BR" altLang="pt-BR" sz="1800">
                <a:solidFill>
                  <a:srgbClr val="404040"/>
                </a:solidFill>
                <a:latin typeface="Arial Narrow" panose="020B0606020202030204" pitchFamily="34" charset="0"/>
              </a:rPr>
              <a:t>que conecta </a:t>
            </a:r>
            <a:r>
              <a:rPr lang="pt-BR" altLang="pt-BR" sz="1800" b="1">
                <a:solidFill>
                  <a:srgbClr val="404040"/>
                </a:solidFill>
                <a:latin typeface="Arial Narrow" panose="020B0606020202030204" pitchFamily="34" charset="0"/>
              </a:rPr>
              <a:t>empreendimentos inovadores</a:t>
            </a:r>
            <a:r>
              <a:rPr lang="pt-BR" altLang="pt-BR" sz="1800">
                <a:solidFill>
                  <a:srgbClr val="404040"/>
                </a:solidFill>
                <a:latin typeface="Arial Narrow" panose="020B0606020202030204" pitchFamily="34" charset="0"/>
              </a:rPr>
              <a:t> a </a:t>
            </a:r>
            <a:r>
              <a:rPr lang="pt-BR" altLang="pt-BR" sz="1800" b="1">
                <a:solidFill>
                  <a:srgbClr val="404040"/>
                </a:solidFill>
                <a:latin typeface="Arial Narrow" panose="020B0606020202030204" pitchFamily="34" charset="0"/>
              </a:rPr>
              <a:t>ambientes de inovação</a:t>
            </a:r>
            <a:r>
              <a:rPr lang="pt-BR" altLang="pt-BR" sz="1800">
                <a:solidFill>
                  <a:srgbClr val="404040"/>
                </a:solidFill>
                <a:latin typeface="Arial Narrow" panose="020B0606020202030204" pitchFamily="34" charset="0"/>
              </a:rPr>
              <a:t> pelo mundo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404040"/>
                </a:solidFill>
                <a:latin typeface="Arial Narrow" panose="020B0606020202030204" pitchFamily="34" charset="0"/>
              </a:rPr>
              <a:t>land2land.com.br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7" t="58202" r="7619" b="36111"/>
          <a:stretch>
            <a:fillRect/>
          </a:stretch>
        </p:blipFill>
        <p:spPr bwMode="auto">
          <a:xfrm>
            <a:off x="3916363" y="2751138"/>
            <a:ext cx="5222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7" t="58202" r="7619" b="36111"/>
          <a:stretch>
            <a:fillRect/>
          </a:stretch>
        </p:blipFill>
        <p:spPr bwMode="auto">
          <a:xfrm>
            <a:off x="7780338" y="1250950"/>
            <a:ext cx="5222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51000" decel="49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938 0.00695 C 0.01614 -0.01875 0.03038 -0.025 0.0559 -0.05069 C 0.07187 -0.06759 0.11753 -0.07731 0.14479 -0.07963 C 0.1717 -0.08194 0.18507 -0.0831 0.21875 -0.06412 C 0.25885 -0.04259 0.2908 -0.02986 0.32066 -0.01805 " pathEditMode="relative" rAng="0" ptsTypes="AAA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4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4913 0.03449 C -0.02379 0.0088 0.02812 -0.00718 0.06059 -0.01366 C 0.09323 -0.02014 0.1191 -0.01227 0.14618 -0.00417 C 0.17274 0.0037 0.18976 0.01481 0.22361 0.0338 C 0.26337 0.05532 0.30625 0.11806 0.33628 0.1307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4166 0.0037 C -0.01666 -0.02199 0.03993 0.0081 0.04827 0.01782 C 0.0566 0.02731 0.07049 0.01944 0.08091 0.02569 C 0.09115 0.03194 0.07674 0.03588 0.11025 0.05486 C 0.15 0.07616 0.12414 0.08241 0.15434 0.095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41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8975 0.29699 C -0.09496 0.26783 -0.09131 0.23588 -0.096 0.20672 C -0.10034 0.1875 -0.09131 0.14699 -0.08489 0.12338 C -0.07812 0.10116 -0.0743 0.08959 -0.05451 0.06875 C -0.03125 0.04329 0.01303 -0.01504 0.02813 -0.03634 " pathEditMode="relative" rAng="17760000" ptsTypes="AAAAA">
                                      <p:cBhvr>
                                        <p:cTn id="5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8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18889 0.19653 C -0.18264 0.16713 -0.16754 0.14236 -0.16076 0.11412 C -0.15764 0.09421 -0.13403 0.06551 -0.11962 0.04953 C -0.1059 0.03449 -0.09809 0.02731 -0.07274 0.02245 C -0.04375 0.01574 0.02778 -0.01343 0.04896 -0.0213 " pathEditMode="relative" rAng="19560000" ptsTypes="AAAAA">
                                      <p:cBhvr>
                                        <p:cTn id="63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37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indefinite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7" presetClass="path" presetSubtype="0" repeatCount="indefinite" accel="50000" decel="50000" autoRev="1" fill="remove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9393 0.04745 C -0.08021 0.03218 -0.075 0.00093 -0.04983 -0.00347 C -0.02049 -0.01088 0.01076 0.01991 0.03229 0.01204 " pathEditMode="relative" rAng="19560000" ptsTypes="AAA">
                                      <p:cBhvr>
                                        <p:cTn id="68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4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3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7347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7348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C:\Users\Vanusa\AppData\Local\Microsoft\Windows\Temporary Internet Files\Content.Outlook\CMM44M1I\unianpro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CaixaDeTexto 1"/>
          <p:cNvSpPr txBox="1">
            <a:spLocks noChangeArrowheads="1"/>
          </p:cNvSpPr>
          <p:nvPr/>
        </p:nvSpPr>
        <p:spPr bwMode="auto">
          <a:xfrm>
            <a:off x="3584575" y="2524125"/>
            <a:ext cx="447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pt-BR" sz="280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6564" name="Picture 4" descr="ass anprote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1"/>
          <a:stretch>
            <a:fillRect/>
          </a:stretch>
        </p:blipFill>
        <p:spPr bwMode="auto">
          <a:xfrm>
            <a:off x="3862388" y="3783013"/>
            <a:ext cx="46164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4410075" y="4422775"/>
            <a:ext cx="3767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7F7F7F"/>
                </a:solidFill>
              </a:rPr>
              <a:t>www.anprotec.org.br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28600" y="120650"/>
            <a:ext cx="3551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6600" b="1">
                <a:solidFill>
                  <a:srgbClr val="FFB400"/>
                </a:solidFill>
                <a:latin typeface="Century Gothic" panose="020B0502020202020204" pitchFamily="34" charset="0"/>
              </a:rPr>
              <a:t>Business</a:t>
            </a:r>
            <a:endParaRPr lang="pt-BR" altLang="pt-BR" sz="4400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2" r="39999" b="4272"/>
          <a:stretch>
            <a:fillRect/>
          </a:stretch>
        </p:blipFill>
        <p:spPr bwMode="auto">
          <a:xfrm>
            <a:off x="0" y="4900613"/>
            <a:ext cx="5486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9" r="39999" b="51454"/>
          <a:stretch>
            <a:fillRect/>
          </a:stretch>
        </p:blipFill>
        <p:spPr bwMode="auto">
          <a:xfrm>
            <a:off x="0" y="1758950"/>
            <a:ext cx="548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 r="39999" b="29231"/>
          <a:stretch>
            <a:fillRect/>
          </a:stretch>
        </p:blipFill>
        <p:spPr bwMode="auto">
          <a:xfrm>
            <a:off x="0" y="3328988"/>
            <a:ext cx="548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39763" y="717550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5400">
                <a:solidFill>
                  <a:srgbClr val="404040"/>
                </a:solidFill>
                <a:latin typeface="Century Gothic" panose="020B0502020202020204" pitchFamily="34" charset="0"/>
              </a:rPr>
              <a:t>Incubators</a:t>
            </a:r>
            <a:endParaRPr lang="pt-BR" altLang="pt-BR" sz="360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301625" y="2144713"/>
            <a:ext cx="4079875" cy="1028700"/>
            <a:chOff x="301601" y="2144568"/>
            <a:chExt cx="4080923" cy="1029283"/>
          </a:xfrm>
        </p:grpSpPr>
        <p:sp>
          <p:nvSpPr>
            <p:cNvPr id="29717" name="Retângulo 10"/>
            <p:cNvSpPr>
              <a:spLocks noChangeArrowheads="1"/>
            </p:cNvSpPr>
            <p:nvPr/>
          </p:nvSpPr>
          <p:spPr bwMode="auto">
            <a:xfrm>
              <a:off x="301601" y="2144568"/>
              <a:ext cx="1238157" cy="74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70000"/>
                </a:lnSpc>
              </a:pPr>
              <a:r>
                <a:rPr lang="en-US" altLang="pt-BR" sz="60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369</a:t>
              </a:r>
              <a:endParaRPr lang="en-US" altLang="pt-BR" sz="8000" b="1" dirty="0">
                <a:solidFill>
                  <a:srgbClr val="0A83B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718" name="Retângulo 11"/>
            <p:cNvSpPr>
              <a:spLocks noChangeArrowheads="1"/>
            </p:cNvSpPr>
            <p:nvPr/>
          </p:nvSpPr>
          <p:spPr bwMode="auto">
            <a:xfrm>
              <a:off x="301601" y="2761161"/>
              <a:ext cx="4080923" cy="41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65000"/>
                </a:lnSpc>
              </a:pPr>
              <a:r>
                <a:rPr lang="en-US" altLang="pt-BR" sz="3200">
                  <a:solidFill>
                    <a:srgbClr val="404040"/>
                  </a:solidFill>
                  <a:latin typeface="Arial Narrow" panose="020B0606020202030204" pitchFamily="34" charset="0"/>
                </a:rPr>
                <a:t>Incubadoras de empresas</a:t>
              </a:r>
            </a:p>
          </p:txBody>
        </p:sp>
      </p:grpSp>
      <p:grpSp>
        <p:nvGrpSpPr>
          <p:cNvPr id="4" name="Grupo 19"/>
          <p:cNvGrpSpPr>
            <a:grpSpLocks/>
          </p:cNvGrpSpPr>
          <p:nvPr/>
        </p:nvGrpSpPr>
        <p:grpSpPr bwMode="auto">
          <a:xfrm>
            <a:off x="301625" y="3424238"/>
            <a:ext cx="4510088" cy="1366528"/>
            <a:chOff x="301601" y="3205909"/>
            <a:chExt cx="4509369" cy="1365601"/>
          </a:xfrm>
        </p:grpSpPr>
        <p:sp>
          <p:nvSpPr>
            <p:cNvPr id="29714" name="Retângulo 12"/>
            <p:cNvSpPr>
              <a:spLocks noChangeArrowheads="1"/>
            </p:cNvSpPr>
            <p:nvPr/>
          </p:nvSpPr>
          <p:spPr bwMode="auto">
            <a:xfrm>
              <a:off x="301601" y="3205909"/>
              <a:ext cx="4509369" cy="136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2.310</a:t>
              </a:r>
              <a:r>
                <a:rPr lang="en-US" altLang="pt-BR" b="1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Empresas</a:t>
              </a:r>
              <a:r>
                <a:rPr lang="en-US" altLang="pt-BR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incubadas</a:t>
              </a:r>
              <a:endParaRPr lang="en-US" altLang="pt-BR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15.477</a:t>
              </a:r>
              <a:r>
                <a:rPr lang="en-US" altLang="pt-BR" sz="36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Empregos</a:t>
              </a:r>
              <a:r>
                <a:rPr lang="en-US" altLang="pt-BR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gerados</a:t>
              </a:r>
              <a:endParaRPr lang="en-US" altLang="pt-BR" b="1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R$1,46</a:t>
              </a:r>
              <a:r>
                <a:rPr lang="en-US" altLang="pt-BR" sz="2800" b="1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sz="28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bilhões</a:t>
              </a:r>
              <a:r>
                <a:rPr lang="en-US" altLang="pt-BR" sz="28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altLang="pt-BR" sz="28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ano</a:t>
              </a: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</a:t>
              </a:r>
              <a:r>
                <a:rPr lang="en-US" altLang="pt-BR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faturamento</a:t>
              </a:r>
              <a:endParaRPr lang="en-US" altLang="pt-BR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401598" y="3640589"/>
              <a:ext cx="3857010" cy="0"/>
            </a:xfrm>
            <a:prstGeom prst="line">
              <a:avLst/>
            </a:prstGeom>
            <a:ln>
              <a:solidFill>
                <a:srgbClr val="40404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401598" y="4106997"/>
              <a:ext cx="3857010" cy="0"/>
            </a:xfrm>
            <a:prstGeom prst="line">
              <a:avLst/>
            </a:prstGeom>
            <a:ln>
              <a:solidFill>
                <a:srgbClr val="40404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20"/>
          <p:cNvGrpSpPr>
            <a:grpSpLocks/>
          </p:cNvGrpSpPr>
          <p:nvPr/>
        </p:nvGrpSpPr>
        <p:grpSpPr bwMode="auto">
          <a:xfrm>
            <a:off x="301625" y="4970462"/>
            <a:ext cx="4208463" cy="1615827"/>
            <a:chOff x="301601" y="4969933"/>
            <a:chExt cx="4208197" cy="1617340"/>
          </a:xfrm>
        </p:grpSpPr>
        <p:sp>
          <p:nvSpPr>
            <p:cNvPr id="29711" name="CaixaDeTexto 4"/>
            <p:cNvSpPr txBox="1">
              <a:spLocks noChangeArrowheads="1"/>
            </p:cNvSpPr>
            <p:nvPr/>
          </p:nvSpPr>
          <p:spPr bwMode="auto">
            <a:xfrm>
              <a:off x="301601" y="4969933"/>
              <a:ext cx="4208197" cy="161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2.815</a:t>
              </a:r>
              <a:r>
                <a:rPr lang="en-US" altLang="pt-BR" sz="24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Empresas</a:t>
              </a:r>
              <a:r>
                <a:rPr lang="en-US" altLang="pt-BR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graduadas</a:t>
              </a:r>
              <a:endParaRPr lang="en-US" altLang="pt-BR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37.813</a:t>
              </a:r>
              <a:r>
                <a:rPr lang="en-US" altLang="pt-BR" sz="36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Empregos</a:t>
              </a:r>
              <a:endParaRPr lang="en-US" altLang="pt-BR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  <a:p>
              <a:pPr defTabSz="914400" eaLnBrk="1" hangingPunct="1">
                <a:lnSpc>
                  <a:spcPct val="90000"/>
                </a:lnSpc>
              </a:pP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US$13,80</a:t>
              </a:r>
              <a:r>
                <a:rPr lang="en-US" altLang="pt-BR" sz="2800" b="1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sz="2800" b="1" dirty="0" err="1">
                  <a:solidFill>
                    <a:srgbClr val="0A83BB"/>
                  </a:solidFill>
                  <a:latin typeface="Arial Narrow" panose="020B0606020202030204" pitchFamily="34" charset="0"/>
                </a:rPr>
                <a:t>bilhões</a:t>
              </a: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/</a:t>
              </a:r>
              <a:r>
                <a:rPr lang="en-US" altLang="pt-BR" sz="2800" b="1" dirty="0" err="1">
                  <a:solidFill>
                    <a:srgbClr val="0A83BB"/>
                  </a:solidFill>
                  <a:latin typeface="Arial Narrow" panose="020B0606020202030204" pitchFamily="34" charset="0"/>
                </a:rPr>
                <a:t>ano</a:t>
              </a:r>
              <a:r>
                <a:rPr lang="en-US" altLang="pt-BR" sz="2800" b="1" dirty="0">
                  <a:solidFill>
                    <a:srgbClr val="0A83BB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em</a:t>
              </a:r>
              <a:r>
                <a:rPr lang="en-US" altLang="pt-BR" dirty="0">
                  <a:solidFill>
                    <a:srgbClr val="40404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pt-BR" dirty="0" err="1">
                  <a:solidFill>
                    <a:srgbClr val="404040"/>
                  </a:solidFill>
                  <a:latin typeface="Arial Narrow" panose="020B0606020202030204" pitchFamily="34" charset="0"/>
                </a:rPr>
                <a:t>faturamento</a:t>
              </a:r>
              <a:endParaRPr lang="en-US" altLang="pt-BR" dirty="0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401608" y="5414849"/>
              <a:ext cx="3857381" cy="0"/>
            </a:xfrm>
            <a:prstGeom prst="line">
              <a:avLst/>
            </a:prstGeom>
            <a:ln>
              <a:solidFill>
                <a:srgbClr val="40404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401608" y="5878833"/>
              <a:ext cx="3857381" cy="0"/>
            </a:xfrm>
            <a:prstGeom prst="line">
              <a:avLst/>
            </a:prstGeom>
            <a:ln>
              <a:solidFill>
                <a:srgbClr val="40404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807876"/>
            <a:ext cx="2757487" cy="26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fos mul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1" r="64085" b="30704"/>
          <a:stretch>
            <a:fillRect/>
          </a:stretch>
        </p:blipFill>
        <p:spPr bwMode="auto">
          <a:xfrm>
            <a:off x="0" y="2909888"/>
            <a:ext cx="328453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8" t="20280" b="72958"/>
          <a:stretch>
            <a:fillRect/>
          </a:stretch>
        </p:blipFill>
        <p:spPr bwMode="auto">
          <a:xfrm>
            <a:off x="7302500" y="1390650"/>
            <a:ext cx="1841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8" t="68544" r="36620" b="5540"/>
          <a:stretch>
            <a:fillRect/>
          </a:stretch>
        </p:blipFill>
        <p:spPr bwMode="auto">
          <a:xfrm>
            <a:off x="4675188" y="4700588"/>
            <a:ext cx="11207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19717" r="60844"/>
          <a:stretch>
            <a:fillRect/>
          </a:stretch>
        </p:blipFill>
        <p:spPr bwMode="auto">
          <a:xfrm>
            <a:off x="115888" y="1352550"/>
            <a:ext cx="34639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ob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8" t="31361" r="-2" b="5540"/>
          <a:stretch>
            <a:fillRect/>
          </a:stretch>
        </p:blipFill>
        <p:spPr bwMode="auto">
          <a:xfrm>
            <a:off x="4675188" y="2151063"/>
            <a:ext cx="446881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home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49631" r="64027"/>
          <a:stretch>
            <a:fillRect/>
          </a:stretch>
        </p:blipFill>
        <p:spPr bwMode="auto">
          <a:xfrm>
            <a:off x="-12700" y="3403600"/>
            <a:ext cx="2768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3333" r="75833" b="29260"/>
          <a:stretch>
            <a:fillRect/>
          </a:stretch>
        </p:blipFill>
        <p:spPr bwMode="auto">
          <a:xfrm>
            <a:off x="-201613" y="4343400"/>
            <a:ext cx="190500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43703" r="63889" b="7964"/>
          <a:stretch>
            <a:fillRect/>
          </a:stretch>
        </p:blipFill>
        <p:spPr bwMode="auto">
          <a:xfrm>
            <a:off x="490538" y="3116263"/>
            <a:ext cx="17795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907" r="36479" b="61690"/>
          <a:stretch>
            <a:fillRect/>
          </a:stretch>
        </p:blipFill>
        <p:spPr bwMode="auto">
          <a:xfrm>
            <a:off x="3382963" y="1365250"/>
            <a:ext cx="24225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3" t="50893" r="38028" b="30704"/>
          <a:stretch>
            <a:fillRect/>
          </a:stretch>
        </p:blipFill>
        <p:spPr bwMode="auto">
          <a:xfrm>
            <a:off x="3241675" y="3490913"/>
            <a:ext cx="24209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76244" r="48451" b="5351"/>
          <a:stretch>
            <a:fillRect/>
          </a:stretch>
        </p:blipFill>
        <p:spPr bwMode="auto">
          <a:xfrm>
            <a:off x="2281238" y="5229225"/>
            <a:ext cx="242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6" t="76244" r="10564" b="5351"/>
          <a:stretch>
            <a:fillRect/>
          </a:stretch>
        </p:blipFill>
        <p:spPr bwMode="auto">
          <a:xfrm>
            <a:off x="5743575" y="5229225"/>
            <a:ext cx="24209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9530" r="70142" b="62067"/>
          <a:stretch>
            <a:fillRect/>
          </a:stretch>
        </p:blipFill>
        <p:spPr bwMode="auto">
          <a:xfrm>
            <a:off x="309563" y="1339850"/>
            <a:ext cx="242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oading bar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47699" r="46901" b="48170"/>
          <a:stretch>
            <a:fillRect/>
          </a:stretch>
        </p:blipFill>
        <p:spPr bwMode="auto">
          <a:xfrm>
            <a:off x="306388" y="1103313"/>
            <a:ext cx="14557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oading basee inf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93703" r="64368" b="2728"/>
          <a:stretch>
            <a:fillRect/>
          </a:stretch>
        </p:blipFill>
        <p:spPr bwMode="auto">
          <a:xfrm>
            <a:off x="450850" y="6426200"/>
            <a:ext cx="280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nfo rob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7" t="59531" r="10985" b="33333"/>
          <a:stretch>
            <a:fillRect/>
          </a:stretch>
        </p:blipFill>
        <p:spPr bwMode="auto">
          <a:xfrm>
            <a:off x="7585075" y="4083050"/>
            <a:ext cx="554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>
            <a:spLocks noChangeArrowheads="1"/>
          </p:cNvSpPr>
          <p:nvPr/>
        </p:nvSpPr>
        <p:spPr bwMode="auto">
          <a:xfrm>
            <a:off x="4978400" y="20638"/>
            <a:ext cx="2373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  <a:t>Parques</a:t>
            </a:r>
          </a:p>
        </p:txBody>
      </p:sp>
      <p:sp>
        <p:nvSpPr>
          <p:cNvPr id="8" name="Retângulo 9"/>
          <p:cNvSpPr>
            <a:spLocks noChangeArrowheads="1"/>
          </p:cNvSpPr>
          <p:nvPr/>
        </p:nvSpPr>
        <p:spPr bwMode="auto">
          <a:xfrm>
            <a:off x="5483225" y="788988"/>
            <a:ext cx="38131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  <a:t>Tecnológicos</a:t>
            </a:r>
            <a:b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pt-BR" altLang="pt-BR" sz="4400" b="1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5" t="8638" r="35632" b="77840"/>
          <a:stretch>
            <a:fillRect/>
          </a:stretch>
        </p:blipFill>
        <p:spPr bwMode="auto">
          <a:xfrm>
            <a:off x="4945063" y="592138"/>
            <a:ext cx="939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18214" r="61047" b="60938"/>
          <a:stretch>
            <a:fillRect/>
          </a:stretch>
        </p:blipFill>
        <p:spPr bwMode="auto">
          <a:xfrm>
            <a:off x="2530475" y="1249363"/>
            <a:ext cx="1023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5306" r="94206" b="60750"/>
          <a:stretch>
            <a:fillRect/>
          </a:stretch>
        </p:blipFill>
        <p:spPr bwMode="auto">
          <a:xfrm>
            <a:off x="230188" y="2420938"/>
            <a:ext cx="2857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50331" r="62228" b="19995"/>
          <a:stretch>
            <a:fillRect/>
          </a:stretch>
        </p:blipFill>
        <p:spPr bwMode="auto">
          <a:xfrm>
            <a:off x="2254250" y="3451225"/>
            <a:ext cx="11842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66295" r="35413" b="4031"/>
          <a:stretch>
            <a:fillRect/>
          </a:stretch>
        </p:blipFill>
        <p:spPr bwMode="auto">
          <a:xfrm>
            <a:off x="4541838" y="4546600"/>
            <a:ext cx="13573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8" t="91649" r="9775" b="4031"/>
          <a:stretch>
            <a:fillRect/>
          </a:stretch>
        </p:blipFill>
        <p:spPr bwMode="auto">
          <a:xfrm>
            <a:off x="7972425" y="6284913"/>
            <a:ext cx="2571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5" t="93707" r="-1129" b="95"/>
          <a:stretch>
            <a:fillRect/>
          </a:stretch>
        </p:blipFill>
        <p:spPr bwMode="auto">
          <a:xfrm>
            <a:off x="8123238" y="6426200"/>
            <a:ext cx="1120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2" t="6465" r="36760" b="80106"/>
          <a:stretch>
            <a:fillRect/>
          </a:stretch>
        </p:blipFill>
        <p:spPr bwMode="auto">
          <a:xfrm>
            <a:off x="4637088" y="450850"/>
            <a:ext cx="11414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"/>
          <p:cNvSpPr txBox="1">
            <a:spLocks noChangeArrowheads="1"/>
          </p:cNvSpPr>
          <p:nvPr/>
        </p:nvSpPr>
        <p:spPr bwMode="auto">
          <a:xfrm>
            <a:off x="817563" y="1590675"/>
            <a:ext cx="1773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Projetos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 de parques em todo país;</a:t>
            </a:r>
          </a:p>
        </p:txBody>
      </p:sp>
      <p:sp>
        <p:nvSpPr>
          <p:cNvPr id="32" name="Retângulo 9"/>
          <p:cNvSpPr>
            <a:spLocks noChangeArrowheads="1"/>
          </p:cNvSpPr>
          <p:nvPr/>
        </p:nvSpPr>
        <p:spPr bwMode="auto">
          <a:xfrm>
            <a:off x="385763" y="1612900"/>
            <a:ext cx="9604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94</a:t>
            </a:r>
          </a:p>
        </p:txBody>
      </p:sp>
      <p:sp>
        <p:nvSpPr>
          <p:cNvPr id="33" name="CaixaDeTexto 3"/>
          <p:cNvSpPr txBox="1">
            <a:spLocks noChangeArrowheads="1"/>
          </p:cNvSpPr>
          <p:nvPr/>
        </p:nvSpPr>
        <p:spPr bwMode="auto">
          <a:xfrm>
            <a:off x="4270375" y="1489075"/>
            <a:ext cx="1539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operação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, em diferentes regiões</a:t>
            </a:r>
            <a:endParaRPr lang="pt-BR" altLang="pt-BR" sz="1600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9"/>
          <p:cNvSpPr>
            <a:spLocks noChangeArrowheads="1"/>
          </p:cNvSpPr>
          <p:nvPr/>
        </p:nvSpPr>
        <p:spPr bwMode="auto">
          <a:xfrm>
            <a:off x="3490913" y="1612900"/>
            <a:ext cx="9604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35" name="CaixaDeTexto 3"/>
          <p:cNvSpPr txBox="1">
            <a:spLocks noChangeArrowheads="1"/>
          </p:cNvSpPr>
          <p:nvPr/>
        </p:nvSpPr>
        <p:spPr bwMode="auto">
          <a:xfrm>
            <a:off x="4148138" y="3762375"/>
            <a:ext cx="1563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 fase de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projeto ou implantação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tângulo 9"/>
          <p:cNvSpPr>
            <a:spLocks noChangeArrowheads="1"/>
          </p:cNvSpPr>
          <p:nvPr/>
        </p:nvSpPr>
        <p:spPr bwMode="auto">
          <a:xfrm>
            <a:off x="3309938" y="3776663"/>
            <a:ext cx="960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37" name="CaixaDeTexto 3"/>
          <p:cNvSpPr txBox="1">
            <a:spLocks noChangeArrowheads="1"/>
          </p:cNvSpPr>
          <p:nvPr/>
        </p:nvSpPr>
        <p:spPr bwMode="auto">
          <a:xfrm>
            <a:off x="2568575" y="5865813"/>
            <a:ext cx="2054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empresas 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instaladas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9"/>
          <p:cNvSpPr>
            <a:spLocks noChangeArrowheads="1"/>
          </p:cNvSpPr>
          <p:nvPr/>
        </p:nvSpPr>
        <p:spPr bwMode="auto">
          <a:xfrm>
            <a:off x="2393950" y="53975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04040"/>
                </a:solidFill>
                <a:latin typeface="Century Gothic" panose="020B0502020202020204" pitchFamily="34" charset="0"/>
              </a:rPr>
              <a:t>939</a:t>
            </a:r>
          </a:p>
        </p:txBody>
      </p:sp>
      <p:sp>
        <p:nvSpPr>
          <p:cNvPr id="39" name="CaixaDeTexto 3"/>
          <p:cNvSpPr txBox="1">
            <a:spLocks noChangeArrowheads="1"/>
          </p:cNvSpPr>
          <p:nvPr/>
        </p:nvSpPr>
        <p:spPr bwMode="auto">
          <a:xfrm>
            <a:off x="5727700" y="6005513"/>
            <a:ext cx="2273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empregos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 criados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ângulo 9"/>
          <p:cNvSpPr>
            <a:spLocks noChangeArrowheads="1"/>
          </p:cNvSpPr>
          <p:nvPr/>
        </p:nvSpPr>
        <p:spPr bwMode="auto">
          <a:xfrm>
            <a:off x="5899150" y="5511800"/>
            <a:ext cx="2079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04040"/>
                </a:solidFill>
                <a:latin typeface="Century Gothic" panose="020B0502020202020204" pitchFamily="34" charset="0"/>
              </a:rPr>
              <a:t>32.237</a:t>
            </a:r>
          </a:p>
        </p:txBody>
      </p:sp>
      <p:pic>
        <p:nvPicPr>
          <p:cNvPr id="41" name="Imagem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45" y="1946226"/>
            <a:ext cx="2898775" cy="27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4.07407E-6 L 0.08107 0.000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9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esultado de imagem para espaç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23375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Resultado de imagem para inseminação in vi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2813" y="1524429"/>
            <a:ext cx="1303264" cy="9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Resultado de imagem para inseminação in vi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45" y="2971072"/>
            <a:ext cx="2832355" cy="8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ixaDeTexto 3"/>
          <p:cNvSpPr txBox="1">
            <a:spLocks noChangeArrowheads="1"/>
          </p:cNvSpPr>
          <p:nvPr/>
        </p:nvSpPr>
        <p:spPr bwMode="auto">
          <a:xfrm>
            <a:off x="0" y="2494018"/>
            <a:ext cx="42654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Espaços e </a:t>
            </a:r>
          </a:p>
          <a:p>
            <a:pPr algn="ctr"/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inovação</a:t>
            </a:r>
          </a:p>
        </p:txBody>
      </p:sp>
      <p:pic>
        <p:nvPicPr>
          <p:cNvPr id="6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3000"/>
                    </a14:imgEffect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208"/>
            <a:ext cx="1669774" cy="123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6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rId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47800"/>
            <a:ext cx="6992937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588" name="CaixaDeTexto 1"/>
          <p:cNvSpPr txBox="1">
            <a:spLocks noChangeArrowheads="1"/>
          </p:cNvSpPr>
          <p:nvPr/>
        </p:nvSpPr>
        <p:spPr bwMode="auto">
          <a:xfrm>
            <a:off x="2312988" y="196850"/>
            <a:ext cx="442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Dificuldade para empreender</a:t>
            </a:r>
          </a:p>
        </p:txBody>
      </p:sp>
      <p:pic>
        <p:nvPicPr>
          <p:cNvPr id="67589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tângulo 7"/>
          <p:cNvSpPr>
            <a:spLocks noChangeArrowheads="1"/>
          </p:cNvSpPr>
          <p:nvPr/>
        </p:nvSpPr>
        <p:spPr bwMode="auto">
          <a:xfrm>
            <a:off x="1547813" y="6237288"/>
            <a:ext cx="6462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da mortalidade de startups brasileiras - FDC</a:t>
            </a: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0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CaixaDeTexto 4"/>
          <p:cNvSpPr txBox="1">
            <a:spLocks noChangeArrowheads="1"/>
          </p:cNvSpPr>
          <p:nvPr/>
        </p:nvSpPr>
        <p:spPr bwMode="auto">
          <a:xfrm>
            <a:off x="3526696" y="6343650"/>
            <a:ext cx="1826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Endeavor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668" name="Grupo 1"/>
          <p:cNvGrpSpPr>
            <a:grpSpLocks/>
          </p:cNvGrpSpPr>
          <p:nvPr/>
        </p:nvGrpSpPr>
        <p:grpSpPr bwMode="auto">
          <a:xfrm>
            <a:off x="0" y="176339"/>
            <a:ext cx="9144000" cy="5994274"/>
            <a:chOff x="0" y="176339"/>
            <a:chExt cx="9144000" cy="5994274"/>
          </a:xfrm>
        </p:grpSpPr>
        <p:cxnSp>
          <p:nvCxnSpPr>
            <p:cNvPr id="5" name="Conector reto 4"/>
            <p:cNvCxnSpPr/>
            <p:nvPr/>
          </p:nvCxnSpPr>
          <p:spPr>
            <a:xfrm>
              <a:off x="0" y="6169025"/>
              <a:ext cx="9144000" cy="158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3670" name="Imagem 7" descr="Anprote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176339"/>
              <a:ext cx="5588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-531340"/>
            <a:ext cx="75914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tângulo 3"/>
          <p:cNvSpPr>
            <a:spLocks noChangeArrowheads="1"/>
          </p:cNvSpPr>
          <p:nvPr/>
        </p:nvSpPr>
        <p:spPr bwMode="auto">
          <a:xfrm>
            <a:off x="558416" y="3323969"/>
            <a:ext cx="80071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Sabemos que menos de 1.5% das empresas brasileiras crescem acima de 20% ao ano por três anos seguidos no Brasil. Embora sejam apenas 35 mil, essas empresas criam mais da metade dos empregos do país - 3 milhões de novas vagas.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42900" y="617723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26696" y="836613"/>
            <a:ext cx="5182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2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6679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Capital intelectual é o nome dado a toda informação transformada em conhecimento útil. Ele é o diferencial competitivo das regiões.</a:t>
            </a:r>
          </a:p>
        </p:txBody>
      </p:sp>
      <p:pic>
        <p:nvPicPr>
          <p:cNvPr id="4" name="Picture 2" descr="http://t1.gstatic.com/images?q=tbn:ANd9GcTqHEPaOQv5RhQCXIjMd88SQyZQ30ndeGQ8M41GHO39Tg_TEZRr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944223"/>
            <a:ext cx="3744416" cy="4356483"/>
          </a:xfrm>
          <a:prstGeom prst="rect">
            <a:avLst/>
          </a:prstGeom>
          <a:gradFill flip="none" rotWithShape="1">
            <a:gsLst>
              <a:gs pos="0">
                <a:srgbClr val="E0BCAE">
                  <a:tint val="66000"/>
                  <a:satMod val="160000"/>
                </a:srgbClr>
              </a:gs>
              <a:gs pos="50000">
                <a:srgbClr val="E0BCAE">
                  <a:tint val="44500"/>
                  <a:satMod val="160000"/>
                </a:srgbClr>
              </a:gs>
              <a:gs pos="100000">
                <a:srgbClr val="E0BCA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</p:pic>
      <p:sp>
        <p:nvSpPr>
          <p:cNvPr id="5" name="CaixaDeTexto 4"/>
          <p:cNvSpPr txBox="1"/>
          <p:nvPr/>
        </p:nvSpPr>
        <p:spPr>
          <a:xfrm>
            <a:off x="2390573" y="5158544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pensador do século XXI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01416" y="6507092"/>
            <a:ext cx="5941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http://www.implantandomarketing.com/2011/05/o-valor-do-capital-intelectual.html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88832" y="12687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72097" y="191437"/>
            <a:ext cx="279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Novo Trabalhador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42265" y="83671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19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224" y="1268760"/>
            <a:ext cx="8856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Um aumento 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10% no percentual da população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adulta com grau superior (PPAS) de uma região, permitiu um crescimento de renda superior 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6% no período de 1980 a 2000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um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aumento no PIB metropolitano per capita de 22%.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502" y="6249467"/>
            <a:ext cx="583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Fonte: Os centros urbanos: a maior invenção da humanidade- Edward L. Glaeser – Campus 2011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69271" y="282169"/>
            <a:ext cx="471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Desenvolvimento das cidades </a:t>
            </a:r>
          </a:p>
        </p:txBody>
      </p:sp>
      <p:pic>
        <p:nvPicPr>
          <p:cNvPr id="3074" name="Picture 2" descr="C:\Users\Public\Pictures\Capas Livros\Livr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5413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6043" y="3758808"/>
            <a:ext cx="5814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As regiões que entre 1970 e 2000 tinham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mais de 10% de PPAS cresceram 72%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aquelas que tinham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menos de 5% de PPAS, cresceram 37%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   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42265" y="936401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91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893</Words>
  <Application>Microsoft Office PowerPoint</Application>
  <PresentationFormat>Apresentação na tela (4:3)</PresentationFormat>
  <Paragraphs>172</Paragraphs>
  <Slides>28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Relata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Association of Science Parks and Business Incubators</dc:title>
  <dc:creator>mac</dc:creator>
  <cp:lastModifiedBy>Sara Teixeira Santos</cp:lastModifiedBy>
  <cp:revision>179</cp:revision>
  <dcterms:created xsi:type="dcterms:W3CDTF">2013-05-02T14:34:36Z</dcterms:created>
  <dcterms:modified xsi:type="dcterms:W3CDTF">2016-07-05T17:28:30Z</dcterms:modified>
</cp:coreProperties>
</file>