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72" r:id="rId3"/>
    <p:sldId id="379" r:id="rId4"/>
    <p:sldId id="383" r:id="rId5"/>
    <p:sldId id="412" r:id="rId6"/>
    <p:sldId id="387" r:id="rId7"/>
    <p:sldId id="390" r:id="rId8"/>
    <p:sldId id="392" r:id="rId9"/>
    <p:sldId id="393" r:id="rId10"/>
    <p:sldId id="395" r:id="rId11"/>
    <p:sldId id="396" r:id="rId12"/>
    <p:sldId id="397" r:id="rId13"/>
    <p:sldId id="398" r:id="rId14"/>
    <p:sldId id="399" r:id="rId15"/>
    <p:sldId id="400" r:id="rId16"/>
    <p:sldId id="413" r:id="rId17"/>
    <p:sldId id="401" r:id="rId18"/>
    <p:sldId id="402" r:id="rId19"/>
    <p:sldId id="389" r:id="rId20"/>
    <p:sldId id="386" r:id="rId21"/>
    <p:sldId id="411" r:id="rId22"/>
    <p:sldId id="356" r:id="rId23"/>
  </p:sldIdLst>
  <p:sldSz cx="9144000" cy="6858000" type="screen4x3"/>
  <p:notesSz cx="6805613" cy="9944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C9C9"/>
    <a:srgbClr val="B2B2B2"/>
    <a:srgbClr val="FFCC00"/>
    <a:srgbClr val="F3F9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8" autoAdjust="0"/>
    <p:restoredTop sz="97183" autoAdjust="0"/>
  </p:normalViewPr>
  <p:slideViewPr>
    <p:cSldViewPr snapToGrid="0" snapToObjects="1">
      <p:cViewPr>
        <p:scale>
          <a:sx n="70" d="100"/>
          <a:sy n="70" d="100"/>
        </p:scale>
        <p:origin x="-1404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297" y="0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/>
          <a:lstStyle>
            <a:lvl1pPr algn="r">
              <a:defRPr sz="1200"/>
            </a:lvl1pPr>
          </a:lstStyle>
          <a:p>
            <a:pPr>
              <a:defRPr/>
            </a:pPr>
            <a:fld id="{63EA530A-A4A7-4489-B5FB-2492B0DE6E24}" type="datetimeFigureOut">
              <a:rPr lang="pt-BR"/>
              <a:pPr>
                <a:defRPr/>
              </a:pPr>
              <a:t>02/12/2015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44988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297" y="9444988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 anchor="b"/>
          <a:lstStyle>
            <a:lvl1pPr algn="r">
              <a:defRPr sz="1200"/>
            </a:lvl1pPr>
          </a:lstStyle>
          <a:p>
            <a:pPr>
              <a:defRPr/>
            </a:pPr>
            <a:fld id="{511C5B3E-3D77-432D-A3DD-4F5CA51F5C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620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297" y="0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9B890B-1506-41F4-B9F1-900C3736E085}" type="datetimeFigureOut">
              <a:rPr lang="pt-BR"/>
              <a:pPr>
                <a:defRPr/>
              </a:pPr>
              <a:t>02/12/2015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90" tIns="46395" rIns="92790" bIns="46395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198" y="4722495"/>
            <a:ext cx="5443223" cy="4474526"/>
          </a:xfrm>
          <a:prstGeom prst="rect">
            <a:avLst/>
          </a:prstGeom>
        </p:spPr>
        <p:txBody>
          <a:bodyPr vert="horz" lIns="92790" tIns="46395" rIns="92790" bIns="46395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44988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297" y="9444988"/>
            <a:ext cx="2949732" cy="497523"/>
          </a:xfrm>
          <a:prstGeom prst="rect">
            <a:avLst/>
          </a:prstGeom>
        </p:spPr>
        <p:txBody>
          <a:bodyPr vert="horz" lIns="92790" tIns="46395" rIns="92790" bIns="4639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1FAB99-A307-434B-8A86-C12864BEA3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827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332CC-575A-4261-A3F1-61940AB735DB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E3DF-284A-48EE-B2AA-08660B3D5E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BC6E-BE9F-4859-B53D-851D0E66574F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A6FF1-60A5-488E-B868-E67C0694E1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9B60-AF66-4804-A2AF-50965CDBEB7A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E24F8-A401-4532-B804-F0B57BAF92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údo em 1 colu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075" y="115888"/>
            <a:ext cx="8132763" cy="831532"/>
          </a:xfrm>
          <a:prstGeom prst="rect">
            <a:avLst/>
          </a:prstGeom>
        </p:spPr>
        <p:txBody>
          <a:bodyPr anchor="b"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290699" y="1390580"/>
            <a:ext cx="8205601" cy="52796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600" indent="-228600">
              <a:lnSpc>
                <a:spcPct val="110000"/>
              </a:lnSpc>
              <a:spcBef>
                <a:spcPts val="200"/>
              </a:spcBef>
              <a:defRPr sz="1600"/>
            </a:lvl1pPr>
            <a:lvl2pPr marL="488950" indent="-260350">
              <a:lnSpc>
                <a:spcPct val="110000"/>
              </a:lnSpc>
              <a:spcBef>
                <a:spcPts val="200"/>
              </a:spcBef>
              <a:defRPr sz="1600"/>
            </a:lvl2pPr>
            <a:lvl3pPr marL="742950" indent="-247650">
              <a:lnSpc>
                <a:spcPct val="110000"/>
              </a:lnSpc>
              <a:spcBef>
                <a:spcPts val="200"/>
              </a:spcBef>
              <a:buFont typeface="Arial" pitchFamily="34" charset="0"/>
              <a:buChar char="–"/>
              <a:defRPr sz="1400" baseline="0"/>
            </a:lvl3pPr>
            <a:lvl4pPr marL="1254125" indent="-180975">
              <a:lnSpc>
                <a:spcPct val="100000"/>
              </a:lnSpc>
              <a:defRPr sz="1600"/>
            </a:lvl4pPr>
            <a:lvl5pPr marL="1616075" indent="-180975">
              <a:defRPr sz="1600"/>
            </a:lvl5pPr>
          </a:lstStyle>
          <a:p>
            <a:pPr lvl="0"/>
            <a:r>
              <a:rPr lang="pt-BR" dirty="0" smtClean="0"/>
              <a:t>Clique para adicionar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4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8491537" y="6428483"/>
            <a:ext cx="556109" cy="365125"/>
          </a:xfrm>
        </p:spPr>
        <p:txBody>
          <a:bodyPr/>
          <a:lstStyle/>
          <a:p>
            <a:fld id="{FDE42779-D6AF-46A9-B79D-9CB734B4F00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lugramas_gra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19075" y="115888"/>
            <a:ext cx="8132763" cy="831532"/>
          </a:xfrm>
          <a:prstGeom prst="rect">
            <a:avLst/>
          </a:prstGeom>
        </p:spPr>
        <p:txBody>
          <a:bodyPr anchor="b"/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údo em 2 coluna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19075" y="115888"/>
            <a:ext cx="8132763" cy="831532"/>
          </a:xfrm>
          <a:prstGeom prst="rect">
            <a:avLst/>
          </a:prstGeom>
        </p:spPr>
        <p:txBody>
          <a:bodyPr anchor="b"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287846" y="1388104"/>
            <a:ext cx="3878234" cy="52725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600" indent="-228600">
              <a:lnSpc>
                <a:spcPct val="110000"/>
              </a:lnSpc>
              <a:spcBef>
                <a:spcPts val="200"/>
              </a:spcBef>
              <a:defRPr sz="1600"/>
            </a:lvl1pPr>
            <a:lvl2pPr marL="488950" indent="-260350">
              <a:lnSpc>
                <a:spcPct val="110000"/>
              </a:lnSpc>
              <a:spcBef>
                <a:spcPts val="200"/>
              </a:spcBef>
              <a:defRPr sz="1600" baseline="0"/>
            </a:lvl2pPr>
            <a:lvl3pPr marL="742950" indent="-247650">
              <a:lnSpc>
                <a:spcPct val="110000"/>
              </a:lnSpc>
              <a:spcBef>
                <a:spcPts val="200"/>
              </a:spcBef>
              <a:buFont typeface="Arial" pitchFamily="34" charset="0"/>
              <a:buChar char="–"/>
              <a:defRPr sz="1400" baseline="0"/>
            </a:lvl3pPr>
            <a:lvl4pPr marL="1254125" indent="-180975">
              <a:lnSpc>
                <a:spcPct val="100000"/>
              </a:lnSpc>
              <a:buFont typeface="Arial" pitchFamily="34" charset="0"/>
              <a:buChar char="."/>
              <a:tabLst/>
              <a:defRPr sz="1400"/>
            </a:lvl4pPr>
            <a:lvl5pPr marL="1616075" indent="-18097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adicionar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8" name="Espaço Reservado para Conteúdo 5"/>
          <p:cNvSpPr>
            <a:spLocks noGrp="1"/>
          </p:cNvSpPr>
          <p:nvPr>
            <p:ph sz="quarter" idx="10" hasCustomPrompt="1"/>
          </p:nvPr>
        </p:nvSpPr>
        <p:spPr>
          <a:xfrm>
            <a:off x="4607569" y="1387405"/>
            <a:ext cx="3878234" cy="52725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600" indent="-228600">
              <a:lnSpc>
                <a:spcPct val="110000"/>
              </a:lnSpc>
              <a:spcBef>
                <a:spcPts val="200"/>
              </a:spcBef>
              <a:defRPr sz="1600"/>
            </a:lvl1pPr>
            <a:lvl2pPr marL="488950" indent="-260350">
              <a:lnSpc>
                <a:spcPct val="110000"/>
              </a:lnSpc>
              <a:spcBef>
                <a:spcPts val="200"/>
              </a:spcBef>
              <a:defRPr sz="1600" baseline="0"/>
            </a:lvl2pPr>
            <a:lvl3pPr marL="771525" indent="-276225">
              <a:lnSpc>
                <a:spcPct val="110000"/>
              </a:lnSpc>
              <a:spcBef>
                <a:spcPts val="200"/>
              </a:spcBef>
              <a:buFont typeface="Arial" pitchFamily="34" charset="0"/>
              <a:buChar char="–"/>
              <a:defRPr sz="1400" baseline="0"/>
            </a:lvl3pPr>
            <a:lvl4pPr marL="1254125" indent="-180975">
              <a:lnSpc>
                <a:spcPct val="100000"/>
              </a:lnSpc>
              <a:buFont typeface="Arial" pitchFamily="34" charset="0"/>
              <a:buChar char="."/>
              <a:tabLst/>
              <a:defRPr sz="1400"/>
            </a:lvl4pPr>
            <a:lvl5pPr marL="1616075" indent="-18097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adicionar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1"/>
          </p:nvPr>
        </p:nvSpPr>
        <p:spPr>
          <a:xfrm>
            <a:off x="8491537" y="6428483"/>
            <a:ext cx="556109" cy="365125"/>
          </a:xfrm>
        </p:spPr>
        <p:txBody>
          <a:bodyPr/>
          <a:lstStyle/>
          <a:p>
            <a:fld id="{FDE42779-D6AF-46A9-B79D-9CB734B4F00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B8E04-D9CC-41AE-B4BC-C9BE0624EDB6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E5278-D457-4235-981D-1FB2A4F461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1614-C336-488C-9FDC-8D4EC6ACCE5C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23D0B-82CB-4FB1-9848-267F015E19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01011-1591-412F-BED4-09D3F7EF565A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50836-525A-4800-AEF9-5958DA2397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A08E5-E32F-484E-9F98-9D2CE55D1AEE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6D114-7CF7-419C-B2B4-D7A90534B1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0532-A5AB-4F65-BBAF-2B9C1011086E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E60BF-B533-4D93-9481-CAACB929EA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7E508-38CF-462B-944E-4FCAF64DC1BE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981A-2BE3-416A-A9C2-EFC6E0CA18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611FB-CD10-4F6C-8817-EA8B1D73A197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CFEA4-EB73-4D54-B844-CEEA216CA0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84444-EE73-49E9-B359-9D1E7215E1C7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B642C-39AE-4154-8D6B-FA85CB33D4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C758D6-3A37-405E-9266-BDA427B184B1}" type="datetimeFigureOut">
              <a:rPr lang="en-US"/>
              <a:pPr>
                <a:defRPr/>
              </a:pPr>
              <a:t>12/2/2015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9457F3-B6E8-4D78-9006-FD8E8A7BED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wbaptista@cni.org.br" TargetMode="External"/><Relationship Id="rId2" Type="http://schemas.openxmlformats.org/officeDocument/2006/relationships/hyperlink" Target="mailto:scarneiro@cni.org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freitas@cni.org.b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Tela-Esper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601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23"/>
          <p:cNvSpPr>
            <a:spLocks noChangeArrowheads="1"/>
          </p:cNvSpPr>
          <p:nvPr/>
        </p:nvSpPr>
        <p:spPr bwMode="auto">
          <a:xfrm>
            <a:off x="0" y="87345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 A POLÍTICA NACIONAL DE RESÍDUOS SÓLIDOS </a:t>
            </a:r>
            <a:r>
              <a:rPr lang="pt-BR" sz="3600" b="1" dirty="0" smtClean="0">
                <a:solidFill>
                  <a:schemeClr val="bg1"/>
                </a:solidFill>
              </a:rPr>
              <a:t> </a:t>
            </a:r>
            <a:r>
              <a:rPr lang="pt-BR" sz="2800" b="1" dirty="0" smtClean="0">
                <a:solidFill>
                  <a:schemeClr val="bg1"/>
                </a:solidFill>
              </a:rPr>
              <a:t>instrumentos, avanços e oportunidades</a:t>
            </a:r>
            <a:endParaRPr lang="pt-BR" sz="2800" b="1" cap="small" dirty="0">
              <a:solidFill>
                <a:schemeClr val="bg1"/>
              </a:solidFill>
              <a:latin typeface="Lucida Bright" pitchFamily="18" charset="0"/>
            </a:endParaRPr>
          </a:p>
        </p:txBody>
      </p:sp>
      <p:sp>
        <p:nvSpPr>
          <p:cNvPr id="5" name="Retângulo 23"/>
          <p:cNvSpPr>
            <a:spLocks noChangeArrowheads="1"/>
          </p:cNvSpPr>
          <p:nvPr/>
        </p:nvSpPr>
        <p:spPr bwMode="auto">
          <a:xfrm>
            <a:off x="0" y="2630097"/>
            <a:ext cx="91409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cs typeface="Arial" pitchFamily="34" charset="0"/>
              </a:rPr>
              <a:t>A VISÃO DA INDÚSTRIA</a:t>
            </a:r>
            <a:endParaRPr lang="pt-BR" sz="2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358775" y="115888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Incidência Tributária – Embalagens </a:t>
            </a:r>
            <a:endParaRPr lang="pt-BR" sz="3200" dirty="0">
              <a:solidFill>
                <a:srgbClr val="FFFF00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775" y="1268413"/>
            <a:ext cx="8435975" cy="446405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7780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54037" y="300251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Incidência Tributária – Demais Resíduos com Logística Reversa via Mercado</a:t>
            </a:r>
            <a:endParaRPr lang="pt-BR" sz="3200" dirty="0">
              <a:solidFill>
                <a:srgbClr val="FFFF00"/>
              </a:solidFill>
            </a:endParaRPr>
          </a:p>
        </p:txBody>
      </p:sp>
      <p:pic>
        <p:nvPicPr>
          <p:cNvPr id="5735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460" y="1377220"/>
            <a:ext cx="8280000" cy="81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800" y="2181225"/>
            <a:ext cx="8280400" cy="3081338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7681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54037" y="115888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Incidência Tributária – Resíduos com Logística Reversa Onerosa</a:t>
            </a:r>
            <a:endParaRPr lang="pt-BR" sz="3200" dirty="0">
              <a:solidFill>
                <a:srgbClr val="FFFF00"/>
              </a:solidFill>
            </a:endParaRP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60748"/>
            <a:ext cx="8280000" cy="7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upo 7"/>
          <p:cNvGrpSpPr/>
          <p:nvPr/>
        </p:nvGrpSpPr>
        <p:grpSpPr>
          <a:xfrm>
            <a:off x="179388" y="1939925"/>
            <a:ext cx="8280400" cy="4621213"/>
            <a:chOff x="179388" y="1939925"/>
            <a:chExt cx="8280400" cy="4621213"/>
          </a:xfrm>
        </p:grpSpPr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9388" y="1939925"/>
              <a:ext cx="8280400" cy="4454525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  <a:effectLst/>
          </p:spPr>
        </p:pic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388" y="6369050"/>
              <a:ext cx="8280400" cy="192088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038" y="1611454"/>
            <a:ext cx="6532562" cy="4427537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76400" y="115888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Distribuição da Carga Tributária – por Atividade</a:t>
            </a:r>
            <a:endParaRPr lang="pt-BR" sz="3200" dirty="0">
              <a:solidFill>
                <a:srgbClr val="FFFF00"/>
              </a:solidFill>
            </a:endParaRPr>
          </a:p>
        </p:txBody>
      </p:sp>
      <p:sp>
        <p:nvSpPr>
          <p:cNvPr id="14" name="Espaço Reservado para Conteúdo 7"/>
          <p:cNvSpPr>
            <a:spLocks noGrp="1"/>
          </p:cNvSpPr>
          <p:nvPr>
            <p:ph sz="quarter" idx="4294967295"/>
          </p:nvPr>
        </p:nvSpPr>
        <p:spPr>
          <a:xfrm>
            <a:off x="514350" y="1251093"/>
            <a:ext cx="8172450" cy="358775"/>
          </a:xfrm>
          <a:solidFill>
            <a:schemeClr val="bg2"/>
          </a:solidFill>
        </p:spPr>
        <p:txBody>
          <a:bodyPr vert="horz" lIns="198000" tIns="36000" rIns="72000" bIns="36000" rtlCol="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Distribuição da carga tributária, por atividade (R$ milhões e % do total)</a:t>
            </a: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rot="5400000">
            <a:off x="208756" y="1305860"/>
            <a:ext cx="360362" cy="2508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pt-BR"/>
          </a:p>
        </p:txBody>
      </p:sp>
      <p:sp>
        <p:nvSpPr>
          <p:cNvPr id="16" name="Chave direita 15"/>
          <p:cNvSpPr/>
          <p:nvPr/>
        </p:nvSpPr>
        <p:spPr>
          <a:xfrm rot="5400000">
            <a:off x="4198891" y="3167523"/>
            <a:ext cx="226026" cy="3456384"/>
          </a:xfrm>
          <a:prstGeom prst="rightBrac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t">
            <a:noAutofit/>
          </a:bodyPr>
          <a:lstStyle/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583712" y="5295575"/>
            <a:ext cx="3456384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Total impostos = R$ 2,9 bilhões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736" y="1308100"/>
            <a:ext cx="6975475" cy="4791075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Distribuição da Carga Tributária – por Setor</a:t>
            </a:r>
            <a:endParaRPr lang="pt-BR" sz="3200" dirty="0">
              <a:solidFill>
                <a:srgbClr val="FFFF00"/>
              </a:solidFill>
            </a:endParaRPr>
          </a:p>
        </p:txBody>
      </p:sp>
      <p:sp>
        <p:nvSpPr>
          <p:cNvPr id="12" name="Espaço Reservado para Conteúdo 7"/>
          <p:cNvSpPr>
            <a:spLocks noGrp="1"/>
          </p:cNvSpPr>
          <p:nvPr>
            <p:ph sz="quarter" idx="4294967295"/>
          </p:nvPr>
        </p:nvSpPr>
        <p:spPr>
          <a:xfrm>
            <a:off x="514350" y="947738"/>
            <a:ext cx="8172450" cy="358775"/>
          </a:xfrm>
          <a:solidFill>
            <a:schemeClr val="bg2"/>
          </a:solidFill>
        </p:spPr>
        <p:txBody>
          <a:bodyPr vert="horz" lIns="198000" tIns="36000" rIns="72000" bIns="36000" rtlCol="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Distribuição da carga tributária, por setor (R$ milhões e % do total)</a:t>
            </a:r>
          </a:p>
        </p:txBody>
      </p:sp>
      <p:sp>
        <p:nvSpPr>
          <p:cNvPr id="7" name="Chave direita 6"/>
          <p:cNvSpPr/>
          <p:nvPr/>
        </p:nvSpPr>
        <p:spPr>
          <a:xfrm rot="5400000">
            <a:off x="4286808" y="2861182"/>
            <a:ext cx="144016" cy="3672408"/>
          </a:xfrm>
          <a:prstGeom prst="rightBrac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t">
            <a:noAutofit/>
          </a:bodyPr>
          <a:lstStyle/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126568" y="4697386"/>
            <a:ext cx="4068452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Total impostos = R$ 2,9 bilhões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 rot="5400000">
            <a:off x="170804" y="1002506"/>
            <a:ext cx="360362" cy="2508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265" y="1449388"/>
            <a:ext cx="7132637" cy="4494212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15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76400" y="115888"/>
            <a:ext cx="8132763" cy="831850"/>
          </a:xfrm>
        </p:spPr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</a:rPr>
              <a:t>Distribuição da Carga Tributária – por Imposto</a:t>
            </a:r>
            <a:endParaRPr lang="pt-BR" sz="3200" dirty="0">
              <a:solidFill>
                <a:srgbClr val="FFFF00"/>
              </a:solidFill>
            </a:endParaRPr>
          </a:p>
        </p:txBody>
      </p:sp>
      <p:sp>
        <p:nvSpPr>
          <p:cNvPr id="11" name="Espaço Reservado para Conteúdo 7"/>
          <p:cNvSpPr>
            <a:spLocks noGrp="1"/>
          </p:cNvSpPr>
          <p:nvPr>
            <p:ph sz="quarter" idx="4294967295"/>
          </p:nvPr>
        </p:nvSpPr>
        <p:spPr>
          <a:xfrm>
            <a:off x="514350" y="1089025"/>
            <a:ext cx="8172450" cy="360363"/>
          </a:xfrm>
          <a:solidFill>
            <a:schemeClr val="bg2"/>
          </a:solidFill>
        </p:spPr>
        <p:txBody>
          <a:bodyPr vert="horz" lIns="198000" tIns="36000" rIns="72000" bIns="36000" rtlCol="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Distribuição da carga tributária, por </a:t>
            </a:r>
            <a:r>
              <a:rPr lang="en-US" sz="2000" dirty="0" err="1" smtClean="0"/>
              <a:t>imposto</a:t>
            </a:r>
            <a:r>
              <a:rPr lang="en-US" sz="2000" dirty="0" smtClean="0"/>
              <a:t> (R$ milhões e % do total)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5400000">
            <a:off x="170805" y="1143794"/>
            <a:ext cx="360362" cy="2508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pt-BR"/>
          </a:p>
        </p:txBody>
      </p:sp>
      <p:sp>
        <p:nvSpPr>
          <p:cNvPr id="13" name="Chave direita 12"/>
          <p:cNvSpPr/>
          <p:nvPr/>
        </p:nvSpPr>
        <p:spPr>
          <a:xfrm rot="5400000">
            <a:off x="4481990" y="2740735"/>
            <a:ext cx="144016" cy="3672408"/>
          </a:xfrm>
          <a:prstGeom prst="rightBrace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t">
            <a:noAutofit/>
          </a:bodyPr>
          <a:lstStyle/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519772" y="4648947"/>
            <a:ext cx="4068452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Total impostos = R$ 2,9 bilhões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1583141" y="2538483"/>
            <a:ext cx="5827600" cy="1296537"/>
          </a:xfrm>
        </p:spPr>
        <p:txBody>
          <a:bodyPr/>
          <a:lstStyle/>
          <a:p>
            <a:pPr lvl="0" algn="ctr">
              <a:buNone/>
            </a:pPr>
            <a:r>
              <a:rPr lang="pt-BR" sz="8000" b="1" cap="small" dirty="0" smtClean="0">
                <a:solidFill>
                  <a:srgbClr val="FFFF00"/>
                </a:solidFill>
                <a:effectLst>
                  <a:outerShdw blurRad="50800" dist="50800" dir="5400000" algn="ctr" rotWithShape="0">
                    <a:srgbClr val="000000">
                      <a:alpha val="75000"/>
                    </a:srgbClr>
                  </a:outerShdw>
                </a:effectLst>
              </a:rPr>
              <a:t>Propostas</a:t>
            </a:r>
            <a:endParaRPr lang="pt-BR" sz="8000" cap="small" dirty="0" smtClean="0">
              <a:solidFill>
                <a:srgbClr val="FFFF00"/>
              </a:solidFill>
              <a:effectLst>
                <a:outerShdw blurRad="50800" dist="50800" dir="5400000" algn="ctr" rotWithShape="0">
                  <a:srgbClr val="000000">
                    <a:alpha val="75000"/>
                  </a:srgbClr>
                </a:outerShdw>
              </a:effectLst>
            </a:endParaRPr>
          </a:p>
          <a:p>
            <a:pPr lvl="0" algn="just">
              <a:buNone/>
            </a:pPr>
            <a:endParaRPr lang="pt-BR" sz="24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79672" y="1542193"/>
            <a:ext cx="5827600" cy="4119524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ü"/>
            </a:pPr>
            <a:r>
              <a:rPr lang="pt-BR" sz="2000" dirty="0" smtClean="0"/>
              <a:t>Propostas em conjunto para desoneração completa dos tributos indiretos incidentes sobre os resíduos sólidos nas cadeias de logística reversa (coleta, recuperação e reciclagem): PIS, COFINS, IPI, ICMS, ISSQN</a:t>
            </a:r>
          </a:p>
          <a:p>
            <a:pPr algn="just">
              <a:buFont typeface="Wingdings" pitchFamily="2" charset="2"/>
              <a:buChar char="ü"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pt-BR" sz="2000" dirty="0" smtClean="0"/>
              <a:t>Medidas voltadas a reduzir o custo para os setores com logística reversa onerosa</a:t>
            </a:r>
          </a:p>
          <a:p>
            <a:pPr lvl="0" algn="just">
              <a:buFont typeface="Wingdings" pitchFamily="2" charset="2"/>
              <a:buChar char="ü"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pt-BR" sz="2000" dirty="0" smtClean="0"/>
              <a:t>Outras medidas</a:t>
            </a:r>
          </a:p>
          <a:p>
            <a:pPr marL="482600" lvl="2">
              <a:buFont typeface="Wingdings" pitchFamily="2" charset="2"/>
              <a:buChar char="§"/>
            </a:pPr>
            <a:r>
              <a:rPr lang="pt-BR" sz="2000" dirty="0" smtClean="0"/>
              <a:t>Cooperativas</a:t>
            </a:r>
          </a:p>
          <a:p>
            <a:pPr marL="482600" lvl="2">
              <a:buFont typeface="Wingdings" pitchFamily="2" charset="2"/>
              <a:buChar char="§"/>
            </a:pPr>
            <a:r>
              <a:rPr lang="pt-BR" sz="2000" dirty="0" smtClean="0"/>
              <a:t>Incentivo direto ao investimento e financiamento do custeio da logística reversa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480166"/>
            <a:ext cx="2402005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Alternativas de incentivo tributário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79672" y="1542193"/>
            <a:ext cx="5827600" cy="4119524"/>
          </a:xfrm>
        </p:spPr>
        <p:txBody>
          <a:bodyPr/>
          <a:lstStyle/>
          <a:p>
            <a:pPr marL="457200" indent="-457200">
              <a:buNone/>
            </a:pPr>
            <a:r>
              <a:rPr lang="pt-BR" sz="2000" b="1" dirty="0" smtClean="0"/>
              <a:t>        As medidas que visam a desoneração completa de tributos indiretos incidentes sobre os resíduos sólidos nas cadeias de logística reversa são complementares</a:t>
            </a: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Harmonização e ampliação do </a:t>
            </a:r>
            <a:r>
              <a:rPr lang="pt-BR" sz="2000" dirty="0" err="1" smtClean="0"/>
              <a:t>diferimento</a:t>
            </a:r>
            <a:r>
              <a:rPr lang="pt-BR" sz="2000" dirty="0" smtClean="0"/>
              <a:t> na cobrança do ICMS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Ampliação da suspensão da incidência de PIS/COFINS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Crédito presumido sobre uso de resíduos</a:t>
            </a:r>
            <a:r>
              <a:rPr lang="pt-BR" sz="2000" dirty="0" smtClean="0">
                <a:solidFill>
                  <a:srgbClr val="FF0000"/>
                </a:solidFill>
              </a:rPr>
              <a:t> </a:t>
            </a:r>
            <a:r>
              <a:rPr lang="pt-BR" sz="2000" dirty="0" smtClean="0"/>
              <a:t>sólidos como matéria-prima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Serviços de terceiros</a:t>
            </a:r>
          </a:p>
          <a:p>
            <a:pPr>
              <a:buFont typeface="Wingdings" pitchFamily="2" charset="2"/>
              <a:buChar char="ü"/>
            </a:pPr>
            <a:endParaRPr lang="pt-BR" sz="2000" dirty="0" smtClean="0"/>
          </a:p>
          <a:p>
            <a:pPr>
              <a:buFont typeface="Wingdings" pitchFamily="2" charset="2"/>
              <a:buChar char="ü"/>
            </a:pPr>
            <a:endParaRPr lang="pt-BR" sz="20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480166"/>
            <a:ext cx="2402005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Desoneração do material reciclado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79672" y="1542193"/>
            <a:ext cx="5827600" cy="4119524"/>
          </a:xfrm>
        </p:spPr>
        <p:txBody>
          <a:bodyPr/>
          <a:lstStyle/>
          <a:p>
            <a:pPr>
              <a:buNone/>
            </a:pPr>
            <a:r>
              <a:rPr lang="pt-BR" sz="2000" b="1" dirty="0" smtClean="0"/>
              <a:t>      Os setores que, por conta da PNRS, precisam financiar o custeio da logística reversa podem ser extremamente prejudicados se não houver um tratamento tributário adequado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Desoneração do custo da logística reversa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/>
              <a:t>Discriminar o custo da logística reversa  (</a:t>
            </a:r>
            <a:r>
              <a:rPr lang="pt-BR" sz="1600" b="1" dirty="0" err="1" smtClean="0"/>
              <a:t>Ecovalor</a:t>
            </a:r>
            <a:r>
              <a:rPr lang="pt-BR" sz="1600" dirty="0" smtClean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/>
              <a:t>Conceder crédito presumido de ICMS, PIS/COFINS e IPI ao produtor/importador, de modo a neutralizar ou minimizar o aumento do custo para o consumidor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Desoneração das entidades gestoras sem fins lucrativos</a:t>
            </a:r>
          </a:p>
          <a:p>
            <a:pPr>
              <a:buNone/>
            </a:pPr>
            <a:endParaRPr lang="pt-BR" sz="2000" dirty="0" smtClean="0"/>
          </a:p>
          <a:p>
            <a:pPr>
              <a:buFont typeface="Wingdings" pitchFamily="2" charset="2"/>
              <a:buChar char="ü"/>
            </a:pPr>
            <a:endParaRPr lang="pt-BR" sz="20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480166"/>
            <a:ext cx="2402005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Setores com logística reversa onerosa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DESAFIOS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>
          <a:xfrm>
            <a:off x="4694827" y="4189862"/>
            <a:ext cx="2081284" cy="982639"/>
          </a:xfrm>
        </p:spPr>
        <p:txBody>
          <a:bodyPr/>
          <a:lstStyle/>
          <a:p>
            <a:pPr marL="361950" indent="-361950" eaLnBrk="1" hangingPunct="1">
              <a:lnSpc>
                <a:spcPct val="80000"/>
              </a:lnSpc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eco design</a:t>
            </a:r>
          </a:p>
          <a:p>
            <a:pPr marL="361950" indent="-361950" eaLnBrk="1" hangingPunct="1">
              <a:lnSpc>
                <a:spcPct val="80000"/>
              </a:lnSpc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ciclo de vida</a:t>
            </a:r>
          </a:p>
          <a:p>
            <a:pPr marL="361950" indent="-361950" eaLnBrk="1" hangingPunct="1">
              <a:lnSpc>
                <a:spcPct val="80000"/>
              </a:lnSpc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novos materiais</a:t>
            </a:r>
          </a:p>
        </p:txBody>
      </p:sp>
      <p:sp>
        <p:nvSpPr>
          <p:cNvPr id="4" name="Retângulo 3"/>
          <p:cNvSpPr/>
          <p:nvPr/>
        </p:nvSpPr>
        <p:spPr>
          <a:xfrm>
            <a:off x="928048" y="1678675"/>
            <a:ext cx="3480178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Implementar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logística reversa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28047" y="2527110"/>
            <a:ext cx="3480179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Regulamentar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planos de gerenciamento de resíduos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28048" y="4278567"/>
            <a:ext cx="3480178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Repensar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processos produtivos e os produtos industriais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763069" y="2527110"/>
            <a:ext cx="3480179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Implementar </a:t>
            </a:r>
            <a:r>
              <a:rPr lang="pt-B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instrumentos econômicos</a:t>
            </a:r>
            <a:endParaRPr lang="pt-BR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763069" y="3375545"/>
            <a:ext cx="3480177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Harmonizar legislações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entre a União, Estados e Municípios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28047" y="3411939"/>
            <a:ext cx="3480178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Implantação da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coleta seletiva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nos municípios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763069" y="1678675"/>
            <a:ext cx="3480178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Regulamentação da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recuperação energética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have esquerda 11"/>
          <p:cNvSpPr/>
          <p:nvPr/>
        </p:nvSpPr>
        <p:spPr>
          <a:xfrm>
            <a:off x="4449169" y="4155735"/>
            <a:ext cx="341194" cy="90758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79672" y="1542193"/>
            <a:ext cx="5827600" cy="4119524"/>
          </a:xfrm>
        </p:spPr>
        <p:txBody>
          <a:bodyPr/>
          <a:lstStyle/>
          <a:p>
            <a:pPr>
              <a:buNone/>
            </a:pPr>
            <a:r>
              <a:rPr lang="pt-BR" sz="2000" b="1" dirty="0" smtClean="0"/>
              <a:t>Propostas de desoneração incluem: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Incentivo direto ao investimento e financiamento da logística reversa 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/>
              <a:t>Dedução seria contabilizada dentro de limite de 4%, adicionais aos 4% atualmente existentes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/>
              <a:t>Em princípio proposta é que dedução contemple 50% dos valores aplicados</a:t>
            </a:r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Desoneração da folha de pagamento das cooperativas de catadores</a:t>
            </a:r>
          </a:p>
          <a:p>
            <a:pPr>
              <a:buFont typeface="Wingdings" pitchFamily="2" charset="2"/>
              <a:buChar char="ü"/>
            </a:pPr>
            <a:endParaRPr lang="pt-BR" sz="20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480166"/>
            <a:ext cx="2402005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Outras Medidas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191069" y="641445"/>
            <a:ext cx="8516203" cy="5445456"/>
          </a:xfrm>
        </p:spPr>
        <p:txBody>
          <a:bodyPr/>
          <a:lstStyle/>
          <a:p>
            <a:pPr>
              <a:buNone/>
            </a:pPr>
            <a:r>
              <a:rPr lang="pt-BR" sz="2000" dirty="0" smtClean="0"/>
              <a:t> </a:t>
            </a:r>
          </a:p>
          <a:p>
            <a:pPr>
              <a:buNone/>
            </a:pPr>
            <a:r>
              <a:rPr lang="pt-BR" sz="2000" dirty="0" smtClean="0"/>
              <a:t> 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400" dirty="0" smtClean="0"/>
              <a:t>Os valores foram informados pelas associações responsáveis por cada setor, conforme a coluna “fonte”, e consolidados pela CNI.</a:t>
            </a:r>
          </a:p>
          <a:p>
            <a:pPr>
              <a:buNone/>
            </a:pPr>
            <a:endParaRPr lang="pt-BR" sz="20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-17742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Estimativa da recuperação potencial de resíduos descartados e não reaproveitados e seus respectivos valores monetários </a:t>
            </a:r>
          </a:p>
        </p:txBody>
      </p:sp>
      <p:pic>
        <p:nvPicPr>
          <p:cNvPr id="8" name="Imagem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842" y="965580"/>
            <a:ext cx="8352429" cy="4681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27025"/>
            <a:ext cx="8229600" cy="5799138"/>
          </a:xfrm>
        </p:spPr>
        <p:txBody>
          <a:bodyPr/>
          <a:lstStyle/>
          <a:p>
            <a:pPr marL="609600" indent="-430213" algn="ctr">
              <a:buFont typeface="Arial" pitchFamily="34" charset="0"/>
              <a:buNone/>
              <a:defRPr/>
            </a:pPr>
            <a:r>
              <a:rPr lang="pt-BR" sz="2000" b="1" dirty="0" smtClean="0"/>
              <a:t> </a:t>
            </a:r>
          </a:p>
          <a:p>
            <a:pPr marL="609600" indent="-430213" algn="ctr">
              <a:buFont typeface="Arial" pitchFamily="34" charset="0"/>
              <a:buNone/>
              <a:defRPr/>
            </a:pPr>
            <a:endParaRPr lang="pt-BR" sz="2400" b="1" dirty="0" smtClean="0"/>
          </a:p>
          <a:p>
            <a:pPr marL="609600" indent="-430213" algn="ctr">
              <a:buFont typeface="Arial" pitchFamily="34" charset="0"/>
              <a:buNone/>
              <a:defRPr/>
            </a:pPr>
            <a:endParaRPr lang="pt-BR" sz="2400" b="1" dirty="0" smtClean="0"/>
          </a:p>
          <a:p>
            <a:pPr marL="609600" indent="-430213" algn="ctr">
              <a:buFont typeface="Arial" pitchFamily="34" charset="0"/>
              <a:buNone/>
              <a:defRPr/>
            </a:pPr>
            <a:endParaRPr lang="pt-BR" sz="2400" b="1" dirty="0" smtClean="0"/>
          </a:p>
          <a:p>
            <a:pPr marL="609600" indent="-430213" algn="ctr">
              <a:buFont typeface="Arial" pitchFamily="34" charset="0"/>
              <a:buNone/>
              <a:defRPr/>
            </a:pPr>
            <a:endParaRPr lang="pt-BR" sz="2400" b="1" dirty="0" smtClean="0"/>
          </a:p>
          <a:p>
            <a:pPr marL="609600" indent="-430213" algn="ctr">
              <a:buNone/>
              <a:defRPr/>
            </a:pPr>
            <a:endParaRPr lang="pt-BR" sz="2400" b="1" dirty="0" smtClean="0"/>
          </a:p>
          <a:p>
            <a:pPr marL="609600" indent="-430213" algn="ctr">
              <a:buNone/>
              <a:defRPr/>
            </a:pPr>
            <a:r>
              <a:rPr lang="pt-BR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Gerência Executiva de Meio Ambiente/CNI</a:t>
            </a:r>
          </a:p>
          <a:p>
            <a:pPr marL="609600" indent="-430213" algn="ctr">
              <a:buNone/>
              <a:defRPr/>
            </a:pP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(61) 3317-9486 ou 3317-8388</a:t>
            </a:r>
          </a:p>
          <a:p>
            <a:pPr marL="609600" indent="-430213" algn="ctr">
              <a:buNone/>
              <a:defRPr/>
            </a:pPr>
            <a:endParaRPr lang="pt-BR" sz="2800" b="1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609600" indent="-430213" algn="r">
              <a:buNone/>
              <a:defRPr/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Gerente Executivo: Shelley Carneiro 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scarneiro@cni.org.br</a:t>
            </a:r>
            <a:endParaRPr lang="pt-BR" sz="1600" b="1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09600" indent="-430213" algn="r">
              <a:buFont typeface="Arial" pitchFamily="34" charset="0"/>
              <a:buNone/>
              <a:defRPr/>
            </a:pP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Equipe: Wanderley Baptista 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wbaptista@cni.org.br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609600" indent="-430213" algn="r">
              <a:buFont typeface="Arial" pitchFamily="34" charset="0"/>
              <a:buNone/>
              <a:defRPr/>
            </a:pP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e Sérgio de Freitas </a:t>
            </a:r>
            <a:r>
              <a:rPr lang="pt-BR" sz="1600" b="1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Monforte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smonforte@cni.org.br</a:t>
            </a:r>
            <a:endParaRPr lang="pt-BR" sz="16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09600" indent="-430213" algn="ctr">
              <a:buFont typeface="Arial" pitchFamily="34" charset="0"/>
              <a:buNone/>
              <a:defRPr/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  <a:p>
            <a:pPr marL="609600" indent="-430213" algn="ctr">
              <a:buFont typeface="Wingdings" pitchFamily="2" charset="2"/>
              <a:buChar char="§"/>
              <a:defRPr/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8000" b="1" dirty="0" smtClean="0">
                <a:solidFill>
                  <a:srgbClr val="FFFF00"/>
                </a:solidFill>
                <a:ea typeface="+mj-ea"/>
                <a:cs typeface="Arial" pitchFamily="34" charset="0"/>
              </a:rPr>
              <a:t>OBRIGADO!</a:t>
            </a:r>
            <a:endParaRPr kumimoji="0" lang="pt-BR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66024" y="1542193"/>
            <a:ext cx="5827600" cy="4119524"/>
          </a:xfrm>
        </p:spPr>
        <p:txBody>
          <a:bodyPr/>
          <a:lstStyle/>
          <a:p>
            <a:pPr lvl="0" algn="just">
              <a:buFont typeface="Wingdings" pitchFamily="2" charset="2"/>
              <a:buChar char="ü"/>
            </a:pPr>
            <a:r>
              <a:rPr lang="pt-BR" sz="2400" b="1" dirty="0" smtClean="0"/>
              <a:t>Operação via mercado</a:t>
            </a:r>
            <a:r>
              <a:rPr lang="pt-BR" sz="2400" dirty="0" smtClean="0"/>
              <a:t>: as embalagens contidas na fração seca dos resíduos sólidos urbanos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pt-BR" sz="2400" b="1" dirty="0" err="1" smtClean="0"/>
              <a:t>Logistica</a:t>
            </a:r>
            <a:r>
              <a:rPr lang="pt-BR" sz="2400" b="1" dirty="0" smtClean="0"/>
              <a:t> reversa onerosa: </a:t>
            </a:r>
            <a:r>
              <a:rPr lang="pt-BR" sz="2400" dirty="0" smtClean="0"/>
              <a:t>não são viáveis apenas através da operação do mercado, exigindo o financiamento por parte dos setores geradores dos resíduos</a:t>
            </a:r>
          </a:p>
          <a:p>
            <a:pPr lvl="0" algn="just">
              <a:buNone/>
            </a:pPr>
            <a:endParaRPr lang="pt-BR" sz="24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302758"/>
            <a:ext cx="2402005" cy="1132777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pt-BR" b="1" dirty="0" smtClean="0"/>
              <a:t>Cadeias de logística reversa atuais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2866024" y="1542193"/>
            <a:ext cx="5827600" cy="4119524"/>
          </a:xfrm>
        </p:spPr>
        <p:txBody>
          <a:bodyPr/>
          <a:lstStyle/>
          <a:p>
            <a:pPr lvl="0" algn="just">
              <a:buFont typeface="Wingdings" pitchFamily="2" charset="2"/>
              <a:buChar char="ü"/>
            </a:pPr>
            <a:r>
              <a:rPr lang="pt-BR" sz="2400" b="1" dirty="0" err="1" smtClean="0"/>
              <a:t>Logistica</a:t>
            </a:r>
            <a:r>
              <a:rPr lang="pt-BR" sz="2400" b="1" dirty="0" smtClean="0"/>
              <a:t> reversa onerosa: </a:t>
            </a:r>
            <a:endParaRPr lang="pt-BR" sz="2400" dirty="0" smtClean="0"/>
          </a:p>
          <a:p>
            <a:r>
              <a:rPr lang="pt-BR" sz="2000" dirty="0" smtClean="0"/>
              <a:t>Já estão estruturados:</a:t>
            </a:r>
          </a:p>
          <a:p>
            <a:pPr lvl="1"/>
            <a:r>
              <a:rPr lang="pt-BR" sz="1400" dirty="0" smtClean="0"/>
              <a:t>Óleo lubrificante usado (OLUC)</a:t>
            </a:r>
          </a:p>
          <a:p>
            <a:pPr lvl="1"/>
            <a:r>
              <a:rPr lang="pt-BR" sz="1400" dirty="0" smtClean="0"/>
              <a:t>Embalagens de óleo lubrificante</a:t>
            </a:r>
          </a:p>
          <a:p>
            <a:pPr lvl="1"/>
            <a:r>
              <a:rPr lang="pt-BR" sz="1400" dirty="0" smtClean="0"/>
              <a:t>Embalagens de agrotóxicos</a:t>
            </a:r>
          </a:p>
          <a:p>
            <a:pPr lvl="1"/>
            <a:r>
              <a:rPr lang="pt-BR" sz="1400" dirty="0" smtClean="0"/>
              <a:t>Pilhas e baterias</a:t>
            </a:r>
          </a:p>
          <a:p>
            <a:pPr lvl="1"/>
            <a:r>
              <a:rPr lang="pt-BR" sz="1400" dirty="0" smtClean="0"/>
              <a:t>Pneus inservíveis</a:t>
            </a:r>
            <a:endParaRPr lang="pt-BR" dirty="0" smtClean="0"/>
          </a:p>
          <a:p>
            <a:r>
              <a:rPr lang="pt-BR" sz="2000" dirty="0" smtClean="0"/>
              <a:t>Outros setores ainda não possuem um sistema de logística reversa estruturado:</a:t>
            </a:r>
          </a:p>
          <a:p>
            <a:pPr lvl="1"/>
            <a:r>
              <a:rPr lang="pt-BR" sz="1400" dirty="0" smtClean="0"/>
              <a:t>Resíduos de equipamentos eletroeletrônicos (REEE)</a:t>
            </a:r>
          </a:p>
          <a:p>
            <a:pPr lvl="1"/>
            <a:r>
              <a:rPr lang="pt-BR" sz="1400" dirty="0" smtClean="0"/>
              <a:t>Lâmpadas fluorescentes</a:t>
            </a:r>
          </a:p>
          <a:p>
            <a:pPr lvl="1"/>
            <a:r>
              <a:rPr lang="pt-BR" sz="1400" dirty="0" smtClean="0"/>
              <a:t>Embalagens em geral</a:t>
            </a:r>
          </a:p>
          <a:p>
            <a:pPr lvl="1"/>
            <a:r>
              <a:rPr lang="pt-BR" sz="1400" dirty="0" smtClean="0"/>
              <a:t>Medicamentos</a:t>
            </a:r>
          </a:p>
          <a:p>
            <a:pPr lvl="0" algn="just">
              <a:buNone/>
            </a:pPr>
            <a:endParaRPr lang="pt-BR" sz="24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533" y="3480166"/>
            <a:ext cx="2402005" cy="69603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pt-BR" b="1" dirty="0" smtClean="0"/>
              <a:t>Cadeias de logística reversa atuais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have esquerda 6"/>
          <p:cNvSpPr/>
          <p:nvPr/>
        </p:nvSpPr>
        <p:spPr>
          <a:xfrm>
            <a:off x="2565778" y="1296529"/>
            <a:ext cx="341194" cy="4844964"/>
          </a:xfrm>
          <a:prstGeom prst="leftBrace">
            <a:avLst>
              <a:gd name="adj1" fmla="val 8333"/>
              <a:gd name="adj2" fmla="val 521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>
          <a:xfrm>
            <a:off x="1828801" y="2538483"/>
            <a:ext cx="5827600" cy="1296537"/>
          </a:xfrm>
        </p:spPr>
        <p:txBody>
          <a:bodyPr/>
          <a:lstStyle/>
          <a:p>
            <a:pPr lvl="0" algn="ctr">
              <a:buNone/>
            </a:pPr>
            <a:r>
              <a:rPr lang="pt-BR" sz="8000" b="1" cap="small" dirty="0" smtClean="0">
                <a:solidFill>
                  <a:srgbClr val="FFFF00"/>
                </a:solidFill>
                <a:effectLst>
                  <a:outerShdw blurRad="50800" dist="50800" dir="5400000" algn="ctr" rotWithShape="0">
                    <a:srgbClr val="000000">
                      <a:alpha val="75000"/>
                    </a:srgbClr>
                  </a:outerShdw>
                </a:effectLst>
              </a:rPr>
              <a:t>Diagnóstico</a:t>
            </a:r>
            <a:endParaRPr lang="pt-BR" sz="8000" cap="small" dirty="0" smtClean="0">
              <a:solidFill>
                <a:srgbClr val="FFFF00"/>
              </a:solidFill>
              <a:effectLst>
                <a:outerShdw blurRad="50800" dist="50800" dir="5400000" algn="ctr" rotWithShape="0">
                  <a:srgbClr val="000000">
                    <a:alpha val="75000"/>
                  </a:srgbClr>
                </a:outerShdw>
              </a:effectLst>
            </a:endParaRPr>
          </a:p>
          <a:p>
            <a:pPr lvl="0" algn="just">
              <a:buNone/>
            </a:pPr>
            <a:endParaRPr lang="pt-BR" sz="2400" b="1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 bwMode="auto">
          <a:xfrm>
            <a:off x="0" y="4445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DESONERAÇÃO E INSTRUMENTOS ECONÔMICOS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7204" y="914400"/>
            <a:ext cx="7608564" cy="5250423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0" y="1160463"/>
            <a:ext cx="8205788" cy="5545137"/>
          </a:xfrm>
        </p:spPr>
        <p:txBody>
          <a:bodyPr/>
          <a:lstStyle/>
          <a:p>
            <a:r>
              <a:rPr lang="pt-BR" sz="1500" dirty="0" smtClean="0"/>
              <a:t>A  tributação do material reciclado pode ser maior do que a da matéria-prima virgem.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</a:t>
            </a: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328613"/>
            <a:ext cx="9144000" cy="831850"/>
          </a:xfrm>
        </p:spPr>
        <p:txBody>
          <a:bodyPr/>
          <a:lstStyle/>
          <a:p>
            <a:r>
              <a:rPr lang="pt-BR" sz="3200" dirty="0" smtClean="0"/>
              <a:t> </a:t>
            </a:r>
            <a:r>
              <a:rPr lang="pt-BR" sz="3200" dirty="0" smtClean="0">
                <a:solidFill>
                  <a:srgbClr val="FFFF00"/>
                </a:solidFill>
              </a:rPr>
              <a:t>Incidência tributária: matéria virgem versus reciclada</a:t>
            </a:r>
            <a:endParaRPr lang="pt-BR" sz="3200" dirty="0">
              <a:solidFill>
                <a:srgbClr val="FFFF00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180472" y="1711707"/>
            <a:ext cx="8820000" cy="2127358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Retângulo 38"/>
          <p:cNvSpPr/>
          <p:nvPr/>
        </p:nvSpPr>
        <p:spPr>
          <a:xfrm>
            <a:off x="291246" y="1667300"/>
            <a:ext cx="1476000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Matéria-prima virgem</a:t>
            </a:r>
          </a:p>
        </p:txBody>
      </p:sp>
      <p:sp>
        <p:nvSpPr>
          <p:cNvPr id="41" name="Retângulo 40"/>
          <p:cNvSpPr/>
          <p:nvPr/>
        </p:nvSpPr>
        <p:spPr>
          <a:xfrm>
            <a:off x="291246" y="2234373"/>
            <a:ext cx="1349484" cy="504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Fornecedor de insumos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2847530" y="2234373"/>
            <a:ext cx="1349484" cy="504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Indústria</a:t>
            </a:r>
            <a:endParaRPr lang="pt-BR" sz="9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Conector de seta reta 47"/>
          <p:cNvCxnSpPr/>
          <p:nvPr/>
        </p:nvCxnSpPr>
        <p:spPr>
          <a:xfrm>
            <a:off x="1659398" y="2486373"/>
            <a:ext cx="1188000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/>
          <p:cNvSpPr/>
          <p:nvPr/>
        </p:nvSpPr>
        <p:spPr>
          <a:xfrm>
            <a:off x="1803414" y="2221119"/>
            <a:ext cx="765515" cy="54917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R$ 10.000</a:t>
            </a:r>
          </a:p>
        </p:txBody>
      </p:sp>
      <p:sp>
        <p:nvSpPr>
          <p:cNvPr id="51" name="Retângulo 50"/>
          <p:cNvSpPr/>
          <p:nvPr/>
        </p:nvSpPr>
        <p:spPr>
          <a:xfrm>
            <a:off x="575346" y="1980906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real</a:t>
            </a:r>
          </a:p>
        </p:txBody>
      </p:sp>
      <p:sp>
        <p:nvSpPr>
          <p:cNvPr id="61" name="Retângulo 60"/>
          <p:cNvSpPr/>
          <p:nvPr/>
        </p:nvSpPr>
        <p:spPr>
          <a:xfrm>
            <a:off x="3072222" y="1980906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real</a:t>
            </a:r>
          </a:p>
        </p:txBody>
      </p:sp>
      <p:sp>
        <p:nvSpPr>
          <p:cNvPr id="65" name="Retângulo 64"/>
          <p:cNvSpPr/>
          <p:nvPr/>
        </p:nvSpPr>
        <p:spPr>
          <a:xfrm>
            <a:off x="4135309" y="2221119"/>
            <a:ext cx="760727" cy="54917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R$ 15.000</a:t>
            </a:r>
          </a:p>
        </p:txBody>
      </p:sp>
      <p:graphicFrame>
        <p:nvGraphicFramePr>
          <p:cNvPr id="74" name="Tabela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73966"/>
              </p:ext>
            </p:extLst>
          </p:nvPr>
        </p:nvGraphicFramePr>
        <p:xfrm>
          <a:off x="3063554" y="2863611"/>
          <a:ext cx="896378" cy="9856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6378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R$ 1.388 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R$ 925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463</a:t>
                      </a:r>
                      <a:endParaRPr lang="pt-BR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9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noFill/>
                  </a:tcPr>
                </a:tc>
              </a:tr>
            </a:tbl>
          </a:graphicData>
        </a:graphic>
      </p:graphicFrame>
      <p:graphicFrame>
        <p:nvGraphicFramePr>
          <p:cNvPr id="75" name="Tabela 74"/>
          <p:cNvGraphicFramePr>
            <a:graphicFrameLocks noGrp="1"/>
          </p:cNvGraphicFramePr>
          <p:nvPr/>
        </p:nvGraphicFramePr>
        <p:xfrm>
          <a:off x="579278" y="2863611"/>
          <a:ext cx="752362" cy="733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2362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925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-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925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9" name="Retângulo 78"/>
          <p:cNvSpPr/>
          <p:nvPr/>
        </p:nvSpPr>
        <p:spPr>
          <a:xfrm>
            <a:off x="4716016" y="3084753"/>
            <a:ext cx="4248472" cy="596275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80" name="Retângulo 79"/>
          <p:cNvSpPr/>
          <p:nvPr/>
        </p:nvSpPr>
        <p:spPr>
          <a:xfrm>
            <a:off x="4860032" y="2996952"/>
            <a:ext cx="684076" cy="195814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800" b="1" dirty="0" smtClean="0">
                <a:latin typeface="Arial" pitchFamily="34" charset="0"/>
                <a:cs typeface="Arial" pitchFamily="34" charset="0"/>
              </a:rPr>
              <a:t>Legenda</a:t>
            </a:r>
            <a:endParaRPr lang="pt-B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CaixaDeTexto 80"/>
          <p:cNvSpPr txBox="1"/>
          <p:nvPr/>
        </p:nvSpPr>
        <p:spPr>
          <a:xfrm>
            <a:off x="4644008" y="3156762"/>
            <a:ext cx="4356484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pt-BR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Débito       </a:t>
            </a:r>
            <a:r>
              <a:rPr lang="pt-BR" sz="10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Crédito       </a:t>
            </a:r>
            <a:r>
              <a:rPr lang="pt-BR" sz="105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Saldo a pagar                                                            Alíquota PIS-COFINS: 9,25% Lucro real e 3,65% Lucro presumido		 </a:t>
            </a:r>
          </a:p>
        </p:txBody>
      </p:sp>
      <p:sp>
        <p:nvSpPr>
          <p:cNvPr id="42" name="Retângulo 41"/>
          <p:cNvSpPr/>
          <p:nvPr/>
        </p:nvSpPr>
        <p:spPr>
          <a:xfrm>
            <a:off x="2032940" y="4388924"/>
            <a:ext cx="914377" cy="50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 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3774634" y="4388924"/>
            <a:ext cx="914377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tângulo 44"/>
          <p:cNvSpPr/>
          <p:nvPr/>
        </p:nvSpPr>
        <p:spPr>
          <a:xfrm>
            <a:off x="5516328" y="4388924"/>
            <a:ext cx="914377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tângulo 52"/>
          <p:cNvSpPr/>
          <p:nvPr/>
        </p:nvSpPr>
        <p:spPr>
          <a:xfrm>
            <a:off x="5508104" y="4130815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real</a:t>
            </a:r>
          </a:p>
        </p:txBody>
      </p:sp>
      <p:sp>
        <p:nvSpPr>
          <p:cNvPr id="59" name="Retângulo 58"/>
          <p:cNvSpPr/>
          <p:nvPr/>
        </p:nvSpPr>
        <p:spPr>
          <a:xfrm>
            <a:off x="3771121" y="3969232"/>
            <a:ext cx="900100" cy="432220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presumido</a:t>
            </a:r>
          </a:p>
        </p:txBody>
      </p:sp>
      <p:sp>
        <p:nvSpPr>
          <p:cNvPr id="82" name="Retângulo 81"/>
          <p:cNvSpPr/>
          <p:nvPr/>
        </p:nvSpPr>
        <p:spPr>
          <a:xfrm>
            <a:off x="7258023" y="4388924"/>
            <a:ext cx="914377" cy="504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Reciclador</a:t>
            </a:r>
          </a:p>
        </p:txBody>
      </p:sp>
      <p:sp>
        <p:nvSpPr>
          <p:cNvPr id="84" name="Retângulo 83"/>
          <p:cNvSpPr/>
          <p:nvPr/>
        </p:nvSpPr>
        <p:spPr>
          <a:xfrm>
            <a:off x="7272300" y="4130815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real</a:t>
            </a:r>
          </a:p>
        </p:txBody>
      </p:sp>
      <p:sp>
        <p:nvSpPr>
          <p:cNvPr id="85" name="Retângulo 84"/>
          <p:cNvSpPr/>
          <p:nvPr/>
        </p:nvSpPr>
        <p:spPr>
          <a:xfrm>
            <a:off x="2948813" y="4376213"/>
            <a:ext cx="792000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R$ 7.000</a:t>
            </a:r>
          </a:p>
        </p:txBody>
      </p:sp>
      <p:sp>
        <p:nvSpPr>
          <p:cNvPr id="86" name="Retângulo 85"/>
          <p:cNvSpPr/>
          <p:nvPr/>
        </p:nvSpPr>
        <p:spPr>
          <a:xfrm>
            <a:off x="4716285" y="4376213"/>
            <a:ext cx="76551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R$ 9.000</a:t>
            </a:r>
          </a:p>
        </p:txBody>
      </p:sp>
      <p:sp>
        <p:nvSpPr>
          <p:cNvPr id="87" name="Retângulo 86"/>
          <p:cNvSpPr/>
          <p:nvPr/>
        </p:nvSpPr>
        <p:spPr>
          <a:xfrm>
            <a:off x="6421267" y="4376213"/>
            <a:ext cx="794495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R$ 12.000</a:t>
            </a:r>
          </a:p>
        </p:txBody>
      </p:sp>
      <p:sp>
        <p:nvSpPr>
          <p:cNvPr id="88" name="Retângulo 87"/>
          <p:cNvSpPr/>
          <p:nvPr/>
        </p:nvSpPr>
        <p:spPr>
          <a:xfrm>
            <a:off x="8172400" y="4382129"/>
            <a:ext cx="704008" cy="488326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0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000" dirty="0" smtClean="0">
                <a:latin typeface="Arial" pitchFamily="34" charset="0"/>
                <a:cs typeface="Arial" pitchFamily="34" charset="0"/>
              </a:rPr>
              <a:t>R$ 15.000</a:t>
            </a:r>
          </a:p>
        </p:txBody>
      </p:sp>
      <p:sp>
        <p:nvSpPr>
          <p:cNvPr id="89" name="Retângulo 88"/>
          <p:cNvSpPr/>
          <p:nvPr/>
        </p:nvSpPr>
        <p:spPr>
          <a:xfrm>
            <a:off x="179512" y="3928120"/>
            <a:ext cx="8820000" cy="288000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0" name="Retângulo 89"/>
          <p:cNvSpPr/>
          <p:nvPr/>
        </p:nvSpPr>
        <p:spPr>
          <a:xfrm>
            <a:off x="291246" y="3861048"/>
            <a:ext cx="1296000" cy="226591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Material reciclável</a:t>
            </a:r>
          </a:p>
        </p:txBody>
      </p:sp>
      <p:graphicFrame>
        <p:nvGraphicFramePr>
          <p:cNvPr id="91" name="Tabela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3838857" y="4941340"/>
          <a:ext cx="792088" cy="2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88"/>
              </a:tblGrid>
              <a:tr h="1800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SUSPENSO</a:t>
                      </a:r>
                    </a:p>
                  </a:txBody>
                  <a:tcPr marL="36000" marR="36000" marT="36000" marB="360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Tabela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198075"/>
              </p:ext>
            </p:extLst>
          </p:nvPr>
        </p:nvGraphicFramePr>
        <p:xfrm>
          <a:off x="5538503" y="4941340"/>
          <a:ext cx="846760" cy="2388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6760"/>
              </a:tblGrid>
              <a:tr h="238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SUSPENSO</a:t>
                      </a:r>
                    </a:p>
                  </a:txBody>
                  <a:tcPr marL="36000" marR="36000" marT="36000" marB="360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Tabela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49203"/>
              </p:ext>
            </p:extLst>
          </p:nvPr>
        </p:nvGraphicFramePr>
        <p:xfrm>
          <a:off x="7331244" y="4941340"/>
          <a:ext cx="949167" cy="74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9167"/>
              </a:tblGrid>
              <a:tr h="2460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R$ 1.388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79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-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60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R$ 1.388 </a:t>
                      </a:r>
                    </a:p>
                  </a:txBody>
                  <a:tcPr marL="36000" marR="36000" marT="36000" marB="360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ela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2123888" y="4941168"/>
          <a:ext cx="755924" cy="718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5924"/>
              </a:tblGrid>
              <a:tr h="2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R$ 256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-</a:t>
                      </a:r>
                    </a:p>
                  </a:txBody>
                  <a:tcPr marL="36000" marR="36000" marT="36000" marB="360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 R$ 256</a:t>
                      </a:r>
                    </a:p>
                  </a:txBody>
                  <a:tcPr marL="36000" marR="36000" marT="36000" marB="360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6" name="Retângulo 95"/>
          <p:cNvSpPr/>
          <p:nvPr/>
        </p:nvSpPr>
        <p:spPr>
          <a:xfrm>
            <a:off x="7017118" y="5733256"/>
            <a:ext cx="1944000" cy="25736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</a:rPr>
              <a:t>B – A = R$ 256 </a:t>
            </a:r>
            <a:r>
              <a:rPr lang="pt-BR" sz="1200" b="1" i="1" dirty="0" smtClean="0">
                <a:latin typeface="Arial" pitchFamily="34" charset="0"/>
                <a:cs typeface="Arial" pitchFamily="34" charset="0"/>
              </a:rPr>
              <a:t>(+ 14,5%) </a:t>
            </a:r>
          </a:p>
        </p:txBody>
      </p:sp>
      <p:sp>
        <p:nvSpPr>
          <p:cNvPr id="97" name="Retângulo 96"/>
          <p:cNvSpPr/>
          <p:nvPr/>
        </p:nvSpPr>
        <p:spPr>
          <a:xfrm>
            <a:off x="291246" y="4388924"/>
            <a:ext cx="914377" cy="50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Catador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tângulo 97"/>
          <p:cNvSpPr/>
          <p:nvPr/>
        </p:nvSpPr>
        <p:spPr>
          <a:xfrm>
            <a:off x="1200687" y="4385606"/>
            <a:ext cx="77265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R$ 5.000</a:t>
            </a:r>
          </a:p>
        </p:txBody>
      </p:sp>
      <p:sp>
        <p:nvSpPr>
          <p:cNvPr id="100" name="Retângulo 99"/>
          <p:cNvSpPr/>
          <p:nvPr/>
        </p:nvSpPr>
        <p:spPr>
          <a:xfrm>
            <a:off x="2056536" y="3969060"/>
            <a:ext cx="900100" cy="432220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00" dirty="0" smtClean="0">
                <a:latin typeface="Arial" pitchFamily="34" charset="0"/>
                <a:cs typeface="Arial" pitchFamily="34" charset="0"/>
              </a:rPr>
              <a:t>Lucro presumido</a:t>
            </a:r>
          </a:p>
        </p:txBody>
      </p:sp>
      <p:cxnSp>
        <p:nvCxnSpPr>
          <p:cNvPr id="62" name="Conector de seta reta 61"/>
          <p:cNvCxnSpPr>
            <a:stCxn id="97" idx="3"/>
            <a:endCxn id="42" idx="1"/>
          </p:cNvCxnSpPr>
          <p:nvPr/>
        </p:nvCxnSpPr>
        <p:spPr>
          <a:xfrm>
            <a:off x="1205623" y="4640924"/>
            <a:ext cx="827317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de seta reta 63"/>
          <p:cNvCxnSpPr>
            <a:stCxn id="42" idx="3"/>
            <a:endCxn id="43" idx="1"/>
          </p:cNvCxnSpPr>
          <p:nvPr/>
        </p:nvCxnSpPr>
        <p:spPr>
          <a:xfrm>
            <a:off x="2947317" y="4640924"/>
            <a:ext cx="827317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/>
          <p:cNvCxnSpPr>
            <a:stCxn id="43" idx="3"/>
            <a:endCxn id="45" idx="1"/>
          </p:cNvCxnSpPr>
          <p:nvPr/>
        </p:nvCxnSpPr>
        <p:spPr>
          <a:xfrm>
            <a:off x="4689011" y="4640924"/>
            <a:ext cx="827317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>
            <a:stCxn id="45" idx="3"/>
            <a:endCxn id="82" idx="1"/>
          </p:cNvCxnSpPr>
          <p:nvPr/>
        </p:nvCxnSpPr>
        <p:spPr>
          <a:xfrm>
            <a:off x="6430705" y="4640924"/>
            <a:ext cx="827318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ela 49"/>
          <p:cNvGraphicFramePr>
            <a:graphicFrameLocks noGrp="1"/>
          </p:cNvGraphicFramePr>
          <p:nvPr/>
        </p:nvGraphicFramePr>
        <p:xfrm>
          <a:off x="2771800" y="5841268"/>
          <a:ext cx="4140000" cy="74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00"/>
                <a:gridCol w="1080000"/>
              </a:tblGrid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PIS/COFINS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total na cadeia</a:t>
                      </a:r>
                      <a:endParaRPr lang="pt-BR" sz="11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R$ 1.644 (B)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lnSpc>
                          <a:spcPct val="120000"/>
                        </a:lnSpc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Sobre o material reciclado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R$ 1.366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Sobre o valor adicionado da indústria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 R$ 278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ela 45"/>
          <p:cNvGraphicFramePr>
            <a:graphicFrameLocks noGrp="1"/>
          </p:cNvGraphicFramePr>
          <p:nvPr/>
        </p:nvGraphicFramePr>
        <p:xfrm>
          <a:off x="4860032" y="1974760"/>
          <a:ext cx="4026343" cy="733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4316"/>
                <a:gridCol w="1182027"/>
              </a:tblGrid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PIS/COFINS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total na cadeia</a:t>
                      </a:r>
                      <a:endParaRPr lang="pt-BR" sz="1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R$ 1.388 (A)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lnSpc>
                          <a:spcPct val="120000"/>
                        </a:lnSpc>
                      </a:pPr>
                      <a:r>
                        <a:rPr lang="pt-BR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Sobre a matéria-prima virgem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R$ 925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Sobre o valor adicionado da indústria</a:t>
                      </a:r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 R$ 463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Exemplo sem diferimento de ICMS na cadeia de logística reversa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323528" y="1313496"/>
            <a:ext cx="8676964" cy="348365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254281" y="1232756"/>
            <a:ext cx="1260000" cy="234286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Material reciclável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2026512" y="1733360"/>
            <a:ext cx="864000" cy="50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 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3685881" y="1733360"/>
            <a:ext cx="864000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Conector de seta reta 27"/>
          <p:cNvCxnSpPr/>
          <p:nvPr/>
        </p:nvCxnSpPr>
        <p:spPr>
          <a:xfrm flipV="1">
            <a:off x="2951900" y="1993224"/>
            <a:ext cx="720000" cy="147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/>
          <p:cNvSpPr/>
          <p:nvPr/>
        </p:nvSpPr>
        <p:spPr>
          <a:xfrm>
            <a:off x="5375020" y="1733360"/>
            <a:ext cx="864000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Conector de seta reta 29"/>
          <p:cNvCxnSpPr>
            <a:stCxn id="27" idx="3"/>
            <a:endCxn id="29" idx="1"/>
          </p:cNvCxnSpPr>
          <p:nvPr/>
        </p:nvCxnSpPr>
        <p:spPr>
          <a:xfrm>
            <a:off x="4549881" y="1985360"/>
            <a:ext cx="825139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/>
          <p:cNvSpPr/>
          <p:nvPr/>
        </p:nvSpPr>
        <p:spPr>
          <a:xfrm>
            <a:off x="7037574" y="1733360"/>
            <a:ext cx="864000" cy="504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Reciclador</a:t>
            </a:r>
          </a:p>
        </p:txBody>
      </p:sp>
      <p:cxnSp>
        <p:nvCxnSpPr>
          <p:cNvPr id="34" name="Conector de seta reta 33"/>
          <p:cNvCxnSpPr/>
          <p:nvPr/>
        </p:nvCxnSpPr>
        <p:spPr>
          <a:xfrm>
            <a:off x="6255154" y="1990211"/>
            <a:ext cx="765514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tângulo 35"/>
          <p:cNvSpPr/>
          <p:nvPr/>
        </p:nvSpPr>
        <p:spPr>
          <a:xfrm>
            <a:off x="2879900" y="1733839"/>
            <a:ext cx="792000" cy="529170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R$ 7.000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4528474" y="1722219"/>
            <a:ext cx="76551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R$ 9.000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6238840" y="1733712"/>
            <a:ext cx="794495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R$ 12.000</a:t>
            </a:r>
          </a:p>
        </p:txBody>
      </p:sp>
      <p:sp>
        <p:nvSpPr>
          <p:cNvPr id="39" name="Retângulo 38"/>
          <p:cNvSpPr/>
          <p:nvPr/>
        </p:nvSpPr>
        <p:spPr>
          <a:xfrm>
            <a:off x="7920372" y="1660137"/>
            <a:ext cx="792088" cy="54917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R$ 15.000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395536" y="1733360"/>
            <a:ext cx="864000" cy="50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Catador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1259632" y="1735282"/>
            <a:ext cx="77265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R$ 5.000</a:t>
            </a:r>
          </a:p>
        </p:txBody>
      </p:sp>
      <p:cxnSp>
        <p:nvCxnSpPr>
          <p:cNvPr id="46" name="Conector de seta reta 45"/>
          <p:cNvCxnSpPr>
            <a:stCxn id="40" idx="3"/>
            <a:endCxn id="26" idx="1"/>
          </p:cNvCxnSpPr>
          <p:nvPr/>
        </p:nvCxnSpPr>
        <p:spPr>
          <a:xfrm>
            <a:off x="1259536" y="1985360"/>
            <a:ext cx="766976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47"/>
          <p:cNvSpPr/>
          <p:nvPr/>
        </p:nvSpPr>
        <p:spPr>
          <a:xfrm>
            <a:off x="2051720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49" name="Retângulo 48"/>
          <p:cNvSpPr/>
          <p:nvPr/>
        </p:nvSpPr>
        <p:spPr>
          <a:xfrm>
            <a:off x="3707904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50" name="Retângulo 49"/>
          <p:cNvSpPr/>
          <p:nvPr/>
        </p:nvSpPr>
        <p:spPr>
          <a:xfrm>
            <a:off x="5400092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51" name="Retângulo 50"/>
          <p:cNvSpPr/>
          <p:nvPr/>
        </p:nvSpPr>
        <p:spPr>
          <a:xfrm>
            <a:off x="7056276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graphicFrame>
        <p:nvGraphicFramePr>
          <p:cNvPr id="42" name="Tabela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2015716" y="2514925"/>
          <a:ext cx="828000" cy="710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/>
              </a:tblGrid>
              <a:tr h="22458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R$ 1.260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-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R$ 1.260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ela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3675085" y="2514925"/>
          <a:ext cx="828000" cy="710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/>
              </a:tblGrid>
              <a:tr h="22458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R$ 1.620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R$ 1.260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R$ 360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ela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5364224" y="2514925"/>
          <a:ext cx="828000" cy="710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/>
              </a:tblGrid>
              <a:tr h="22458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R$ 2.160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R$ 1.620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R$ 540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ela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7026778" y="2514925"/>
          <a:ext cx="828000" cy="710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/>
              </a:tblGrid>
              <a:tr h="22458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R$ 2.700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R$ 2.160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R$ 540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5" name="Retângulo 34"/>
          <p:cNvSpPr/>
          <p:nvPr/>
        </p:nvSpPr>
        <p:spPr>
          <a:xfrm>
            <a:off x="323528" y="5265204"/>
            <a:ext cx="2636862" cy="828092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43" name="Retângulo 42"/>
          <p:cNvSpPr/>
          <p:nvPr/>
        </p:nvSpPr>
        <p:spPr>
          <a:xfrm>
            <a:off x="323528" y="5158425"/>
            <a:ext cx="684076" cy="195814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800" b="1" dirty="0" smtClean="0">
                <a:latin typeface="Arial" pitchFamily="34" charset="0"/>
                <a:cs typeface="Arial" pitchFamily="34" charset="0"/>
              </a:rPr>
              <a:t>Legenda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323528" y="5373216"/>
            <a:ext cx="2664296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pt-BR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Débito                   </a:t>
            </a:r>
            <a:r>
              <a:rPr lang="pt-BR" sz="10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Crédito   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pt-BR" sz="105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Saldo a pagar       Alíquota ICMS: 18%</a:t>
            </a:r>
          </a:p>
        </p:txBody>
      </p:sp>
      <p:graphicFrame>
        <p:nvGraphicFramePr>
          <p:cNvPr id="45" name="Tabela 44"/>
          <p:cNvGraphicFramePr>
            <a:graphicFrameLocks noGrp="1"/>
          </p:cNvGraphicFramePr>
          <p:nvPr/>
        </p:nvGraphicFramePr>
        <p:xfrm>
          <a:off x="2519772" y="3539759"/>
          <a:ext cx="4098011" cy="74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00"/>
                <a:gridCol w="1038011"/>
              </a:tblGrid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total na cadeia</a:t>
                      </a:r>
                      <a:endParaRPr lang="pt-BR" sz="11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R$ 2.700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lnSpc>
                          <a:spcPct val="120000"/>
                        </a:lnSpc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Sobre o material reciclado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R$ 2.160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Sobre o valor adicionado da indústria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 R$ 540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e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7956376" y="2276872"/>
          <a:ext cx="828000" cy="9567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/>
              </a:tblGrid>
              <a:tr h="22458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458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R$ 7.740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R$ 5.040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1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5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05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050" baseline="0" dirty="0" smtClean="0">
                          <a:latin typeface="Arial" pitchFamily="34" charset="0"/>
                          <a:cs typeface="Arial" pitchFamily="34" charset="0"/>
                        </a:rPr>
                        <a:t> R$ 2.700</a:t>
                      </a:r>
                      <a:endParaRPr lang="pt-BR" sz="105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Exemplo de diferimento de ICMS na cadeia de logística reversa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42779-D6AF-46A9-B79D-9CB734B4F003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54281" y="1232756"/>
            <a:ext cx="1260000" cy="234286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Material reciclável</a:t>
            </a: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3757075" y="2429620"/>
          <a:ext cx="936000" cy="2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000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Diferido</a:t>
                      </a:r>
                      <a:endParaRPr lang="pt-BR" sz="1000" b="1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2100779" y="2429620"/>
          <a:ext cx="936000" cy="2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000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Diferido</a:t>
                      </a:r>
                      <a:endParaRPr lang="pt-BR" sz="1000" b="1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6588224" y="2357612"/>
          <a:ext cx="2016000" cy="494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000"/>
              </a:tblGrid>
              <a:tr h="1337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Pagamento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do </a:t>
                      </a: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Diferido</a:t>
                      </a: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683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 :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R$ 2.160</a:t>
                      </a:r>
                      <a:endParaRPr lang="pt-BR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6590937" y="2960948"/>
          <a:ext cx="2196000" cy="973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6000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Próprio – Vendas (saídas)</a:t>
                      </a: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R$ 2.700</a:t>
                      </a:r>
                      <a:endParaRPr lang="pt-BR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R$ 2.160</a:t>
                      </a:r>
                      <a:endParaRPr lang="pt-BR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r>
                        <a:rPr lang="pt-BR" sz="1100" baseline="0" dirty="0" smtClean="0">
                          <a:latin typeface="Arial" pitchFamily="34" charset="0"/>
                          <a:cs typeface="Arial" pitchFamily="34" charset="0"/>
                        </a:rPr>
                        <a:t> R$ 540</a:t>
                      </a:r>
                      <a:endParaRPr lang="pt-BR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" name="Retângulo 25"/>
          <p:cNvSpPr/>
          <p:nvPr/>
        </p:nvSpPr>
        <p:spPr>
          <a:xfrm>
            <a:off x="2134304" y="1733360"/>
            <a:ext cx="914377" cy="50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 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3770100" y="1733360"/>
            <a:ext cx="914377" cy="5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Conector de seta reta 27"/>
          <p:cNvCxnSpPr/>
          <p:nvPr/>
        </p:nvCxnSpPr>
        <p:spPr>
          <a:xfrm flipV="1">
            <a:off x="3059680" y="1993224"/>
            <a:ext cx="720000" cy="147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/>
          <p:cNvSpPr/>
          <p:nvPr/>
        </p:nvSpPr>
        <p:spPr>
          <a:xfrm>
            <a:off x="5471868" y="1733360"/>
            <a:ext cx="914377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CAMR</a:t>
            </a:r>
            <a:endParaRPr lang="pt-B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Conector de seta reta 29"/>
          <p:cNvCxnSpPr>
            <a:stCxn id="27" idx="3"/>
            <a:endCxn id="29" idx="1"/>
          </p:cNvCxnSpPr>
          <p:nvPr/>
        </p:nvCxnSpPr>
        <p:spPr>
          <a:xfrm>
            <a:off x="4684477" y="1985360"/>
            <a:ext cx="787391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/>
          <p:cNvSpPr/>
          <p:nvPr/>
        </p:nvSpPr>
        <p:spPr>
          <a:xfrm>
            <a:off x="7128448" y="1733360"/>
            <a:ext cx="914377" cy="504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Reciclador</a:t>
            </a:r>
          </a:p>
        </p:txBody>
      </p:sp>
      <p:cxnSp>
        <p:nvCxnSpPr>
          <p:cNvPr id="34" name="Conector de seta reta 33"/>
          <p:cNvCxnSpPr/>
          <p:nvPr/>
        </p:nvCxnSpPr>
        <p:spPr>
          <a:xfrm>
            <a:off x="6362934" y="1990211"/>
            <a:ext cx="765514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tângulo 35"/>
          <p:cNvSpPr/>
          <p:nvPr/>
        </p:nvSpPr>
        <p:spPr>
          <a:xfrm>
            <a:off x="2987680" y="1735282"/>
            <a:ext cx="792000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R$ 7.000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4636254" y="1722219"/>
            <a:ext cx="76551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R$ 9.000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6346620" y="1733712"/>
            <a:ext cx="794495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R$ 12.000</a:t>
            </a:r>
          </a:p>
        </p:txBody>
      </p:sp>
      <p:sp>
        <p:nvSpPr>
          <p:cNvPr id="39" name="Retângulo 38"/>
          <p:cNvSpPr/>
          <p:nvPr/>
        </p:nvSpPr>
        <p:spPr>
          <a:xfrm>
            <a:off x="8044456" y="1561552"/>
            <a:ext cx="756000" cy="74634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R$ 15.000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503316" y="1733360"/>
            <a:ext cx="914377" cy="50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4000" tIns="54000" rIns="54000" bIns="54000" rtlCol="0" anchor="ctr">
            <a:noAutofit/>
          </a:bodyPr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Catador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1367644" y="1735282"/>
            <a:ext cx="772654" cy="526285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Venda: </a:t>
            </a:r>
          </a:p>
          <a:p>
            <a:pPr algn="ctr">
              <a:lnSpc>
                <a:spcPct val="130000"/>
              </a:lnSpc>
            </a:pPr>
            <a:r>
              <a:rPr lang="pt-BR" sz="1100" dirty="0" smtClean="0">
                <a:latin typeface="Arial" pitchFamily="34" charset="0"/>
                <a:cs typeface="Arial" pitchFamily="34" charset="0"/>
              </a:rPr>
              <a:t>R$ 5.000</a:t>
            </a:r>
          </a:p>
        </p:txBody>
      </p:sp>
      <p:graphicFrame>
        <p:nvGraphicFramePr>
          <p:cNvPr id="44" name="Tabela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24152"/>
              </p:ext>
            </p:extLst>
          </p:nvPr>
        </p:nvGraphicFramePr>
        <p:xfrm>
          <a:off x="5472204" y="2429620"/>
          <a:ext cx="936000" cy="2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000"/>
              </a:tblGrid>
              <a:tr h="1471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Diferido</a:t>
                      </a:r>
                      <a:endParaRPr lang="pt-BR" sz="1000" b="1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6" name="Conector de seta reta 45"/>
          <p:cNvCxnSpPr>
            <a:stCxn id="40" idx="3"/>
            <a:endCxn id="26" idx="1"/>
          </p:cNvCxnSpPr>
          <p:nvPr/>
        </p:nvCxnSpPr>
        <p:spPr>
          <a:xfrm>
            <a:off x="1417693" y="1985360"/>
            <a:ext cx="716611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47"/>
          <p:cNvSpPr/>
          <p:nvPr/>
        </p:nvSpPr>
        <p:spPr>
          <a:xfrm>
            <a:off x="2123496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49" name="Retângulo 48"/>
          <p:cNvSpPr/>
          <p:nvPr/>
        </p:nvSpPr>
        <p:spPr>
          <a:xfrm>
            <a:off x="3779680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50" name="Retângulo 49"/>
          <p:cNvSpPr/>
          <p:nvPr/>
        </p:nvSpPr>
        <p:spPr>
          <a:xfrm>
            <a:off x="5471868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51" name="Retângulo 50"/>
          <p:cNvSpPr/>
          <p:nvPr/>
        </p:nvSpPr>
        <p:spPr>
          <a:xfrm>
            <a:off x="7128052" y="1457512"/>
            <a:ext cx="900100" cy="270637"/>
          </a:xfrm>
          <a:prstGeom prst="rect">
            <a:avLst/>
          </a:prstGeom>
        </p:spPr>
        <p:txBody>
          <a:bodyPr wrap="square" lIns="54000" tIns="54000" rIns="54000" bIns="54000" anchor="ctr" anchorCtr="0">
            <a:spAutoFit/>
          </a:bodyPr>
          <a:lstStyle/>
          <a:p>
            <a:pPr algn="ctr"/>
            <a:r>
              <a:rPr lang="pt-BR" sz="1050" i="1" dirty="0" smtClean="0">
                <a:latin typeface="Arial" pitchFamily="34" charset="0"/>
                <a:cs typeface="Arial" pitchFamily="34" charset="0"/>
              </a:rPr>
              <a:t>Mesma UF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323528" y="1313496"/>
            <a:ext cx="8535895" cy="348365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Retângulo 41"/>
          <p:cNvSpPr/>
          <p:nvPr/>
        </p:nvSpPr>
        <p:spPr>
          <a:xfrm>
            <a:off x="254281" y="1232756"/>
            <a:ext cx="1260000" cy="234286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Material reciclável</a:t>
            </a:r>
          </a:p>
        </p:txBody>
      </p:sp>
      <p:sp>
        <p:nvSpPr>
          <p:cNvPr id="43" name="Retângulo 42"/>
          <p:cNvSpPr/>
          <p:nvPr/>
        </p:nvSpPr>
        <p:spPr>
          <a:xfrm>
            <a:off x="323528" y="5265204"/>
            <a:ext cx="2636862" cy="828092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45" name="Retângulo 44"/>
          <p:cNvSpPr/>
          <p:nvPr/>
        </p:nvSpPr>
        <p:spPr>
          <a:xfrm>
            <a:off x="323528" y="5158425"/>
            <a:ext cx="684076" cy="195814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r>
              <a:rPr lang="pt-BR" sz="800" b="1" dirty="0" smtClean="0">
                <a:latin typeface="Arial" pitchFamily="34" charset="0"/>
                <a:cs typeface="Arial" pitchFamily="34" charset="0"/>
              </a:rPr>
              <a:t>Legenda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323528" y="5373216"/>
            <a:ext cx="2664296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pt-BR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Débito                   </a:t>
            </a:r>
            <a:r>
              <a:rPr lang="pt-BR" sz="10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Crédito   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pt-BR" sz="105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pt-BR" sz="1050" dirty="0" smtClean="0">
                <a:latin typeface="Arial" pitchFamily="34" charset="0"/>
                <a:cs typeface="Arial" pitchFamily="34" charset="0"/>
              </a:rPr>
              <a:t>: Saldo a pagar       Alíquota ICMS: 18%</a:t>
            </a:r>
          </a:p>
        </p:txBody>
      </p:sp>
      <p:graphicFrame>
        <p:nvGraphicFramePr>
          <p:cNvPr id="54" name="Tabela 53"/>
          <p:cNvGraphicFramePr>
            <a:graphicFrameLocks noGrp="1"/>
          </p:cNvGraphicFramePr>
          <p:nvPr/>
        </p:nvGraphicFramePr>
        <p:xfrm>
          <a:off x="2375756" y="3558936"/>
          <a:ext cx="4098011" cy="74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00"/>
                <a:gridCol w="1038011"/>
              </a:tblGrid>
              <a:tr h="14710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ICMS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total na cadeia</a:t>
                      </a:r>
                      <a:endParaRPr lang="pt-BR" sz="11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R$ 2.700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lnSpc>
                          <a:spcPct val="120000"/>
                        </a:lnSpc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Sobre o material reciclado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</a:t>
                      </a:r>
                      <a:r>
                        <a:rPr lang="pt-BR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R$ 2.160</a:t>
                      </a:r>
                      <a:endParaRPr lang="pt-BR" sz="11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09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Sobre o valor adicionado da indústria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S: R$ 540</a:t>
                      </a:r>
                    </a:p>
                  </a:txBody>
                  <a:tcPr marL="36000" marR="36000" marT="36000" marB="3600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1152</Words>
  <Application>Microsoft Office PowerPoint</Application>
  <PresentationFormat>Apresentação na tela (4:3)</PresentationFormat>
  <Paragraphs>271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Office Theme</vt:lpstr>
      <vt:lpstr>Apresentação do PowerPoint</vt:lpstr>
      <vt:lpstr>DESAFIOS</vt:lpstr>
      <vt:lpstr>Apresentação do PowerPoint</vt:lpstr>
      <vt:lpstr>Apresentação do PowerPoint</vt:lpstr>
      <vt:lpstr>Apresentação do PowerPoint</vt:lpstr>
      <vt:lpstr>Apresentação do PowerPoint</vt:lpstr>
      <vt:lpstr> Incidência tributária: matéria virgem versus reciclada</vt:lpstr>
      <vt:lpstr>Exemplo sem diferimento de ICMS na cadeia de logística reversa</vt:lpstr>
      <vt:lpstr>Exemplo de diferimento de ICMS na cadeia de logística reversa</vt:lpstr>
      <vt:lpstr>Incidência Tributária – Embalagens </vt:lpstr>
      <vt:lpstr>Incidência Tributária – Demais Resíduos com Logística Reversa via Mercado</vt:lpstr>
      <vt:lpstr>Incidência Tributária – Resíduos com Logística Reversa Onerosa</vt:lpstr>
      <vt:lpstr>Distribuição da Carga Tributária – por Atividade</vt:lpstr>
      <vt:lpstr>Distribuição da Carga Tributária – por Setor</vt:lpstr>
      <vt:lpstr>Distribuição da Carga Tributária – por Imposto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Alexandre Perri</dc:creator>
  <cp:lastModifiedBy>CNI</cp:lastModifiedBy>
  <cp:revision>376</cp:revision>
  <cp:lastPrinted>2015-12-02T17:08:31Z</cp:lastPrinted>
  <dcterms:created xsi:type="dcterms:W3CDTF">2011-12-08T16:28:17Z</dcterms:created>
  <dcterms:modified xsi:type="dcterms:W3CDTF">2015-12-02T17:13:03Z</dcterms:modified>
</cp:coreProperties>
</file>