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7" r:id="rId2"/>
    <p:sldId id="275" r:id="rId3"/>
    <p:sldId id="288" r:id="rId4"/>
    <p:sldId id="262" r:id="rId5"/>
    <p:sldId id="263" r:id="rId6"/>
    <p:sldId id="265" r:id="rId7"/>
    <p:sldId id="264" r:id="rId8"/>
    <p:sldId id="267" r:id="rId9"/>
    <p:sldId id="266" r:id="rId10"/>
    <p:sldId id="282" r:id="rId11"/>
    <p:sldId id="283" r:id="rId12"/>
    <p:sldId id="284" r:id="rId13"/>
    <p:sldId id="285" r:id="rId14"/>
    <p:sldId id="268" r:id="rId15"/>
    <p:sldId id="269" r:id="rId16"/>
    <p:sldId id="286" r:id="rId17"/>
    <p:sldId id="287" r:id="rId18"/>
    <p:sldId id="294" r:id="rId19"/>
    <p:sldId id="279" r:id="rId20"/>
    <p:sldId id="260" r:id="rId21"/>
    <p:sldId id="290" r:id="rId22"/>
    <p:sldId id="289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4" d="100"/>
          <a:sy n="84" d="100"/>
        </p:scale>
        <p:origin x="-16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894AA-0FED-481C-985D-11B74691093A}" type="datetimeFigureOut">
              <a:rPr lang="pt-BR" smtClean="0"/>
              <a:t>03/12/15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7AB89-F030-43C4-9450-82196A4E91E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9850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and keep the audience’s needs top of mind,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52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But also change the world.</a:t>
            </a:r>
            <a:r>
              <a:rPr lang="en-US" baseline="0" smtClean="0"/>
              <a:t> (Well, at least your part of the world.)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1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73CF-3E19-46ED-9F20-E3A737822FF2}" type="datetimeFigureOut">
              <a:rPr lang="pt-BR" smtClean="0"/>
              <a:t>03/12/15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B845-F2E1-4A8A-B01F-F878A97F92E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243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73CF-3E19-46ED-9F20-E3A737822FF2}" type="datetimeFigureOut">
              <a:rPr lang="pt-BR" smtClean="0"/>
              <a:t>03/12/15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B845-F2E1-4A8A-B01F-F878A97F92E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051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73CF-3E19-46ED-9F20-E3A737822FF2}" type="datetimeFigureOut">
              <a:rPr lang="pt-BR" smtClean="0"/>
              <a:t>03/12/15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B845-F2E1-4A8A-B01F-F878A97F92E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2237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73CF-3E19-46ED-9F20-E3A737822FF2}" type="datetimeFigureOut">
              <a:rPr lang="pt-BR" smtClean="0"/>
              <a:t>03/12/15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B845-F2E1-4A8A-B01F-F878A97F92E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333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73CF-3E19-46ED-9F20-E3A737822FF2}" type="datetimeFigureOut">
              <a:rPr lang="pt-BR" smtClean="0"/>
              <a:t>03/12/15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B845-F2E1-4A8A-B01F-F878A97F92E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2473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73CF-3E19-46ED-9F20-E3A737822FF2}" type="datetimeFigureOut">
              <a:rPr lang="pt-BR" smtClean="0"/>
              <a:t>03/12/15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B845-F2E1-4A8A-B01F-F878A97F92E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173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73CF-3E19-46ED-9F20-E3A737822FF2}" type="datetimeFigureOut">
              <a:rPr lang="pt-BR" smtClean="0"/>
              <a:t>03/12/15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B845-F2E1-4A8A-B01F-F878A97F92E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8214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73CF-3E19-46ED-9F20-E3A737822FF2}" type="datetimeFigureOut">
              <a:rPr lang="pt-BR" smtClean="0"/>
              <a:t>03/12/15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B845-F2E1-4A8A-B01F-F878A97F92E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54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73CF-3E19-46ED-9F20-E3A737822FF2}" type="datetimeFigureOut">
              <a:rPr lang="pt-BR" smtClean="0"/>
              <a:t>03/12/15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B845-F2E1-4A8A-B01F-F878A97F92E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7055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73CF-3E19-46ED-9F20-E3A737822FF2}" type="datetimeFigureOut">
              <a:rPr lang="pt-BR" smtClean="0"/>
              <a:t>03/12/15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B845-F2E1-4A8A-B01F-F878A97F92E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205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73CF-3E19-46ED-9F20-E3A737822FF2}" type="datetimeFigureOut">
              <a:rPr lang="pt-BR" smtClean="0"/>
              <a:t>03/12/15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B845-F2E1-4A8A-B01F-F878A97F92E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447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573CF-3E19-46ED-9F20-E3A737822FF2}" type="datetimeFigureOut">
              <a:rPr lang="pt-BR" smtClean="0"/>
              <a:t>03/12/15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2B845-F2E1-4A8A-B01F-F878A97F92E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45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microsoft.com/office/2007/relationships/hdphoto" Target="../media/hdphoto3.wdp"/><Relationship Id="rId5" Type="http://schemas.openxmlformats.org/officeDocument/2006/relationships/image" Target="../media/image28.png"/><Relationship Id="rId6" Type="http://schemas.microsoft.com/office/2007/relationships/hdphoto" Target="../media/hdphoto4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microsoft.com/office/2007/relationships/hdphoto" Target="../media/hdphoto3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microsoft.com/office/2007/relationships/hdphoto" Target="../media/hdphoto4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wmf"/><Relationship Id="rId5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3.wmf"/><Relationship Id="rId5" Type="http://schemas.openxmlformats.org/officeDocument/2006/relationships/image" Target="../media/image15.jpg"/><Relationship Id="rId6" Type="http://schemas.openxmlformats.org/officeDocument/2006/relationships/image" Target="../media/image16.jpg"/><Relationship Id="rId7" Type="http://schemas.openxmlformats.org/officeDocument/2006/relationships/image" Target="../media/image17.jpeg"/><Relationship Id="rId8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3.wmf"/><Relationship Id="rId6" Type="http://schemas.openxmlformats.org/officeDocument/2006/relationships/image" Target="../media/image21.wmf"/><Relationship Id="rId7" Type="http://schemas.openxmlformats.org/officeDocument/2006/relationships/image" Target="../media/image15.jpg"/><Relationship Id="rId8" Type="http://schemas.openxmlformats.org/officeDocument/2006/relationships/image" Target="../media/image16.jpg"/><Relationship Id="rId9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14649" y="2780846"/>
            <a:ext cx="71661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  <a:latin typeface="Helvetica" pitchFamily="34" charset="0"/>
              </a:rPr>
              <a:t>Política Nacional de </a:t>
            </a:r>
            <a:r>
              <a:rPr lang="pt-BR" sz="4000" b="1" dirty="0">
                <a:solidFill>
                  <a:schemeClr val="bg1"/>
                </a:solidFill>
                <a:latin typeface="Helvetica" pitchFamily="34" charset="0"/>
              </a:rPr>
              <a:t>Resíduos </a:t>
            </a:r>
            <a:r>
              <a:rPr lang="pt-BR" sz="4000" b="1" dirty="0" smtClean="0">
                <a:solidFill>
                  <a:schemeClr val="bg1"/>
                </a:solidFill>
                <a:latin typeface="Helvetica" pitchFamily="34" charset="0"/>
              </a:rPr>
              <a:t>Sólidos – acordos nacionais</a:t>
            </a:r>
            <a:endParaRPr lang="pt-BR" sz="4000" b="1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49706" y="6067245"/>
            <a:ext cx="4496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50" dirty="0" smtClean="0">
                <a:solidFill>
                  <a:schemeClr val="bg1"/>
                </a:solidFill>
                <a:latin typeface="Helvetica" pitchFamily="34" charset="0"/>
              </a:rPr>
              <a:t>Dezembro/2015 </a:t>
            </a:r>
            <a:endParaRPr lang="pt-BR" sz="1350" dirty="0">
              <a:solidFill>
                <a:schemeClr val="bg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946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46" y="75234"/>
            <a:ext cx="1338828" cy="11290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7324" y="261816"/>
            <a:ext cx="6404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Avenir Light"/>
                <a:ea typeface="Arial" charset="0"/>
                <a:cs typeface="Avenir Light"/>
              </a:rPr>
              <a:t>Embalagens usadas de óleo lubrificante</a:t>
            </a:r>
            <a:endParaRPr lang="pt-BR" sz="2400" dirty="0">
              <a:solidFill>
                <a:schemeClr val="bg1"/>
              </a:solidFill>
              <a:latin typeface="Avenir Light"/>
              <a:ea typeface="Arial" charset="0"/>
              <a:cs typeface="Avenir Light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361440" y="864965"/>
            <a:ext cx="7497770" cy="83099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Avenir Light"/>
                <a:ea typeface="Arial" charset="0"/>
                <a:cs typeface="Avenir Light"/>
              </a:rPr>
              <a:t>Desde 2005, foram  recolhidas </a:t>
            </a:r>
            <a:r>
              <a:rPr lang="pt-BR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venir Light"/>
                <a:ea typeface="Arial" charset="0"/>
                <a:cs typeface="Avenir Light"/>
              </a:rPr>
              <a:t>422.981.538 unidades</a:t>
            </a:r>
            <a:endParaRPr lang="pt-BR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649" y="1603629"/>
            <a:ext cx="4757351" cy="5254371"/>
          </a:xfrm>
          <a:prstGeom prst="rect">
            <a:avLst/>
          </a:prstGeom>
        </p:spPr>
      </p:pic>
      <p:sp>
        <p:nvSpPr>
          <p:cNvPr id="14" name="TextBox 9"/>
          <p:cNvSpPr txBox="1"/>
          <p:nvPr/>
        </p:nvSpPr>
        <p:spPr>
          <a:xfrm>
            <a:off x="0" y="6154859"/>
            <a:ext cx="25922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1500" b="1" dirty="0">
                <a:solidFill>
                  <a:schemeClr val="bg1"/>
                </a:solidFill>
                <a:latin typeface="Avenir Light"/>
                <a:ea typeface="Arial" charset="0"/>
                <a:cs typeface="Avenir Light"/>
              </a:rPr>
              <a:t>Coordenado </a:t>
            </a:r>
            <a:r>
              <a:rPr lang="pt-BR" sz="1500" b="1" dirty="0" smtClean="0">
                <a:solidFill>
                  <a:schemeClr val="bg1"/>
                </a:solidFill>
                <a:latin typeface="Avenir Light"/>
                <a:ea typeface="Arial" charset="0"/>
                <a:cs typeface="Avenir Light"/>
              </a:rPr>
              <a:t>pelo Instituto Jogue Limpo</a:t>
            </a:r>
            <a:endParaRPr lang="pt-BR" sz="1500" b="1" dirty="0">
              <a:solidFill>
                <a:schemeClr val="bg1"/>
              </a:solidFill>
              <a:latin typeface="Avenir Light"/>
              <a:ea typeface="Arial" charset="0"/>
              <a:cs typeface="Avenir Light"/>
            </a:endParaRPr>
          </a:p>
        </p:txBody>
      </p:sp>
      <p:sp>
        <p:nvSpPr>
          <p:cNvPr id="15" name="TextBox 2"/>
          <p:cNvSpPr txBox="1"/>
          <p:nvPr/>
        </p:nvSpPr>
        <p:spPr>
          <a:xfrm>
            <a:off x="361439" y="2090172"/>
            <a:ext cx="4025209" cy="283154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100" dirty="0" smtClean="0">
                <a:solidFill>
                  <a:schemeClr val="bg1"/>
                </a:solidFill>
                <a:latin typeface="Avenir Light"/>
                <a:ea typeface="Arial" charset="0"/>
                <a:cs typeface="Avenir Light"/>
              </a:rPr>
              <a:t>Estabeleceu metas e diretrizes para a 1ª fase de implantação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100" dirty="0" smtClean="0">
                <a:solidFill>
                  <a:schemeClr val="bg1"/>
                </a:solidFill>
                <a:latin typeface="Avenir Light"/>
                <a:ea typeface="Arial" charset="0"/>
                <a:cs typeface="Avenir Light"/>
              </a:rPr>
              <a:t>Termo aditivo para a 2ª fase - expansão para os estados das regiões Norte e Centro-Oeste; e estados do Maranhão e Piauí.</a:t>
            </a:r>
            <a:endParaRPr lang="pt-BR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259099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947" y="5435300"/>
            <a:ext cx="1338828" cy="1129078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1020343" y="1990642"/>
            <a:ext cx="806024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3600" dirty="0" smtClean="0">
                <a:solidFill>
                  <a:schemeClr val="bg1"/>
                </a:solidFill>
              </a:rPr>
              <a:t>Assinado em </a:t>
            </a:r>
            <a:r>
              <a:rPr lang="pt-BR" sz="3600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novembro </a:t>
            </a:r>
            <a:r>
              <a:rPr lang="pt-BR" sz="36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de 2014</a:t>
            </a:r>
            <a:r>
              <a:rPr lang="pt-BR" sz="3600" dirty="0" smtClean="0">
                <a:solidFill>
                  <a:schemeClr val="bg1"/>
                </a:solidFill>
              </a:rPr>
              <a:t>.</a:t>
            </a:r>
          </a:p>
          <a:p>
            <a:r>
              <a:rPr lang="pt-BR" sz="3600" dirty="0" smtClean="0">
                <a:solidFill>
                  <a:schemeClr val="bg1"/>
                </a:solidFill>
              </a:rPr>
              <a:t>Destinado ao recebimento de lâmpadas fluorescentes tubulares, lâmpadas de vapor metálico, vapor de sódio, lâmpadas compactas e lâmpadas de luz mista descartadas por geradores domiciliares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1322173" y="290989"/>
            <a:ext cx="7053887" cy="97210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2800" b="1" spc="225" dirty="0">
                <a:solidFill>
                  <a:schemeClr val="bg1"/>
                </a:solidFill>
                <a:latin typeface="Gill Sans MT" panose="020B0502020104020203" pitchFamily="34" charset="0"/>
                <a:cs typeface="Avenir Light"/>
              </a:rPr>
              <a:t>Lâmpadas fluorescentes e </a:t>
            </a:r>
            <a:r>
              <a:rPr lang="pt-BR" sz="2800" b="1" spc="225" dirty="0" smtClean="0">
                <a:solidFill>
                  <a:schemeClr val="bg1"/>
                </a:solidFill>
                <a:latin typeface="Gill Sans MT" panose="020B0502020104020203" pitchFamily="34" charset="0"/>
                <a:cs typeface="Avenir Light"/>
              </a:rPr>
              <a:t>similares pós-consumo</a:t>
            </a:r>
            <a:endParaRPr lang="pt-BR" sz="2800" b="1" spc="225" dirty="0">
              <a:solidFill>
                <a:schemeClr val="bg1"/>
              </a:solidFill>
              <a:latin typeface="Gill Sans MT" panose="020B0502020104020203" pitchFamily="34" charset="0"/>
              <a:cs typeface="Avenir Light"/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3035" r="27312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36" t="40162" r="78361" b="17590"/>
          <a:stretch/>
        </p:blipFill>
        <p:spPr>
          <a:xfrm>
            <a:off x="0" y="75234"/>
            <a:ext cx="1322173" cy="375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8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46" y="75234"/>
            <a:ext cx="1338828" cy="1129078"/>
          </a:xfrm>
          <a:prstGeom prst="rect">
            <a:avLst/>
          </a:prstGeom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676642" y="308241"/>
            <a:ext cx="7053887" cy="71559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venir Light"/>
              </a:rPr>
              <a:t>Desafios </a:t>
            </a:r>
            <a:r>
              <a:rPr lang="pt-BR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venir Light"/>
              </a:rPr>
              <a:t>a </a:t>
            </a:r>
            <a:r>
              <a:rPr lang="pt-BR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venir Light"/>
              </a:rPr>
              <a:t>vencer</a:t>
            </a:r>
            <a:endParaRPr lang="pt-BR" sz="4000" b="1" dirty="0">
              <a:solidFill>
                <a:schemeClr val="accent4">
                  <a:lumMod val="60000"/>
                  <a:lumOff val="40000"/>
                </a:schemeClr>
              </a:solidFill>
              <a:latin typeface="Avenir Light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74561" y="1362315"/>
            <a:ext cx="8194877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200" dirty="0" smtClean="0">
                <a:solidFill>
                  <a:schemeClr val="bg1"/>
                </a:solidFill>
              </a:rPr>
              <a:t>Ampliação da rede de empresas </a:t>
            </a:r>
            <a:r>
              <a:rPr lang="pt-BR" sz="3200" dirty="0" smtClean="0">
                <a:solidFill>
                  <a:schemeClr val="bg1"/>
                </a:solidFill>
              </a:rPr>
              <a:t>descontaminadoras </a:t>
            </a:r>
            <a:r>
              <a:rPr lang="pt-BR" sz="3200" dirty="0" smtClean="0">
                <a:solidFill>
                  <a:schemeClr val="bg1"/>
                </a:solidFill>
              </a:rPr>
              <a:t>– concentradas no Sul e Sudeste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200" dirty="0" smtClean="0">
                <a:solidFill>
                  <a:schemeClr val="bg1"/>
                </a:solidFill>
              </a:rPr>
              <a:t>Simplificação do cadastro junto ao Ibama</a:t>
            </a:r>
            <a:endParaRPr lang="pt-BR" sz="3200" dirty="0">
              <a:solidFill>
                <a:schemeClr val="bg1"/>
              </a:solidFill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200" dirty="0" smtClean="0">
                <a:solidFill>
                  <a:schemeClr val="bg1"/>
                </a:solidFill>
              </a:rPr>
              <a:t>Revisão das exigências para a autorização dos postos </a:t>
            </a:r>
            <a:r>
              <a:rPr lang="pt-BR" sz="3200" dirty="0">
                <a:solidFill>
                  <a:schemeClr val="bg1"/>
                </a:solidFill>
              </a:rPr>
              <a:t>de entrega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200" dirty="0" smtClean="0">
                <a:solidFill>
                  <a:schemeClr val="bg1"/>
                </a:solidFill>
              </a:rPr>
              <a:t>Controle que </a:t>
            </a:r>
            <a:r>
              <a:rPr lang="pt-BR" sz="3200" dirty="0">
                <a:solidFill>
                  <a:schemeClr val="bg1"/>
                </a:solidFill>
              </a:rPr>
              <a:t>condicione </a:t>
            </a:r>
            <a:r>
              <a:rPr lang="pt-BR" sz="3200" dirty="0" smtClean="0">
                <a:solidFill>
                  <a:schemeClr val="bg1"/>
                </a:solidFill>
              </a:rPr>
              <a:t>a emissão </a:t>
            </a:r>
            <a:r>
              <a:rPr lang="pt-BR" sz="3200" dirty="0" smtClean="0">
                <a:solidFill>
                  <a:schemeClr val="bg1"/>
                </a:solidFill>
              </a:rPr>
              <a:t>da licença </a:t>
            </a:r>
            <a:r>
              <a:rPr lang="pt-BR" sz="3200" dirty="0">
                <a:solidFill>
                  <a:schemeClr val="bg1"/>
                </a:solidFill>
              </a:rPr>
              <a:t>de importação à regularidade do importador à lei </a:t>
            </a:r>
            <a:r>
              <a:rPr lang="pt-BR" sz="3200" dirty="0" smtClean="0">
                <a:solidFill>
                  <a:schemeClr val="bg1"/>
                </a:solidFill>
              </a:rPr>
              <a:t>n° 12.305/2010 </a:t>
            </a:r>
            <a:r>
              <a:rPr lang="pt-BR" sz="3200" dirty="0">
                <a:solidFill>
                  <a:schemeClr val="bg1"/>
                </a:solidFill>
              </a:rPr>
              <a:t>e ao </a:t>
            </a:r>
            <a:r>
              <a:rPr lang="pt-BR" sz="3200" dirty="0" smtClean="0">
                <a:solidFill>
                  <a:schemeClr val="bg1"/>
                </a:solidFill>
              </a:rPr>
              <a:t> cumprimento </a:t>
            </a:r>
            <a:r>
              <a:rPr lang="pt-BR" sz="3200" dirty="0">
                <a:solidFill>
                  <a:schemeClr val="bg1"/>
                </a:solidFill>
              </a:rPr>
              <a:t>dos termos </a:t>
            </a:r>
            <a:r>
              <a:rPr lang="pt-BR" sz="3200" dirty="0" smtClean="0">
                <a:solidFill>
                  <a:schemeClr val="bg1"/>
                </a:solidFill>
              </a:rPr>
              <a:t>do </a:t>
            </a:r>
            <a:r>
              <a:rPr lang="pt-BR" sz="3200" dirty="0">
                <a:solidFill>
                  <a:schemeClr val="bg1"/>
                </a:solidFill>
              </a:rPr>
              <a:t>acordo </a:t>
            </a:r>
            <a:r>
              <a:rPr lang="pt-BR" sz="3200" dirty="0" smtClean="0">
                <a:solidFill>
                  <a:schemeClr val="bg1"/>
                </a:solidFill>
              </a:rPr>
              <a:t>setorial (cláusula 8, I)</a:t>
            </a:r>
          </a:p>
        </p:txBody>
      </p:sp>
    </p:spTree>
    <p:extLst>
      <p:ext uri="{BB962C8B-B14F-4D97-AF65-F5344CB8AC3E}">
        <p14:creationId xmlns:p14="http://schemas.microsoft.com/office/powerpoint/2010/main" val="1423816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46" y="75234"/>
            <a:ext cx="1338828" cy="1129078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315284" y="1792880"/>
            <a:ext cx="851343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3200" dirty="0" smtClean="0">
                <a:solidFill>
                  <a:schemeClr val="bg1"/>
                </a:solidFill>
              </a:rPr>
              <a:t>Firmado em 25/11/2015</a:t>
            </a:r>
            <a:endParaRPr lang="pt-BR" sz="32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pt-BR" sz="3200" dirty="0" smtClean="0">
                <a:solidFill>
                  <a:schemeClr val="bg1"/>
                </a:solidFill>
              </a:rPr>
              <a:t>Previsão de reduzir em 22% do mais de material reciclável enviado aos aterros sanitários, equivalente a 3815 toneladas/dia, no prazo de 2 anos, </a:t>
            </a:r>
          </a:p>
          <a:p>
            <a:pPr>
              <a:spcAft>
                <a:spcPts val="1200"/>
              </a:spcAft>
            </a:pPr>
            <a:r>
              <a:rPr lang="pt-BR" sz="3200" dirty="0" smtClean="0">
                <a:solidFill>
                  <a:schemeClr val="bg1"/>
                </a:solidFill>
              </a:rPr>
              <a:t>Estabelecer sistema de recompra </a:t>
            </a:r>
            <a:r>
              <a:rPr lang="pt-BR" sz="3200" dirty="0">
                <a:solidFill>
                  <a:schemeClr val="bg1"/>
                </a:solidFill>
              </a:rPr>
              <a:t>do material </a:t>
            </a:r>
            <a:r>
              <a:rPr lang="pt-BR" sz="3200" dirty="0" smtClean="0">
                <a:solidFill>
                  <a:schemeClr val="bg1"/>
                </a:solidFill>
              </a:rPr>
              <a:t>reciclável coletado pelos </a:t>
            </a:r>
            <a:r>
              <a:rPr lang="pt-BR" sz="3200" dirty="0" smtClean="0">
                <a:solidFill>
                  <a:schemeClr val="bg1"/>
                </a:solidFill>
              </a:rPr>
              <a:t>catadores</a:t>
            </a:r>
          </a:p>
          <a:p>
            <a:pPr>
              <a:spcAft>
                <a:spcPts val="1200"/>
              </a:spcAft>
            </a:pPr>
            <a:r>
              <a:rPr lang="pt-BR" sz="3200" dirty="0" smtClean="0">
                <a:solidFill>
                  <a:schemeClr val="bg1"/>
                </a:solidFill>
              </a:rPr>
              <a:t>Participa</a:t>
            </a:r>
            <a:r>
              <a:rPr lang="pt-BR" sz="3200" dirty="0" smtClean="0">
                <a:solidFill>
                  <a:schemeClr val="bg1"/>
                </a:solidFill>
              </a:rPr>
              <a:t>ção do varejo por meio das redes de supermercadistas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641392" y="197506"/>
            <a:ext cx="5048775" cy="75025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pt-BR"/>
            </a:defPPr>
            <a:lvl1pPr algn="r">
              <a:spcBef>
                <a:spcPct val="0"/>
              </a:spcBef>
              <a:buNone/>
              <a:defRPr sz="2800" b="1" spc="225">
                <a:solidFill>
                  <a:schemeClr val="bg1"/>
                </a:solidFill>
                <a:latin typeface="Gill Sans MT" panose="020B0502020104020203" pitchFamily="34" charset="0"/>
                <a:ea typeface="+mj-ea"/>
                <a:cs typeface="Avenir Light"/>
              </a:defRPr>
            </a:lvl1pPr>
          </a:lstStyle>
          <a:p>
            <a:pPr algn="l"/>
            <a:r>
              <a:rPr lang="pt-BR" dirty="0"/>
              <a:t>Embalagens em geral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23" y="177121"/>
            <a:ext cx="1782198" cy="154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02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46" y="75234"/>
            <a:ext cx="1338828" cy="112907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387227" y="2456893"/>
            <a:ext cx="6369565" cy="235449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pt-BR" sz="4950" b="1" spc="15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As logísticas</a:t>
            </a:r>
          </a:p>
          <a:p>
            <a:pPr algn="ctr"/>
            <a:r>
              <a:rPr lang="pt-BR" sz="4950" b="1" spc="15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reversas em discussão</a:t>
            </a:r>
          </a:p>
          <a:p>
            <a:pPr algn="ctr"/>
            <a:endParaRPr lang="pt-BR" sz="4950" b="1" spc="15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4">
                  <a:lumMod val="40000"/>
                  <a:lumOff val="6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9600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46" y="75234"/>
            <a:ext cx="1338828" cy="112907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94" y="736908"/>
            <a:ext cx="3106496" cy="2577997"/>
          </a:xfrm>
          <a:prstGeom prst="rect">
            <a:avLst/>
          </a:prstGeom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4399132" y="1117463"/>
            <a:ext cx="4038811" cy="95440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2800" spc="225" dirty="0">
                <a:solidFill>
                  <a:schemeClr val="bg1"/>
                </a:solidFill>
                <a:latin typeface="Gill Sans MT" panose="020B0502020104020203" pitchFamily="34" charset="0"/>
                <a:cs typeface="Avenir Light"/>
              </a:rPr>
              <a:t>Medicamentos pós-consumo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682" b="99407" l="3543" r="95669">
                        <a14:foregroundMark x1="4528" y1="68843" x2="8465" y2="95252"/>
                        <a14:foregroundMark x1="8465" y1="96142" x2="94488" y2="79525"/>
                        <a14:foregroundMark x1="42717" y1="49258" x2="41929" y2="82196"/>
                        <a14:foregroundMark x1="42717" y1="49258" x2="58071" y2="47478"/>
                        <a14:foregroundMark x1="27756" y1="78932" x2="29134" y2="90208"/>
                        <a14:foregroundMark x1="55512" y1="75074" x2="53543" y2="84866"/>
                        <a14:foregroundMark x1="43898" y1="74777" x2="54528" y2="74184"/>
                        <a14:foregroundMark x1="63976" y1="71513" x2="71850" y2="71513"/>
                        <a14:foregroundMark x1="42913" y1="68249" x2="57087" y2="66766"/>
                        <a14:foregroundMark x1="8268" y1="71217" x2="26772" y2="68843"/>
                        <a14:foregroundMark x1="24409" y1="76855" x2="25197" y2="91395"/>
                        <a14:foregroundMark x1="42126" y1="12760" x2="42126" y2="29377"/>
                        <a14:foregroundMark x1="17323" y1="29970" x2="18307" y2="45401"/>
                        <a14:foregroundMark x1="4921" y1="48961" x2="20276" y2="47478"/>
                        <a14:foregroundMark x1="59646" y1="13947" x2="58465" y2="36795"/>
                        <a14:foregroundMark x1="68898" y1="24036" x2="82087" y2="22849"/>
                        <a14:foregroundMark x1="82480" y1="25223" x2="82677" y2="29377"/>
                        <a14:foregroundMark x1="85039" y1="29377" x2="93110" y2="28783"/>
                        <a14:foregroundMark x1="93504" y1="31157" x2="95669" y2="44510"/>
                        <a14:foregroundMark x1="3937" y1="77745" x2="8268" y2="94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3" t="8265" r="5594" b="5217"/>
          <a:stretch/>
        </p:blipFill>
        <p:spPr>
          <a:xfrm>
            <a:off x="5362284" y="3428999"/>
            <a:ext cx="3454439" cy="2207871"/>
          </a:xfrm>
          <a:prstGeom prst="rect">
            <a:avLst/>
          </a:prstGeom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551552" y="4006332"/>
            <a:ext cx="4810732" cy="108012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2800" spc="225" dirty="0">
                <a:solidFill>
                  <a:schemeClr val="bg1"/>
                </a:solidFill>
                <a:latin typeface="Gill Sans MT" panose="020B0502020104020203" pitchFamily="34" charset="0"/>
                <a:cs typeface="Avenir Light"/>
              </a:rPr>
              <a:t>Resíduos de equipamentos eletroeletrônicos</a:t>
            </a:r>
          </a:p>
        </p:txBody>
      </p:sp>
    </p:spTree>
    <p:extLst>
      <p:ext uri="{BB962C8B-B14F-4D97-AF65-F5344CB8AC3E}">
        <p14:creationId xmlns:p14="http://schemas.microsoft.com/office/powerpoint/2010/main" val="193908813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46" y="75234"/>
            <a:ext cx="1338828" cy="1129078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639140" y="180842"/>
            <a:ext cx="4428441" cy="71559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venir Light"/>
              </a:rPr>
              <a:t>Desafios </a:t>
            </a:r>
            <a:r>
              <a:rPr lang="pt-BR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venir Light"/>
              </a:rPr>
              <a:t>a </a:t>
            </a:r>
            <a:r>
              <a:rPr lang="pt-BR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venir Light"/>
              </a:rPr>
              <a:t>vencer</a:t>
            </a:r>
            <a:endParaRPr lang="pt-BR" sz="3600" b="1" dirty="0">
              <a:solidFill>
                <a:schemeClr val="accent4">
                  <a:lumMod val="60000"/>
                  <a:lumOff val="40000"/>
                </a:schemeClr>
              </a:solidFill>
              <a:latin typeface="Avenir Ligh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26804" y="1173499"/>
            <a:ext cx="879727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600" dirty="0">
                <a:solidFill>
                  <a:schemeClr val="bg1"/>
                </a:solidFill>
              </a:rPr>
              <a:t>Ampliação da rede de empresas </a:t>
            </a:r>
            <a:r>
              <a:rPr lang="pt-BR" sz="3600" dirty="0" smtClean="0">
                <a:solidFill>
                  <a:schemeClr val="bg1"/>
                </a:solidFill>
              </a:rPr>
              <a:t>qualificadas </a:t>
            </a:r>
            <a:r>
              <a:rPr lang="pt-BR" sz="3600" dirty="0" smtClean="0">
                <a:solidFill>
                  <a:schemeClr val="bg1"/>
                </a:solidFill>
              </a:rPr>
              <a:t>para a destinação final</a:t>
            </a:r>
            <a:endParaRPr lang="pt-BR" sz="3600" dirty="0">
              <a:solidFill>
                <a:schemeClr val="bg1"/>
              </a:solidFill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600" dirty="0" smtClean="0">
                <a:solidFill>
                  <a:schemeClr val="bg1"/>
                </a:solidFill>
              </a:rPr>
              <a:t>Revisão das exigências para a autorização dos postos de entrega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600" dirty="0" smtClean="0">
                <a:solidFill>
                  <a:schemeClr val="bg1"/>
                </a:solidFill>
              </a:rPr>
              <a:t>Simplificação </a:t>
            </a:r>
            <a:r>
              <a:rPr lang="pt-BR" sz="3600" dirty="0">
                <a:solidFill>
                  <a:schemeClr val="bg1"/>
                </a:solidFill>
              </a:rPr>
              <a:t>do cadastro junto ao Ibama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600" dirty="0" smtClean="0">
                <a:solidFill>
                  <a:schemeClr val="bg1"/>
                </a:solidFill>
              </a:rPr>
              <a:t>Articulação </a:t>
            </a:r>
            <a:r>
              <a:rPr lang="pt-BR" sz="3600" dirty="0">
                <a:solidFill>
                  <a:schemeClr val="bg1"/>
                </a:solidFill>
              </a:rPr>
              <a:t>fiscalizatória e regulatória da </a:t>
            </a:r>
            <a:r>
              <a:rPr lang="pt-BR" sz="3600" dirty="0" smtClean="0">
                <a:solidFill>
                  <a:schemeClr val="bg1"/>
                </a:solidFill>
              </a:rPr>
              <a:t>Anvisa, ANTT, Conama, Ibama </a:t>
            </a:r>
            <a:r>
              <a:rPr lang="pt-BR" sz="3600" dirty="0">
                <a:solidFill>
                  <a:schemeClr val="bg1"/>
                </a:solidFill>
              </a:rPr>
              <a:t>quando às normas que tratam sobre medicamentos usados e vencidos</a:t>
            </a:r>
            <a:r>
              <a:rPr lang="pt-BR" sz="3600" dirty="0" smtClean="0">
                <a:solidFill>
                  <a:schemeClr val="bg1"/>
                </a:solidFill>
              </a:rPr>
              <a:t>.</a:t>
            </a:r>
            <a:endParaRPr lang="pt-BR" sz="3600" dirty="0">
              <a:solidFill>
                <a:schemeClr val="bg1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04709" cy="124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29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46" y="75234"/>
            <a:ext cx="1338828" cy="112907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682" b="99407" l="3543" r="95669">
                        <a14:foregroundMark x1="4528" y1="68843" x2="8465" y2="95252"/>
                        <a14:foregroundMark x1="8465" y1="96142" x2="94488" y2="79525"/>
                        <a14:foregroundMark x1="42717" y1="49258" x2="41929" y2="82196"/>
                        <a14:foregroundMark x1="42717" y1="49258" x2="58071" y2="47478"/>
                        <a14:foregroundMark x1="27756" y1="78932" x2="29134" y2="90208"/>
                        <a14:foregroundMark x1="55512" y1="75074" x2="53543" y2="84866"/>
                        <a14:foregroundMark x1="43898" y1="74777" x2="54528" y2="74184"/>
                        <a14:foregroundMark x1="63976" y1="71513" x2="71850" y2="71513"/>
                        <a14:foregroundMark x1="42913" y1="68249" x2="57087" y2="66766"/>
                        <a14:foregroundMark x1="8268" y1="71217" x2="26772" y2="68843"/>
                        <a14:foregroundMark x1="24409" y1="76855" x2="25197" y2="91395"/>
                        <a14:foregroundMark x1="42126" y1="12760" x2="42126" y2="29377"/>
                        <a14:foregroundMark x1="17323" y1="29970" x2="18307" y2="45401"/>
                        <a14:foregroundMark x1="4921" y1="48961" x2="20276" y2="47478"/>
                        <a14:foregroundMark x1="59646" y1="13947" x2="58465" y2="36795"/>
                        <a14:foregroundMark x1="68898" y1="24036" x2="82087" y2="22849"/>
                        <a14:foregroundMark x1="82480" y1="25223" x2="82677" y2="29377"/>
                        <a14:foregroundMark x1="85039" y1="29377" x2="93110" y2="28783"/>
                        <a14:foregroundMark x1="93504" y1="31157" x2="95669" y2="44510"/>
                        <a14:foregroundMark x1="3937" y1="77745" x2="8268" y2="94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3" t="8265" r="5594" b="5217"/>
          <a:stretch/>
        </p:blipFill>
        <p:spPr>
          <a:xfrm>
            <a:off x="0" y="37889"/>
            <a:ext cx="2041877" cy="1305046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2840460" y="540799"/>
            <a:ext cx="4428441" cy="71559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venir Light"/>
              </a:rPr>
              <a:t>Desafios </a:t>
            </a:r>
            <a:r>
              <a:rPr lang="pt-BR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venir Light"/>
              </a:rPr>
              <a:t>a </a:t>
            </a:r>
            <a:r>
              <a:rPr lang="pt-BR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venir Light"/>
              </a:rPr>
              <a:t>vencer</a:t>
            </a:r>
            <a:endParaRPr lang="pt-BR" sz="3600" b="1" dirty="0">
              <a:solidFill>
                <a:schemeClr val="accent4">
                  <a:lumMod val="60000"/>
                  <a:lumOff val="40000"/>
                </a:schemeClr>
              </a:solidFill>
              <a:latin typeface="Avenir Ligh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87075" y="1558761"/>
            <a:ext cx="8365728" cy="4755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bg1"/>
                </a:solidFill>
              </a:rPr>
              <a:t>Controle de </a:t>
            </a:r>
            <a:r>
              <a:rPr lang="pt-BR" sz="3200" dirty="0" smtClean="0">
                <a:solidFill>
                  <a:schemeClr val="bg1"/>
                </a:solidFill>
              </a:rPr>
              <a:t>importação  para identificar as empresas que não ratificam o acordo setorial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bg1"/>
                </a:solidFill>
              </a:rPr>
              <a:t>Ampliação da rede de empresas </a:t>
            </a:r>
            <a:r>
              <a:rPr lang="pt-BR" sz="3200" dirty="0" smtClean="0">
                <a:solidFill>
                  <a:schemeClr val="bg1"/>
                </a:solidFill>
              </a:rPr>
              <a:t>qualificadas </a:t>
            </a:r>
            <a:r>
              <a:rPr lang="pt-BR" sz="3200" dirty="0">
                <a:solidFill>
                  <a:schemeClr val="bg1"/>
                </a:solidFill>
              </a:rPr>
              <a:t>para a destinação final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200" dirty="0" smtClean="0">
                <a:solidFill>
                  <a:schemeClr val="bg1"/>
                </a:solidFill>
              </a:rPr>
              <a:t>A revisão da tipificação do enquadramento do produto pós-consumo (fora de uso) como perigoso</a:t>
            </a:r>
            <a:endParaRPr lang="pt-BR" sz="3200" dirty="0">
              <a:solidFill>
                <a:schemeClr val="bg1"/>
              </a:solidFill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200" dirty="0" smtClean="0">
                <a:solidFill>
                  <a:schemeClr val="bg1"/>
                </a:solidFill>
              </a:rPr>
              <a:t>Revisão </a:t>
            </a:r>
            <a:r>
              <a:rPr lang="pt-BR" sz="3200" dirty="0">
                <a:solidFill>
                  <a:schemeClr val="bg1"/>
                </a:solidFill>
              </a:rPr>
              <a:t>das exigências para a autorização dos postos de </a:t>
            </a:r>
            <a:r>
              <a:rPr lang="pt-BR" sz="3200" dirty="0" smtClean="0">
                <a:solidFill>
                  <a:schemeClr val="bg1"/>
                </a:solidFill>
              </a:rPr>
              <a:t>entrega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097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46" y="75234"/>
            <a:ext cx="1338828" cy="1129078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648017" y="193080"/>
            <a:ext cx="4428441" cy="71559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venir Light"/>
              </a:rPr>
              <a:t>Desafios </a:t>
            </a:r>
            <a:r>
              <a:rPr lang="pt-BR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venir Light"/>
              </a:rPr>
              <a:t>a </a:t>
            </a:r>
            <a:r>
              <a:rPr lang="pt-BR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venir Light"/>
              </a:rPr>
              <a:t>vencer</a:t>
            </a:r>
            <a:endParaRPr lang="pt-BR" sz="3600" b="1" dirty="0">
              <a:solidFill>
                <a:schemeClr val="accent4">
                  <a:lumMod val="60000"/>
                  <a:lumOff val="40000"/>
                </a:schemeClr>
              </a:solidFill>
              <a:latin typeface="Avenir Ligh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26594" y="878441"/>
            <a:ext cx="836572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200" dirty="0" smtClean="0">
                <a:solidFill>
                  <a:schemeClr val="bg1"/>
                </a:solidFill>
              </a:rPr>
              <a:t>Aprimorar os controle para o combate ao contrabando e descaminho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bg1"/>
                </a:solidFill>
              </a:rPr>
              <a:t>Problema fiscal </a:t>
            </a:r>
            <a:r>
              <a:rPr lang="pt-BR" sz="3200" dirty="0" smtClean="0">
                <a:solidFill>
                  <a:schemeClr val="bg1"/>
                </a:solidFill>
              </a:rPr>
              <a:t>para a </a:t>
            </a:r>
            <a:r>
              <a:rPr lang="pt-BR" sz="3200" dirty="0">
                <a:solidFill>
                  <a:schemeClr val="bg1"/>
                </a:solidFill>
              </a:rPr>
              <a:t>retirada dos produtos </a:t>
            </a:r>
            <a:r>
              <a:rPr lang="pt-BR" sz="3200" dirty="0" smtClean="0">
                <a:solidFill>
                  <a:schemeClr val="bg1"/>
                </a:solidFill>
              </a:rPr>
              <a:t>pós-consumo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200" dirty="0" smtClean="0">
                <a:solidFill>
                  <a:schemeClr val="bg1"/>
                </a:solidFill>
              </a:rPr>
              <a:t>Normatização </a:t>
            </a:r>
            <a:r>
              <a:rPr lang="pt-BR" sz="3200" dirty="0">
                <a:solidFill>
                  <a:schemeClr val="bg1"/>
                </a:solidFill>
              </a:rPr>
              <a:t>do compartilhamento, no mesmo veículo, </a:t>
            </a:r>
            <a:r>
              <a:rPr lang="pt-BR" sz="3200" dirty="0" smtClean="0">
                <a:solidFill>
                  <a:schemeClr val="bg1"/>
                </a:solidFill>
              </a:rPr>
              <a:t>das mercadorias novas e </a:t>
            </a:r>
            <a:r>
              <a:rPr lang="pt-BR" sz="3200" dirty="0">
                <a:solidFill>
                  <a:schemeClr val="bg1"/>
                </a:solidFill>
              </a:rPr>
              <a:t>os produtos </a:t>
            </a:r>
            <a:r>
              <a:rPr lang="pt-BR" sz="3200" dirty="0" smtClean="0">
                <a:solidFill>
                  <a:schemeClr val="bg1"/>
                </a:solidFill>
              </a:rPr>
              <a:t>pós-consumo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200" dirty="0" smtClean="0">
                <a:solidFill>
                  <a:schemeClr val="bg1"/>
                </a:solidFill>
              </a:rPr>
              <a:t>Não tributação do </a:t>
            </a:r>
            <a:r>
              <a:rPr lang="pt-BR" sz="3200" dirty="0">
                <a:solidFill>
                  <a:schemeClr val="bg1"/>
                </a:solidFill>
              </a:rPr>
              <a:t>valor referente </a:t>
            </a:r>
            <a:r>
              <a:rPr lang="pt-BR" sz="3200" dirty="0" smtClean="0">
                <a:solidFill>
                  <a:schemeClr val="bg1"/>
                </a:solidFill>
              </a:rPr>
              <a:t>ao custeio da LR 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200" dirty="0" smtClean="0">
                <a:solidFill>
                  <a:schemeClr val="bg1"/>
                </a:solidFill>
              </a:rPr>
              <a:t>Impacto no valor </a:t>
            </a:r>
            <a:r>
              <a:rPr lang="pt-BR" sz="3200" dirty="0">
                <a:solidFill>
                  <a:schemeClr val="bg1"/>
                </a:solidFill>
              </a:rPr>
              <a:t>do produto = perda de </a:t>
            </a:r>
            <a:r>
              <a:rPr lang="pt-BR" sz="3200" dirty="0" smtClean="0">
                <a:solidFill>
                  <a:schemeClr val="bg1"/>
                </a:solidFill>
              </a:rPr>
              <a:t>competitividade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66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682" y="32910"/>
            <a:ext cx="1338828" cy="1129078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31491" y="2561092"/>
            <a:ext cx="1964371" cy="502851"/>
          </a:xfrm>
          <a:prstGeom prst="rect">
            <a:avLst/>
          </a:prstGeom>
          <a:noFill/>
          <a:effectLst>
            <a:softEdge rad="31750"/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pt-BR" sz="1800" b="1" dirty="0" smtClean="0">
                <a:solidFill>
                  <a:srgbClr val="FFFFFF"/>
                </a:solidFill>
                <a:latin typeface="Helvetica" pitchFamily="34" charset="0"/>
              </a:rPr>
              <a:t> </a:t>
            </a:r>
            <a:r>
              <a:rPr lang="pt-BR" sz="2400" b="1" dirty="0" smtClean="0">
                <a:solidFill>
                  <a:srgbClr val="FFFFFF"/>
                </a:solidFill>
                <a:latin typeface="Helvetica" pitchFamily="34" charset="0"/>
              </a:rPr>
              <a:t>Integrantes</a:t>
            </a:r>
            <a:endParaRPr lang="pt-BR" sz="1800" b="1" dirty="0">
              <a:solidFill>
                <a:srgbClr val="FFFFFF"/>
              </a:solidFill>
              <a:latin typeface="Helvetica" pitchFamily="34" charset="0"/>
            </a:endParaRPr>
          </a:p>
        </p:txBody>
      </p:sp>
      <p:pic>
        <p:nvPicPr>
          <p:cNvPr id="11" name="Espaço Reservado para Conteúdo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3" r="12971" b="4156"/>
          <a:stretch/>
        </p:blipFill>
        <p:spPr>
          <a:xfrm>
            <a:off x="2273754" y="1245468"/>
            <a:ext cx="5094514" cy="4616903"/>
          </a:xfrm>
          <a:scene3d>
            <a:camera prst="perspectiveContrastingRightFacing">
              <a:rot lat="21551728" lon="20124455" rev="205599"/>
            </a:camera>
            <a:lightRig rig="threePt" dir="t">
              <a:rot lat="0" lon="0" rev="1800000"/>
            </a:lightRig>
          </a:scene3d>
          <a:sp3d>
            <a:bevelT w="25400"/>
            <a:bevelB w="0"/>
          </a:sp3d>
        </p:spPr>
      </p:pic>
      <p:sp>
        <p:nvSpPr>
          <p:cNvPr id="12" name="Mais 11"/>
          <p:cNvSpPr/>
          <p:nvPr/>
        </p:nvSpPr>
        <p:spPr>
          <a:xfrm>
            <a:off x="6066036" y="1730539"/>
            <a:ext cx="432707" cy="391886"/>
          </a:xfrm>
          <a:prstGeom prst="mathPlus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3" name="CaixaDeTexto 12"/>
          <p:cNvSpPr txBox="1"/>
          <p:nvPr/>
        </p:nvSpPr>
        <p:spPr>
          <a:xfrm>
            <a:off x="6804774" y="1083501"/>
            <a:ext cx="1338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FBHRS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808158" y="1401187"/>
            <a:ext cx="1143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>
                <a:solidFill>
                  <a:schemeClr val="bg1"/>
                </a:solidFill>
              </a:rPr>
              <a:t>Febrac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145288" y="1776441"/>
            <a:ext cx="1338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>
                <a:solidFill>
                  <a:schemeClr val="bg1"/>
                </a:solidFill>
              </a:rPr>
              <a:t>Feduaneiros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7484864" y="2045856"/>
            <a:ext cx="1338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>
                <a:solidFill>
                  <a:schemeClr val="bg1"/>
                </a:solidFill>
              </a:rPr>
              <a:t>Fecombustíveis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7657228" y="2307116"/>
            <a:ext cx="1338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Sesc DN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7719417" y="2648499"/>
            <a:ext cx="1149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Senac DN</a:t>
            </a:r>
          </a:p>
        </p:txBody>
      </p:sp>
      <p:sp>
        <p:nvSpPr>
          <p:cNvPr id="19" name="Arco 18"/>
          <p:cNvSpPr/>
          <p:nvPr/>
        </p:nvSpPr>
        <p:spPr>
          <a:xfrm rot="20322765">
            <a:off x="5735092" y="1136508"/>
            <a:ext cx="2031890" cy="4334648"/>
          </a:xfrm>
          <a:prstGeom prst="arc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7266" y="360225"/>
            <a:ext cx="4293477" cy="324036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FFFFFF"/>
                </a:solidFill>
                <a:latin typeface="Helvetica" pitchFamily="34" charset="0"/>
              </a:rPr>
              <a:t>Atuação da CNC</a:t>
            </a:r>
            <a:endParaRPr lang="pt-BR" sz="3200" b="1" dirty="0">
              <a:solidFill>
                <a:srgbClr val="FFFFFF"/>
              </a:solidFill>
              <a:latin typeface="Helvetica" pitchFamily="34" charset="0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142437" y="2188400"/>
            <a:ext cx="1794182" cy="324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100" b="1" smtClean="0">
                <a:solidFill>
                  <a:srgbClr val="FFFFFF"/>
                </a:solidFill>
                <a:latin typeface="Helvetica" pitchFamily="34" charset="0"/>
              </a:rPr>
              <a:t>GTT-MA</a:t>
            </a:r>
            <a:endParaRPr lang="pt-BR" sz="2100" b="1" dirty="0">
              <a:solidFill>
                <a:srgbClr val="FFFFFF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681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10"/>
          <p:cNvSpPr txBox="1">
            <a:spLocks noChangeArrowheads="1"/>
          </p:cNvSpPr>
          <p:nvPr/>
        </p:nvSpPr>
        <p:spPr bwMode="auto">
          <a:xfrm>
            <a:off x="238737" y="271860"/>
            <a:ext cx="7307957" cy="56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pt-PT" sz="2800" b="1" spc="150" dirty="0">
                <a:solidFill>
                  <a:schemeClr val="bg1"/>
                </a:solidFill>
                <a:latin typeface="Gill Sans MT" panose="020B0502020104020203" pitchFamily="34" charset="0"/>
                <a:ea typeface="Arial" charset="0"/>
                <a:cs typeface="Avenir Light"/>
              </a:rPr>
              <a:t>Política Nacional de Resíduos Sólidos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46" y="75234"/>
            <a:ext cx="1338828" cy="1129078"/>
          </a:xfrm>
          <a:prstGeom prst="rect">
            <a:avLst/>
          </a:prstGeom>
        </p:spPr>
      </p:pic>
      <p:pic>
        <p:nvPicPr>
          <p:cNvPr id="7" name="Picture 8" descr="D:\Users\cristianesouza\AppData\Local\Microsoft\Windows\Temporary Internet Files\Content.IE5\RZ2KM1MH\MC900437709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113" y="3723647"/>
            <a:ext cx="2083614" cy="150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765" y="4247813"/>
            <a:ext cx="2057400" cy="22193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886" y="2585142"/>
            <a:ext cx="2979552" cy="9028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492" y="4454998"/>
            <a:ext cx="1804956" cy="1804956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 rot="1523561">
            <a:off x="278989" y="1034445"/>
            <a:ext cx="6133913" cy="156966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>
            <a:spAutoFit/>
          </a:bodyPr>
          <a:lstStyle/>
          <a:p>
            <a:pPr algn="ctr"/>
            <a:r>
              <a:rPr lang="pt-BR" sz="4800" b="1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  <a:ea typeface="Arial" charset="0"/>
                <a:cs typeface="Avenir Light"/>
              </a:rPr>
              <a:t>responsabilidade compartilhada</a:t>
            </a:r>
            <a:endParaRPr lang="pt-BR" sz="4800" b="1" dirty="0"/>
          </a:p>
        </p:txBody>
      </p:sp>
    </p:spTree>
    <p:extLst>
      <p:ext uri="{BB962C8B-B14F-4D97-AF65-F5344CB8AC3E}">
        <p14:creationId xmlns:p14="http://schemas.microsoft.com/office/powerpoint/2010/main" val="293359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46" y="75234"/>
            <a:ext cx="1338828" cy="112907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6695">
            <a:off x="3420730" y="2434042"/>
            <a:ext cx="2590778" cy="34622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272164" y="332595"/>
            <a:ext cx="7545029" cy="142111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77566" indent="-1477566" algn="just">
              <a:lnSpc>
                <a:spcPct val="100000"/>
              </a:lnSpc>
              <a:buClr>
                <a:srgbClr val="A48326"/>
              </a:buClr>
              <a:buNone/>
            </a:pPr>
            <a:r>
              <a:rPr lang="pt-BR" b="1" u="sng" dirty="0">
                <a:solidFill>
                  <a:schemeClr val="bg1"/>
                </a:solidFill>
                <a:latin typeface="Helvetica" pitchFamily="34" charset="0"/>
              </a:rPr>
              <a:t>Canais de comunicação</a:t>
            </a:r>
          </a:p>
          <a:p>
            <a:pPr marL="1477566" indent="-1477566" algn="just">
              <a:lnSpc>
                <a:spcPct val="100000"/>
              </a:lnSpc>
              <a:buClr>
                <a:srgbClr val="A48326"/>
              </a:buClr>
              <a:buNone/>
            </a:pPr>
            <a:r>
              <a:rPr lang="pt-BR" sz="2400" b="1" dirty="0">
                <a:solidFill>
                  <a:schemeClr val="bg1"/>
                </a:solidFill>
                <a:latin typeface="Helvetica" pitchFamily="34" charset="0"/>
              </a:rPr>
              <a:t>https://www.facebook.com/groups/gttma.cnc</a:t>
            </a:r>
            <a:r>
              <a:rPr lang="pt-BR" sz="2400" b="1" dirty="0" smtClean="0">
                <a:solidFill>
                  <a:schemeClr val="bg1"/>
                </a:solidFill>
                <a:latin typeface="Helvetica" pitchFamily="34" charset="0"/>
              </a:rPr>
              <a:t>/</a:t>
            </a:r>
          </a:p>
          <a:p>
            <a:pPr marL="1477566" indent="-1477566" algn="just">
              <a:lnSpc>
                <a:spcPct val="100000"/>
              </a:lnSpc>
              <a:buClr>
                <a:srgbClr val="A48326"/>
              </a:buClr>
              <a:buNone/>
            </a:pPr>
            <a:r>
              <a:rPr lang="pt-BR" sz="2400" b="1" dirty="0" err="1">
                <a:solidFill>
                  <a:schemeClr val="bg1"/>
                </a:solidFill>
                <a:latin typeface="Helvetica" pitchFamily="34" charset="0"/>
              </a:rPr>
              <a:t>http</a:t>
            </a:r>
            <a:r>
              <a:rPr lang="pt-BR" sz="2400" b="1" dirty="0">
                <a:solidFill>
                  <a:schemeClr val="bg1"/>
                </a:solidFill>
                <a:latin typeface="Helvetica" pitchFamily="34" charset="0"/>
              </a:rPr>
              <a:t>://</a:t>
            </a:r>
            <a:r>
              <a:rPr lang="pt-BR" sz="2400" b="1" dirty="0" err="1">
                <a:solidFill>
                  <a:schemeClr val="bg1"/>
                </a:solidFill>
                <a:latin typeface="Helvetica" pitchFamily="34" charset="0"/>
              </a:rPr>
              <a:t>cnc.socialbase.com.br</a:t>
            </a:r>
            <a:r>
              <a:rPr lang="pt-BR" sz="2400" b="1" dirty="0">
                <a:solidFill>
                  <a:schemeClr val="bg1"/>
                </a:solidFill>
                <a:latin typeface="Helvetica" pitchFamily="34" charset="0"/>
              </a:rPr>
              <a:t>/</a:t>
            </a:r>
            <a:endParaRPr lang="pt-BR" sz="2400" b="1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33571">
            <a:off x="732667" y="2890926"/>
            <a:ext cx="2582559" cy="368108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7" t="6076" r="5595" b="10954"/>
          <a:stretch/>
        </p:blipFill>
        <p:spPr>
          <a:xfrm rot="1885133">
            <a:off x="5672700" y="2997899"/>
            <a:ext cx="2519242" cy="3667785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62633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46" y="75234"/>
            <a:ext cx="1338828" cy="1129078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1086" y="1448647"/>
            <a:ext cx="1637241" cy="1826154"/>
          </a:xfrm>
          <a:prstGeom prst="rect">
            <a:avLst/>
          </a:prstGeom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4444" y="1797738"/>
            <a:ext cx="1700213" cy="1826154"/>
          </a:xfrm>
          <a:prstGeom prst="rect">
            <a:avLst/>
          </a:prstGeom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7894" y="1639837"/>
            <a:ext cx="2266950" cy="21410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7973" y="1137285"/>
            <a:ext cx="2203979" cy="2078037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1903" y="3623892"/>
            <a:ext cx="2013347" cy="2571750"/>
          </a:xfrm>
          <a:prstGeom prst="rect">
            <a:avLst/>
          </a:prstGeom>
          <a:effectLst>
            <a:outerShdw blurRad="50800" dist="12700" dir="5400000" algn="ctr" rotWithShape="0">
              <a:srgbClr val="000000">
                <a:alpha val="96000"/>
              </a:srgbClr>
            </a:outerShdw>
            <a:softEdge rad="0"/>
          </a:effec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3452442"/>
            <a:ext cx="2000250" cy="4057650"/>
          </a:xfrm>
          <a:prstGeom prst="rect">
            <a:avLst/>
          </a:prstGeom>
          <a:effectLst>
            <a:outerShdw blurRad="50800" dist="12700" dir="5400000" algn="ctr" rotWithShape="0">
              <a:srgbClr val="000000">
                <a:alpha val="43137"/>
              </a:srgbClr>
            </a:outerShdw>
            <a:softEdge rad="0"/>
          </a:effec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0" y="3166692"/>
            <a:ext cx="2228850" cy="3657600"/>
          </a:xfrm>
          <a:prstGeom prst="rect">
            <a:avLst/>
          </a:prstGeom>
          <a:effectLst>
            <a:outerShdw blurRad="50800" dist="12700" dir="5400000" algn="ctr" rotWithShape="0">
              <a:srgbClr val="000000">
                <a:alpha val="43137"/>
              </a:srgbClr>
            </a:outerShdw>
            <a:softEdge rad="0"/>
          </a:effec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7450" y="2995242"/>
            <a:ext cx="2686050" cy="3886200"/>
          </a:xfrm>
          <a:prstGeom prst="rect">
            <a:avLst/>
          </a:prstGeom>
          <a:effectLst>
            <a:outerShdw blurRad="50800" dist="12700" dir="5400000" algn="ctr" rotWithShape="0">
              <a:srgbClr val="000000">
                <a:alpha val="43137"/>
              </a:srgb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98958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20000" fill="hold" nodeType="afterEffect" p14:presetBounceEnd="62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667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667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accel="20000" fill="hold" nodeType="afterEffect" p14:presetBounceEnd="62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667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667">
                                          <p:cBhvr additive="base">
                                            <p:cTn id="1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4" accel="20000" fill="hold" nodeType="afterEffect" p14:presetBounceEnd="62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667">
                                          <p:cBhvr additive="base">
                                            <p:cTn id="1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667">
                                          <p:cBhvr additive="base"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2" presetClass="entr" presetSubtype="4" accel="20000" fill="hold" nodeType="afterEffect" p14:presetBounceEnd="62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667">
                                          <p:cBhvr additive="base">
                                            <p:cTn id="2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667">
                                          <p:cBhvr additive="base"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5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30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1" dur="7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2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37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8" dur="7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2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6450"/>
                                </p:stCondLst>
                                <p:childTnLst>
                                  <p:par>
                                    <p:cTn id="44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5" dur="7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2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7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4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2" presetClass="entr" presetSubtype="4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5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30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1" dur="7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2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37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8" dur="7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2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6450"/>
                                </p:stCondLst>
                                <p:childTnLst>
                                  <p:par>
                                    <p:cTn id="44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5" dur="7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2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7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46" y="75234"/>
            <a:ext cx="1338828" cy="112907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519773" y="1082219"/>
            <a:ext cx="3996443" cy="2857197"/>
            <a:chOff x="3200399" y="579359"/>
            <a:chExt cx="3070225" cy="407210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26433">
              <a:off x="3799388" y="579359"/>
              <a:ext cx="2285287" cy="4072104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00399" y="1285875"/>
              <a:ext cx="3070225" cy="307022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548764">
              <a:off x="5627687" y="1833563"/>
              <a:ext cx="619125" cy="657225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1444625"/>
              <a:ext cx="495300" cy="438150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2578100" y="4094928"/>
            <a:ext cx="426720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50" dirty="0">
                <a:solidFill>
                  <a:schemeClr val="bg1"/>
                </a:solidFill>
                <a:latin typeface="Avenir Light"/>
                <a:cs typeface="Avenir Light"/>
              </a:rPr>
              <a:t>Cristiane </a:t>
            </a:r>
            <a:r>
              <a:rPr lang="pt-BR" sz="1350" dirty="0" smtClean="0">
                <a:solidFill>
                  <a:schemeClr val="bg1"/>
                </a:solidFill>
                <a:latin typeface="Avenir Light"/>
                <a:cs typeface="Avenir Light"/>
              </a:rPr>
              <a:t>de S Soares</a:t>
            </a:r>
          </a:p>
          <a:p>
            <a:pPr algn="ctr"/>
            <a:r>
              <a:rPr lang="pt-BR" sz="1350" dirty="0" smtClean="0">
                <a:solidFill>
                  <a:schemeClr val="bg1"/>
                </a:solidFill>
                <a:latin typeface="Avenir Light"/>
                <a:cs typeface="Avenir Light"/>
              </a:rPr>
              <a:t>Assessora especial</a:t>
            </a:r>
            <a:endParaRPr lang="pt-BR" sz="1350" dirty="0">
              <a:solidFill>
                <a:schemeClr val="bg1"/>
              </a:solidFill>
              <a:latin typeface="Avenir Light"/>
              <a:cs typeface="Avenir Light"/>
            </a:endParaRPr>
          </a:p>
          <a:p>
            <a:pPr algn="ctr"/>
            <a:r>
              <a:rPr lang="pt-BR" sz="1350" dirty="0">
                <a:solidFill>
                  <a:schemeClr val="bg1"/>
                </a:solidFill>
                <a:latin typeface="Avenir Light"/>
                <a:cs typeface="Avenir Light"/>
              </a:rPr>
              <a:t>Confederação Nacional do Comércio de Bens, Serviços e Turismo</a:t>
            </a:r>
          </a:p>
          <a:p>
            <a:pPr algn="ctr"/>
            <a:r>
              <a:rPr lang="pt-BR" sz="1350" dirty="0">
                <a:solidFill>
                  <a:schemeClr val="bg1"/>
                </a:solidFill>
                <a:latin typeface="Avenir Light"/>
                <a:cs typeface="Avenir Light"/>
              </a:rPr>
              <a:t>cristianesouza@cnc.org.br</a:t>
            </a:r>
          </a:p>
        </p:txBody>
      </p:sp>
      <p:sp>
        <p:nvSpPr>
          <p:cNvPr id="2" name="Retângulo 1"/>
          <p:cNvSpPr/>
          <p:nvPr/>
        </p:nvSpPr>
        <p:spPr>
          <a:xfrm>
            <a:off x="3456960" y="2395478"/>
            <a:ext cx="2280881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pt-BR" sz="405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330689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4000">
        <p:push dir="d"/>
      </p:transition>
    </mc:Choice>
    <mc:Fallback xmlns="">
      <p:transition spd="slow" advClick="0" advTm="4000">
        <p:push dir="d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46" y="75234"/>
            <a:ext cx="1338828" cy="112907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65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73443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46" y="75234"/>
            <a:ext cx="1338828" cy="112907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445740" y="2113005"/>
            <a:ext cx="6450227" cy="210057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pt-BR" sz="6600" b="1" spc="15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4">
                    <a:lumMod val="5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O que está</a:t>
            </a:r>
          </a:p>
          <a:p>
            <a:pPr algn="ctr"/>
            <a:r>
              <a:rPr lang="pt-BR" sz="6600" b="1" spc="15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4">
                    <a:lumMod val="5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funcionando?</a:t>
            </a:r>
          </a:p>
        </p:txBody>
      </p:sp>
    </p:spTree>
    <p:extLst>
      <p:ext uri="{BB962C8B-B14F-4D97-AF65-F5344CB8AC3E}">
        <p14:creationId xmlns:p14="http://schemas.microsoft.com/office/powerpoint/2010/main" val="3591415538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46" y="75234"/>
            <a:ext cx="1338828" cy="11290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0453" y="555016"/>
            <a:ext cx="351039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03597" defTabSz="736997">
              <a:lnSpc>
                <a:spcPct val="120000"/>
              </a:lnSpc>
            </a:pPr>
            <a:r>
              <a:rPr lang="pt-BR" sz="2700" b="1" dirty="0">
                <a:solidFill>
                  <a:schemeClr val="bg1"/>
                </a:solidFill>
                <a:latin typeface="Avenir Light"/>
                <a:cs typeface="Avenir Light"/>
              </a:rPr>
              <a:t>Pneus inservíveis</a:t>
            </a:r>
            <a:endParaRPr lang="pt-BR" sz="2400" b="1" dirty="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pic>
        <p:nvPicPr>
          <p:cNvPr id="5" name="Picture 2" descr="D:\Users\cristianesouza\AppData\Local\Microsoft\Windows\Temporary Internet Files\Content.IE5\RZ2KM1MH\MC90038379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208" y="2035378"/>
            <a:ext cx="1931762" cy="167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Users\cristianesouza\AppData\Local\Microsoft\Windows\Temporary Internet Files\Content.IE5\KEG8YJNQ\MC90033469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1" y="1496780"/>
            <a:ext cx="1097966" cy="13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ta para a direita 6"/>
          <p:cNvSpPr/>
          <p:nvPr/>
        </p:nvSpPr>
        <p:spPr>
          <a:xfrm>
            <a:off x="2584139" y="1699011"/>
            <a:ext cx="648072" cy="702078"/>
          </a:xfrm>
          <a:prstGeom prst="rightArrow">
            <a:avLst/>
          </a:prstGeom>
          <a:solidFill>
            <a:schemeClr val="bg1">
              <a:lumMod val="95000"/>
            </a:schemeClr>
          </a:solidFill>
          <a:scene3d>
            <a:camera prst="perspectiveRelaxed"/>
            <a:lightRig rig="threePt" dir="t"/>
          </a:scene3d>
          <a:sp3d>
            <a:bevelT prst="angle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8" name="Picture 9" descr="D:\Users\cristianesouza\AppData\Local\Microsoft\Windows\Temporary Internet Files\Content.IE5\9PL5PAHT\MC90028643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912" y="4198953"/>
            <a:ext cx="1542158" cy="189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ta dobrada 8"/>
          <p:cNvSpPr/>
          <p:nvPr/>
        </p:nvSpPr>
        <p:spPr>
          <a:xfrm rot="5400000">
            <a:off x="6540423" y="2686418"/>
            <a:ext cx="810090" cy="999111"/>
          </a:xfrm>
          <a:prstGeom prst="bentArrow">
            <a:avLst>
              <a:gd name="adj1" fmla="val 32597"/>
              <a:gd name="adj2" fmla="val 39653"/>
              <a:gd name="adj3" fmla="val 45622"/>
              <a:gd name="adj4" fmla="val 6848"/>
            </a:avLst>
          </a:prstGeom>
          <a:solidFill>
            <a:schemeClr val="bg1">
              <a:lumMod val="95000"/>
            </a:schemeClr>
          </a:solidFill>
          <a:scene3d>
            <a:camera prst="perspectiveRelaxed"/>
            <a:lightRig rig="threePt" dir="t"/>
          </a:scene3d>
          <a:sp3d>
            <a:bevelT prst="angle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chemeClr val="tx1"/>
              </a:solidFill>
            </a:endParaRPr>
          </a:p>
        </p:txBody>
      </p:sp>
      <p:sp>
        <p:nvSpPr>
          <p:cNvPr id="10" name="Seta para a direita 9"/>
          <p:cNvSpPr/>
          <p:nvPr/>
        </p:nvSpPr>
        <p:spPr>
          <a:xfrm flipH="1">
            <a:off x="4403667" y="4759769"/>
            <a:ext cx="927683" cy="756084"/>
          </a:xfrm>
          <a:prstGeom prst="rightArrow">
            <a:avLst/>
          </a:prstGeom>
          <a:solidFill>
            <a:schemeClr val="bg1">
              <a:lumMod val="95000"/>
            </a:schemeClr>
          </a:solidFill>
          <a:scene3d>
            <a:camera prst="perspectiveRelaxed"/>
            <a:lightRig rig="threePt" dir="t"/>
          </a:scene3d>
          <a:sp3d>
            <a:bevelT prst="angle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1" name="CaixaDeTexto 10"/>
          <p:cNvSpPr txBox="1"/>
          <p:nvPr/>
        </p:nvSpPr>
        <p:spPr>
          <a:xfrm>
            <a:off x="4414892" y="688898"/>
            <a:ext cx="31504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 err="1">
                <a:solidFill>
                  <a:schemeClr val="bg1"/>
                </a:solidFill>
                <a:latin typeface="Avenir Light"/>
                <a:cs typeface="Avenir Light"/>
              </a:rPr>
              <a:t>Reciclanip</a:t>
            </a:r>
            <a:r>
              <a:rPr lang="pt-BR" sz="1200" dirty="0">
                <a:solidFill>
                  <a:schemeClr val="bg1"/>
                </a:solidFill>
                <a:latin typeface="Avenir Light"/>
              </a:rPr>
              <a:t> </a:t>
            </a:r>
            <a:r>
              <a:rPr lang="pt-BR" sz="1500" dirty="0">
                <a:solidFill>
                  <a:schemeClr val="bg1"/>
                </a:solidFill>
                <a:latin typeface="Avenir Light"/>
                <a:cs typeface="Avenir Light"/>
              </a:rPr>
              <a:t>e associados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89282" y="3074695"/>
            <a:ext cx="3150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venir Light"/>
                <a:cs typeface="Avenir Light"/>
              </a:rPr>
              <a:t>Fabricantes, importadores, distribuidores e comerciantes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873471" y="1670080"/>
            <a:ext cx="1746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Avenir Light"/>
                <a:cs typeface="Avenir Light"/>
              </a:rPr>
              <a:t>Consumidores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138175" y="3653737"/>
            <a:ext cx="187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Avenir Light"/>
                <a:cs typeface="Avenir Light"/>
              </a:rPr>
              <a:t>Varejo especializado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148385" y="4520669"/>
            <a:ext cx="3150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Avenir Light"/>
                <a:cs typeface="Avenir Light"/>
              </a:rPr>
              <a:t>Recuperação da matéria-prima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5471631" y="5137811"/>
            <a:ext cx="1333087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Avenir Light"/>
                <a:cs typeface="Avenir Light"/>
              </a:rPr>
              <a:t>+ de 800 pontos</a:t>
            </a:r>
            <a:endParaRPr lang="pt-BR" b="1" dirty="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319443" y="5272911"/>
            <a:ext cx="2808311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venir Light"/>
                <a:cs typeface="Avenir Light"/>
              </a:rPr>
              <a:t>2,68 milhões </a:t>
            </a:r>
            <a:r>
              <a:rPr lang="pt-BR" dirty="0">
                <a:solidFill>
                  <a:schemeClr val="bg1"/>
                </a:solidFill>
                <a:latin typeface="Avenir Light"/>
                <a:cs typeface="Avenir Light"/>
              </a:rPr>
              <a:t>de toneladas 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412809" y="6342637"/>
            <a:ext cx="1911162" cy="289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1100" i="1" dirty="0">
                <a:solidFill>
                  <a:schemeClr val="bg1"/>
                </a:solidFill>
                <a:latin typeface="Avenir Light"/>
                <a:ea typeface="Arial" charset="0"/>
                <a:cs typeface="Avenir Light"/>
              </a:rPr>
              <a:t>Fonte: site </a:t>
            </a:r>
            <a:r>
              <a:rPr lang="pt-BR" sz="1100" i="1" dirty="0" err="1" smtClean="0">
                <a:solidFill>
                  <a:schemeClr val="bg1"/>
                </a:solidFill>
                <a:latin typeface="Avenir Light"/>
                <a:ea typeface="Arial" charset="0"/>
                <a:cs typeface="Avenir Light"/>
              </a:rPr>
              <a:t>Reciclanip</a:t>
            </a:r>
            <a:r>
              <a:rPr lang="pt-BR" sz="1100" i="1" dirty="0" smtClean="0">
                <a:solidFill>
                  <a:schemeClr val="bg1"/>
                </a:solidFill>
                <a:latin typeface="Avenir Light"/>
                <a:ea typeface="Arial" charset="0"/>
                <a:cs typeface="Avenir Light"/>
              </a:rPr>
              <a:t>, 2013</a:t>
            </a:r>
            <a:endParaRPr lang="pt-BR" sz="1100" i="1" dirty="0">
              <a:solidFill>
                <a:schemeClr val="bg1"/>
              </a:solidFill>
              <a:latin typeface="Avenir Light"/>
              <a:ea typeface="Arial" charset="0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1655816659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" y="8233"/>
            <a:ext cx="9144000" cy="68497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46" y="75234"/>
            <a:ext cx="1338828" cy="11290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97" y="1128723"/>
            <a:ext cx="8937577" cy="560152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7994" y="5091822"/>
            <a:ext cx="742950" cy="914400"/>
          </a:xfrm>
          <a:prstGeom prst="rect">
            <a:avLst/>
          </a:prstGeom>
        </p:spPr>
      </p:pic>
      <p:cxnSp>
        <p:nvCxnSpPr>
          <p:cNvPr id="5" name="Elbow Connector 8"/>
          <p:cNvCxnSpPr/>
          <p:nvPr/>
        </p:nvCxnSpPr>
        <p:spPr>
          <a:xfrm rot="5400000" flipH="1" flipV="1">
            <a:off x="5004445" y="3988349"/>
            <a:ext cx="1766771" cy="1080120"/>
          </a:xfrm>
          <a:prstGeom prst="bentConnector3">
            <a:avLst>
              <a:gd name="adj1" fmla="val 50000"/>
            </a:avLst>
          </a:prstGeom>
          <a:ln w="38100" cmpd="sng">
            <a:solidFill>
              <a:srgbClr val="AA510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6"/>
          <p:cNvSpPr/>
          <p:nvPr/>
        </p:nvSpPr>
        <p:spPr>
          <a:xfrm>
            <a:off x="532544" y="4950184"/>
            <a:ext cx="3801041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Avenir Light"/>
                <a:ea typeface="Arial" charset="0"/>
                <a:cs typeface="Avenir Light"/>
              </a:rPr>
              <a:t>364.782 </a:t>
            </a:r>
            <a:r>
              <a:rPr lang="pt-BR" b="1" dirty="0">
                <a:solidFill>
                  <a:schemeClr val="bg1"/>
                </a:solidFill>
                <a:latin typeface="Avenir Light"/>
                <a:ea typeface="Arial" charset="0"/>
                <a:cs typeface="Avenir Light"/>
              </a:rPr>
              <a:t>toneladas </a:t>
            </a:r>
            <a:r>
              <a:rPr lang="pt-BR" dirty="0">
                <a:solidFill>
                  <a:schemeClr val="bg1"/>
                </a:solidFill>
                <a:latin typeface="Avenir Light"/>
                <a:ea typeface="Arial" charset="0"/>
                <a:cs typeface="Avenir Light"/>
              </a:rPr>
              <a:t>de embalagens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108" y="4923011"/>
            <a:ext cx="2709691" cy="1761660"/>
          </a:xfrm>
          <a:prstGeom prst="rect">
            <a:avLst/>
          </a:prstGeom>
        </p:spPr>
      </p:pic>
      <p:sp>
        <p:nvSpPr>
          <p:cNvPr id="23" name="Rectangle 210"/>
          <p:cNvSpPr txBox="1">
            <a:spLocks noChangeArrowheads="1"/>
          </p:cNvSpPr>
          <p:nvPr/>
        </p:nvSpPr>
        <p:spPr bwMode="auto">
          <a:xfrm>
            <a:off x="532544" y="185347"/>
            <a:ext cx="5130570" cy="41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pt-PT" sz="2700" b="1" spc="150" dirty="0">
                <a:solidFill>
                  <a:schemeClr val="bg1"/>
                </a:solidFill>
                <a:latin typeface="Avenir Light"/>
                <a:ea typeface="Arial" charset="0"/>
                <a:cs typeface="Avenir Light"/>
              </a:rPr>
              <a:t>Embalagens de Agrotóxicos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4270" y="674403"/>
            <a:ext cx="259228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1500" b="1" dirty="0">
                <a:solidFill>
                  <a:schemeClr val="bg1"/>
                </a:solidFill>
                <a:latin typeface="Avenir Light"/>
                <a:ea typeface="Arial" charset="0"/>
                <a:cs typeface="Avenir Light"/>
              </a:rPr>
              <a:t>Coordenado </a:t>
            </a:r>
            <a:r>
              <a:rPr lang="pt-BR" sz="1500" b="1" dirty="0" smtClean="0">
                <a:solidFill>
                  <a:schemeClr val="bg1"/>
                </a:solidFill>
                <a:latin typeface="Avenir Light"/>
                <a:ea typeface="Arial" charset="0"/>
                <a:cs typeface="Avenir Light"/>
              </a:rPr>
              <a:t>pelo </a:t>
            </a:r>
            <a:r>
              <a:rPr lang="pt-BR" sz="1500" b="1" dirty="0" err="1">
                <a:solidFill>
                  <a:schemeClr val="bg1"/>
                </a:solidFill>
                <a:latin typeface="Avenir Light"/>
                <a:ea typeface="Arial" charset="0"/>
                <a:cs typeface="Avenir Light"/>
              </a:rPr>
              <a:t>I</a:t>
            </a:r>
            <a:r>
              <a:rPr lang="pt-BR" sz="1500" b="1" dirty="0" err="1" smtClean="0">
                <a:solidFill>
                  <a:schemeClr val="bg1"/>
                </a:solidFill>
                <a:latin typeface="Avenir Light"/>
                <a:ea typeface="Arial" charset="0"/>
                <a:cs typeface="Avenir Light"/>
              </a:rPr>
              <a:t>npEV</a:t>
            </a:r>
            <a:endParaRPr lang="pt-BR" sz="1500" b="1" dirty="0">
              <a:solidFill>
                <a:schemeClr val="bg1"/>
              </a:solidFill>
              <a:latin typeface="Avenir Light"/>
              <a:ea typeface="Arial" charset="0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1407580664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37219" y="-21114"/>
            <a:ext cx="9144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46" y="75234"/>
            <a:ext cx="1338828" cy="1129078"/>
          </a:xfrm>
          <a:prstGeom prst="rect">
            <a:avLst/>
          </a:prstGeom>
        </p:spPr>
      </p:pic>
      <p:pic>
        <p:nvPicPr>
          <p:cNvPr id="11" name="Picture 4" descr="D:\Users\cristianesouza\AppData\Local\Microsoft\Windows\Temporary Internet Files\Content.IE5\RZ2KM1MH\MC90038416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950" y="4795647"/>
            <a:ext cx="526027" cy="55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10"/>
          <p:cNvSpPr txBox="1">
            <a:spLocks noChangeArrowheads="1"/>
          </p:cNvSpPr>
          <p:nvPr/>
        </p:nvSpPr>
        <p:spPr bwMode="auto">
          <a:xfrm>
            <a:off x="567346" y="421284"/>
            <a:ext cx="3761585" cy="511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pt-PT" sz="3200" b="1" spc="150" dirty="0">
                <a:solidFill>
                  <a:schemeClr val="bg1"/>
                </a:solidFill>
                <a:latin typeface="Avenir Light"/>
                <a:ea typeface="Arial" charset="0"/>
                <a:cs typeface="Avenir Light"/>
              </a:rPr>
              <a:t>Pilhas e baterias</a:t>
            </a:r>
          </a:p>
        </p:txBody>
      </p:sp>
      <p:sp>
        <p:nvSpPr>
          <p:cNvPr id="6" name="TextBox 9"/>
          <p:cNvSpPr txBox="1"/>
          <p:nvPr/>
        </p:nvSpPr>
        <p:spPr>
          <a:xfrm>
            <a:off x="6431786" y="6177701"/>
            <a:ext cx="259228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1500" b="1" dirty="0">
                <a:solidFill>
                  <a:schemeClr val="bg1"/>
                </a:solidFill>
                <a:latin typeface="Avenir Light"/>
                <a:ea typeface="Arial" charset="0"/>
                <a:cs typeface="Avenir Light"/>
              </a:rPr>
              <a:t>Coordenado pela Abinee</a:t>
            </a:r>
          </a:p>
        </p:txBody>
      </p:sp>
      <p:sp>
        <p:nvSpPr>
          <p:cNvPr id="7" name="Rectangle 11"/>
          <p:cNvSpPr/>
          <p:nvPr/>
        </p:nvSpPr>
        <p:spPr>
          <a:xfrm>
            <a:off x="410604" y="3171723"/>
            <a:ext cx="3553987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1600" dirty="0">
                <a:solidFill>
                  <a:schemeClr val="bg1"/>
                </a:solidFill>
                <a:latin typeface="Avenir Light"/>
                <a:ea typeface="Arial" charset="0"/>
                <a:cs typeface="Avenir Light"/>
              </a:rPr>
              <a:t>pilhas comuns de zinco-manganês, alcalinas, recarregáveis e baterias portáteis. </a:t>
            </a:r>
          </a:p>
        </p:txBody>
      </p:sp>
      <p:sp>
        <p:nvSpPr>
          <p:cNvPr id="8" name="Down Arrow 12"/>
          <p:cNvSpPr/>
          <p:nvPr/>
        </p:nvSpPr>
        <p:spPr>
          <a:xfrm rot="5400000">
            <a:off x="3753701" y="4320035"/>
            <a:ext cx="702078" cy="918102"/>
          </a:xfrm>
          <a:prstGeom prst="downArrow">
            <a:avLst/>
          </a:prstGeom>
          <a:solidFill>
            <a:schemeClr val="bg1">
              <a:lumMod val="95000"/>
            </a:schemeClr>
          </a:solidFill>
          <a:ln/>
          <a:scene3d>
            <a:camera prst="perspectiveContrastingLeftFacing"/>
            <a:lightRig rig="threePt" dir="t"/>
          </a:scene3d>
          <a:sp3d>
            <a:bevelT prst="angle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9" name="TextBox 13"/>
          <p:cNvSpPr txBox="1"/>
          <p:nvPr/>
        </p:nvSpPr>
        <p:spPr>
          <a:xfrm>
            <a:off x="5627232" y="3300450"/>
            <a:ext cx="226825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1500" b="1" dirty="0">
                <a:solidFill>
                  <a:schemeClr val="bg1"/>
                </a:solidFill>
                <a:latin typeface="Avenir Light"/>
                <a:ea typeface="Arial" charset="0"/>
                <a:cs typeface="Avenir Light"/>
              </a:rPr>
              <a:t>Postos de Coleta</a:t>
            </a:r>
          </a:p>
        </p:txBody>
      </p:sp>
      <p:sp>
        <p:nvSpPr>
          <p:cNvPr id="10" name="Rectangle 14"/>
          <p:cNvSpPr/>
          <p:nvPr/>
        </p:nvSpPr>
        <p:spPr>
          <a:xfrm>
            <a:off x="4982605" y="3565660"/>
            <a:ext cx="3909876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1500" dirty="0" smtClean="0">
                <a:solidFill>
                  <a:schemeClr val="bg1"/>
                </a:solidFill>
                <a:latin typeface="Avenir Light"/>
                <a:ea typeface="Arial" charset="0"/>
                <a:cs typeface="Avenir Light"/>
              </a:rPr>
              <a:t>Estabelecimentos </a:t>
            </a:r>
            <a:r>
              <a:rPr lang="pt-BR" sz="1500" dirty="0">
                <a:solidFill>
                  <a:schemeClr val="bg1"/>
                </a:solidFill>
                <a:latin typeface="Avenir Light"/>
                <a:ea typeface="Arial" charset="0"/>
                <a:cs typeface="Avenir Light"/>
              </a:rPr>
              <a:t>revendedores, assistências técnicas ou postos de recebimento credenciados</a:t>
            </a:r>
            <a:r>
              <a:rPr lang="en-US" sz="1500" dirty="0">
                <a:solidFill>
                  <a:schemeClr val="bg1"/>
                </a:solidFill>
                <a:latin typeface="Avenir Light"/>
                <a:cs typeface="Avenir Light"/>
              </a:rPr>
              <a:t> </a:t>
            </a:r>
          </a:p>
        </p:txBody>
      </p:sp>
      <p:pic>
        <p:nvPicPr>
          <p:cNvPr id="14" name="Picture 8" descr="D:\Users\cristianesouza\AppData\Local\Microsoft\Windows\Temporary Internet Files\Content.IE5\RZ2KM1MH\MC90043770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63126"/>
            <a:ext cx="1350576" cy="97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"/>
          <p:cNvSpPr/>
          <p:nvPr/>
        </p:nvSpPr>
        <p:spPr>
          <a:xfrm>
            <a:off x="2241705" y="5731504"/>
            <a:ext cx="3177581" cy="5355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PT" sz="2400" b="1" dirty="0" smtClean="0">
                <a:solidFill>
                  <a:schemeClr val="bg1"/>
                </a:solidFill>
                <a:latin typeface="Avenir Light"/>
                <a:cs typeface="Avenir Light"/>
              </a:rPr>
              <a:t>957 toneladas</a:t>
            </a:r>
            <a:endParaRPr lang="pt-PT" sz="2400" b="1" dirty="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99388" y="6380834"/>
            <a:ext cx="1646605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1050" i="1" dirty="0">
                <a:solidFill>
                  <a:srgbClr val="FFFFFF"/>
                </a:solidFill>
                <a:latin typeface="Avenir Light"/>
                <a:ea typeface="Arial" charset="0"/>
                <a:cs typeface="Avenir Light"/>
              </a:rPr>
              <a:t>Fonte: site </a:t>
            </a:r>
            <a:r>
              <a:rPr lang="pt-BR" sz="1050" i="1" dirty="0" smtClean="0">
                <a:solidFill>
                  <a:srgbClr val="FFFFFF"/>
                </a:solidFill>
                <a:latin typeface="Avenir Light"/>
                <a:ea typeface="Arial" charset="0"/>
                <a:cs typeface="Avenir Light"/>
              </a:rPr>
              <a:t>Abinee, 2015</a:t>
            </a:r>
            <a:endParaRPr lang="pt-BR" sz="1050" i="1" dirty="0">
              <a:solidFill>
                <a:srgbClr val="FFFFFF"/>
              </a:solidFill>
              <a:latin typeface="Avenir Light"/>
              <a:ea typeface="Arial" charset="0"/>
              <a:cs typeface="Avenir Ligh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03" y="1572239"/>
            <a:ext cx="873249" cy="1139021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2EFEA"/>
              </a:clrFrom>
              <a:clrTo>
                <a:srgbClr val="F2EF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05700" flipH="1">
            <a:off x="5302963" y="1645368"/>
            <a:ext cx="847328" cy="24498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6">
            <a:clrChange>
              <a:clrFrom>
                <a:srgbClr val="F2EFEA"/>
              </a:clrFrom>
              <a:clrTo>
                <a:srgbClr val="F2EF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95613" flipH="1">
            <a:off x="3145636" y="1360586"/>
            <a:ext cx="914994" cy="221527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04" y="1439797"/>
            <a:ext cx="1069799" cy="1045873"/>
          </a:xfrm>
          <a:prstGeom prst="rect">
            <a:avLst/>
          </a:prstGeom>
        </p:spPr>
      </p:pic>
      <p:pic>
        <p:nvPicPr>
          <p:cNvPr id="20" name="Picture 13" descr="C:\Users\csoares\AppData\Local\Microsoft\Windows\Temporary Internet Files\Content.IE5\JIWNWZAA\MC900295851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4954534" y="4663300"/>
            <a:ext cx="1345658" cy="90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 Explicativo 1 (Ênfase) 1"/>
          <p:cNvSpPr/>
          <p:nvPr/>
        </p:nvSpPr>
        <p:spPr>
          <a:xfrm>
            <a:off x="7546695" y="2106592"/>
            <a:ext cx="1477380" cy="878687"/>
          </a:xfrm>
          <a:prstGeom prst="accentCallout1">
            <a:avLst>
              <a:gd name="adj1" fmla="val 18750"/>
              <a:gd name="adj2" fmla="val -8333"/>
              <a:gd name="adj3" fmla="val 138402"/>
              <a:gd name="adj4" fmla="val -44606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solidFill>
                  <a:schemeClr val="bg1"/>
                </a:solidFill>
                <a:latin typeface="Avenir Light"/>
                <a:ea typeface="Arial" charset="0"/>
                <a:cs typeface="Avenir Light"/>
              </a:rPr>
              <a:t>1350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024247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46" y="75234"/>
            <a:ext cx="1338828" cy="1129078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59422" y="329716"/>
            <a:ext cx="5886654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700" b="1" dirty="0">
                <a:solidFill>
                  <a:schemeClr val="bg1"/>
                </a:solidFill>
                <a:latin typeface="Avenir Light"/>
                <a:cs typeface="Avenir Light"/>
              </a:rPr>
              <a:t>Equipamentos de telefonia</a:t>
            </a:r>
          </a:p>
        </p:txBody>
      </p:sp>
      <p:pic>
        <p:nvPicPr>
          <p:cNvPr id="3" name="Picture 9" descr="D:\Users\cristianesouza\AppData\Local\Microsoft\Windows\Temporary Internet Files\Content.IE5\RZ2KM1MH\MC90043262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37839" y="4577772"/>
            <a:ext cx="961841" cy="96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D:\Users\cristianesouza\AppData\Local\Microsoft\Windows\Temporary Internet Files\Content.IE5\C8VRJM8D\MC90043257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16" y="5082897"/>
            <a:ext cx="918881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1"/>
          <p:cNvSpPr/>
          <p:nvPr/>
        </p:nvSpPr>
        <p:spPr>
          <a:xfrm>
            <a:off x="3249993" y="5884596"/>
            <a:ext cx="2608566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1600" dirty="0">
                <a:solidFill>
                  <a:schemeClr val="bg1"/>
                </a:solidFill>
                <a:latin typeface="Avenir Light"/>
                <a:ea typeface="Arial" charset="0"/>
                <a:cs typeface="Avenir Light"/>
              </a:rPr>
              <a:t>Exportados para os EUA</a:t>
            </a:r>
          </a:p>
        </p:txBody>
      </p:sp>
      <p:sp>
        <p:nvSpPr>
          <p:cNvPr id="7" name="Down Arrow 12"/>
          <p:cNvSpPr/>
          <p:nvPr/>
        </p:nvSpPr>
        <p:spPr>
          <a:xfrm rot="5002906">
            <a:off x="4374950" y="4635988"/>
            <a:ext cx="803003" cy="1315911"/>
          </a:xfrm>
          <a:prstGeom prst="downArrow">
            <a:avLst/>
          </a:prstGeom>
          <a:solidFill>
            <a:schemeClr val="bg1">
              <a:lumMod val="95000"/>
            </a:schemeClr>
          </a:solidFill>
          <a:ln/>
          <a:scene3d>
            <a:camera prst="perspectiveContrastingLeftFacing"/>
            <a:lightRig rig="threePt" dir="t"/>
          </a:scene3d>
          <a:sp3d>
            <a:bevelT prst="angle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chemeClr val="bg1"/>
              </a:solidFill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5840617" y="3414784"/>
            <a:ext cx="2268252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b="1" dirty="0">
                <a:solidFill>
                  <a:schemeClr val="bg1"/>
                </a:solidFill>
                <a:latin typeface="Avenir Light"/>
                <a:ea typeface="Arial" charset="0"/>
                <a:cs typeface="Avenir Light"/>
              </a:rPr>
              <a:t>Postos de coleta</a:t>
            </a:r>
          </a:p>
        </p:txBody>
      </p:sp>
      <p:sp>
        <p:nvSpPr>
          <p:cNvPr id="9" name="Rectangle 14"/>
          <p:cNvSpPr/>
          <p:nvPr/>
        </p:nvSpPr>
        <p:spPr>
          <a:xfrm>
            <a:off x="5505783" y="4749054"/>
            <a:ext cx="3125502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dirty="0" smtClean="0">
                <a:solidFill>
                  <a:schemeClr val="bg1"/>
                </a:solidFill>
                <a:latin typeface="Avenir Light"/>
                <a:ea typeface="Arial" charset="0"/>
                <a:cs typeface="Avenir Light"/>
              </a:rPr>
              <a:t>lojas </a:t>
            </a:r>
            <a:r>
              <a:rPr lang="pt-BR" dirty="0">
                <a:solidFill>
                  <a:schemeClr val="bg1"/>
                </a:solidFill>
                <a:latin typeface="Avenir Light"/>
                <a:ea typeface="Arial" charset="0"/>
                <a:cs typeface="Avenir Light"/>
              </a:rPr>
              <a:t>de atendimento das operadoras e revendedores do varejo</a:t>
            </a:r>
            <a:endParaRPr lang="en-US" dirty="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10" name="Down Arrow 12"/>
          <p:cNvSpPr/>
          <p:nvPr/>
        </p:nvSpPr>
        <p:spPr>
          <a:xfrm>
            <a:off x="6871203" y="3993109"/>
            <a:ext cx="814043" cy="735390"/>
          </a:xfrm>
          <a:prstGeom prst="downArrow">
            <a:avLst/>
          </a:prstGeom>
          <a:solidFill>
            <a:schemeClr val="bg1">
              <a:lumMod val="95000"/>
            </a:schemeClr>
          </a:solidFill>
          <a:ln/>
          <a:scene3d>
            <a:camera prst="perspectiveRight"/>
            <a:lightRig rig="threePt" dir="t"/>
          </a:scene3d>
          <a:sp3d>
            <a:bevelT prst="angle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chemeClr val="bg1"/>
              </a:solidFill>
            </a:endParaRPr>
          </a:p>
        </p:txBody>
      </p:sp>
      <p:pic>
        <p:nvPicPr>
          <p:cNvPr id="12" name="Picture 8" descr="D:\Users\cristianesouza\AppData\Local\Microsoft\Windows\Temporary Internet Files\Content.IE5\RZ2KM1MH\MC90043770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66" y="1677147"/>
            <a:ext cx="953352" cy="97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1"/>
          <p:cNvSpPr/>
          <p:nvPr/>
        </p:nvSpPr>
        <p:spPr>
          <a:xfrm>
            <a:off x="238527" y="2814679"/>
            <a:ext cx="2608566" cy="883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1600" dirty="0">
                <a:solidFill>
                  <a:schemeClr val="bg1"/>
                </a:solidFill>
                <a:latin typeface="Avenir Light"/>
                <a:ea typeface="Arial" charset="0"/>
                <a:cs typeface="Avenir Light"/>
              </a:rPr>
              <a:t>Recuperação de metais nobres e tratamento dos componentes perigosos</a:t>
            </a:r>
          </a:p>
        </p:txBody>
      </p:sp>
      <p:pic>
        <p:nvPicPr>
          <p:cNvPr id="14" name="Picture 4" descr="D:\Users\cristianesouza\AppData\Local\Microsoft\Windows\Temporary Internet Files\Content.IE5\KEG8YJNQ\MC90031905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798" y="5022139"/>
            <a:ext cx="1201728" cy="105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999" y="1198921"/>
            <a:ext cx="873249" cy="1139021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2EFEA"/>
              </a:clrFrom>
              <a:clrTo>
                <a:srgbClr val="F2EF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08332" flipH="1">
            <a:off x="6000316" y="1560725"/>
            <a:ext cx="847328" cy="244982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8">
            <a:clrChange>
              <a:clrFrom>
                <a:srgbClr val="F2EFEA"/>
              </a:clrFrom>
              <a:clrTo>
                <a:srgbClr val="F2EF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86616" flipH="1">
            <a:off x="4096779" y="1049682"/>
            <a:ext cx="914994" cy="1877864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378" y="973632"/>
            <a:ext cx="1069799" cy="1045873"/>
          </a:xfrm>
          <a:prstGeom prst="rect">
            <a:avLst/>
          </a:prstGeom>
        </p:spPr>
      </p:pic>
      <p:sp>
        <p:nvSpPr>
          <p:cNvPr id="21" name="Down Arrow 12"/>
          <p:cNvSpPr/>
          <p:nvPr/>
        </p:nvSpPr>
        <p:spPr>
          <a:xfrm rot="8161730">
            <a:off x="1873390" y="3587431"/>
            <a:ext cx="557137" cy="1177206"/>
          </a:xfrm>
          <a:prstGeom prst="downArrow">
            <a:avLst/>
          </a:prstGeom>
          <a:solidFill>
            <a:schemeClr val="bg1">
              <a:lumMod val="95000"/>
            </a:schemeClr>
          </a:solidFill>
          <a:ln/>
          <a:scene3d>
            <a:camera prst="perspectiveContrastingLeftFacing"/>
            <a:lightRig rig="threePt" dir="t"/>
          </a:scene3d>
          <a:sp3d>
            <a:bevelT prst="angle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chemeClr val="bg1"/>
              </a:solidFill>
            </a:endParaRPr>
          </a:p>
        </p:txBody>
      </p:sp>
      <p:sp>
        <p:nvSpPr>
          <p:cNvPr id="5" name="Texto Explicativo 1 (Ênfase) 4"/>
          <p:cNvSpPr/>
          <p:nvPr/>
        </p:nvSpPr>
        <p:spPr>
          <a:xfrm flipH="1">
            <a:off x="4167623" y="3190950"/>
            <a:ext cx="1418001" cy="716210"/>
          </a:xfrm>
          <a:prstGeom prst="accentCallout1">
            <a:avLst>
              <a:gd name="adj1" fmla="val 52688"/>
              <a:gd name="adj2" fmla="val -9366"/>
              <a:gd name="adj3" fmla="val 181014"/>
              <a:gd name="adj4" fmla="val -4848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solidFill>
                  <a:schemeClr val="bg1"/>
                </a:solidFill>
                <a:latin typeface="Avenir Light"/>
                <a:ea typeface="Arial" charset="0"/>
                <a:cs typeface="Avenir Light"/>
              </a:rPr>
              <a:t>5.714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52321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46" y="75234"/>
            <a:ext cx="1338828" cy="11290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2875" y="238958"/>
            <a:ext cx="49187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Avenir Light"/>
                <a:ea typeface="Arial" charset="0"/>
                <a:cs typeface="Avenir Light"/>
              </a:rPr>
              <a:t>Óleo</a:t>
            </a:r>
            <a:r>
              <a:rPr lang="pt-BR" sz="2400" dirty="0">
                <a:solidFill>
                  <a:schemeClr val="bg1"/>
                </a:solidFill>
                <a:latin typeface="Avenir Light"/>
                <a:ea typeface="Arial" charset="0"/>
                <a:cs typeface="Avenir Light"/>
              </a:rPr>
              <a:t> </a:t>
            </a:r>
            <a:r>
              <a:rPr lang="pt-BR" sz="2400" dirty="0" smtClean="0">
                <a:solidFill>
                  <a:schemeClr val="bg1"/>
                </a:solidFill>
                <a:latin typeface="Avenir Light"/>
                <a:ea typeface="Arial" charset="0"/>
                <a:cs typeface="Avenir Light"/>
              </a:rPr>
              <a:t>Lubrificante Usado – OLUC </a:t>
            </a:r>
            <a:endParaRPr lang="pt-BR" sz="2400" dirty="0">
              <a:solidFill>
                <a:schemeClr val="bg1"/>
              </a:solidFill>
              <a:latin typeface="Avenir Light"/>
              <a:ea typeface="Arial" charset="0"/>
              <a:cs typeface="Avenir Light"/>
            </a:endParaRPr>
          </a:p>
        </p:txBody>
      </p:sp>
      <p:grpSp>
        <p:nvGrpSpPr>
          <p:cNvPr id="9" name="Group 6"/>
          <p:cNvGrpSpPr/>
          <p:nvPr/>
        </p:nvGrpSpPr>
        <p:grpSpPr>
          <a:xfrm>
            <a:off x="827246" y="998730"/>
            <a:ext cx="6858000" cy="4050450"/>
            <a:chOff x="251520" y="2113220"/>
            <a:chExt cx="8564323" cy="4744780"/>
          </a:xfrm>
        </p:grpSpPr>
        <p:pic>
          <p:nvPicPr>
            <p:cNvPr id="10" name="Picture 3"/>
            <p:cNvPicPr>
              <a:picLocks noChangeAspect="1"/>
            </p:cNvPicPr>
            <p:nvPr/>
          </p:nvPicPr>
          <p:blipFill rotWithShape="1">
            <a:blip r:embed="rId3"/>
            <a:srcRect l="58825" t="7933" r="1221" b="6909"/>
            <a:stretch/>
          </p:blipFill>
          <p:spPr>
            <a:xfrm>
              <a:off x="5220072" y="2113220"/>
              <a:ext cx="3595771" cy="4196100"/>
            </a:xfrm>
            <a:prstGeom prst="rect">
              <a:avLst/>
            </a:prstGeom>
          </p:spPr>
        </p:pic>
        <p:pic>
          <p:nvPicPr>
            <p:cNvPr id="11" name="Picture 5" descr="Captura de Tela 2013-05-15 às 17.48.33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676" r="46111" b="3102"/>
            <a:stretch/>
          </p:blipFill>
          <p:spPr>
            <a:xfrm>
              <a:off x="251520" y="4978400"/>
              <a:ext cx="4927600" cy="1879600"/>
            </a:xfrm>
            <a:prstGeom prst="rect">
              <a:avLst/>
            </a:prstGeom>
          </p:spPr>
        </p:pic>
      </p:grpSp>
      <p:sp>
        <p:nvSpPr>
          <p:cNvPr id="13" name="TextBox 2"/>
          <p:cNvSpPr txBox="1"/>
          <p:nvPr/>
        </p:nvSpPr>
        <p:spPr>
          <a:xfrm>
            <a:off x="4805883" y="5210189"/>
            <a:ext cx="4218191" cy="954107"/>
          </a:xfrm>
          <a:prstGeom prst="rect">
            <a:avLst/>
          </a:prstGeom>
          <a:solidFill>
            <a:srgbClr val="548235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venir Light"/>
                <a:ea typeface="Arial" charset="0"/>
                <a:cs typeface="Avenir Light"/>
              </a:rPr>
              <a:t>383.591.000</a:t>
            </a:r>
            <a:r>
              <a:rPr lang="pt-BR" sz="2800" b="1" dirty="0" smtClean="0">
                <a:solidFill>
                  <a:schemeClr val="bg1"/>
                </a:solidFill>
                <a:latin typeface="Avenir Light"/>
                <a:ea typeface="Arial" charset="0"/>
                <a:cs typeface="Avenir Light"/>
              </a:rPr>
              <a:t> litros enviados ao </a:t>
            </a:r>
            <a:r>
              <a:rPr lang="pt-BR" sz="2800" b="1" dirty="0" err="1" smtClean="0">
                <a:solidFill>
                  <a:schemeClr val="bg1"/>
                </a:solidFill>
                <a:latin typeface="Avenir Light"/>
                <a:ea typeface="Arial" charset="0"/>
                <a:cs typeface="Avenir Light"/>
              </a:rPr>
              <a:t>rerrefino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555777" y="6108736"/>
            <a:ext cx="25922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1500" b="1" dirty="0">
                <a:solidFill>
                  <a:schemeClr val="bg1"/>
                </a:solidFill>
                <a:latin typeface="Avenir Light"/>
                <a:ea typeface="Arial" charset="0"/>
                <a:cs typeface="Avenir Light"/>
              </a:rPr>
              <a:t>Coordenado </a:t>
            </a:r>
            <a:r>
              <a:rPr lang="pt-BR" sz="1500" b="1" dirty="0" smtClean="0">
                <a:solidFill>
                  <a:schemeClr val="bg1"/>
                </a:solidFill>
                <a:latin typeface="Avenir Light"/>
                <a:ea typeface="Arial" charset="0"/>
                <a:cs typeface="Avenir Light"/>
              </a:rPr>
              <a:t>pelo Instituto Jogue Limpo</a:t>
            </a:r>
            <a:endParaRPr lang="pt-BR" sz="1500" b="1" dirty="0">
              <a:solidFill>
                <a:schemeClr val="bg1"/>
              </a:solidFill>
              <a:latin typeface="Avenir Light"/>
              <a:ea typeface="Arial" charset="0"/>
              <a:cs typeface="Avenir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4169" y="1626685"/>
            <a:ext cx="2840322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Avenir Light"/>
                <a:ea typeface="Arial" charset="0"/>
                <a:cs typeface="Avenir Light"/>
              </a:rPr>
              <a:t>4.328 municípios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008615095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1662</TotalTime>
  <Words>634</Words>
  <Application>Microsoft Macintosh PowerPoint</Application>
  <PresentationFormat>On-screen Show (4:3)</PresentationFormat>
  <Paragraphs>95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Atuação da CNC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Cristiane de Souza Soares</dc:creator>
  <cp:lastModifiedBy>Cristiane Soares</cp:lastModifiedBy>
  <cp:revision>85</cp:revision>
  <cp:lastPrinted>2015-12-02T20:22:09Z</cp:lastPrinted>
  <dcterms:created xsi:type="dcterms:W3CDTF">2015-11-10T13:45:49Z</dcterms:created>
  <dcterms:modified xsi:type="dcterms:W3CDTF">2015-12-03T10:07:09Z</dcterms:modified>
</cp:coreProperties>
</file>