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4" r:id="rId2"/>
    <p:sldId id="318" r:id="rId3"/>
    <p:sldId id="317" r:id="rId4"/>
    <p:sldId id="360" r:id="rId5"/>
    <p:sldId id="424" r:id="rId6"/>
    <p:sldId id="413" r:id="rId7"/>
    <p:sldId id="426" r:id="rId8"/>
    <p:sldId id="410" r:id="rId9"/>
    <p:sldId id="411" r:id="rId10"/>
    <p:sldId id="422" r:id="rId11"/>
    <p:sldId id="423" r:id="rId12"/>
    <p:sldId id="405" r:id="rId13"/>
    <p:sldId id="386" r:id="rId14"/>
    <p:sldId id="387" r:id="rId15"/>
    <p:sldId id="408" r:id="rId16"/>
    <p:sldId id="389" r:id="rId17"/>
    <p:sldId id="414" r:id="rId18"/>
    <p:sldId id="406" r:id="rId19"/>
    <p:sldId id="392" r:id="rId20"/>
    <p:sldId id="409" r:id="rId21"/>
    <p:sldId id="403" r:id="rId22"/>
    <p:sldId id="428" r:id="rId23"/>
    <p:sldId id="429" r:id="rId24"/>
    <p:sldId id="294" r:id="rId25"/>
  </p:sldIdLst>
  <p:sldSz cx="15363825" cy="9602788"/>
  <p:notesSz cx="6858000" cy="9144000"/>
  <p:defaultTextStyle>
    <a:defPPr>
      <a:defRPr lang="pt-BR"/>
    </a:defPPr>
    <a:lvl1pPr marL="0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3323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26647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39970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53294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66617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79941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93264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06588" algn="l" defTabSz="1426647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0" autoAdjust="0"/>
    <p:restoredTop sz="89580" autoAdjust="0"/>
  </p:normalViewPr>
  <p:slideViewPr>
    <p:cSldViewPr>
      <p:cViewPr>
        <p:scale>
          <a:sx n="44" d="100"/>
          <a:sy n="44" d="100"/>
        </p:scale>
        <p:origin x="-792" y="-192"/>
      </p:cViewPr>
      <p:guideLst>
        <p:guide orient="horz" pos="3025"/>
        <p:guide pos="4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1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3D8A1-5E8A-40D9-A7AC-7D74C89CD836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2F53-11CF-4431-9ACA-774FB12863F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367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7DC0-41DE-4640-8C07-C9D1AF40EC4B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33BCC-0E65-4697-84AF-92950600C3E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23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Nós</a:t>
            </a:r>
            <a:r>
              <a:rPr lang="pt-BR" baseline="0" dirty="0" smtClean="0"/>
              <a:t> na Abras acompanhamos todos os trabalhos para definição da </a:t>
            </a:r>
            <a:r>
              <a:rPr lang="pt-BR" baseline="0" dirty="0" err="1" smtClean="0"/>
              <a:t>PNRS</a:t>
            </a:r>
            <a:r>
              <a:rPr lang="pt-BR" baseline="0" dirty="0" smtClean="0"/>
              <a:t> e também os Grupos de Trabalho Teórico para implementação dos acordo setoriais...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05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Oléos</a:t>
            </a:r>
            <a:r>
              <a:rPr lang="pt-BR" dirty="0" smtClean="0"/>
              <a:t> </a:t>
            </a:r>
            <a:r>
              <a:rPr lang="pt-BR" dirty="0" err="1" smtClean="0"/>
              <a:t>lubrifantes</a:t>
            </a:r>
            <a:r>
              <a:rPr lang="pt-BR" dirty="0" smtClean="0"/>
              <a:t> (1º. Acordo fechado) – Lâmpadas acordo já</a:t>
            </a:r>
            <a:r>
              <a:rPr lang="pt-BR" baseline="0" dirty="0" smtClean="0"/>
              <a:t> assinado, mas que aguarda algumas definições do próprio governo, para poder ser implementado (faltava definir órgão que controlará produtos importados. Pode ser Inmetro).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518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Resíduos de medicamentos:</a:t>
            </a:r>
            <a:r>
              <a:rPr lang="pt-BR" baseline="0" dirty="0" smtClean="0"/>
              <a:t> ainda em negociação pela complexidade e por causa do preço controlado</a:t>
            </a:r>
          </a:p>
          <a:p>
            <a:r>
              <a:rPr lang="pt-BR" baseline="0" dirty="0" smtClean="0"/>
              <a:t>Eletroeletrônicos ( abordagem da Abinee), também em negociação, mas como a ministra bem falou na assinatura do acordo de embalagens.  As entidades setoriais, como a Abras, estão empenhadas, mas precisamos que o governo faça a sua parte, para termos segurança jurídica para poder assinar um acordo.  E, por último, o de Embalagens, que felizmente tivemos o acordo assinado na semana passada!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9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Mas nós estamos do mesmo lado, unidos, porque o nosso interesse é o mesmo: menores custos e mais eficiência. Nós sabemos que teremos de aprender, fazendo. Sabemos que podemos errar nesse processo novo.  Principalmente porque  o Brasil é um Pais continental, mas precisamos começar. E, por isso, nosso setor recebeu muito bem as assinaturas dos acordos setoriais.  Precisamos ativar os trabalhos e esses acordo nos deram segurança jurídica para continuar investindo.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26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Pelos acordo</a:t>
            </a:r>
            <a:r>
              <a:rPr lang="pt-BR" baseline="0" dirty="0" smtClean="0"/>
              <a:t> de embalagem, a Abras e as entidades da Indústria, vão ativar o relacionamento entre indústrias e redes supermercadistas para que mais pontos de entrega voluntária sejam instalados.   Tudo vai ocorrer por contrato, como definido no acordo, respeitando os projetos de cada empresa.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232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Nosso objetivo continuará sendo a eficiência do sistema,</a:t>
            </a:r>
            <a:r>
              <a:rPr lang="pt-BR" baseline="0" dirty="0" smtClean="0"/>
              <a:t> com o destino correto, pelo menos custo, que acabará sendo pago pelo próprio consumidor.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930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já foi muito bem dito em todos</a:t>
            </a:r>
            <a:r>
              <a:rPr lang="pt-BR" baseline="0" dirty="0" smtClean="0"/>
              <a:t> os Grupos de Trabalho da Logística Reversa. Para todos os sistemas é necessário romper barreiras (transporte/impostos, etc.), melhorar a </a:t>
            </a:r>
            <a:r>
              <a:rPr lang="pt-BR" baseline="0" dirty="0" err="1" smtClean="0"/>
              <a:t>infra-estrutura</a:t>
            </a:r>
            <a:r>
              <a:rPr lang="pt-BR" baseline="0" dirty="0" smtClean="0"/>
              <a:t> do País e desenvolver de fato a indústria da reciclagem em todo o País (hoje a maioria das plantas estão no Sudeste).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681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Resíduos tem de ser cuidados de forma mais abrangente, da porta pra dentro das empresas do setor.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PROGRAMA LIXO ZERO:   </a:t>
            </a:r>
            <a:r>
              <a:rPr lang="pt-BR" baseline="0" dirty="0" smtClean="0">
                <a:solidFill>
                  <a:srgbClr val="FF0000"/>
                </a:solidFill>
              </a:rPr>
              <a:t>VER DADOS PPT </a:t>
            </a:r>
            <a:r>
              <a:rPr lang="pt-BR" baseline="0" dirty="0" err="1" smtClean="0">
                <a:solidFill>
                  <a:srgbClr val="FF0000"/>
                </a:solidFill>
              </a:rPr>
              <a:t>Acats</a:t>
            </a:r>
            <a:endParaRPr lang="pt-BR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PROGRAMA RAMA </a:t>
            </a:r>
            <a:r>
              <a:rPr lang="pt-BR" baseline="0" dirty="0" smtClean="0"/>
              <a:t> - Preocupação vai além da embalagem de produtos agrotóxicos... </a:t>
            </a:r>
            <a:r>
              <a:rPr lang="pt-BR" dirty="0" smtClean="0"/>
              <a:t> 27 redes, 14 milhões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ton</a:t>
            </a:r>
            <a:r>
              <a:rPr lang="pt-BR" baseline="0" dirty="0" smtClean="0"/>
              <a:t> rastreadas por mês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17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HCFC  -</a:t>
            </a:r>
            <a:r>
              <a:rPr lang="pt-BR" baseline="0" dirty="0" smtClean="0"/>
              <a:t> </a:t>
            </a:r>
            <a:r>
              <a:rPr lang="pt-BR" baseline="0" dirty="0" smtClean="0">
                <a:solidFill>
                  <a:srgbClr val="FF0000"/>
                </a:solidFill>
              </a:rPr>
              <a:t>Desde 2008 a Abras apoia a redução do uso desse  fluído frigorífico  que prejudica a Camada de Ozônio do Planeta (que será eliminado em 2040) – contribuindo para o cumprimento pelo Brasil do Protocolo de Montreal. </a:t>
            </a:r>
          </a:p>
          <a:p>
            <a:r>
              <a:rPr lang="pt-BR" baseline="0" dirty="0" smtClean="0">
                <a:solidFill>
                  <a:srgbClr val="FF0000"/>
                </a:solidFill>
              </a:rPr>
              <a:t>Mas esses são apenas alguns programas da Abras focados na sustentabilidade, há mais....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89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Pela própria</a:t>
            </a:r>
            <a:r>
              <a:rPr lang="pt-BR" baseline="0" dirty="0" smtClean="0"/>
              <a:t> característica e </a:t>
            </a:r>
            <a:r>
              <a:rPr lang="pt-BR" dirty="0" smtClean="0"/>
              <a:t>importância dos Supermercados.</a:t>
            </a:r>
            <a:r>
              <a:rPr lang="pt-BR" baseline="0" dirty="0" smtClean="0"/>
              <a:t> </a:t>
            </a:r>
            <a:r>
              <a:rPr lang="pt-BR" dirty="0" smtClean="0"/>
              <a:t>A ABRAS,</a:t>
            </a:r>
            <a:r>
              <a:rPr lang="pt-BR" baseline="0" dirty="0" smtClean="0"/>
              <a:t> afora as confederações,  foi a única entidade de classe prontamente convidada a participar de todos os Grupos Técnicos de Trabalho (</a:t>
            </a:r>
            <a:r>
              <a:rPr lang="pt-BR" baseline="0" dirty="0" err="1" smtClean="0"/>
              <a:t>Gtts</a:t>
            </a:r>
            <a:r>
              <a:rPr lang="pt-BR" baseline="0" dirty="0" smtClean="0"/>
              <a:t>), em maio de 2011.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46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29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campanhas começaram em grandes redes à época, como o</a:t>
            </a:r>
            <a:r>
              <a:rPr lang="pt-BR" baseline="0" dirty="0" smtClean="0"/>
              <a:t> Paes Mendonça, no Rio. O consumidor levava a latinha e recebia um bônus.   Hoje tem todo uma indústria de reciclagem estruturada no Brasil. Da mesmo forma que a dos </a:t>
            </a:r>
            <a:r>
              <a:rPr lang="pt-BR" baseline="0" dirty="0" err="1" smtClean="0"/>
              <a:t>aparistas</a:t>
            </a:r>
            <a:r>
              <a:rPr lang="pt-BR" baseline="0" dirty="0" smtClean="0"/>
              <a:t> (de papel). </a:t>
            </a:r>
          </a:p>
          <a:p>
            <a:r>
              <a:rPr lang="pt-BR" dirty="0" smtClean="0"/>
              <a:t>ABRAS</a:t>
            </a:r>
            <a:r>
              <a:rPr lang="pt-BR" baseline="0" dirty="0" smtClean="0"/>
              <a:t> é entidade associada-fundadora da </a:t>
            </a:r>
            <a:r>
              <a:rPr lang="pt-BR" baseline="0" dirty="0" err="1" smtClean="0"/>
              <a:t>ABRALATAS</a:t>
            </a:r>
            <a:r>
              <a:rPr lang="pt-BR" baseline="0" dirty="0" smtClean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0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Só um</a:t>
            </a:r>
            <a:r>
              <a:rPr lang="pt-BR" baseline="0" dirty="0" smtClean="0"/>
              <a:t> projeto do setor, o do Pão de Açúcar/Unilever (pioneiro) de 2001 a </a:t>
            </a:r>
            <a:r>
              <a:rPr lang="pt-BR" baseline="0" dirty="0" err="1" smtClean="0"/>
              <a:t>nov</a:t>
            </a:r>
            <a:r>
              <a:rPr lang="pt-BR" baseline="0" dirty="0" smtClean="0"/>
              <a:t> 2015 recebeu e destinou corretamente 97 mil </a:t>
            </a:r>
            <a:r>
              <a:rPr lang="pt-BR" baseline="0" dirty="0" err="1" smtClean="0"/>
              <a:t>ton</a:t>
            </a:r>
            <a:r>
              <a:rPr lang="pt-BR" baseline="0" dirty="0" smtClean="0"/>
              <a:t> de embalagens em geral.  Um outro projeto do Grupo, o do Extra/P&amp;G, de 2007 para cá recebeu e destinou 18 mil ton.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9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GPA todo desde 2010 já recolheu 93 </a:t>
            </a:r>
            <a:r>
              <a:rPr lang="pt-BR" dirty="0" err="1" smtClean="0"/>
              <a:t>ton</a:t>
            </a:r>
            <a:r>
              <a:rPr lang="pt-BR" dirty="0" smtClean="0"/>
              <a:t> de pilhas,</a:t>
            </a:r>
            <a:r>
              <a:rPr lang="pt-BR" baseline="0" dirty="0" smtClean="0"/>
              <a:t> baterias e acessórios.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881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Coleta de Óleo de Cozinha: Carrefour,</a:t>
            </a:r>
            <a:r>
              <a:rPr lang="pt-BR" baseline="0" dirty="0" smtClean="0"/>
              <a:t> em parceria com Cargill/Liza, </a:t>
            </a:r>
            <a:r>
              <a:rPr lang="pt-BR" dirty="0" smtClean="0"/>
              <a:t>tem 119 estações</a:t>
            </a:r>
            <a:r>
              <a:rPr lang="pt-BR" baseline="0" dirty="0" smtClean="0"/>
              <a:t> de coleta. Só em 2014 coletou 70 mil litros.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778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Em resíduos de medicamentos, por exemplo, o</a:t>
            </a:r>
            <a:r>
              <a:rPr lang="pt-BR" baseline="0" dirty="0" smtClean="0"/>
              <a:t> GPA coletou de 2010 até agora  (</a:t>
            </a:r>
            <a:r>
              <a:rPr lang="pt-BR" baseline="0" dirty="0" err="1" smtClean="0"/>
              <a:t>nov</a:t>
            </a:r>
            <a:r>
              <a:rPr lang="pt-BR" baseline="0" dirty="0" smtClean="0"/>
              <a:t>/2015)  25 </a:t>
            </a:r>
            <a:r>
              <a:rPr lang="pt-BR" baseline="0" dirty="0" err="1" smtClean="0"/>
              <a:t>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10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 o nosso trabalho</a:t>
            </a:r>
            <a:r>
              <a:rPr lang="pt-BR" baseline="0" dirty="0" smtClean="0"/>
              <a:t> é para reduzir custos e manter o poder de compra do consumidor!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33BCC-0E65-4697-84AF-92950600C3EF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75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2287" y="2983091"/>
            <a:ext cx="13059251" cy="2058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04574" y="5441580"/>
            <a:ext cx="10754678" cy="24540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3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6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9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3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61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4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138773" y="384559"/>
            <a:ext cx="3456861" cy="819349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8191" y="384559"/>
            <a:ext cx="10114518" cy="81934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1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04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636" y="6170683"/>
            <a:ext cx="13059251" cy="190722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3636" y="4070072"/>
            <a:ext cx="13059251" cy="210060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332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2664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399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532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666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799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932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0658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37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8191" y="2240653"/>
            <a:ext cx="6785689" cy="633739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09945" y="2240653"/>
            <a:ext cx="6785689" cy="6337396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8191" y="2149515"/>
            <a:ext cx="6788358" cy="8958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3323" indent="0">
              <a:buNone/>
              <a:defRPr sz="3100" b="1"/>
            </a:lvl2pPr>
            <a:lvl3pPr marL="1426647" indent="0">
              <a:buNone/>
              <a:defRPr sz="2800" b="1"/>
            </a:lvl3pPr>
            <a:lvl4pPr marL="2139970" indent="0">
              <a:buNone/>
              <a:defRPr sz="2500" b="1"/>
            </a:lvl4pPr>
            <a:lvl5pPr marL="2853294" indent="0">
              <a:buNone/>
              <a:defRPr sz="2500" b="1"/>
            </a:lvl5pPr>
            <a:lvl6pPr marL="3566617" indent="0">
              <a:buNone/>
              <a:defRPr sz="2500" b="1"/>
            </a:lvl6pPr>
            <a:lvl7pPr marL="4279941" indent="0">
              <a:buNone/>
              <a:defRPr sz="2500" b="1"/>
            </a:lvl7pPr>
            <a:lvl8pPr marL="4993264" indent="0">
              <a:buNone/>
              <a:defRPr sz="2500" b="1"/>
            </a:lvl8pPr>
            <a:lvl9pPr marL="5706588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68191" y="3045329"/>
            <a:ext cx="6788358" cy="553271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804614" y="2149515"/>
            <a:ext cx="6791024" cy="895816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3323" indent="0">
              <a:buNone/>
              <a:defRPr sz="3100" b="1"/>
            </a:lvl2pPr>
            <a:lvl3pPr marL="1426647" indent="0">
              <a:buNone/>
              <a:defRPr sz="2800" b="1"/>
            </a:lvl3pPr>
            <a:lvl4pPr marL="2139970" indent="0">
              <a:buNone/>
              <a:defRPr sz="2500" b="1"/>
            </a:lvl4pPr>
            <a:lvl5pPr marL="2853294" indent="0">
              <a:buNone/>
              <a:defRPr sz="2500" b="1"/>
            </a:lvl5pPr>
            <a:lvl6pPr marL="3566617" indent="0">
              <a:buNone/>
              <a:defRPr sz="2500" b="1"/>
            </a:lvl6pPr>
            <a:lvl7pPr marL="4279941" indent="0">
              <a:buNone/>
              <a:defRPr sz="2500" b="1"/>
            </a:lvl7pPr>
            <a:lvl8pPr marL="4993264" indent="0">
              <a:buNone/>
              <a:defRPr sz="2500" b="1"/>
            </a:lvl8pPr>
            <a:lvl9pPr marL="5706588" indent="0">
              <a:buNone/>
              <a:defRPr sz="25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804614" y="3045329"/>
            <a:ext cx="6791024" cy="5532718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50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1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32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195" y="382333"/>
            <a:ext cx="5054593" cy="16271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06829" y="382336"/>
            <a:ext cx="8588805" cy="8195714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8195" y="2009476"/>
            <a:ext cx="5054593" cy="6568574"/>
          </a:xfrm>
        </p:spPr>
        <p:txBody>
          <a:bodyPr/>
          <a:lstStyle>
            <a:lvl1pPr marL="0" indent="0">
              <a:buNone/>
              <a:defRPr sz="2200"/>
            </a:lvl1pPr>
            <a:lvl2pPr marL="713323" indent="0">
              <a:buNone/>
              <a:defRPr sz="1900"/>
            </a:lvl2pPr>
            <a:lvl3pPr marL="1426647" indent="0">
              <a:buNone/>
              <a:defRPr sz="1600"/>
            </a:lvl3pPr>
            <a:lvl4pPr marL="2139970" indent="0">
              <a:buNone/>
              <a:defRPr sz="1400"/>
            </a:lvl4pPr>
            <a:lvl5pPr marL="2853294" indent="0">
              <a:buNone/>
              <a:defRPr sz="1400"/>
            </a:lvl5pPr>
            <a:lvl6pPr marL="3566617" indent="0">
              <a:buNone/>
              <a:defRPr sz="1400"/>
            </a:lvl6pPr>
            <a:lvl7pPr marL="4279941" indent="0">
              <a:buNone/>
              <a:defRPr sz="1400"/>
            </a:lvl7pPr>
            <a:lvl8pPr marL="4993264" indent="0">
              <a:buNone/>
              <a:defRPr sz="1400"/>
            </a:lvl8pPr>
            <a:lvl9pPr marL="5706588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85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1417" y="6721952"/>
            <a:ext cx="9218295" cy="79356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11417" y="858027"/>
            <a:ext cx="9218295" cy="5761673"/>
          </a:xfrm>
        </p:spPr>
        <p:txBody>
          <a:bodyPr/>
          <a:lstStyle>
            <a:lvl1pPr marL="0" indent="0">
              <a:buNone/>
              <a:defRPr sz="5000"/>
            </a:lvl1pPr>
            <a:lvl2pPr marL="713323" indent="0">
              <a:buNone/>
              <a:defRPr sz="4400"/>
            </a:lvl2pPr>
            <a:lvl3pPr marL="1426647" indent="0">
              <a:buNone/>
              <a:defRPr sz="3700"/>
            </a:lvl3pPr>
            <a:lvl4pPr marL="2139970" indent="0">
              <a:buNone/>
              <a:defRPr sz="3100"/>
            </a:lvl4pPr>
            <a:lvl5pPr marL="2853294" indent="0">
              <a:buNone/>
              <a:defRPr sz="3100"/>
            </a:lvl5pPr>
            <a:lvl6pPr marL="3566617" indent="0">
              <a:buNone/>
              <a:defRPr sz="3100"/>
            </a:lvl6pPr>
            <a:lvl7pPr marL="4279941" indent="0">
              <a:buNone/>
              <a:defRPr sz="3100"/>
            </a:lvl7pPr>
            <a:lvl8pPr marL="4993264" indent="0">
              <a:buNone/>
              <a:defRPr sz="3100"/>
            </a:lvl8pPr>
            <a:lvl9pPr marL="5706588" indent="0">
              <a:buNone/>
              <a:defRPr sz="3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11417" y="7515517"/>
            <a:ext cx="9218295" cy="1126995"/>
          </a:xfrm>
        </p:spPr>
        <p:txBody>
          <a:bodyPr/>
          <a:lstStyle>
            <a:lvl1pPr marL="0" indent="0">
              <a:buNone/>
              <a:defRPr sz="2200"/>
            </a:lvl1pPr>
            <a:lvl2pPr marL="713323" indent="0">
              <a:buNone/>
              <a:defRPr sz="1900"/>
            </a:lvl2pPr>
            <a:lvl3pPr marL="1426647" indent="0">
              <a:buNone/>
              <a:defRPr sz="1600"/>
            </a:lvl3pPr>
            <a:lvl4pPr marL="2139970" indent="0">
              <a:buNone/>
              <a:defRPr sz="1400"/>
            </a:lvl4pPr>
            <a:lvl5pPr marL="2853294" indent="0">
              <a:buNone/>
              <a:defRPr sz="1400"/>
            </a:lvl5pPr>
            <a:lvl6pPr marL="3566617" indent="0">
              <a:buNone/>
              <a:defRPr sz="1400"/>
            </a:lvl6pPr>
            <a:lvl7pPr marL="4279941" indent="0">
              <a:buNone/>
              <a:defRPr sz="1400"/>
            </a:lvl7pPr>
            <a:lvl8pPr marL="4993264" indent="0">
              <a:buNone/>
              <a:defRPr sz="1400"/>
            </a:lvl8pPr>
            <a:lvl9pPr marL="5706588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5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68191" y="384558"/>
            <a:ext cx="13827443" cy="1600465"/>
          </a:xfrm>
          <a:prstGeom prst="rect">
            <a:avLst/>
          </a:prstGeom>
        </p:spPr>
        <p:txBody>
          <a:bodyPr vert="horz" lIns="142665" tIns="71332" rIns="142665" bIns="7133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68191" y="2240653"/>
            <a:ext cx="13827443" cy="6337396"/>
          </a:xfrm>
          <a:prstGeom prst="rect">
            <a:avLst/>
          </a:prstGeom>
        </p:spPr>
        <p:txBody>
          <a:bodyPr vert="horz" lIns="142665" tIns="71332" rIns="142665" bIns="7133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68191" y="8900364"/>
            <a:ext cx="3584893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810C-E686-4390-9CBC-0903511AE417}" type="datetimeFigureOut">
              <a:rPr lang="pt-BR" smtClean="0"/>
              <a:pPr/>
              <a:t>02/12/2015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249307" y="8900364"/>
            <a:ext cx="4865211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010741" y="8900364"/>
            <a:ext cx="3584893" cy="511260"/>
          </a:xfrm>
          <a:prstGeom prst="rect">
            <a:avLst/>
          </a:prstGeom>
        </p:spPr>
        <p:txBody>
          <a:bodyPr vert="horz" lIns="142665" tIns="71332" rIns="142665" bIns="7133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0A83-CEB3-492C-BBAE-B52D692AE14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2" descr="C:\Users\Jeferson\Desktop\INSTITUCIONAL\PAPELARIA ABRAS\template\corp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" y="9600"/>
            <a:ext cx="15363825" cy="959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26647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93" indent="-534993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59151" indent="-445827" algn="l" defTabSz="1426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8330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96632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09955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327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36602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49926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63249" indent="-356662" algn="l" defTabSz="1426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3323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6647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9970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3294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66617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941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93264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06588" algn="l" defTabSz="142664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ima.com.br/default.asp" TargetMode="External"/><Relationship Id="rId13" Type="http://schemas.openxmlformats.org/officeDocument/2006/relationships/hyperlink" Target="http://www.plastivida.org.br/2009/Default.aspx" TargetMode="External"/><Relationship Id="rId18" Type="http://schemas.openxmlformats.org/officeDocument/2006/relationships/image" Target="../media/image39.jpeg"/><Relationship Id="rId3" Type="http://schemas.openxmlformats.org/officeDocument/2006/relationships/image" Target="../media/image26.png"/><Relationship Id="rId21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5.jpeg"/><Relationship Id="rId5" Type="http://schemas.openxmlformats.org/officeDocument/2006/relationships/image" Target="../media/image28.png"/><Relationship Id="rId15" Type="http://schemas.openxmlformats.org/officeDocument/2006/relationships/image" Target="../media/image36.jpeg"/><Relationship Id="rId23" Type="http://schemas.openxmlformats.org/officeDocument/2006/relationships/image" Target="../media/image44.png"/><Relationship Id="rId10" Type="http://schemas.openxmlformats.org/officeDocument/2006/relationships/image" Target="../media/image32.jpe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309049" y="-15790"/>
            <a:ext cx="15753156" cy="9618578"/>
            <a:chOff x="272486" y="-35030"/>
            <a:chExt cx="15353897" cy="961857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6" y="-35030"/>
              <a:ext cx="15353897" cy="9618579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6241752" y="336898"/>
              <a:ext cx="90010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Retângulo 5"/>
          <p:cNvSpPr/>
          <p:nvPr/>
        </p:nvSpPr>
        <p:spPr>
          <a:xfrm>
            <a:off x="3289425" y="0"/>
            <a:ext cx="12074400" cy="1938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pPr algn="ctr"/>
            <a:r>
              <a:rPr lang="pt-BR" sz="6000" b="1" dirty="0" smtClean="0"/>
              <a:t>Audiência Pública  - Logística Reversa</a:t>
            </a:r>
          </a:p>
          <a:p>
            <a:pPr algn="ctr"/>
            <a:r>
              <a:rPr lang="pt-BR" sz="6000" b="1" dirty="0" smtClean="0"/>
              <a:t>03.12.2015</a:t>
            </a:r>
            <a:endParaRPr lang="pt-BR" sz="6000" dirty="0"/>
          </a:p>
        </p:txBody>
      </p:sp>
      <p:sp>
        <p:nvSpPr>
          <p:cNvPr id="9" name="Retângulo 8"/>
          <p:cNvSpPr/>
          <p:nvPr/>
        </p:nvSpPr>
        <p:spPr>
          <a:xfrm>
            <a:off x="3402792" y="4631634"/>
            <a:ext cx="7951528" cy="13849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4" tIns="45717" rIns="91434" bIns="45717">
            <a:spAutoFit/>
          </a:bodyPr>
          <a:lstStyle/>
          <a:p>
            <a:r>
              <a:rPr lang="pt-BR" b="1" dirty="0"/>
              <a:t>COMISSÃO DE DESENVOLVIMENTO ECONÔMICO, INDÚSTRIA, COMÉRCIO E SERVIÇOS </a:t>
            </a:r>
            <a:br>
              <a:rPr lang="pt-BR" b="1" dirty="0"/>
            </a:br>
            <a:r>
              <a:rPr lang="pt-BR" b="1" dirty="0"/>
              <a:t>55ª Legislatura - 1ª Sessão Legislativa Ordinária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2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8418" y="408906"/>
            <a:ext cx="14595634" cy="1600465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2"/>
                </a:solidFill>
              </a:rPr>
              <a:t>Há diversos tipos de </a:t>
            </a:r>
            <a:r>
              <a:rPr lang="pt-BR" b="1" dirty="0" err="1" smtClean="0">
                <a:solidFill>
                  <a:schemeClr val="tx2"/>
                </a:solidFill>
              </a:rPr>
              <a:t>PEVS</a:t>
            </a:r>
            <a:r>
              <a:rPr lang="pt-BR" b="1" dirty="0" smtClean="0">
                <a:solidFill>
                  <a:schemeClr val="tx2"/>
                </a:solidFill>
              </a:rPr>
              <a:t> nas lojas...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2" y="1345010"/>
            <a:ext cx="441923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 rot="10800000" flipV="1">
            <a:off x="841153" y="5161434"/>
            <a:ext cx="38164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dirty="0" smtClean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Estações de</a:t>
            </a:r>
          </a:p>
          <a:p>
            <a:pPr algn="ctr">
              <a:lnSpc>
                <a:spcPct val="80000"/>
              </a:lnSpc>
            </a:pPr>
            <a:r>
              <a:rPr lang="pt-BR" altLang="pt-BR" dirty="0" smtClean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 </a:t>
            </a:r>
            <a:r>
              <a:rPr lang="pt-BR" altLang="pt-BR" b="1" dirty="0" smtClean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Coleta de Óleo</a:t>
            </a:r>
            <a:endParaRPr lang="pt-BR" altLang="pt-BR" b="1" dirty="0">
              <a:solidFill>
                <a:schemeClr val="tx2"/>
              </a:solidFill>
              <a:latin typeface="Century Gothic" pitchFamily="34" charset="0"/>
              <a:ea typeface="Omnes-Black"/>
              <a:cs typeface="Omnes-Black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176" y="2020547"/>
            <a:ext cx="4113024" cy="35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 flipH="1">
            <a:off x="10346208" y="5305450"/>
            <a:ext cx="381642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Coletores</a:t>
            </a:r>
          </a:p>
          <a:p>
            <a:pPr algn="ctr">
              <a:lnSpc>
                <a:spcPct val="80000"/>
              </a:lnSpc>
            </a:pPr>
            <a:r>
              <a:rPr lang="pt-BR" altLang="pt-BR" b="1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de pilhas e baterias</a:t>
            </a:r>
          </a:p>
        </p:txBody>
      </p:sp>
      <p:pic>
        <p:nvPicPr>
          <p:cNvPr id="8" name="Picture 1" descr="W:\DRH_N\Sustentabilidade\Sustentabilidade\Fotos\Ecobins HP\IMG_4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205848">
            <a:off x="5911024" y="3983458"/>
            <a:ext cx="3030088" cy="333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 8"/>
          <p:cNvSpPr/>
          <p:nvPr/>
        </p:nvSpPr>
        <p:spPr>
          <a:xfrm>
            <a:off x="7609904" y="7249666"/>
            <a:ext cx="475252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Coletores de</a:t>
            </a:r>
          </a:p>
          <a:p>
            <a:pPr algn="ctr">
              <a:lnSpc>
                <a:spcPct val="80000"/>
              </a:lnSpc>
            </a:pPr>
            <a:r>
              <a:rPr lang="pt-BR" altLang="pt-BR" b="1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Cartuchos</a:t>
            </a:r>
          </a:p>
        </p:txBody>
      </p:sp>
    </p:spTree>
    <p:extLst>
      <p:ext uri="{BB962C8B-B14F-4D97-AF65-F5344CB8AC3E}">
        <p14:creationId xmlns:p14="http://schemas.microsoft.com/office/powerpoint/2010/main" val="25149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de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37" y="336898"/>
            <a:ext cx="13827443" cy="1600465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Há diversos tipos de </a:t>
            </a:r>
            <a:r>
              <a:rPr lang="pt-BR" b="1" dirty="0" err="1">
                <a:solidFill>
                  <a:schemeClr val="tx2"/>
                </a:solidFill>
              </a:rPr>
              <a:t>PEVS</a:t>
            </a:r>
            <a:r>
              <a:rPr lang="pt-BR" b="1" dirty="0">
                <a:solidFill>
                  <a:schemeClr val="tx2"/>
                </a:solidFill>
              </a:rPr>
              <a:t> nas lojas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27299" y="5953522"/>
            <a:ext cx="4023365" cy="1967638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</a:pPr>
            <a:r>
              <a:rPr lang="pt-BR" altLang="pt-BR" sz="5400" dirty="0">
                <a:solidFill>
                  <a:schemeClr val="bg1"/>
                </a:solidFill>
                <a:latin typeface="Century Gothic" pitchFamily="34" charset="0"/>
                <a:ea typeface="Omnes-Black"/>
                <a:cs typeface="Omnes-Black"/>
              </a:rPr>
              <a:t>Coletores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5400" dirty="0" smtClean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Coletores</a:t>
            </a:r>
            <a:endParaRPr lang="pt-BR" altLang="pt-BR" sz="5400" dirty="0">
              <a:solidFill>
                <a:schemeClr val="tx2"/>
              </a:solidFill>
              <a:latin typeface="Century Gothic" pitchFamily="34" charset="0"/>
              <a:ea typeface="Omnes-Black"/>
              <a:cs typeface="Omnes-Black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pt-BR" altLang="pt-BR" sz="5400" b="1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de medicamentos</a:t>
            </a:r>
          </a:p>
          <a:p>
            <a:pPr algn="ctr">
              <a:lnSpc>
                <a:spcPct val="80000"/>
              </a:lnSpc>
            </a:pPr>
            <a:r>
              <a:rPr lang="pt-BR" altLang="pt-BR" sz="5400" b="1" dirty="0" smtClean="0">
                <a:solidFill>
                  <a:schemeClr val="bg1"/>
                </a:solidFill>
                <a:latin typeface="Century Gothic" pitchFamily="34" charset="0"/>
                <a:ea typeface="Omnes-Black"/>
                <a:cs typeface="Omnes-Black"/>
              </a:rPr>
              <a:t>de </a:t>
            </a:r>
            <a:r>
              <a:rPr lang="pt-BR" altLang="pt-BR" sz="5400" b="1" dirty="0">
                <a:solidFill>
                  <a:schemeClr val="bg1"/>
                </a:solidFill>
                <a:latin typeface="Century Gothic" pitchFamily="34" charset="0"/>
                <a:ea typeface="Omnes-Black"/>
                <a:cs typeface="Omnes-Black"/>
              </a:rPr>
              <a:t>medicamentos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25060"/>
          <a:stretch>
            <a:fillRect/>
          </a:stretch>
        </p:blipFill>
        <p:spPr bwMode="auto">
          <a:xfrm rot="21335205">
            <a:off x="8692281" y="2190980"/>
            <a:ext cx="4242231" cy="396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W:\DRH_N\Sustentabilidade\Sustentabilidade\Parcerias\Motorola\Coletor\Urna.jpg"/>
          <p:cNvPicPr>
            <a:picLocks noChangeAspect="1" noChangeArrowheads="1"/>
          </p:cNvPicPr>
          <p:nvPr/>
        </p:nvPicPr>
        <p:blipFill>
          <a:blip r:embed="rId4"/>
          <a:srcRect b="17192"/>
          <a:stretch>
            <a:fillRect/>
          </a:stretch>
        </p:blipFill>
        <p:spPr bwMode="auto">
          <a:xfrm>
            <a:off x="1489224" y="2497138"/>
            <a:ext cx="3443177" cy="3932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2569345" y="6313562"/>
            <a:ext cx="648071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altLang="pt-BR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Coletores</a:t>
            </a:r>
          </a:p>
          <a:p>
            <a:pPr algn="ctr">
              <a:lnSpc>
                <a:spcPct val="80000"/>
              </a:lnSpc>
            </a:pPr>
            <a:r>
              <a:rPr lang="pt-BR" altLang="pt-BR" b="1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de  celulares e </a:t>
            </a:r>
          </a:p>
          <a:p>
            <a:pPr algn="ctr">
              <a:lnSpc>
                <a:spcPct val="80000"/>
              </a:lnSpc>
            </a:pPr>
            <a:r>
              <a:rPr lang="pt-BR" altLang="pt-BR" b="1" dirty="0">
                <a:solidFill>
                  <a:schemeClr val="tx2"/>
                </a:solidFill>
                <a:latin typeface="Century Gothic" pitchFamily="34" charset="0"/>
                <a:ea typeface="Omnes-Black"/>
                <a:cs typeface="Omnes-Black"/>
              </a:rPr>
              <a:t>pequenos eletrônicos</a:t>
            </a:r>
          </a:p>
        </p:txBody>
      </p:sp>
    </p:spTree>
    <p:extLst>
      <p:ext uri="{BB962C8B-B14F-4D97-AF65-F5344CB8AC3E}">
        <p14:creationId xmlns:p14="http://schemas.microsoft.com/office/powerpoint/2010/main" val="5459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93081" y="264890"/>
            <a:ext cx="12817424" cy="1512168"/>
          </a:xfrm>
        </p:spPr>
        <p:txBody>
          <a:bodyPr/>
          <a:lstStyle/>
          <a:p>
            <a:pPr algn="l"/>
            <a:r>
              <a:rPr lang="pt-BR" altLang="pt-BR" sz="6200" b="1" dirty="0" smtClean="0">
                <a:solidFill>
                  <a:schemeClr val="tx2"/>
                </a:solidFill>
              </a:rPr>
              <a:t>Implementação da Logística Reversa</a:t>
            </a:r>
            <a:endParaRPr lang="pt-BR" altLang="pt-BR" sz="6200" b="1" dirty="0">
              <a:solidFill>
                <a:schemeClr val="tx2"/>
              </a:solidFill>
            </a:endParaRPr>
          </a:p>
        </p:txBody>
      </p:sp>
      <p:sp>
        <p:nvSpPr>
          <p:cNvPr id="7171" name="Espaço Reservado para Conteúdo 4"/>
          <p:cNvSpPr>
            <a:spLocks noGrp="1"/>
          </p:cNvSpPr>
          <p:nvPr>
            <p:ph idx="1"/>
          </p:nvPr>
        </p:nvSpPr>
        <p:spPr>
          <a:xfrm>
            <a:off x="2007" y="1878324"/>
            <a:ext cx="14088618" cy="695551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Setor supermercadista está unido com todo o Comércio e Indústria, Governo e Sociedade para cumprir com sua responsabilidade compartilhada!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4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4400" b="1" dirty="0" smtClean="0">
                <a:solidFill>
                  <a:schemeClr val="tx2"/>
                </a:solidFill>
              </a:rPr>
              <a:t>Negociações de Acordos Setoriais são para:</a:t>
            </a:r>
          </a:p>
          <a:p>
            <a:pPr marL="0" indent="0">
              <a:buNone/>
              <a:defRPr/>
            </a:pPr>
            <a:r>
              <a:rPr lang="pt-BR" sz="4400" b="1" dirty="0" smtClean="0">
                <a:solidFill>
                  <a:schemeClr val="tx2"/>
                </a:solidFill>
              </a:rPr>
              <a:t>	1. Criar sistemas de Logística Reversa viáveis </a:t>
            </a:r>
          </a:p>
          <a:p>
            <a:pPr marL="0" indent="0">
              <a:buNone/>
              <a:defRPr/>
            </a:pPr>
            <a:r>
              <a:rPr lang="pt-BR" sz="4400" b="1" dirty="0">
                <a:solidFill>
                  <a:schemeClr val="tx2"/>
                </a:solidFill>
              </a:rPr>
              <a:t>	</a:t>
            </a:r>
            <a:r>
              <a:rPr lang="pt-BR" sz="4400" b="1" dirty="0" smtClean="0">
                <a:solidFill>
                  <a:schemeClr val="tx2"/>
                </a:solidFill>
              </a:rPr>
              <a:t>2. Buscar eficiência: menores custos para todos</a:t>
            </a:r>
          </a:p>
          <a:p>
            <a:pPr marL="0" indent="0">
              <a:buNone/>
              <a:defRPr/>
            </a:pPr>
            <a:r>
              <a:rPr lang="pt-BR" sz="4400" b="1" dirty="0" smtClean="0">
                <a:solidFill>
                  <a:schemeClr val="tx2"/>
                </a:solidFill>
              </a:rPr>
              <a:t>	3. Manter poder de compra do consumidor </a:t>
            </a:r>
          </a:p>
          <a:p>
            <a:pPr marL="0" indent="0">
              <a:buNone/>
              <a:defRPr/>
            </a:pPr>
            <a:r>
              <a:rPr lang="pt-BR" sz="4400" b="1" dirty="0">
                <a:solidFill>
                  <a:schemeClr val="tx2"/>
                </a:solidFill>
              </a:rPr>
              <a:t>	</a:t>
            </a:r>
            <a:r>
              <a:rPr lang="pt-BR" sz="4400" b="1" dirty="0" smtClean="0">
                <a:solidFill>
                  <a:schemeClr val="tx2"/>
                </a:solidFill>
              </a:rPr>
              <a:t>4. Evitar inflação e perda de competitividade</a:t>
            </a:r>
          </a:p>
          <a:p>
            <a:pPr marL="0" indent="0">
              <a:buNone/>
              <a:defRPr/>
            </a:pPr>
            <a:endParaRPr lang="pt-BR" sz="3700" b="1" dirty="0" smtClean="0">
              <a:solidFill>
                <a:schemeClr val="tx2"/>
              </a:solidFill>
            </a:endParaRPr>
          </a:p>
          <a:p>
            <a:pPr marL="1426647" lvl="2" indent="0">
              <a:buNone/>
              <a:defRPr/>
            </a:pP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5364" name="Picture 4" descr="R:\WORDARQ\SUSANA\Portal\Fotos Portal\2011\panorama\shutterstock_60277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098" y="3505250"/>
            <a:ext cx="24066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0" y="264523"/>
            <a:ext cx="14614307" cy="1391515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b="1" dirty="0" smtClean="0">
                <a:solidFill>
                  <a:schemeClr val="tx2"/>
                </a:solidFill>
              </a:rPr>
              <a:t>Logística Reversa: sistemas coordenados</a:t>
            </a:r>
            <a:endParaRPr lang="pt-BR" altLang="pt-BR" dirty="0" smtClean="0">
              <a:solidFill>
                <a:schemeClr val="tx2"/>
              </a:solidFill>
            </a:endParaRP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1133367" y="6601594"/>
            <a:ext cx="8348745" cy="8069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altLang="pt-BR" sz="2800" b="1" dirty="0">
                <a:latin typeface="Arial" pitchFamily="34" charset="0"/>
                <a:cs typeface="Arial" pitchFamily="34" charset="0"/>
              </a:rPr>
              <a:t>Lâmpadas (sódio, mercúrio e luz mista)</a:t>
            </a:r>
          </a:p>
        </p:txBody>
      </p:sp>
      <p:sp>
        <p:nvSpPr>
          <p:cNvPr id="11268" name="CaixaDeTexto 4"/>
          <p:cNvSpPr txBox="1">
            <a:spLocks noChangeArrowheads="1"/>
          </p:cNvSpPr>
          <p:nvPr/>
        </p:nvSpPr>
        <p:spPr bwMode="auto">
          <a:xfrm>
            <a:off x="10539289" y="5667770"/>
            <a:ext cx="4415431" cy="1005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42665" tIns="71332" rIns="142665" bIns="7133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5827" indent="-445827" eaLnBrk="1" hangingPunct="1">
              <a:buFont typeface="Wingdings" pitchFamily="2" charset="2"/>
              <a:buChar char="ü"/>
              <a:defRPr/>
            </a:pPr>
            <a:r>
              <a:rPr lang="pt-BR" b="1" dirty="0" smtClean="0"/>
              <a:t>  Óleos lubrificantes</a:t>
            </a:r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19462" name="Picture 3" descr="R:\WORDARQ\SUSANA\Blog Loja Sustentável\HOTSITE SUPERMERCADO SUSTENTAVEL JUL 2012\LOGÍSTICA REVERSA\LÂMPADAS\lampada 20 an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769144" y="3208494"/>
            <a:ext cx="4875881" cy="272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T:\Luciana\Embalagens - Imagens\oleo 0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9612"/>
          <a:stretch/>
        </p:blipFill>
        <p:spPr bwMode="auto">
          <a:xfrm rot="-300000">
            <a:off x="8204762" y="2103845"/>
            <a:ext cx="4149616" cy="309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" y="624930"/>
            <a:ext cx="14306648" cy="1031108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b="1" dirty="0" smtClean="0">
                <a:solidFill>
                  <a:schemeClr val="tx2"/>
                </a:solidFill>
              </a:rPr>
              <a:t>Logística Reversa: viabilidade é essencial!</a:t>
            </a:r>
            <a:endParaRPr lang="pt-BR" altLang="pt-BR" dirty="0" smtClean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135" y="7664447"/>
            <a:ext cx="13827443" cy="1938341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sz="44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pt-BR" sz="3100" i="1" dirty="0">
              <a:solidFill>
                <a:schemeClr val="tx2"/>
              </a:solidFill>
            </a:endParaRPr>
          </a:p>
        </p:txBody>
      </p:sp>
      <p:sp>
        <p:nvSpPr>
          <p:cNvPr id="20484" name="Retângulo 3"/>
          <p:cNvSpPr>
            <a:spLocks noChangeArrowheads="1"/>
          </p:cNvSpPr>
          <p:nvPr/>
        </p:nvSpPr>
        <p:spPr bwMode="auto">
          <a:xfrm>
            <a:off x="544135" y="2137098"/>
            <a:ext cx="5432153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665" tIns="71332" rIns="142665" bIns="71332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800" b="1" dirty="0">
                <a:latin typeface="Arial" pitchFamily="34" charset="0"/>
              </a:rPr>
              <a:t> Resíduos de medicamentos</a:t>
            </a:r>
          </a:p>
        </p:txBody>
      </p:sp>
      <p:sp>
        <p:nvSpPr>
          <p:cNvPr id="20485" name="Retângulo 4"/>
          <p:cNvSpPr>
            <a:spLocks noChangeArrowheads="1"/>
          </p:cNvSpPr>
          <p:nvPr/>
        </p:nvSpPr>
        <p:spPr bwMode="auto">
          <a:xfrm>
            <a:off x="6470945" y="2137098"/>
            <a:ext cx="9196956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665" tIns="71332" rIns="142665" bIns="71332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800" b="1" dirty="0">
                <a:latin typeface="Arial" pitchFamily="34" charset="0"/>
              </a:rPr>
              <a:t> Eletroeletrônicos (produtos e componentes)</a:t>
            </a:r>
          </a:p>
        </p:txBody>
      </p:sp>
      <p:sp>
        <p:nvSpPr>
          <p:cNvPr id="20486" name="Retângulo 5"/>
          <p:cNvSpPr>
            <a:spLocks noChangeArrowheads="1"/>
          </p:cNvSpPr>
          <p:nvPr/>
        </p:nvSpPr>
        <p:spPr bwMode="auto">
          <a:xfrm>
            <a:off x="9914160" y="6746730"/>
            <a:ext cx="4681100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665" tIns="71332" rIns="142665" bIns="71332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pt-BR" altLang="pt-BR" sz="2800" b="1" dirty="0">
                <a:latin typeface="Arial" pitchFamily="34" charset="0"/>
              </a:rPr>
              <a:t> Embalagens em geral </a:t>
            </a:r>
            <a:endParaRPr lang="pt-BR" altLang="pt-BR" sz="2800" dirty="0">
              <a:latin typeface="Arial" pitchFamily="34" charset="0"/>
            </a:endParaRPr>
          </a:p>
        </p:txBody>
      </p:sp>
      <p:pic>
        <p:nvPicPr>
          <p:cNvPr id="20487" name="Picture 2" descr="C:\Users\michelle\Desktop\remed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50" y="2857178"/>
            <a:ext cx="4235721" cy="266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C:\Users\michelle\Desktop\lixoeletronico2_100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2929186"/>
            <a:ext cx="5844122" cy="241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spaço Reservado para Clip-art 11" descr="IMG15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409" y="5780743"/>
            <a:ext cx="5112711" cy="3197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00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7477" y="408905"/>
            <a:ext cx="12503027" cy="1008113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ACORDO SETORIAL DE EMBALAGENS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Susana\Pictures\LR 27.11\IMG_09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7" y="2070211"/>
            <a:ext cx="753447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 descr="C:\Users\Susana\Pictures\LR 27.11\IMG_1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000">
            <a:off x="7626478" y="3466931"/>
            <a:ext cx="6922380" cy="4962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945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4"/>
          <p:cNvSpPr>
            <a:spLocks noChangeArrowheads="1"/>
          </p:cNvSpPr>
          <p:nvPr/>
        </p:nvSpPr>
        <p:spPr bwMode="auto">
          <a:xfrm>
            <a:off x="383924" y="3066447"/>
            <a:ext cx="14155525" cy="579501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2665" tIns="71332" rIns="142665" bIns="71332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1" y="1071423"/>
            <a:ext cx="15629426" cy="149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Coalizão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: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vamos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continuar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trabalhando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projetos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>
                <a:solidFill>
                  <a:schemeClr val="tx2"/>
                </a:solidFill>
                <a:latin typeface="Verdana" pitchFamily="34" charset="0"/>
              </a:rPr>
              <a:t>individuais</a:t>
            </a:r>
            <a:r>
              <a:rPr lang="en-US" altLang="pt-BR" sz="4400" b="1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coordenados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em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en-US" altLang="pt-BR" sz="4400" b="1" dirty="0" err="1" smtClean="0">
                <a:solidFill>
                  <a:schemeClr val="tx2"/>
                </a:solidFill>
                <a:latin typeface="Verdana" pitchFamily="34" charset="0"/>
              </a:rPr>
              <a:t>todo</a:t>
            </a:r>
            <a:r>
              <a:rPr lang="en-US" altLang="pt-BR" sz="4400" b="1" dirty="0" smtClean="0">
                <a:solidFill>
                  <a:schemeClr val="tx2"/>
                </a:solidFill>
                <a:latin typeface="Verdana" pitchFamily="34" charset="0"/>
              </a:rPr>
              <a:t> o País! </a:t>
            </a:r>
            <a:endParaRPr lang="pt-BR" altLang="pt-BR" sz="44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765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28" y="6799753"/>
            <a:ext cx="5558717" cy="213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45" y="4513362"/>
            <a:ext cx="2299239" cy="97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20" y="6199068"/>
            <a:ext cx="2184545" cy="126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http://www.sindicerv.com.br/imagens/logo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816" y="4837229"/>
            <a:ext cx="2635323" cy="90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ABIR Associação Brasileira da Industria de Refrigerantes e Bebidas não Alcoolic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33" y="4158986"/>
            <a:ext cx="2419270" cy="10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9" descr="http://www.abima.com.br/images/abi_logo.gif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9" y="3472653"/>
            <a:ext cx="1837790" cy="82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5" descr="http://www.tottalmarketing.com/thumbs.php?imagem=http://www.tottalmarketing.com/mini-images/72d7ce5d40d9e010d4f77480aed1a25e.JPG&amp;w=17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6" y="7262340"/>
            <a:ext cx="1453694" cy="12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4" descr="http://www.abiplast.org.br/imagens/spac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-320093"/>
            <a:ext cx="800199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6" descr="http://www.abiplast.org.br/imagens/spac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-320093"/>
            <a:ext cx="800199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8" descr="http://www.abiplast.org.br/imagens/spac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-320093"/>
            <a:ext cx="800199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0" descr="http://www.abiplast.org.br/imagens/space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-320093"/>
            <a:ext cx="800199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2" descr="http://www.jorplast.com.br/Imagens/abiplast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61" y="5981008"/>
            <a:ext cx="1816451" cy="105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9" descr="Plastivid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60" y="4274980"/>
            <a:ext cx="2419270" cy="7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" descr="C:\Users\Desktop\AppData\Local\Microsoft\Windows\Temporary Internet Files\Content.Outlook\XCQHK25G\ABAL-logo-pret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96" y="5687383"/>
            <a:ext cx="1720429" cy="84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" descr="http://www.abinam.com.br/sites/arquivos/logo/logo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36" y="3289226"/>
            <a:ext cx="2251227" cy="105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8" y="3187592"/>
            <a:ext cx="2632656" cy="9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10" descr="http://www.targetsis.com.br/imagens/eventos/abad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8" y="6637373"/>
            <a:ext cx="1899139" cy="9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4" descr="http://www.dcccomunicacao.com.br/images/logos/logo%20ABRE%20com%20frase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3" y="4570493"/>
            <a:ext cx="1440359" cy="116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" descr="http://www.arquitetura.com.br/images/parceiros/thumb/09_09_10_abrafati_flash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01" y="5651360"/>
            <a:ext cx="2288570" cy="102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Picture 1" descr="C:\Users\Susana\Downloads\abimapi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20" y="7687138"/>
            <a:ext cx="1800200" cy="9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Susana\Downloads\abinpet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66" y="3618971"/>
            <a:ext cx="196883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Susana\Downloads\downloa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226" y="3324307"/>
            <a:ext cx="1996299" cy="75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Susana\Downloads\iba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360" y="5307197"/>
            <a:ext cx="2133600" cy="100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C:\Users\Susana\Downloads\images (1)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892" y="7917160"/>
            <a:ext cx="217170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Conteúdo 2"/>
          <p:cNvSpPr>
            <a:spLocks noGrp="1"/>
          </p:cNvSpPr>
          <p:nvPr>
            <p:ph idx="1"/>
          </p:nvPr>
        </p:nvSpPr>
        <p:spPr>
          <a:xfrm>
            <a:off x="193080" y="1777058"/>
            <a:ext cx="14942387" cy="135150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altLang="pt-BR" dirty="0" smtClean="0">
                <a:solidFill>
                  <a:srgbClr val="7030A0"/>
                </a:solidFill>
              </a:rPr>
              <a:t>Divulgação da Logística Reversa ao CONSUMIDOR</a:t>
            </a:r>
            <a:endParaRPr lang="pt-BR" altLang="pt-BR" dirty="0" smtClean="0"/>
          </a:p>
        </p:txBody>
      </p:sp>
      <p:sp>
        <p:nvSpPr>
          <p:cNvPr id="30723" name="Título 3"/>
          <p:cNvSpPr>
            <a:spLocks noGrp="1"/>
          </p:cNvSpPr>
          <p:nvPr>
            <p:ph type="title"/>
          </p:nvPr>
        </p:nvSpPr>
        <p:spPr>
          <a:xfrm>
            <a:off x="301410" y="-231474"/>
            <a:ext cx="14761008" cy="1720500"/>
          </a:xfrm>
        </p:spPr>
        <p:txBody>
          <a:bodyPr>
            <a:normAutofit/>
          </a:bodyPr>
          <a:lstStyle/>
          <a:p>
            <a:pPr algn="l"/>
            <a:r>
              <a:rPr lang="pt-BR" altLang="pt-BR" sz="6600" b="1" dirty="0" smtClean="0">
                <a:solidFill>
                  <a:schemeClr val="tx2"/>
                </a:solidFill>
              </a:rPr>
              <a:t>COMUNICAÇÃO da LR Embalagens</a:t>
            </a:r>
            <a:endParaRPr lang="pt-BR" altLang="pt-BR" sz="6600" dirty="0" smtClean="0">
              <a:solidFill>
                <a:schemeClr val="tx2"/>
              </a:solidFill>
            </a:endParaRPr>
          </a:p>
        </p:txBody>
      </p:sp>
      <p:sp>
        <p:nvSpPr>
          <p:cNvPr id="30724" name="Text Box 21"/>
          <p:cNvSpPr txBox="1">
            <a:spLocks noChangeArrowheads="1"/>
          </p:cNvSpPr>
          <p:nvPr/>
        </p:nvSpPr>
        <p:spPr bwMode="auto">
          <a:xfrm>
            <a:off x="1752438" y="3001194"/>
            <a:ext cx="4475781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800" b="1" dirty="0">
                <a:latin typeface="Arial" pitchFamily="34" charset="0"/>
              </a:rPr>
              <a:t>Folhetos Explicativos</a:t>
            </a:r>
          </a:p>
        </p:txBody>
      </p:sp>
      <p:pic>
        <p:nvPicPr>
          <p:cNvPr id="30725" name="Picture 22" descr="banner_ten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7" y="4081314"/>
            <a:ext cx="3024753" cy="411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3" descr="banner_te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937" y="4081314"/>
            <a:ext cx="3110108" cy="411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24"/>
          <p:cNvSpPr txBox="1">
            <a:spLocks noChangeArrowheads="1"/>
          </p:cNvSpPr>
          <p:nvPr/>
        </p:nvSpPr>
        <p:spPr bwMode="auto">
          <a:xfrm>
            <a:off x="9372116" y="3001194"/>
            <a:ext cx="4718507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Arial" pitchFamily="34" charset="0"/>
              </a:rPr>
              <a:t>Banners</a:t>
            </a:r>
          </a:p>
        </p:txBody>
      </p:sp>
      <p:pic>
        <p:nvPicPr>
          <p:cNvPr id="30728" name="Picture 25" descr="folheto_coleta_seletiva_instituto_abad_15x21_05_2012_Fr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111024"/>
            <a:ext cx="3390178" cy="3954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6" descr="folheto_coleta_seletiva_instituto_abad_15x21_05_2012_Ver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20" y="4111024"/>
            <a:ext cx="3387510" cy="395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93080" y="-23142"/>
            <a:ext cx="14689631" cy="1512168"/>
          </a:xfrm>
        </p:spPr>
        <p:txBody>
          <a:bodyPr>
            <a:normAutofit/>
          </a:bodyPr>
          <a:lstStyle/>
          <a:p>
            <a:pPr algn="l"/>
            <a:r>
              <a:rPr lang="pt-BR" altLang="pt-BR" sz="6200" b="1" dirty="0" smtClean="0">
                <a:solidFill>
                  <a:schemeClr val="tx2"/>
                </a:solidFill>
              </a:rPr>
              <a:t>Vamos ampliar as ações!</a:t>
            </a:r>
            <a:endParaRPr lang="pt-BR" altLang="pt-BR" sz="6200" dirty="0">
              <a:solidFill>
                <a:schemeClr val="tx2"/>
              </a:solidFill>
            </a:endParaRPr>
          </a:p>
        </p:txBody>
      </p:sp>
      <p:sp>
        <p:nvSpPr>
          <p:cNvPr id="7171" name="Espaço Reservado para Conteúdo 4"/>
          <p:cNvSpPr>
            <a:spLocks noGrp="1"/>
          </p:cNvSpPr>
          <p:nvPr>
            <p:ph idx="1"/>
          </p:nvPr>
        </p:nvSpPr>
        <p:spPr>
          <a:xfrm>
            <a:off x="146023" y="1921074"/>
            <a:ext cx="10416209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sz="5400" b="1" i="1" dirty="0" smtClean="0">
                <a:solidFill>
                  <a:schemeClr val="tx2"/>
                </a:solidFill>
              </a:rPr>
              <a:t>Também vamos continuar negociando formas de diminuir custos, porque quem paga a conta, no final,  é o </a:t>
            </a:r>
            <a:r>
              <a:rPr lang="pt-BR" sz="5400" b="1" i="1" u="sng" dirty="0" smtClean="0">
                <a:solidFill>
                  <a:schemeClr val="tx2"/>
                </a:solidFill>
              </a:rPr>
              <a:t>consumidor</a:t>
            </a:r>
            <a:r>
              <a:rPr lang="pt-BR" sz="5400" b="1" i="1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pt-BR" sz="5400" b="1" i="1" dirty="0" smtClean="0">
                <a:solidFill>
                  <a:schemeClr val="tx2"/>
                </a:solidFill>
              </a:rPr>
              <a:t>Não devemos onerá-lo de forma a que consuma menos ou deixe de consumir.</a:t>
            </a:r>
            <a:endParaRPr lang="pt-BR" sz="3600" b="1" i="1" dirty="0">
              <a:solidFill>
                <a:schemeClr val="tx2"/>
              </a:solidFill>
            </a:endParaRPr>
          </a:p>
        </p:txBody>
      </p:sp>
      <p:pic>
        <p:nvPicPr>
          <p:cNvPr id="5" name="Picture 1" descr="W:\DRH_N\Sustentabilidade\Sustentabilidade\Parcerias\Estações de Reciclagem - MDZ\EcoCaixa\2014-12-16_15-33-44_3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4240" y="2137097"/>
            <a:ext cx="4348394" cy="435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11570344" y="684262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</a:rPr>
              <a:t>Eco caixas </a:t>
            </a:r>
            <a:endParaRPr lang="pt-B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3"/>
          <p:cNvSpPr>
            <a:spLocks noGrp="1"/>
          </p:cNvSpPr>
          <p:nvPr>
            <p:ph type="title"/>
          </p:nvPr>
        </p:nvSpPr>
        <p:spPr>
          <a:xfrm>
            <a:off x="1" y="-239166"/>
            <a:ext cx="14761008" cy="1720501"/>
          </a:xfrm>
        </p:spPr>
        <p:txBody>
          <a:bodyPr/>
          <a:lstStyle/>
          <a:p>
            <a:pPr algn="l"/>
            <a:r>
              <a:rPr lang="pt-BR" altLang="pt-BR" b="1" dirty="0" smtClean="0">
                <a:solidFill>
                  <a:schemeClr val="tx2"/>
                </a:solidFill>
              </a:rPr>
              <a:t>Pontos de reflexão</a:t>
            </a:r>
            <a:endParaRPr lang="pt-BR" altLang="pt-BR" dirty="0" smtClean="0">
              <a:solidFill>
                <a:schemeClr val="tx2"/>
              </a:solidFill>
            </a:endParaRPr>
          </a:p>
        </p:txBody>
      </p:sp>
      <p:sp>
        <p:nvSpPr>
          <p:cNvPr id="31747" name="Espaço Reservado para Conteúdo 4"/>
          <p:cNvSpPr>
            <a:spLocks noGrp="1"/>
          </p:cNvSpPr>
          <p:nvPr>
            <p:ph idx="1"/>
          </p:nvPr>
        </p:nvSpPr>
        <p:spPr>
          <a:xfrm>
            <a:off x="625128" y="1686383"/>
            <a:ext cx="14275554" cy="743549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Custos Logística Reversa não podem impactar </a:t>
            </a:r>
            <a:endParaRPr lang="pt-BR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     negativamente no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Mercado nem gerar mais 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inflação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Ponto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Forte do Comércio é o apoio à conscientização do 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consumidor e à comunicação!</a:t>
            </a:r>
            <a:endParaRPr lang="pt-BR" sz="4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Comércio também, como elo da cadeia de abastecimento, irá fomentar a inovação na indústria de produtos/embalagens 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</a:rPr>
              <a:t>sustentáveis, especialmente, com 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foco no reuso e na </a:t>
            </a:r>
            <a:r>
              <a:rPr lang="pt-BR" sz="4400" dirty="0" err="1" smtClean="0">
                <a:solidFill>
                  <a:schemeClr val="accent1">
                    <a:lumMod val="50000"/>
                  </a:schemeClr>
                </a:solidFill>
              </a:rPr>
              <a:t>reciclabilidade</a:t>
            </a: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Font typeface="Arial" charset="0"/>
              <a:buNone/>
              <a:defRPr/>
            </a:pPr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3174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741" y="0"/>
            <a:ext cx="3384043" cy="2593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pic>
        <p:nvPicPr>
          <p:cNvPr id="6147" name="Picture 2" descr="C:\Users\Owner\AppData\Local\Microsoft\Windows\Temporary Internet Files\Low\Content.IE5\53G9MQ94\Tela Abras 2009 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363825" cy="9602788"/>
          </a:xfrm>
          <a:noFill/>
        </p:spPr>
      </p:pic>
      <p:sp>
        <p:nvSpPr>
          <p:cNvPr id="4" name="Retângulo 3"/>
          <p:cNvSpPr/>
          <p:nvPr/>
        </p:nvSpPr>
        <p:spPr>
          <a:xfrm>
            <a:off x="360091" y="5201510"/>
            <a:ext cx="3000746" cy="2729380"/>
          </a:xfrm>
          <a:prstGeom prst="rect">
            <a:avLst/>
          </a:prstGeom>
        </p:spPr>
        <p:txBody>
          <a:bodyPr lIns="142665" tIns="71332" rIns="142665" bIns="71332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SISTEMA FEDERATIVO:</a:t>
            </a:r>
          </a:p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 Abras lidera a ação das 27</a:t>
            </a:r>
          </a:p>
          <a:p>
            <a:pPr>
              <a:defRPr/>
            </a:pPr>
            <a:r>
              <a:rPr lang="pt-BR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Associações Estaduais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71813" y="-23142"/>
            <a:ext cx="14656982" cy="1511550"/>
          </a:xfrm>
        </p:spPr>
        <p:txBody>
          <a:bodyPr/>
          <a:lstStyle/>
          <a:p>
            <a:pPr algn="l"/>
            <a:r>
              <a:rPr lang="pt-BR" altLang="pt-BR" sz="6200" b="1" dirty="0" smtClean="0">
                <a:solidFill>
                  <a:schemeClr val="tx2"/>
                </a:solidFill>
              </a:rPr>
              <a:t>Fatores decisivos</a:t>
            </a:r>
            <a:endParaRPr lang="pt-BR" altLang="pt-BR" sz="6200" dirty="0">
              <a:solidFill>
                <a:schemeClr val="tx2"/>
              </a:solidFill>
            </a:endParaRPr>
          </a:p>
        </p:txBody>
      </p:sp>
      <p:sp>
        <p:nvSpPr>
          <p:cNvPr id="7171" name="Espaço Reservado para Conteúdo 4"/>
          <p:cNvSpPr>
            <a:spLocks noGrp="1"/>
          </p:cNvSpPr>
          <p:nvPr>
            <p:ph idx="1"/>
          </p:nvPr>
        </p:nvSpPr>
        <p:spPr>
          <a:xfrm>
            <a:off x="646344" y="1489026"/>
            <a:ext cx="13876328" cy="71406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4800" b="1" dirty="0" smtClean="0">
                <a:solidFill>
                  <a:schemeClr val="tx2"/>
                </a:solidFill>
              </a:rPr>
              <a:t>Fim dos lixões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4800" b="1" dirty="0" smtClean="0">
                <a:solidFill>
                  <a:schemeClr val="tx2"/>
                </a:solidFill>
              </a:rPr>
              <a:t>Implantação da Coleta Seletiva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4800" b="1" dirty="0" smtClean="0">
                <a:solidFill>
                  <a:schemeClr val="tx2"/>
                </a:solidFill>
              </a:rPr>
              <a:t>Assinatura dos Acordos Setoriais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pt-BR" sz="4800" b="1" dirty="0" smtClean="0">
                <a:solidFill>
                  <a:schemeClr val="tx2"/>
                </a:solidFill>
              </a:rPr>
              <a:t>Operação coordenada: </a:t>
            </a:r>
          </a:p>
          <a:p>
            <a:pPr marL="0" indent="0">
              <a:buNone/>
              <a:defRPr/>
            </a:pPr>
            <a:r>
              <a:rPr lang="pt-BR" sz="4800" b="1" dirty="0">
                <a:solidFill>
                  <a:schemeClr val="tx2"/>
                </a:solidFill>
              </a:rPr>
              <a:t> </a:t>
            </a:r>
            <a:r>
              <a:rPr lang="pt-BR" sz="4800" b="1" dirty="0" smtClean="0">
                <a:solidFill>
                  <a:schemeClr val="tx2"/>
                </a:solidFill>
              </a:rPr>
              <a:t>   Indústria, Comércio, Governos e Sociedade</a:t>
            </a:r>
          </a:p>
          <a:p>
            <a:pPr marL="0" indent="0">
              <a:buNone/>
              <a:defRPr/>
            </a:pPr>
            <a:endParaRPr lang="pt-BR" sz="4800" b="1" dirty="0">
              <a:solidFill>
                <a:schemeClr val="tx2"/>
              </a:solidFill>
            </a:endParaRPr>
          </a:p>
        </p:txBody>
      </p:sp>
      <p:sp>
        <p:nvSpPr>
          <p:cNvPr id="2" name="AutoShape 2" descr="Image result for x fa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Image result for x fa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43" y="6792913"/>
            <a:ext cx="67151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-658831" y="222056"/>
            <a:ext cx="16393416" cy="906930"/>
          </a:xfrm>
        </p:spPr>
        <p:txBody>
          <a:bodyPr>
            <a:normAutofit fontScale="90000"/>
          </a:bodyPr>
          <a:lstStyle/>
          <a:p>
            <a:r>
              <a:rPr lang="en-GB" altLang="pt-BR" b="1" dirty="0" smtClean="0">
                <a:solidFill>
                  <a:schemeClr val="tx2"/>
                </a:solidFill>
              </a:rPr>
              <a:t/>
            </a:r>
            <a:br>
              <a:rPr lang="en-GB" altLang="pt-BR" b="1" dirty="0" smtClean="0">
                <a:solidFill>
                  <a:schemeClr val="tx2"/>
                </a:solidFill>
              </a:rPr>
            </a:br>
            <a:r>
              <a:rPr lang="en-GB" altLang="pt-BR" sz="7300" b="1" dirty="0" err="1" smtClean="0">
                <a:solidFill>
                  <a:schemeClr val="tx2"/>
                </a:solidFill>
              </a:rPr>
              <a:t>DESAFIO</a:t>
            </a:r>
            <a:r>
              <a:rPr lang="en-GB" altLang="pt-BR" sz="7300" b="1" dirty="0" smtClean="0">
                <a:solidFill>
                  <a:schemeClr val="tx2"/>
                </a:solidFill>
              </a:rPr>
              <a:t> </a:t>
            </a:r>
            <a:r>
              <a:rPr lang="en-GB" altLang="pt-BR" sz="7300" b="1" dirty="0" err="1" smtClean="0">
                <a:solidFill>
                  <a:schemeClr val="tx2"/>
                </a:solidFill>
              </a:rPr>
              <a:t>BRASIL</a:t>
            </a:r>
            <a:r>
              <a:rPr lang="en-GB" altLang="pt-BR" sz="7300" b="1" dirty="0" smtClean="0">
                <a:solidFill>
                  <a:schemeClr val="tx2"/>
                </a:solidFill>
              </a:rPr>
              <a:t>:</a:t>
            </a:r>
            <a:r>
              <a:rPr lang="en-GB" altLang="pt-BR" b="1" dirty="0" smtClean="0">
                <a:solidFill>
                  <a:schemeClr val="tx2"/>
                </a:solidFill>
              </a:rPr>
              <a:t/>
            </a:r>
            <a:br>
              <a:rPr lang="en-GB" altLang="pt-BR" b="1" dirty="0" smtClean="0">
                <a:solidFill>
                  <a:schemeClr val="tx2"/>
                </a:solidFill>
              </a:rPr>
            </a:br>
            <a:endParaRPr lang="pt-BR" altLang="pt-BR" dirty="0" smtClean="0">
              <a:solidFill>
                <a:schemeClr val="tx2"/>
              </a:solidFill>
            </a:endParaRP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625128" y="1200994"/>
            <a:ext cx="6481673" cy="4712757"/>
          </a:xfrm>
        </p:spPr>
        <p:txBody>
          <a:bodyPr/>
          <a:lstStyle/>
          <a:p>
            <a:pPr marL="0" indent="0">
              <a:buNone/>
            </a:pPr>
            <a:endParaRPr lang="pt-BR" altLang="pt-BR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altLang="pt-BR" b="1" dirty="0" smtClean="0">
                <a:solidFill>
                  <a:schemeClr val="tx2"/>
                </a:solidFill>
              </a:rPr>
              <a:t>MAIS REDUÇÃO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b="1" dirty="0" smtClean="0">
                <a:solidFill>
                  <a:schemeClr val="tx2"/>
                </a:solidFill>
              </a:rPr>
              <a:t>MAIS REUTILIZAÇÃO</a:t>
            </a:r>
          </a:p>
          <a:p>
            <a:pPr>
              <a:buFont typeface="Wingdings" pitchFamily="2" charset="2"/>
              <a:buChar char="ü"/>
            </a:pPr>
            <a:r>
              <a:rPr lang="pt-BR" altLang="pt-BR" b="1" dirty="0" smtClean="0">
                <a:solidFill>
                  <a:schemeClr val="tx2"/>
                </a:solidFill>
              </a:rPr>
              <a:t>MAIS RECICLAGEM</a:t>
            </a:r>
          </a:p>
          <a:p>
            <a:pPr>
              <a:buFont typeface="Wingdings" pitchFamily="2" charset="2"/>
              <a:buChar char="ü"/>
            </a:pPr>
            <a:endParaRPr lang="pt-BR" altLang="pt-BR" dirty="0" smtClean="0"/>
          </a:p>
        </p:txBody>
      </p:sp>
      <p:pic>
        <p:nvPicPr>
          <p:cNvPr id="43012" name="Picture 2" descr="C:\Users\Susana\Pictures\3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81" y="1921074"/>
            <a:ext cx="6408711" cy="4634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>
            <a:off x="3236857" y="5297504"/>
            <a:ext cx="2952328" cy="286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75" y="336898"/>
            <a:ext cx="1523545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para o setor vai</a:t>
            </a:r>
            <a:b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além da logística reversa...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24" y="2557584"/>
            <a:ext cx="5298355" cy="5238374"/>
          </a:xfrm>
          <a:prstGeom prst="rect">
            <a:avLst/>
          </a:prstGeom>
        </p:spPr>
      </p:pic>
      <p:pic>
        <p:nvPicPr>
          <p:cNvPr id="5" name="Picture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0" y="2669042"/>
            <a:ext cx="7570343" cy="45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 Instituto Lixo Zero_origin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64" y="6732601"/>
            <a:ext cx="1656184" cy="9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93" y="7014762"/>
            <a:ext cx="1712210" cy="7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75" y="336898"/>
            <a:ext cx="1523545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Sustentabilidade para o setor vai</a:t>
            </a:r>
            <a:b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além da logística reversa...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902486"/>
            <a:ext cx="7128321" cy="4004675"/>
          </a:xfrm>
        </p:spPr>
      </p:pic>
      <p:sp>
        <p:nvSpPr>
          <p:cNvPr id="6" name="CaixaDeTexto 5"/>
          <p:cNvSpPr txBox="1"/>
          <p:nvPr/>
        </p:nvSpPr>
        <p:spPr>
          <a:xfrm>
            <a:off x="1489224" y="674561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 ABRAS </a:t>
            </a:r>
            <a:r>
              <a:rPr lang="pt-BR" sz="3200" b="1" dirty="0">
                <a:solidFill>
                  <a:schemeClr val="tx2"/>
                </a:solidFill>
              </a:rPr>
              <a:t>– </a:t>
            </a:r>
            <a:r>
              <a:rPr lang="pt-BR" sz="3200" b="1" dirty="0" smtClean="0">
                <a:solidFill>
                  <a:schemeClr val="tx2"/>
                </a:solidFill>
              </a:rPr>
              <a:t> MMA – GIZ 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753920" y="2497138"/>
            <a:ext cx="792088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E mais: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Programa de Redução de</a:t>
            </a:r>
          </a:p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    Sacolas Plásticas  (MMA)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Programa de apoio à Produção da Agricultura Familiar e Orgânica  (MDS e MAPA)</a:t>
            </a:r>
            <a:endParaRPr lang="pt-BR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Programa de Redução do </a:t>
            </a:r>
          </a:p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     Consumo de Sal nos Alimentos  (MAPA/ </a:t>
            </a:r>
          </a:p>
          <a:p>
            <a:r>
              <a:rPr lang="pt-BR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     ANVISA)</a:t>
            </a:r>
            <a:endParaRPr lang="pt-BR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</a:rPr>
              <a:t>Programa Pecuária Sustentável  (MP- Cadeia da Carne)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 smtClean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996754" y="1849066"/>
            <a:ext cx="9367071" cy="4947268"/>
          </a:xfrm>
          <a:prstGeom prst="rect">
            <a:avLst/>
          </a:prstGeom>
        </p:spPr>
        <p:txBody>
          <a:bodyPr wrap="square" lIns="159782" tIns="79891" rIns="159782" bIns="79891">
            <a:spAutoFit/>
          </a:bodyPr>
          <a:lstStyle/>
          <a:p>
            <a:r>
              <a:rPr lang="en-US" sz="4900" b="1" dirty="0">
                <a:solidFill>
                  <a:schemeClr val="accent1"/>
                </a:solidFill>
              </a:rPr>
              <a:t/>
            </a:r>
            <a:br>
              <a:rPr lang="en-US" sz="4900" b="1" dirty="0">
                <a:solidFill>
                  <a:schemeClr val="accent1"/>
                </a:solidFill>
              </a:rPr>
            </a:br>
            <a:r>
              <a:rPr lang="en-US" sz="6600" b="1" dirty="0">
                <a:solidFill>
                  <a:schemeClr val="tx2"/>
                </a:solidFill>
                <a:latin typeface="Arial Bold"/>
              </a:rPr>
              <a:t>Obrigado</a:t>
            </a:r>
            <a:r>
              <a:rPr lang="en-US" sz="6600" b="1" dirty="0" smtClean="0">
                <a:solidFill>
                  <a:schemeClr val="tx2"/>
                </a:solidFill>
                <a:latin typeface="Arial Bold"/>
              </a:rPr>
              <a:t>!</a:t>
            </a:r>
          </a:p>
          <a:p>
            <a:r>
              <a:rPr lang="en-US" sz="4900" b="1" dirty="0">
                <a:solidFill>
                  <a:schemeClr val="accent1"/>
                </a:solidFill>
                <a:latin typeface="Arial Bold"/>
              </a:rPr>
              <a:t/>
            </a:r>
            <a:br>
              <a:rPr lang="en-US" sz="4900" b="1" dirty="0">
                <a:solidFill>
                  <a:schemeClr val="accent1"/>
                </a:solidFill>
                <a:latin typeface="Arial Bold"/>
              </a:rPr>
            </a:br>
            <a:r>
              <a:rPr lang="en-US" sz="4900" b="1" dirty="0" err="1">
                <a:solidFill>
                  <a:schemeClr val="accent1"/>
                </a:solidFill>
                <a:latin typeface="Arial Bold"/>
              </a:rPr>
              <a:t>Márcio</a:t>
            </a:r>
            <a:r>
              <a:rPr lang="en-US" sz="4900" b="1" dirty="0">
                <a:solidFill>
                  <a:schemeClr val="accent1"/>
                </a:solidFill>
                <a:latin typeface="Arial Bold"/>
              </a:rPr>
              <a:t> Milan</a:t>
            </a:r>
            <a:br>
              <a:rPr lang="en-US" sz="4900" b="1" dirty="0">
                <a:solidFill>
                  <a:schemeClr val="accent1"/>
                </a:solidFill>
                <a:latin typeface="Arial Bold"/>
              </a:rPr>
            </a:br>
            <a:r>
              <a:rPr lang="en-US" sz="4900" b="1" dirty="0">
                <a:solidFill>
                  <a:schemeClr val="accent1"/>
                </a:solidFill>
                <a:latin typeface="Arial Bold"/>
              </a:rPr>
              <a:t>Vice-</a:t>
            </a:r>
            <a:r>
              <a:rPr lang="en-US" sz="4900" b="1" dirty="0" err="1">
                <a:solidFill>
                  <a:schemeClr val="accent1"/>
                </a:solidFill>
                <a:latin typeface="Arial Bold"/>
              </a:rPr>
              <a:t>presidente</a:t>
            </a:r>
            <a:r>
              <a:rPr lang="en-US" sz="4900" b="1" dirty="0">
                <a:solidFill>
                  <a:schemeClr val="accent1"/>
                </a:solidFill>
                <a:latin typeface="Arial Bold"/>
              </a:rPr>
              <a:t> da </a:t>
            </a:r>
            <a:r>
              <a:rPr lang="en-US" sz="4900" b="1" dirty="0" smtClean="0">
                <a:solidFill>
                  <a:schemeClr val="accent1"/>
                </a:solidFill>
                <a:latin typeface="Arial Bold"/>
              </a:rPr>
              <a:t>ABRAS</a:t>
            </a:r>
          </a:p>
          <a:p>
            <a:r>
              <a:rPr lang="en-US" sz="4900" b="1" dirty="0" smtClean="0">
                <a:solidFill>
                  <a:schemeClr val="accent1"/>
                </a:solidFill>
                <a:latin typeface="Arial Bold"/>
              </a:rPr>
              <a:t>www.abras.com.br</a:t>
            </a:r>
            <a:endParaRPr lang="pt-BR" sz="4900" b="1" dirty="0">
              <a:solidFill>
                <a:schemeClr val="accent1"/>
              </a:solidFill>
              <a:latin typeface="Arial Bold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6" y="2785170"/>
            <a:ext cx="4392488" cy="230425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10800000" flipV="1">
            <a:off x="8990996" y="8403717"/>
            <a:ext cx="351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chemeClr val="tx2"/>
                </a:solidFill>
              </a:rPr>
              <a:t>Comunicação Abras</a:t>
            </a:r>
            <a:endParaRPr lang="pt-BR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152287" y="400117"/>
            <a:ext cx="13059251" cy="1500436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tx2"/>
                </a:solidFill>
                <a:cs typeface="Arial" pitchFamily="34" charset="0"/>
              </a:rPr>
              <a:t>ABRAS</a:t>
            </a: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25008" y="1777058"/>
            <a:ext cx="15338817" cy="235735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1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Entidade civil sem fins lucrativos, criada em 1968 pelos pioneiros do autosserviço com o objetivo de impulsionar o crescimento do setor supermercadista no Brasil. 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altLang="pt-BR" sz="11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Para crescer, o setor tem de ser sustentável. Portanto, vamos cumprir com a </a:t>
            </a:r>
            <a:r>
              <a:rPr lang="pt-BR" altLang="pt-BR" sz="111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PNRS</a:t>
            </a:r>
            <a:r>
              <a:rPr lang="pt-BR" altLang="pt-BR" sz="11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 apoiando a implementação da Logística Reversa (</a:t>
            </a:r>
            <a:r>
              <a:rPr lang="pt-BR" altLang="pt-BR" sz="111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LR</a:t>
            </a:r>
            <a:r>
              <a:rPr lang="pt-BR" altLang="pt-BR" sz="111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 no País.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altLang="pt-BR" sz="3700" dirty="0">
              <a:latin typeface="Arial" charset="0"/>
            </a:endParaRPr>
          </a:p>
          <a:p>
            <a:pPr algn="ctr">
              <a:buFontTx/>
              <a:buNone/>
            </a:pPr>
            <a:endParaRPr lang="pt-BR" altLang="pt-BR" sz="3700" dirty="0">
              <a:latin typeface="Arial" charset="0"/>
            </a:endParaRPr>
          </a:p>
          <a:p>
            <a:endParaRPr lang="pt-BR" altLang="pt-BR" sz="3700" dirty="0"/>
          </a:p>
        </p:txBody>
      </p:sp>
      <p:pic>
        <p:nvPicPr>
          <p:cNvPr id="4" name="Picture 5" descr="R:\WORDARQ\SUSANA\Blog Loja Sustentável\HOTSITE SUPERMERCADO SUSTENTAVEL JUL 2012\LOGÍSTICA REVERSA\imagens\GT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" y="4343419"/>
            <a:ext cx="9937104" cy="5259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trela de 16 pontas 1"/>
          <p:cNvSpPr/>
          <p:nvPr/>
        </p:nvSpPr>
        <p:spPr>
          <a:xfrm>
            <a:off x="10634240" y="4801395"/>
            <a:ext cx="4248472" cy="3960439"/>
          </a:xfrm>
          <a:prstGeom prst="star16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Abras participa de todos os Grupos de Trabalho  de Logística Reversa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03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0" y="2497138"/>
            <a:ext cx="8834040" cy="518457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	TODOS OS DIAS CERCA DE </a:t>
            </a:r>
          </a:p>
          <a:p>
            <a:pPr>
              <a:buFontTx/>
              <a:buNone/>
            </a:pP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pt-BR" altLang="pt-BR" b="1" dirty="0" smtClean="0">
                <a:solidFill>
                  <a:schemeClr val="accent1">
                    <a:lumMod val="50000"/>
                  </a:schemeClr>
                </a:solidFill>
              </a:rPr>
              <a:t>25 MILHÕES </a:t>
            </a:r>
            <a:r>
              <a:rPr lang="pt-BR" altLang="pt-BR" dirty="0" smtClean="0">
                <a:solidFill>
                  <a:schemeClr val="accent1">
                    <a:lumMod val="50000"/>
                  </a:schemeClr>
                </a:solidFill>
              </a:rPr>
              <a:t>DE PESSOAS ENTRAM NOS SUPERMERCADOS DE TODO O PAÍS</a:t>
            </a:r>
          </a:p>
          <a:p>
            <a:pPr>
              <a:buFontTx/>
              <a:buNone/>
            </a:pPr>
            <a:endParaRPr lang="pt-BR" altLang="pt-B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669" y="2078382"/>
            <a:ext cx="4718507" cy="544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6898"/>
            <a:ext cx="13827443" cy="160046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tx2"/>
                </a:solidFill>
              </a:rPr>
              <a:t>ABRAS PARTICIPA DE TODOS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OS ACORDOS SETORIAIS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088" y="460510"/>
            <a:ext cx="14330546" cy="1648125"/>
          </a:xfrm>
        </p:spPr>
        <p:txBody>
          <a:bodyPr>
            <a:normAutofit fontScale="90000"/>
          </a:bodyPr>
          <a:lstStyle/>
          <a:p>
            <a:pPr algn="l"/>
            <a:r>
              <a:rPr lang="en-GB" sz="5300" b="1" dirty="0" err="1">
                <a:solidFill>
                  <a:schemeClr val="tx2"/>
                </a:solidFill>
                <a:latin typeface="Arial Bold"/>
              </a:rPr>
              <a:t>FATURAMENTO</a:t>
            </a:r>
            <a:r>
              <a:rPr lang="en-GB" sz="5300" b="1" dirty="0">
                <a:solidFill>
                  <a:schemeClr val="tx2"/>
                </a:solidFill>
                <a:latin typeface="Arial Bold"/>
              </a:rPr>
              <a:t> DO </a:t>
            </a:r>
            <a:r>
              <a:rPr lang="en-GB" sz="5300" b="1" dirty="0" err="1">
                <a:solidFill>
                  <a:schemeClr val="tx2"/>
                </a:solidFill>
                <a:latin typeface="Arial Bold"/>
              </a:rPr>
              <a:t>SETOR</a:t>
            </a:r>
            <a:r>
              <a:rPr lang="en-GB" sz="6600" dirty="0">
                <a:solidFill>
                  <a:schemeClr val="tx2"/>
                </a:solidFill>
                <a:latin typeface="Arial Bold"/>
              </a:rPr>
              <a:t/>
            </a:r>
            <a:br>
              <a:rPr lang="en-GB" sz="6600" dirty="0">
                <a:solidFill>
                  <a:schemeClr val="tx2"/>
                </a:solidFill>
                <a:latin typeface="Arial Bold"/>
              </a:rPr>
            </a:br>
            <a:endParaRPr lang="pt-BR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10" y="2711265"/>
            <a:ext cx="14252084" cy="30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upo 26"/>
          <p:cNvGrpSpPr>
            <a:grpSpLocks/>
          </p:cNvGrpSpPr>
          <p:nvPr/>
        </p:nvGrpSpPr>
        <p:grpSpPr bwMode="auto">
          <a:xfrm>
            <a:off x="841153" y="6169546"/>
            <a:ext cx="8424936" cy="2035875"/>
            <a:chOff x="7100804" y="1353157"/>
            <a:chExt cx="7611873" cy="1889230"/>
          </a:xfrm>
        </p:grpSpPr>
        <p:sp>
          <p:nvSpPr>
            <p:cNvPr id="6" name="Retângulo 2"/>
            <p:cNvSpPr>
              <a:spLocks noChangeArrowheads="1"/>
            </p:cNvSpPr>
            <p:nvPr/>
          </p:nvSpPr>
          <p:spPr bwMode="auto">
            <a:xfrm>
              <a:off x="10668894" y="1696032"/>
              <a:ext cx="4043783" cy="138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FC0128"/>
                </a:buClr>
                <a:buSzPct val="66000"/>
              </a:pPr>
              <a:r>
                <a:rPr lang="en-GB" altLang="pt-BR" dirty="0">
                  <a:solidFill>
                    <a:srgbClr val="595959"/>
                  </a:solidFill>
                  <a:latin typeface="Arial Bold"/>
                </a:rPr>
                <a:t>DO </a:t>
              </a:r>
              <a:r>
                <a:rPr lang="en-GB" altLang="pt-BR" dirty="0" smtClean="0">
                  <a:solidFill>
                    <a:srgbClr val="595959"/>
                  </a:solidFill>
                  <a:latin typeface="Arial Bold"/>
                </a:rPr>
                <a:t>SETOR DE ABASTECIMENTO BRASILEIRO</a:t>
              </a:r>
              <a:endParaRPr lang="en-GB" altLang="pt-BR" dirty="0">
                <a:solidFill>
                  <a:srgbClr val="595959"/>
                </a:solidFill>
                <a:latin typeface="Arial Bold"/>
              </a:endParaRPr>
            </a:p>
          </p:txBody>
        </p:sp>
        <p:cxnSp>
          <p:nvCxnSpPr>
            <p:cNvPr id="7" name="Conector reto 6"/>
            <p:cNvCxnSpPr/>
            <p:nvPr/>
          </p:nvCxnSpPr>
          <p:spPr>
            <a:xfrm>
              <a:off x="10597678" y="1465065"/>
              <a:ext cx="0" cy="177732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 19"/>
            <p:cNvSpPr>
              <a:spLocks noChangeArrowheads="1"/>
            </p:cNvSpPr>
            <p:nvPr/>
          </p:nvSpPr>
          <p:spPr bwMode="auto">
            <a:xfrm>
              <a:off x="7358942" y="1856830"/>
              <a:ext cx="3096343" cy="1322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423988"/>
              <a:r>
                <a:rPr lang="en-GB" altLang="pt-BR" sz="8000" b="1" dirty="0">
                  <a:solidFill>
                    <a:srgbClr val="1F497D"/>
                  </a:solidFill>
                  <a:latin typeface="Arial Bold"/>
                </a:rPr>
                <a:t>83,7% </a:t>
              </a:r>
              <a:endParaRPr lang="pt-BR" altLang="pt-BR" sz="8000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sp>
          <p:nvSpPr>
            <p:cNvPr id="9" name="Retângulo 20"/>
            <p:cNvSpPr>
              <a:spLocks noChangeArrowheads="1"/>
            </p:cNvSpPr>
            <p:nvPr/>
          </p:nvSpPr>
          <p:spPr bwMode="auto">
            <a:xfrm>
              <a:off x="7100804" y="1353157"/>
              <a:ext cx="3425657" cy="52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423988">
                <a:buClr>
                  <a:srgbClr val="FC0128"/>
                </a:buClr>
                <a:buSzPct val="66000"/>
              </a:pPr>
              <a:r>
                <a:rPr lang="en-GB" altLang="pt-BR" b="1" dirty="0" err="1" smtClean="0">
                  <a:solidFill>
                    <a:srgbClr val="002060"/>
                  </a:solidFill>
                  <a:latin typeface="Arial Bold"/>
                </a:rPr>
                <a:t>Supermercados</a:t>
              </a:r>
              <a:endParaRPr lang="en-GB" altLang="pt-BR" b="1" dirty="0">
                <a:solidFill>
                  <a:srgbClr val="002060"/>
                </a:solidFill>
                <a:latin typeface="Arial Bold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7173216" y="8401794"/>
            <a:ext cx="41811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3988" eaLnBrk="0" hangingPunct="0"/>
            <a:r>
              <a:rPr lang="pt-BR" altLang="pt-BR" dirty="0" smtClean="0">
                <a:solidFill>
                  <a:srgbClr val="595959"/>
                </a:solidFill>
                <a:latin typeface="Calibri" pitchFamily="34" charset="0"/>
              </a:rPr>
              <a:t>*</a:t>
            </a:r>
            <a:r>
              <a:rPr lang="pt-BR" altLang="pt-BR" sz="1800" dirty="0" smtClean="0">
                <a:solidFill>
                  <a:srgbClr val="595959"/>
                </a:solidFill>
                <a:latin typeface="Calibri" pitchFamily="34" charset="0"/>
              </a:rPr>
              <a:t>Fonte: Pesquisa Ranking  ABRAS /  </a:t>
            </a:r>
          </a:p>
          <a:p>
            <a:pPr defTabSz="1423988" eaLnBrk="0" hangingPunct="0"/>
            <a:r>
              <a:rPr lang="pt-BR" altLang="pt-BR" sz="1800" dirty="0" smtClean="0">
                <a:solidFill>
                  <a:srgbClr val="595959"/>
                </a:solidFill>
                <a:latin typeface="Calibri" pitchFamily="34" charset="0"/>
              </a:rPr>
              <a:t>                Dados do  Autosserviço  Nielsen</a:t>
            </a:r>
            <a:endParaRPr lang="pt-BR" altLang="pt-BR" sz="1800" dirty="0">
              <a:solidFill>
                <a:srgbClr val="595959"/>
              </a:solidFill>
              <a:latin typeface="Calibri" pitchFamily="34" charset="0"/>
            </a:endParaRPr>
          </a:p>
        </p:txBody>
      </p:sp>
      <p:grpSp>
        <p:nvGrpSpPr>
          <p:cNvPr id="11" name="Grupo 31"/>
          <p:cNvGrpSpPr>
            <a:grpSpLocks/>
          </p:cNvGrpSpPr>
          <p:nvPr/>
        </p:nvGrpSpPr>
        <p:grpSpPr bwMode="auto">
          <a:xfrm>
            <a:off x="9266088" y="0"/>
            <a:ext cx="3672408" cy="2569146"/>
            <a:chOff x="5266763" y="6893015"/>
            <a:chExt cx="2379145" cy="1611300"/>
          </a:xfrm>
        </p:grpSpPr>
        <p:sp>
          <p:nvSpPr>
            <p:cNvPr id="12" name="Explosão 2 11"/>
            <p:cNvSpPr/>
            <p:nvPr/>
          </p:nvSpPr>
          <p:spPr>
            <a:xfrm>
              <a:off x="5266763" y="6893015"/>
              <a:ext cx="2379145" cy="1611300"/>
            </a:xfrm>
            <a:prstGeom prst="irregularSeal2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2606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4000" dirty="0">
                <a:solidFill>
                  <a:prstClr val="white"/>
                </a:solidFill>
              </a:endParaRP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5379526" y="7318043"/>
              <a:ext cx="1704154" cy="6756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142606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   </a:t>
              </a:r>
              <a:r>
                <a:rPr lang="en-GB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5,3%</a:t>
              </a:r>
              <a:endPara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  <a:p>
              <a:pPr algn="ctr" defTabSz="1426066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+mn-cs"/>
                </a:rPr>
                <a:t>  do PIB</a:t>
              </a:r>
              <a:endPara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7173216" y="3649266"/>
            <a:ext cx="7858152" cy="1152128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strela de 16 pontas 14"/>
          <p:cNvSpPr/>
          <p:nvPr/>
        </p:nvSpPr>
        <p:spPr>
          <a:xfrm>
            <a:off x="9440147" y="6194841"/>
            <a:ext cx="5912704" cy="1968391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Setor deve faturar R$ 322 bilhões </a:t>
            </a:r>
          </a:p>
          <a:p>
            <a:pPr algn="ctr"/>
            <a:r>
              <a:rPr lang="pt-BR" dirty="0" smtClean="0"/>
              <a:t>em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7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088" y="336898"/>
            <a:ext cx="14330545" cy="160046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>
                <a:solidFill>
                  <a:schemeClr val="tx2"/>
                </a:solidFill>
              </a:rPr>
              <a:t>Reciclagem e Supermercado: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história antiga 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5089" y="2281114"/>
            <a:ext cx="15098736" cy="609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Casos de sucesso, como o das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latinhas de alumínio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, só chegaram aos resultados atuais, porque os supermercados apoiaram. No início as redes, junto com a indústria,  faziam campanhas para as pessoas entregarem as latinhas nas lojas... Hoje todos sabem o valor das latinhas</a:t>
            </a:r>
            <a:r>
              <a:rPr lang="pt-BR" dirty="0" smtClean="0"/>
              <a:t>.  </a:t>
            </a:r>
            <a:endParaRPr lang="pt-BR" dirty="0"/>
          </a:p>
        </p:txBody>
      </p:sp>
      <p:sp>
        <p:nvSpPr>
          <p:cNvPr id="4" name="Estrela de 5 pontas 3"/>
          <p:cNvSpPr/>
          <p:nvPr/>
        </p:nvSpPr>
        <p:spPr>
          <a:xfrm>
            <a:off x="18339096" y="746569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Image result for ABRAS E ABRALATAS FUND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18" y="6235499"/>
            <a:ext cx="5999607" cy="337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7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R:\WORDARQ\SUSANA\2015\FOTOS\Pevs_Walmart\Walmart Mogi-Guaç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664" y="3628437"/>
            <a:ext cx="5657536" cy="37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089" y="384558"/>
            <a:ext cx="14330546" cy="160046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solidFill>
                  <a:schemeClr val="tx2"/>
                </a:solidFill>
                <a:cs typeface="Arial" charset="0"/>
              </a:rPr>
              <a:t>PIONEIRO EM </a:t>
            </a:r>
            <a:r>
              <a:rPr lang="pt-BR" b="1" dirty="0" err="1">
                <a:solidFill>
                  <a:schemeClr val="tx2"/>
                </a:solidFill>
                <a:cs typeface="Arial" charset="0"/>
              </a:rPr>
              <a:t>PEVs</a:t>
            </a:r>
            <a:r>
              <a:rPr lang="pt-BR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pt-BR" b="1" dirty="0">
                <a:solidFill>
                  <a:schemeClr val="tx2"/>
                </a:solidFill>
                <a:cs typeface="Arial" charset="0"/>
              </a:rPr>
            </a:b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660" y="1633042"/>
            <a:ext cx="14650511" cy="71120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rgbClr val="00B050"/>
                </a:solidFill>
              </a:rPr>
              <a:t>Há décadas o Setor, junto com a Indústria , atua para promover a </a:t>
            </a:r>
            <a:r>
              <a:rPr lang="pt-BR" sz="3200" b="1" dirty="0" smtClean="0">
                <a:solidFill>
                  <a:srgbClr val="00B050"/>
                </a:solidFill>
              </a:rPr>
              <a:t>reciclagem</a:t>
            </a:r>
          </a:p>
          <a:p>
            <a:pPr>
              <a:buFont typeface="Wingdings" pitchFamily="2" charset="2"/>
              <a:buChar char="ü"/>
              <a:defRPr/>
            </a:pPr>
            <a:endParaRPr lang="pt-BR" sz="3200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pt-BR" sz="3200" b="1" dirty="0">
                <a:solidFill>
                  <a:srgbClr val="00B050"/>
                </a:solidFill>
              </a:rPr>
              <a:t>São mais de 500 </a:t>
            </a:r>
            <a:r>
              <a:rPr lang="pt-BR" sz="3200" b="1" dirty="0" err="1">
                <a:solidFill>
                  <a:srgbClr val="00B050"/>
                </a:solidFill>
              </a:rPr>
              <a:t>PEVs</a:t>
            </a:r>
            <a:r>
              <a:rPr lang="pt-BR" sz="3200" b="1" dirty="0">
                <a:solidFill>
                  <a:srgbClr val="00B050"/>
                </a:solidFill>
              </a:rPr>
              <a:t> de “Embalagens em Geral”  em todo o Brasil no setor</a:t>
            </a:r>
          </a:p>
          <a:p>
            <a:pPr marL="0" indent="0">
              <a:buNone/>
            </a:pPr>
            <a:endParaRPr lang="pt-BR" sz="3600" dirty="0" smtClean="0"/>
          </a:p>
        </p:txBody>
      </p:sp>
      <p:pic>
        <p:nvPicPr>
          <p:cNvPr id="4" name="Espaço Reservado para Clip-art 11" descr="IMG151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60" y="4369346"/>
            <a:ext cx="4840980" cy="3027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48" y="5737498"/>
            <a:ext cx="6798893" cy="42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decel="10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" y="264523"/>
            <a:ext cx="14614306" cy="1391515"/>
          </a:xfrm>
        </p:spPr>
        <p:txBody>
          <a:bodyPr>
            <a:normAutofit fontScale="90000"/>
          </a:bodyPr>
          <a:lstStyle/>
          <a:p>
            <a:pPr algn="l"/>
            <a:r>
              <a:rPr lang="pt-BR" altLang="pt-BR" b="1" dirty="0" smtClean="0">
                <a:solidFill>
                  <a:schemeClr val="tx2"/>
                </a:solidFill>
              </a:rPr>
              <a:t>Todas as iniciativas de </a:t>
            </a:r>
            <a:r>
              <a:rPr lang="pt-BR" altLang="pt-BR" b="1" dirty="0" err="1" smtClean="0">
                <a:solidFill>
                  <a:schemeClr val="tx2"/>
                </a:solidFill>
              </a:rPr>
              <a:t>LRs</a:t>
            </a:r>
            <a:r>
              <a:rPr lang="pt-BR" altLang="pt-BR" b="1" dirty="0" smtClean="0">
                <a:solidFill>
                  <a:schemeClr val="tx2"/>
                </a:solidFill>
              </a:rPr>
              <a:t> </a:t>
            </a:r>
            <a:br>
              <a:rPr lang="pt-BR" altLang="pt-BR" b="1" dirty="0" smtClean="0">
                <a:solidFill>
                  <a:schemeClr val="tx2"/>
                </a:solidFill>
              </a:rPr>
            </a:br>
            <a:r>
              <a:rPr lang="pt-BR" altLang="pt-BR" b="1" dirty="0" smtClean="0">
                <a:solidFill>
                  <a:schemeClr val="tx2"/>
                </a:solidFill>
              </a:rPr>
              <a:t> envolvem o setor de supermercados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786863" y="1921075"/>
            <a:ext cx="13735809" cy="1771110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4400" dirty="0"/>
              <a:t>Os produtos, inicialmente, </a:t>
            </a:r>
            <a:r>
              <a:rPr lang="pt-BR" altLang="pt-BR" sz="4400" b="1" dirty="0"/>
              <a:t>obrigados</a:t>
            </a:r>
            <a:r>
              <a:rPr lang="pt-BR" altLang="pt-BR" sz="4400" dirty="0"/>
              <a:t> à Logística </a:t>
            </a:r>
            <a:r>
              <a:rPr lang="pt-BR" altLang="pt-BR" sz="4400" dirty="0" smtClean="0"/>
              <a:t>Reversa:</a:t>
            </a:r>
            <a:endParaRPr lang="pt-BR" altLang="pt-BR" sz="4400" dirty="0"/>
          </a:p>
        </p:txBody>
      </p:sp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786863" y="7114608"/>
            <a:ext cx="13735809" cy="157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700" dirty="0" smtClean="0">
                <a:latin typeface="Arial" pitchFamily="34" charset="0"/>
              </a:rPr>
              <a:t>* </a:t>
            </a:r>
            <a:r>
              <a:rPr lang="pt-BR" altLang="pt-BR" sz="2800" i="1" dirty="0" smtClean="0">
                <a:latin typeface="Arial" pitchFamily="34" charset="0"/>
              </a:rPr>
              <a:t>Programas </a:t>
            </a:r>
            <a:r>
              <a:rPr lang="pt-BR" altLang="pt-BR" sz="2800" i="1" dirty="0">
                <a:latin typeface="Arial" pitchFamily="34" charset="0"/>
              </a:rPr>
              <a:t>de </a:t>
            </a:r>
            <a:r>
              <a:rPr lang="pt-BR" altLang="pt-BR" sz="2800" i="1" dirty="0" err="1">
                <a:latin typeface="Arial" pitchFamily="34" charset="0"/>
              </a:rPr>
              <a:t>LR</a:t>
            </a:r>
            <a:r>
              <a:rPr lang="pt-BR" altLang="pt-BR" sz="2800" i="1" dirty="0">
                <a:latin typeface="Arial" pitchFamily="34" charset="0"/>
              </a:rPr>
              <a:t> em andamento via entidades da indústria (legislação) lançados  antes da Política Nacional de Resíduos Sólidos (</a:t>
            </a:r>
            <a:r>
              <a:rPr lang="pt-BR" altLang="pt-BR" sz="2800" i="1" dirty="0" err="1">
                <a:latin typeface="Arial" pitchFamily="34" charset="0"/>
              </a:rPr>
              <a:t>PNRS</a:t>
            </a:r>
            <a:r>
              <a:rPr lang="pt-BR" altLang="pt-BR" sz="2800" i="1" dirty="0">
                <a:latin typeface="Arial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itchFamily="34" charset="0"/>
            </a:endParaRPr>
          </a:p>
        </p:txBody>
      </p:sp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2160449" y="6315242"/>
            <a:ext cx="3721263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Arial" pitchFamily="34" charset="0"/>
              </a:rPr>
              <a:t>Pneus*</a:t>
            </a:r>
            <a:endParaRPr lang="pt-BR" altLang="pt-BR" sz="2800" dirty="0">
              <a:latin typeface="Arial" pitchFamily="34" charset="0"/>
            </a:endParaRPr>
          </a:p>
        </p:txBody>
      </p:sp>
      <p:pic>
        <p:nvPicPr>
          <p:cNvPr id="18438" name="Picture 4" descr="C:\Users\michelle\Desktop\pn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77" y="3089860"/>
            <a:ext cx="3176790" cy="322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CaixaDeTexto 6"/>
          <p:cNvSpPr txBox="1">
            <a:spLocks noChangeArrowheads="1"/>
          </p:cNvSpPr>
          <p:nvPr/>
        </p:nvSpPr>
        <p:spPr bwMode="auto">
          <a:xfrm>
            <a:off x="8257976" y="6602714"/>
            <a:ext cx="3570979" cy="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665" tIns="71332" rIns="142665" bIns="71332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Arial" pitchFamily="34" charset="0"/>
              </a:rPr>
              <a:t>Pilhas e baterias*</a:t>
            </a:r>
            <a:endParaRPr lang="pt-BR" altLang="pt-BR" sz="2800" dirty="0">
              <a:latin typeface="Arial" pitchFamily="34" charset="0"/>
            </a:endParaRPr>
          </a:p>
        </p:txBody>
      </p:sp>
      <p:pic>
        <p:nvPicPr>
          <p:cNvPr id="18440" name="Picture 5" descr="R:\WORDARQ\SUSANA\Blog Loja Sustentável\HOTSITE SUPERMERCADO SUSTENTAVEL JUL 2012\LOGÍSTICA REVERSA\PILHAS E BATERIAIS\imagens\você qu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04" y="3089860"/>
            <a:ext cx="5121275" cy="320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4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80914"/>
            <a:ext cx="15674800" cy="160046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chemeClr val="tx2"/>
                </a:solidFill>
              </a:rPr>
              <a:t>PEVS</a:t>
            </a:r>
            <a:r>
              <a:rPr lang="pt-BR" b="1" dirty="0" smtClean="0">
                <a:solidFill>
                  <a:schemeClr val="tx2"/>
                </a:solidFill>
              </a:rPr>
              <a:t> são apenas o meio,  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não o objetivo final!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080" y="2497139"/>
            <a:ext cx="14402555" cy="608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PEVS</a:t>
            </a:r>
            <a:r>
              <a:rPr lang="pt-BR" dirty="0" smtClean="0"/>
              <a:t> são eficientes para orientar e incentivar o consumidor a reciclar.  Mas, a coleta seletiva e os sistemas de gestão são essenciais.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Comunicação e Orientação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Gestão da separação dos resíduos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Acesso e  Motivação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56709" y="4114546"/>
            <a:ext cx="5537035" cy="5521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7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1383</Words>
  <Application>Microsoft Office PowerPoint</Application>
  <PresentationFormat>Personalizar</PresentationFormat>
  <Paragraphs>155</Paragraphs>
  <Slides>24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ABRAS</vt:lpstr>
      <vt:lpstr>ABRAS PARTICIPA DE TODOS OS ACORDOS SETORIAIS</vt:lpstr>
      <vt:lpstr>FATURAMENTO DO SETOR </vt:lpstr>
      <vt:lpstr>Reciclagem e Supermercado:  história antiga </vt:lpstr>
      <vt:lpstr>PIONEIRO EM PEVs </vt:lpstr>
      <vt:lpstr>Todas as iniciativas de LRs   envolvem o setor de supermercados</vt:lpstr>
      <vt:lpstr>PEVS são apenas o meio,   não o objetivo final!</vt:lpstr>
      <vt:lpstr>Há diversos tipos de PEVS nas lojas...</vt:lpstr>
      <vt:lpstr>Há diversos tipos de PEVS nas lojas</vt:lpstr>
      <vt:lpstr>Implementação da Logística Reversa</vt:lpstr>
      <vt:lpstr>Logística Reversa: sistemas coordenados</vt:lpstr>
      <vt:lpstr>Logística Reversa: viabilidade é essencial!</vt:lpstr>
      <vt:lpstr>ACORDO SETORIAL DE EMBALAGENS</vt:lpstr>
      <vt:lpstr>Apresentação do PowerPoint</vt:lpstr>
      <vt:lpstr>COMUNICAÇÃO da LR Embalagens</vt:lpstr>
      <vt:lpstr>Vamos ampliar as ações!</vt:lpstr>
      <vt:lpstr>Pontos de reflexão</vt:lpstr>
      <vt:lpstr>Fatores decisivos</vt:lpstr>
      <vt:lpstr> DESAFIO BRASIL: </vt:lpstr>
      <vt:lpstr>Sustentabilidade para o setor vai muito além da logística reversa...</vt:lpstr>
      <vt:lpstr>Sustentabilidade para o setor vai muito além da logística reversa...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Jeferson Moreira</dc:creator>
  <cp:lastModifiedBy>Susana</cp:lastModifiedBy>
  <cp:revision>177</cp:revision>
  <dcterms:created xsi:type="dcterms:W3CDTF">2014-02-13T13:32:19Z</dcterms:created>
  <dcterms:modified xsi:type="dcterms:W3CDTF">2015-12-02T12:46:55Z</dcterms:modified>
</cp:coreProperties>
</file>