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4" r:id="rId6"/>
    <p:sldId id="261" r:id="rId7"/>
    <p:sldId id="273" r:id="rId8"/>
    <p:sldId id="274" r:id="rId9"/>
    <p:sldId id="263" r:id="rId10"/>
    <p:sldId id="262" r:id="rId11"/>
    <p:sldId id="265" r:id="rId12"/>
    <p:sldId id="266" r:id="rId13"/>
    <p:sldId id="269" r:id="rId14"/>
    <p:sldId id="270" r:id="rId15"/>
    <p:sldId id="276" r:id="rId16"/>
    <p:sldId id="278" r:id="rId17"/>
    <p:sldId id="279" r:id="rId18"/>
    <p:sldId id="280" r:id="rId19"/>
    <p:sldId id="281" r:id="rId20"/>
    <p:sldId id="282" r:id="rId21"/>
    <p:sldId id="284" r:id="rId22"/>
    <p:sldId id="286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33CC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D8283-57E8-4C20-B4D4-AAA82A849220}" type="datetimeFigureOut">
              <a:rPr lang="pt-BR" smtClean="0"/>
              <a:pPr/>
              <a:t>13/07/2016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5AD47-188F-4325-B5B0-AF33B54A93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17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AD47-188F-4325-B5B0-AF33B54A93D6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60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AD47-188F-4325-B5B0-AF33B54A93D6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88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AD47-188F-4325-B5B0-AF33B54A93D6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94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BC7-28A4-CB4A-8003-387F5A28C6D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DCA2-FA4B-5F4F-83E8-E76ADCC1BC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BC7-28A4-CB4A-8003-387F5A28C6D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DCA2-FA4B-5F4F-83E8-E76ADCC1BC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8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BC7-28A4-CB4A-8003-387F5A28C6D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DCA2-FA4B-5F4F-83E8-E76ADCC1BC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7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BC7-28A4-CB4A-8003-387F5A28C6D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DCA2-FA4B-5F4F-83E8-E76ADCC1BC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BC7-28A4-CB4A-8003-387F5A28C6D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DCA2-FA4B-5F4F-83E8-E76ADCC1BC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3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BC7-28A4-CB4A-8003-387F5A28C6D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DCA2-FA4B-5F4F-83E8-E76ADCC1BC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5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BC7-28A4-CB4A-8003-387F5A28C6D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DCA2-FA4B-5F4F-83E8-E76ADCC1BC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BC7-28A4-CB4A-8003-387F5A28C6D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DCA2-FA4B-5F4F-83E8-E76ADCC1BC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0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BC7-28A4-CB4A-8003-387F5A28C6D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DCA2-FA4B-5F4F-83E8-E76ADCC1BC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2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BC7-28A4-CB4A-8003-387F5A28C6D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DCA2-FA4B-5F4F-83E8-E76ADCC1BC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4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ABC7-28A4-CB4A-8003-387F5A28C6D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DCA2-FA4B-5F4F-83E8-E76ADCC1BC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8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2ABC7-28A4-CB4A-8003-387F5A28C6D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3DCA2-FA4B-5F4F-83E8-E76ADCC1BC2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1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6870" y="1129553"/>
            <a:ext cx="6042212" cy="493955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66FF"/>
                </a:solidFill>
              </a:rPr>
              <a:t>Boletim do IRIB em Revista – BIR</a:t>
            </a:r>
          </a:p>
          <a:p>
            <a:pPr>
              <a:buNone/>
            </a:pPr>
            <a:r>
              <a:rPr lang="pt-BR" dirty="0" smtClean="0">
                <a:solidFill>
                  <a:srgbClr val="0066FF"/>
                </a:solidFill>
              </a:rPr>
              <a:t>   </a:t>
            </a:r>
            <a:r>
              <a:rPr lang="pt-BR" dirty="0" smtClean="0">
                <a:solidFill>
                  <a:srgbClr val="0066FF"/>
                </a:solidFill>
              </a:rPr>
              <a:t> A </a:t>
            </a:r>
            <a:r>
              <a:rPr lang="pt-BR" dirty="0" smtClean="0">
                <a:solidFill>
                  <a:srgbClr val="0066FF"/>
                </a:solidFill>
              </a:rPr>
              <a:t>revista reúne artigos assinados por palestrantes dos eventos regionais e nacionais promovidos pelo IRIB, além de outros conteúdos. Já foram publicadas </a:t>
            </a:r>
            <a:r>
              <a:rPr lang="pt-BR" b="1" dirty="0" smtClean="0">
                <a:solidFill>
                  <a:srgbClr val="0066FF"/>
                </a:solidFill>
              </a:rPr>
              <a:t>352 edições</a:t>
            </a:r>
            <a:r>
              <a:rPr lang="pt-BR" dirty="0" smtClean="0">
                <a:solidFill>
                  <a:srgbClr val="0066FF"/>
                </a:solidFill>
              </a:rPr>
              <a:t>.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3074" name="Picture 2" descr="Y:\BANCO_IMAGENS\bir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1706" y="1570120"/>
            <a:ext cx="2182494" cy="3082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6118"/>
            <a:ext cx="5307106" cy="5468470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>
                <a:solidFill>
                  <a:srgbClr val="0066FF"/>
                </a:solidFill>
              </a:rPr>
              <a:t>Coleção Cadernos IRIB </a:t>
            </a:r>
            <a:r>
              <a:rPr lang="pt-BR" sz="2800" dirty="0" smtClean="0">
                <a:solidFill>
                  <a:srgbClr val="0066FF"/>
                </a:solidFill>
              </a:rPr>
              <a:t>– Com oito títulos publicados, a Coleção tem como objetivo contribuir para a qualificação de oficiais e prepostos. Os cadernos abordam diferentes temas e são desenvolvidos por especialistas e estudiosos do Direito Registral Imobiliário. </a:t>
            </a:r>
          </a:p>
          <a:p>
            <a:pPr algn="just">
              <a:buNone/>
            </a:pPr>
            <a:endParaRPr lang="pt-BR" sz="2800" i="1" dirty="0" smtClean="0">
              <a:solidFill>
                <a:srgbClr val="0066FF"/>
              </a:solidFill>
            </a:endParaRPr>
          </a:p>
          <a:p>
            <a:pPr algn="just">
              <a:buNone/>
            </a:pPr>
            <a:r>
              <a:rPr lang="pt-BR" sz="2800" i="1" dirty="0" smtClean="0">
                <a:solidFill>
                  <a:srgbClr val="0066FF"/>
                </a:solidFill>
              </a:rPr>
              <a:t>	</a:t>
            </a:r>
            <a:r>
              <a:rPr lang="pt-BR" sz="2800" dirty="0" smtClean="0">
                <a:solidFill>
                  <a:srgbClr val="0066FF"/>
                </a:solidFill>
              </a:rPr>
              <a:t>Sete dos </a:t>
            </a:r>
            <a:r>
              <a:rPr lang="pt-BR" sz="2800" dirty="0" smtClean="0">
                <a:solidFill>
                  <a:srgbClr val="0066FF"/>
                </a:solidFill>
              </a:rPr>
              <a:t>nove títulos </a:t>
            </a:r>
            <a:r>
              <a:rPr lang="pt-BR" sz="2800" dirty="0" smtClean="0">
                <a:solidFill>
                  <a:srgbClr val="0066FF"/>
                </a:solidFill>
              </a:rPr>
              <a:t>publicados têm a 2ª edição.</a:t>
            </a:r>
            <a:endParaRPr lang="pt-BR" sz="2800" dirty="0">
              <a:solidFill>
                <a:srgbClr val="0066FF"/>
              </a:solidFill>
            </a:endParaRPr>
          </a:p>
        </p:txBody>
      </p:sp>
      <p:pic>
        <p:nvPicPr>
          <p:cNvPr id="5" name="Imagem 4" descr="caderno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217" y="1514180"/>
            <a:ext cx="1996154" cy="2680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84729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rgbClr val="0066FF"/>
                </a:solidFill>
              </a:rPr>
              <a:t>Além das publicações próprias, o IRIB busca parcerias com diversas editoras do Brasil, ampliando, seu acervo. Várias obras já foram lançadas com o apoio do Instituto.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026" name="Picture 2" descr="Y:\REVISTA_BIR\Relatório Gestão RCoelho\Publicações\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706" y="3477424"/>
            <a:ext cx="1668556" cy="2439410"/>
          </a:xfrm>
          <a:prstGeom prst="rect">
            <a:avLst/>
          </a:prstGeom>
          <a:noFill/>
        </p:spPr>
      </p:pic>
      <p:pic>
        <p:nvPicPr>
          <p:cNvPr id="1027" name="Picture 3" descr="Y:\REVISTA_BIR\Relatório Gestão RCoelho\Publicações\Ulyss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9682" y="3369758"/>
            <a:ext cx="1773518" cy="2547076"/>
          </a:xfrm>
          <a:prstGeom prst="rect">
            <a:avLst/>
          </a:prstGeom>
          <a:noFill/>
        </p:spPr>
      </p:pic>
      <p:pic>
        <p:nvPicPr>
          <p:cNvPr id="1028" name="Picture 4" descr="Y:\REVISTA_BIR\Relatório Gestão RCoelho\Publicações\laman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8791" y="3370576"/>
            <a:ext cx="1648104" cy="2546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pt-BR" b="1" u="sng" dirty="0" smtClean="0">
                <a:solidFill>
                  <a:srgbClr val="0066FF"/>
                </a:solidFill>
              </a:rPr>
              <a:t>Encontros Regionais e Nacionais</a:t>
            </a:r>
            <a:endParaRPr lang="pt-BR" b="1" u="sng" dirty="0">
              <a:solidFill>
                <a:srgbClr val="0066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rgbClr val="0066FF"/>
                </a:solidFill>
              </a:rPr>
              <a:t>Há 41 anos, o IRIB promove, todos os anos, Encontros Regionais e Nacionais. O objetivo é difundir a doutrina registral imobiliária e promover a integração dos registradores de imóveis brasileiros. </a:t>
            </a:r>
          </a:p>
          <a:p>
            <a:r>
              <a:rPr lang="pt-BR" dirty="0" smtClean="0">
                <a:solidFill>
                  <a:srgbClr val="0066FF"/>
                </a:solidFill>
              </a:rPr>
              <a:t>Temos 35 Regionais, e vamos realizar, em setembro, em </a:t>
            </a:r>
            <a:r>
              <a:rPr lang="pt-BR" dirty="0" smtClean="0">
                <a:solidFill>
                  <a:srgbClr val="0066FF"/>
                </a:solidFill>
              </a:rPr>
              <a:t>Salvador/BA, </a:t>
            </a:r>
            <a:r>
              <a:rPr lang="pt-BR" dirty="0" smtClean="0">
                <a:solidFill>
                  <a:srgbClr val="0066FF"/>
                </a:solidFill>
              </a:rPr>
              <a:t>o 43º Nacional.</a:t>
            </a:r>
          </a:p>
          <a:p>
            <a:r>
              <a:rPr lang="pt-BR" dirty="0" smtClean="0">
                <a:solidFill>
                  <a:srgbClr val="0066FF"/>
                </a:solidFill>
              </a:rPr>
              <a:t>Os encontros contam sempre com grandes especialistas do Direito Registral Imobiliário, sendo a maioria registradores de imóveis de grande conhecimento técnico.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ENCONTROS IRIB\2015\34 ENCONTRO - BELÉM DO PARÁ\DEPOIS DO EVENTO\34 REGIONAL note\Luiz Marques\dia 1\38-encontro-regional-dia1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12" y="1056320"/>
            <a:ext cx="3282594" cy="219127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48112" y="3247596"/>
            <a:ext cx="3282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1" dirty="0" smtClean="0">
                <a:solidFill>
                  <a:srgbClr val="0066FF"/>
                </a:solidFill>
              </a:rPr>
              <a:t>34º Regional – Belém do Pará</a:t>
            </a:r>
          </a:p>
          <a:p>
            <a:pPr algn="ctr"/>
            <a:endParaRPr lang="pt-BR" sz="1200" b="1" dirty="0">
              <a:solidFill>
                <a:srgbClr val="0066FF"/>
              </a:solidFill>
            </a:endParaRPr>
          </a:p>
        </p:txBody>
      </p:sp>
      <p:pic>
        <p:nvPicPr>
          <p:cNvPr id="2051" name="Picture 3" descr="Y:\ENCONTROS IRIB\2015\34 ENCONTRO - BELÉM DO PARÁ\DEPOIS DO EVENTO\34 REGIONAL note\Luiz Marques\dia 1\38-encontro-regional-dia1-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222" y="1158053"/>
            <a:ext cx="3053550" cy="203838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4756222" y="3196433"/>
            <a:ext cx="30535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 smtClean="0">
                <a:solidFill>
                  <a:srgbClr val="0066FF"/>
                </a:solidFill>
              </a:rPr>
              <a:t>34º Regional – Belém do Pará</a:t>
            </a:r>
            <a:endParaRPr lang="pt-BR" sz="1200" b="1" i="1" dirty="0">
              <a:solidFill>
                <a:srgbClr val="0066FF"/>
              </a:solidFill>
            </a:endParaRPr>
          </a:p>
        </p:txBody>
      </p:sp>
      <p:pic>
        <p:nvPicPr>
          <p:cNvPr id="2052" name="Picture 4" descr="C:\Users\DELL\Pictures\10668951_715981271830106_6134700184253914521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0" y="3841680"/>
            <a:ext cx="3155576" cy="2106286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475130" y="5947966"/>
            <a:ext cx="315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 smtClean="0">
                <a:solidFill>
                  <a:srgbClr val="0066FF"/>
                </a:solidFill>
              </a:rPr>
              <a:t>41º Nacional – Porto Alegre</a:t>
            </a:r>
          </a:p>
        </p:txBody>
      </p:sp>
      <p:pic>
        <p:nvPicPr>
          <p:cNvPr id="2053" name="Picture 5" descr="C:\Users\DELL\Pictures\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0512" y="3709261"/>
            <a:ext cx="3569260" cy="200399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4240512" y="5713251"/>
            <a:ext cx="35692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i="1" dirty="0" smtClean="0">
                <a:solidFill>
                  <a:srgbClr val="0066FF"/>
                </a:solidFill>
              </a:rPr>
              <a:t>33º Regional – Ribeirão Preto/SP</a:t>
            </a:r>
            <a:endParaRPr lang="pt-BR" sz="1200" b="1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Credibilidade e segurança – Datafolha, </a:t>
            </a:r>
            <a:r>
              <a:rPr lang="pt-BR" b="1" dirty="0" err="1" smtClean="0"/>
              <a:t>Nov</a:t>
            </a:r>
            <a:r>
              <a:rPr lang="pt-BR" b="1" dirty="0" smtClean="0"/>
              <a:t>/2015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38" b="1928"/>
          <a:stretch/>
        </p:blipFill>
        <p:spPr>
          <a:xfrm>
            <a:off x="457200" y="1901370"/>
            <a:ext cx="8229600" cy="33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Credibilidade e segurança – Datafolha, </a:t>
            </a:r>
            <a:r>
              <a:rPr lang="pt-BR" b="1" dirty="0" err="1"/>
              <a:t>Nov</a:t>
            </a:r>
            <a:r>
              <a:rPr lang="pt-BR" b="1" dirty="0"/>
              <a:t>/2015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48351"/>
            <a:ext cx="8229600" cy="36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Baixo custo -</a:t>
            </a:r>
            <a:r>
              <a:rPr lang="pt-BR" b="1" i="1" dirty="0"/>
              <a:t> </a:t>
            </a:r>
            <a:r>
              <a:rPr lang="pt-BR" b="1" i="1" dirty="0" err="1"/>
              <a:t>Doing</a:t>
            </a:r>
            <a:r>
              <a:rPr lang="pt-BR" b="1" i="1" dirty="0"/>
              <a:t> Business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2" indent="-342900"/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Mede, analisa e compara as regulamentações aplicáveis às empresas e o seu cumprimento em 189 </a:t>
            </a: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economias.</a:t>
            </a:r>
          </a:p>
          <a:p>
            <a:pPr marL="742950" lvl="2" indent="-342900"/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pt-B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desses indicadores, chamado “Registro de Propriedades”, mede a sequência completa dos procedimentos necessários para uma empresa adquirir a propriedade de outra </a:t>
            </a:r>
            <a:r>
              <a:rPr lang="pt-BR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pessoa.</a:t>
            </a:r>
            <a:endParaRPr lang="pt-BR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Baixo custo -</a:t>
            </a:r>
            <a:r>
              <a:rPr lang="pt-BR" b="1" i="1" dirty="0"/>
              <a:t> </a:t>
            </a:r>
            <a:r>
              <a:rPr lang="pt-BR" b="1" i="1" dirty="0" err="1"/>
              <a:t>Doing</a:t>
            </a:r>
            <a:r>
              <a:rPr lang="pt-BR" b="1" i="1" dirty="0"/>
              <a:t> Business</a:t>
            </a:r>
            <a:endParaRPr lang="pt-BR" b="1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51" y="3330954"/>
            <a:ext cx="8805498" cy="163519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l="1293"/>
          <a:stretch/>
        </p:blipFill>
        <p:spPr>
          <a:xfrm>
            <a:off x="169251" y="1613619"/>
            <a:ext cx="8805498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Baixo custo -</a:t>
            </a:r>
            <a:r>
              <a:rPr lang="pt-BR" b="1" i="1" dirty="0"/>
              <a:t> </a:t>
            </a:r>
            <a:r>
              <a:rPr lang="pt-BR" b="1" i="1" dirty="0" err="1"/>
              <a:t>Doing</a:t>
            </a:r>
            <a:r>
              <a:rPr lang="pt-BR" b="1" i="1" dirty="0"/>
              <a:t> Business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2857"/>
            <a:ext cx="8229600" cy="32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82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u="sng" dirty="0" smtClean="0">
                <a:solidFill>
                  <a:srgbClr val="0066FF"/>
                </a:solidFill>
              </a:rPr>
              <a:t>QUEM SOMOS?</a:t>
            </a:r>
            <a:endParaRPr lang="pt-BR" sz="4000" b="1" u="sng" dirty="0">
              <a:solidFill>
                <a:srgbClr val="0066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7776"/>
            <a:ext cx="8229600" cy="4144963"/>
          </a:xfrm>
        </p:spPr>
        <p:txBody>
          <a:bodyPr>
            <a:normAutofit/>
          </a:bodyPr>
          <a:lstStyle/>
          <a:p>
            <a:r>
              <a:rPr lang="pt-BR" sz="3000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Desde 1974 (</a:t>
            </a:r>
            <a:r>
              <a:rPr lang="pt-BR" sz="3000" b="1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42 anos</a:t>
            </a:r>
            <a:r>
              <a:rPr lang="pt-BR" sz="3000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pt-BR" sz="3000" dirty="0" smtClean="0">
              <a:solidFill>
                <a:srgbClr val="0066FF"/>
              </a:solidFill>
              <a:latin typeface="+mj-lt"/>
              <a:cs typeface="Times New Roman" pitchFamily="18" charset="0"/>
            </a:endParaRPr>
          </a:p>
          <a:p>
            <a:r>
              <a:rPr lang="pt-BR" sz="3000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Maior e única entidade de representação nacional dos oficiais de Registro de Imóveis (cerca de 3.400 em atuação no País).</a:t>
            </a:r>
          </a:p>
          <a:p>
            <a:pPr>
              <a:buNone/>
            </a:pPr>
            <a:endParaRPr lang="pt-BR" sz="3000" dirty="0" smtClean="0">
              <a:solidFill>
                <a:srgbClr val="0066FF"/>
              </a:solidFill>
              <a:latin typeface="+mj-lt"/>
              <a:cs typeface="Times New Roman" pitchFamily="18" charset="0"/>
            </a:endParaRPr>
          </a:p>
          <a:p>
            <a:r>
              <a:rPr lang="pt-BR" sz="3000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Entidade sem fins lucrativos, com sede em </a:t>
            </a:r>
            <a:r>
              <a:rPr lang="pt-BR" sz="3000" b="1" u="sng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São Paulo</a:t>
            </a:r>
            <a:r>
              <a:rPr lang="pt-BR" sz="3000" b="1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 </a:t>
            </a:r>
            <a:r>
              <a:rPr lang="pt-BR" sz="3000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capital e representação em </a:t>
            </a:r>
            <a:r>
              <a:rPr lang="pt-BR" sz="3000" b="1" u="sng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Brasília</a:t>
            </a:r>
            <a:r>
              <a:rPr lang="pt-BR" sz="3000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6754"/>
            <a:ext cx="8229600" cy="1131683"/>
          </a:xfrm>
        </p:spPr>
        <p:txBody>
          <a:bodyPr/>
          <a:lstStyle/>
          <a:p>
            <a:r>
              <a:rPr lang="pt-BR" b="1" dirty="0" smtClean="0"/>
              <a:t>Expansão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62" y="1659051"/>
            <a:ext cx="7305675" cy="8667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861" r="2061"/>
          <a:stretch/>
        </p:blipFill>
        <p:spPr>
          <a:xfrm>
            <a:off x="159657" y="2767239"/>
            <a:ext cx="8795657" cy="10932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586" r="851"/>
          <a:stretch/>
        </p:blipFill>
        <p:spPr>
          <a:xfrm>
            <a:off x="159657" y="3989279"/>
            <a:ext cx="8795658" cy="10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47063"/>
            <a:ext cx="6432376" cy="606004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130133" y="3297064"/>
            <a:ext cx="427547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Era digital: registro eletrônico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Lei n. 11.977, de 2009 (Lei do PMCMV)</a:t>
            </a:r>
          </a:p>
          <a:p>
            <a:r>
              <a:rPr lang="pt-BR" sz="4400" dirty="0" smtClean="0"/>
              <a:t>Provimento n. 47, de 2015, do CNJ</a:t>
            </a:r>
          </a:p>
          <a:p>
            <a:r>
              <a:rPr lang="pt-BR" sz="4400" dirty="0" smtClean="0"/>
              <a:t>Coordenação nacional a cargo do IRIB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129627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35429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/>
              <a:t>FIM</a:t>
            </a:r>
          </a:p>
          <a:p>
            <a:pPr marL="0" indent="0" algn="ctr">
              <a:buNone/>
            </a:pPr>
            <a:r>
              <a:rPr lang="pt-BR" dirty="0" smtClean="0"/>
              <a:t>Muito </a:t>
            </a:r>
            <a:r>
              <a:rPr lang="pt-BR" dirty="0" smtClean="0"/>
              <a:t>obrigado pela atenção de todos!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76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694" y="62752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u="sng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FINALIDADE E OBJETIVOS</a:t>
            </a:r>
            <a:endParaRPr lang="pt-BR" sz="4000" b="1" u="sng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0529"/>
            <a:ext cx="8229600" cy="4355634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Contribuir para o aperfeiçoamento profissional e jurídico dos registradores de imóveis do Brasil, além de aprimorar e modernizar técnicas de registro.</a:t>
            </a:r>
          </a:p>
          <a:p>
            <a:pPr algn="just"/>
            <a:endParaRPr lang="pt-BR" sz="3000" dirty="0" smtClean="0">
              <a:solidFill>
                <a:srgbClr val="0066FF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pt-BR" sz="3000" dirty="0" smtClean="0">
                <a:solidFill>
                  <a:srgbClr val="0066FF"/>
                </a:solidFill>
                <a:latin typeface="+mj-lt"/>
                <a:cs typeface="Times New Roman" pitchFamily="18" charset="0"/>
              </a:rPr>
              <a:t>Assessorar autoridades públicas e órgãos governamentais, no que diz respeito aos temas da especialidade registral imobiliária.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906" y="681318"/>
            <a:ext cx="8229600" cy="869576"/>
          </a:xfrm>
        </p:spPr>
        <p:txBody>
          <a:bodyPr>
            <a:normAutofit/>
          </a:bodyPr>
          <a:lstStyle/>
          <a:p>
            <a:pPr algn="ctr"/>
            <a:r>
              <a:rPr lang="pt-BR" sz="4000" b="1" u="sng" dirty="0" smtClean="0">
                <a:solidFill>
                  <a:srgbClr val="0066FF"/>
                </a:solidFill>
                <a:cs typeface="Times New Roman" pitchFamily="18" charset="0"/>
              </a:rPr>
              <a:t>Portal de serviços: www.irib.org.br</a:t>
            </a:r>
            <a:endParaRPr lang="pt-BR" sz="4000" b="1" u="sng" dirty="0">
              <a:solidFill>
                <a:srgbClr val="0066FF"/>
              </a:solidFill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7906" y="155089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rgbClr val="0066FF"/>
                </a:solidFill>
              </a:rPr>
              <a:t> </a:t>
            </a:r>
            <a:endParaRPr lang="pt-BR" dirty="0">
              <a:solidFill>
                <a:srgbClr val="0066F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63388" y="1694330"/>
            <a:ext cx="78441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000" dirty="0" smtClean="0">
                <a:solidFill>
                  <a:srgbClr val="0066FF"/>
                </a:solidFill>
              </a:rPr>
              <a:t> Fonte de consulta e referência para notários, registradores, estudantes e internautas em geral. Média de 3 mil visitas por dia.  </a:t>
            </a:r>
          </a:p>
          <a:p>
            <a:endParaRPr lang="pt-BR" sz="3000" dirty="0" smtClean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sz="3000" dirty="0" smtClean="0">
              <a:solidFill>
                <a:srgbClr val="0066FF"/>
              </a:solidFill>
            </a:endParaRPr>
          </a:p>
          <a:p>
            <a:endParaRPr lang="pt-BR" sz="3000" dirty="0" smtClean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solidFill>
                <a:srgbClr val="0066FF"/>
              </a:solidFill>
            </a:endParaRPr>
          </a:p>
          <a:p>
            <a:endParaRPr lang="pt-BR" dirty="0" smtClean="0">
              <a:solidFill>
                <a:srgbClr val="0066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33" y="3206325"/>
            <a:ext cx="5912285" cy="307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5766"/>
            <a:ext cx="8229600" cy="5050398"/>
          </a:xfrm>
        </p:spPr>
        <p:txBody>
          <a:bodyPr/>
          <a:lstStyle/>
          <a:p>
            <a:r>
              <a:rPr lang="pt-BR" sz="2500" b="1" u="sng" dirty="0" smtClean="0">
                <a:solidFill>
                  <a:srgbClr val="0066FF"/>
                </a:solidFill>
              </a:rPr>
              <a:t>Na área do associado</a:t>
            </a:r>
            <a:r>
              <a:rPr lang="pt-BR" sz="2500" dirty="0" smtClean="0">
                <a:solidFill>
                  <a:srgbClr val="0066FF"/>
                </a:solidFill>
              </a:rPr>
              <a:t>, o IRIB reúne seus principais serviços: banco de jurisprudências;  IRIB Responde (destinado a solucionar dúvidas diárias dos associados); banco de provas e gabaritos de concursos; publicações (Boletim IRIB em Revista, Revista de Direito Imobiliário e Cadernos IRIB).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26" y="3527512"/>
            <a:ext cx="4784942" cy="269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404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pt-BR" b="1" u="sng" dirty="0" smtClean="0">
                <a:solidFill>
                  <a:srgbClr val="0066FF"/>
                </a:solidFill>
              </a:rPr>
              <a:t>Jurisprudência</a:t>
            </a:r>
            <a:r>
              <a:rPr lang="pt-BR" b="1" dirty="0" smtClean="0">
                <a:solidFill>
                  <a:srgbClr val="0066FF"/>
                </a:solidFill>
              </a:rPr>
              <a:t>s</a:t>
            </a:r>
            <a:r>
              <a:rPr lang="pt-BR" dirty="0" smtClean="0">
                <a:solidFill>
                  <a:srgbClr val="0066FF"/>
                </a:solidFill>
              </a:rPr>
              <a:t> – Criado em 2010, o banco conta, atualmente, com 9.100 mil decisões ligadas ao Direito Registral Imobiliário. </a:t>
            </a:r>
          </a:p>
          <a:p>
            <a:pPr>
              <a:buNone/>
            </a:pPr>
            <a:endParaRPr lang="pt-BR" dirty="0" smtClean="0">
              <a:solidFill>
                <a:srgbClr val="0066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b="1" u="sng" dirty="0" smtClean="0">
                <a:solidFill>
                  <a:srgbClr val="0066FF"/>
                </a:solidFill>
              </a:rPr>
              <a:t>IRIB Responde </a:t>
            </a:r>
            <a:r>
              <a:rPr lang="pt-BR" dirty="0" smtClean="0">
                <a:solidFill>
                  <a:srgbClr val="0066FF"/>
                </a:solidFill>
              </a:rPr>
              <a:t>– Serviço de consultoria existente desde a década de 70. As perguntas enviadas pelos associados são elaboradas pela equipe da Consultoria do IRIB e revisadas por um grupo técnico de registradores e colaboradores. Banco conta com  mais de 11.400 mil perguntas respondidas.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82706"/>
            <a:ext cx="8229600" cy="1143000"/>
          </a:xfrm>
        </p:spPr>
        <p:txBody>
          <a:bodyPr/>
          <a:lstStyle/>
          <a:p>
            <a:pPr algn="ctr"/>
            <a:r>
              <a:rPr lang="pt-BR" b="1" u="sng" dirty="0" smtClean="0">
                <a:solidFill>
                  <a:srgbClr val="0066FF"/>
                </a:solidFill>
              </a:rPr>
              <a:t>Boletim Eletrônico do IRIB</a:t>
            </a:r>
            <a:endParaRPr lang="pt-BR" b="1" u="sng" dirty="0">
              <a:solidFill>
                <a:srgbClr val="0066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0066FF"/>
                </a:solidFill>
              </a:rPr>
              <a:t>É o canal mais rápido com os associados e demais assinantes. Criada em 1998, a publicação eletrônica se dedica a divulgar notas, notícias, matérias e artigos de interesse da classe.</a:t>
            </a:r>
          </a:p>
          <a:p>
            <a:r>
              <a:rPr lang="pt-BR" dirty="0" smtClean="0">
                <a:solidFill>
                  <a:srgbClr val="0066FF"/>
                </a:solidFill>
              </a:rPr>
              <a:t>O BE é enviada duas vezes por semana para mais de 10 mil assinantes. Ele dispõe, ainda, de uma seção dedicada à jurisprudências e consultas do IRIB Responde.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Pictures\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296" y="1079561"/>
            <a:ext cx="3245410" cy="4684504"/>
          </a:xfrm>
          <a:prstGeom prst="rect">
            <a:avLst/>
          </a:prstGeom>
          <a:noFill/>
        </p:spPr>
      </p:pic>
      <p:pic>
        <p:nvPicPr>
          <p:cNvPr id="3075" name="Picture 3" descr="C:\Users\DELL\Pictures\b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167" y="1079561"/>
            <a:ext cx="3198420" cy="4747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544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u="sng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PUBLICAÇÕES</a:t>
            </a:r>
            <a:endParaRPr lang="pt-BR" sz="4000" b="1" u="sng" dirty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082" y="1797424"/>
            <a:ext cx="5862916" cy="432873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t-BR" sz="4300" b="1" dirty="0" smtClean="0">
                <a:solidFill>
                  <a:srgbClr val="0066FF"/>
                </a:solidFill>
              </a:rPr>
              <a:t>Revista de Direito Imobiliário – RDI</a:t>
            </a:r>
          </a:p>
          <a:p>
            <a:pPr algn="just">
              <a:buNone/>
            </a:pPr>
            <a:r>
              <a:rPr lang="pt-BR" sz="4300" dirty="0" smtClean="0">
                <a:solidFill>
                  <a:srgbClr val="0066FF"/>
                </a:solidFill>
              </a:rPr>
              <a:t>    </a:t>
            </a:r>
            <a:r>
              <a:rPr lang="pt-BR" sz="4300" dirty="0" smtClean="0">
                <a:solidFill>
                  <a:srgbClr val="0066FF"/>
                </a:solidFill>
              </a:rPr>
              <a:t> Publicação </a:t>
            </a:r>
            <a:r>
              <a:rPr lang="pt-BR" sz="4300" dirty="0" smtClean="0">
                <a:solidFill>
                  <a:srgbClr val="0066FF"/>
                </a:solidFill>
              </a:rPr>
              <a:t>semestral, voltada para os registradores imobiliários, editada em parceria com a Thomson Reuters/Revista dos Tribunais. A RDI publica as mais recentes doutrinas nacional e internacional, jurisprudências, além de estudos produzidos por diversos profissionais ligados à área registral imobiliária. </a:t>
            </a:r>
          </a:p>
          <a:p>
            <a:pPr algn="just">
              <a:buNone/>
            </a:pPr>
            <a:r>
              <a:rPr lang="pt-BR" sz="4300" b="1" dirty="0" smtClean="0">
                <a:solidFill>
                  <a:srgbClr val="0066FF"/>
                </a:solidFill>
              </a:rPr>
              <a:t>	</a:t>
            </a:r>
            <a:r>
              <a:rPr lang="pt-BR" sz="4300" dirty="0" smtClean="0">
                <a:solidFill>
                  <a:srgbClr val="0066FF"/>
                </a:solidFill>
              </a:rPr>
              <a:t>É a mais importante publicação do segmento no País. Já foram publicadas </a:t>
            </a:r>
            <a:r>
              <a:rPr lang="pt-BR" sz="4300" b="1" dirty="0" smtClean="0">
                <a:solidFill>
                  <a:srgbClr val="0066FF"/>
                </a:solidFill>
              </a:rPr>
              <a:t>78 edições</a:t>
            </a:r>
          </a:p>
          <a:p>
            <a:pPr algn="just">
              <a:buNone/>
            </a:pPr>
            <a:endParaRPr lang="pt-BR" sz="4300" dirty="0" smtClean="0">
              <a:solidFill>
                <a:srgbClr val="0066FF"/>
              </a:solidFill>
            </a:endParaRPr>
          </a:p>
          <a:p>
            <a:pPr algn="just">
              <a:buNone/>
            </a:pPr>
            <a:endParaRPr lang="pt-BR" dirty="0" smtClean="0"/>
          </a:p>
        </p:txBody>
      </p:sp>
      <p:pic>
        <p:nvPicPr>
          <p:cNvPr id="2050" name="Picture 2" descr="Y:\BANCO_IMAGENS\RDI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4939" y="2103995"/>
            <a:ext cx="2026212" cy="287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692</Words>
  <Application>Microsoft Office PowerPoint</Application>
  <PresentationFormat>Apresentação na tela (4:3)</PresentationFormat>
  <Paragraphs>67</Paragraphs>
  <Slides>23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Apresentação do PowerPoint</vt:lpstr>
      <vt:lpstr>QUEM SOMOS?</vt:lpstr>
      <vt:lpstr>FINALIDADE E OBJETIVOS</vt:lpstr>
      <vt:lpstr>Portal de serviços: www.irib.org.br</vt:lpstr>
      <vt:lpstr>Apresentação do PowerPoint</vt:lpstr>
      <vt:lpstr>Apresentação do PowerPoint</vt:lpstr>
      <vt:lpstr>Boletim Eletrônico do IRIB</vt:lpstr>
      <vt:lpstr>Apresentação do PowerPoint</vt:lpstr>
      <vt:lpstr>PUBLICAÇÕES</vt:lpstr>
      <vt:lpstr>Apresentação do PowerPoint</vt:lpstr>
      <vt:lpstr>Apresentação do PowerPoint</vt:lpstr>
      <vt:lpstr>Apresentação do PowerPoint</vt:lpstr>
      <vt:lpstr>Encontros Regionais e Nacionais</vt:lpstr>
      <vt:lpstr>Apresentação do PowerPoint</vt:lpstr>
      <vt:lpstr>Credibilidade e segurança – Datafolha, Nov/2015</vt:lpstr>
      <vt:lpstr>Credibilidade e segurança – Datafolha, Nov/2015</vt:lpstr>
      <vt:lpstr>Baixo custo - Doing Business</vt:lpstr>
      <vt:lpstr>Baixo custo - Doing Business</vt:lpstr>
      <vt:lpstr>Baixo custo - Doing Business</vt:lpstr>
      <vt:lpstr>Expansão</vt:lpstr>
      <vt:lpstr>Apresentação do PowerPoint</vt:lpstr>
      <vt:lpstr>Era digital: registro eletrônico</vt:lpstr>
      <vt:lpstr>Apresentação do PowerPoint</vt:lpstr>
    </vt:vector>
  </TitlesOfParts>
  <Company>Part Comunicação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Matheus Frade</dc:creator>
  <cp:lastModifiedBy>Igor Guedes</cp:lastModifiedBy>
  <cp:revision>108</cp:revision>
  <dcterms:created xsi:type="dcterms:W3CDTF">2015-07-17T17:52:14Z</dcterms:created>
  <dcterms:modified xsi:type="dcterms:W3CDTF">2016-07-13T11:01:27Z</dcterms:modified>
</cp:coreProperties>
</file>