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11"/>
  </p:notesMasterIdLst>
  <p:handoutMasterIdLst>
    <p:handoutMasterId r:id="rId12"/>
  </p:handoutMasterIdLst>
  <p:sldIdLst>
    <p:sldId id="256" r:id="rId2"/>
    <p:sldId id="406" r:id="rId3"/>
    <p:sldId id="422" r:id="rId4"/>
    <p:sldId id="440" r:id="rId5"/>
    <p:sldId id="443" r:id="rId6"/>
    <p:sldId id="444" r:id="rId7"/>
    <p:sldId id="439" r:id="rId8"/>
    <p:sldId id="446" r:id="rId9"/>
    <p:sldId id="421" r:id="rId10"/>
  </p:sldIdLst>
  <p:sldSz cx="9144000" cy="6858000" type="screen4x3"/>
  <p:notesSz cx="6681788" cy="98123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19320"/>
    <a:srgbClr val="00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9107" autoAdjust="0"/>
    <p:restoredTop sz="94660"/>
  </p:normalViewPr>
  <p:slideViewPr>
    <p:cSldViewPr>
      <p:cViewPr>
        <p:scale>
          <a:sx n="75" d="100"/>
          <a:sy n="75" d="100"/>
        </p:scale>
        <p:origin x="-145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2789" y="-62"/>
      </p:cViewPr>
      <p:guideLst>
        <p:guide orient="horz" pos="3090"/>
        <p:guide pos="21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5600" cy="490538"/>
          </a:xfrm>
          <a:prstGeom prst="rect">
            <a:avLst/>
          </a:prstGeom>
        </p:spPr>
        <p:txBody>
          <a:bodyPr vert="horz" lIns="91828" tIns="45914" rIns="91828" bIns="459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84600" y="0"/>
            <a:ext cx="2895600" cy="490538"/>
          </a:xfrm>
          <a:prstGeom prst="rect">
            <a:avLst/>
          </a:prstGeom>
        </p:spPr>
        <p:txBody>
          <a:bodyPr vert="horz" lIns="91828" tIns="45914" rIns="91828" bIns="459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4359A3-D924-4794-8426-81446EB39B75}" type="datetimeFigureOut">
              <a:rPr lang="pt-BR"/>
              <a:pPr>
                <a:defRPr/>
              </a:pPr>
              <a:t>23/11/16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20213"/>
            <a:ext cx="2895600" cy="490537"/>
          </a:xfrm>
          <a:prstGeom prst="rect">
            <a:avLst/>
          </a:prstGeom>
        </p:spPr>
        <p:txBody>
          <a:bodyPr vert="horz" lIns="91828" tIns="45914" rIns="91828" bIns="459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84600" y="9320213"/>
            <a:ext cx="2895600" cy="490537"/>
          </a:xfrm>
          <a:prstGeom prst="rect">
            <a:avLst/>
          </a:prstGeom>
        </p:spPr>
        <p:txBody>
          <a:bodyPr vert="horz" lIns="91828" tIns="45914" rIns="91828" bIns="459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0BF31F-6605-46BB-A977-1203A96284F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151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5600" cy="490538"/>
          </a:xfrm>
          <a:prstGeom prst="rect">
            <a:avLst/>
          </a:prstGeom>
        </p:spPr>
        <p:txBody>
          <a:bodyPr vert="horz" lIns="90169" tIns="45084" rIns="90169" bIns="450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84600" y="0"/>
            <a:ext cx="2895600" cy="490538"/>
          </a:xfrm>
          <a:prstGeom prst="rect">
            <a:avLst/>
          </a:prstGeom>
        </p:spPr>
        <p:txBody>
          <a:bodyPr vert="horz" lIns="90169" tIns="45084" rIns="90169" bIns="450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F17E04-3059-4376-8D1D-D3FF6A94189C}" type="datetimeFigureOut">
              <a:rPr lang="pt-BR"/>
              <a:pPr>
                <a:defRPr/>
              </a:pPr>
              <a:t>23/11/16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89000" y="736600"/>
            <a:ext cx="4903788" cy="3678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69" tIns="45084" rIns="90169" bIns="45084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8338" y="4660900"/>
            <a:ext cx="5345112" cy="4414838"/>
          </a:xfrm>
          <a:prstGeom prst="rect">
            <a:avLst/>
          </a:prstGeom>
        </p:spPr>
        <p:txBody>
          <a:bodyPr vert="horz" lIns="90169" tIns="45084" rIns="90169" bIns="45084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20213"/>
            <a:ext cx="2895600" cy="490537"/>
          </a:xfrm>
          <a:prstGeom prst="rect">
            <a:avLst/>
          </a:prstGeom>
        </p:spPr>
        <p:txBody>
          <a:bodyPr vert="horz" lIns="90169" tIns="45084" rIns="90169" bIns="450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84600" y="9320213"/>
            <a:ext cx="2895600" cy="490537"/>
          </a:xfrm>
          <a:prstGeom prst="rect">
            <a:avLst/>
          </a:prstGeom>
        </p:spPr>
        <p:txBody>
          <a:bodyPr vert="horz" lIns="90169" tIns="45084" rIns="90169" bIns="450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4CED9F-A0EB-4579-8A3F-05295D572AD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251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7463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 rot="5400000">
            <a:off x="215106" y="-208756"/>
            <a:ext cx="1046163" cy="14763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190500" dist="50800" dir="5640000" sx="90000" sy="9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Retângulo 2"/>
          <p:cNvSpPr/>
          <p:nvPr userDrawn="1"/>
        </p:nvSpPr>
        <p:spPr>
          <a:xfrm rot="5400000">
            <a:off x="211461" y="-211459"/>
            <a:ext cx="980728" cy="140365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" name="CaixaDeTexto 3"/>
          <p:cNvSpPr txBox="1">
            <a:spLocks noChangeArrowheads="1"/>
          </p:cNvSpPr>
          <p:nvPr userDrawn="1"/>
        </p:nvSpPr>
        <p:spPr bwMode="auto">
          <a:xfrm>
            <a:off x="3924300" y="6535738"/>
            <a:ext cx="37433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pt-BR" sz="1200" smtClean="0">
                <a:solidFill>
                  <a:srgbClr val="72BFC5"/>
                </a:solidFill>
              </a:rPr>
              <a:t>Agência Nacional de Vigilância Sanitária - Anvisa</a:t>
            </a:r>
          </a:p>
        </p:txBody>
      </p:sp>
      <p:sp>
        <p:nvSpPr>
          <p:cNvPr id="5" name="Retângulo 4"/>
          <p:cNvSpPr/>
          <p:nvPr userDrawn="1"/>
        </p:nvSpPr>
        <p:spPr>
          <a:xfrm rot="16200000" flipV="1">
            <a:off x="7725308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6" name="Retângulo 5"/>
          <p:cNvSpPr/>
          <p:nvPr userDrawn="1"/>
        </p:nvSpPr>
        <p:spPr>
          <a:xfrm rot="16200000" flipV="1">
            <a:off x="8047740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 rot="16200000" flipV="1">
            <a:off x="8370171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8" name="Retângulo 7"/>
          <p:cNvSpPr/>
          <p:nvPr userDrawn="1"/>
        </p:nvSpPr>
        <p:spPr>
          <a:xfrm rot="16200000" flipV="1">
            <a:off x="8677450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9" name="Triângulo retângulo 8"/>
          <p:cNvSpPr/>
          <p:nvPr userDrawn="1"/>
        </p:nvSpPr>
        <p:spPr>
          <a:xfrm rot="16200000">
            <a:off x="211137" y="-211137"/>
            <a:ext cx="981075" cy="140335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" name="Retângulo 9"/>
          <p:cNvSpPr/>
          <p:nvPr userDrawn="1"/>
        </p:nvSpPr>
        <p:spPr>
          <a:xfrm>
            <a:off x="323850" y="1196975"/>
            <a:ext cx="8555038" cy="5256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81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7A7410-1238-4316-B603-BDA230787541}" type="datetimeFigureOut">
              <a:rPr lang="en-US" smtClean="0"/>
              <a:t>23/11/16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C221CE-E481-43F7-A886-86A3AC4DE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0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432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9654234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6699910"/>
      </p:ext>
    </p:extLst>
  </p:cSld>
  <p:clrMapOvr>
    <a:masterClrMapping/>
  </p:clrMapOvr>
  <p:transition xmlns:p14="http://schemas.microsoft.com/office/powerpoint/2010/main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325FCD4-3B77-424A-9D03-6C048A5F958E}" type="datetimeFigureOut">
              <a:rPr lang="pt-BR"/>
              <a:pPr>
                <a:defRPr/>
              </a:pPr>
              <a:t>23/11/16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02FF11A-C0BC-4590-9113-BB2128F4EF4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769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236842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B6CB-2285-40C0-B0EF-7F06C0325FFB}" type="datetimeFigureOut">
              <a:rPr lang="pt-BR"/>
              <a:pPr>
                <a:defRPr/>
              </a:pPr>
              <a:t>23/11/16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082208C-194B-4B01-8939-017953F66E0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932143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8" descr="0 logo anvisa horiz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6143625"/>
            <a:ext cx="3222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6245145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8" descr="0 logo anvisa horiz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6143625"/>
            <a:ext cx="3222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8010980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sxc.hu/pic/l/d/de/designusf/1390436_51548905.jpg"/>
          <p:cNvPicPr>
            <a:picLocks noChangeAspect="1" noChangeArrowheads="1"/>
          </p:cNvPicPr>
          <p:nvPr userDrawn="1"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836712"/>
          </a:xfrm>
          <a:prstGeom prst="rect">
            <a:avLst/>
          </a:prstGeom>
          <a:noFill/>
          <a:extLst/>
        </p:spPr>
      </p:pic>
      <p:cxnSp>
        <p:nvCxnSpPr>
          <p:cNvPr id="8" name="Conector angulado 7"/>
          <p:cNvCxnSpPr/>
          <p:nvPr userDrawn="1"/>
        </p:nvCxnSpPr>
        <p:spPr>
          <a:xfrm>
            <a:off x="468313" y="0"/>
            <a:ext cx="1366837" cy="1004888"/>
          </a:xfrm>
          <a:prstGeom prst="bentConnector3">
            <a:avLst>
              <a:gd name="adj1" fmla="val -207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0" y="1004888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2" r:id="rId1"/>
    <p:sldLayoutId id="2147484083" r:id="rId2"/>
    <p:sldLayoutId id="2147484085" r:id="rId3"/>
    <p:sldLayoutId id="2147484084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  <p:sldLayoutId id="2147484092" r:id="rId11"/>
  </p:sldLayoutIdLst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de cantos arredondados 11"/>
          <p:cNvSpPr/>
          <p:nvPr/>
        </p:nvSpPr>
        <p:spPr>
          <a:xfrm>
            <a:off x="683568" y="1196975"/>
            <a:ext cx="7563495" cy="5040337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922337" y="476672"/>
            <a:ext cx="6985000" cy="504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2800" dirty="0"/>
          </a:p>
        </p:txBody>
      </p:sp>
      <p:sp>
        <p:nvSpPr>
          <p:cNvPr id="3" name="Retângulo 2"/>
          <p:cNvSpPr/>
          <p:nvPr/>
        </p:nvSpPr>
        <p:spPr>
          <a:xfrm>
            <a:off x="922337" y="1233487"/>
            <a:ext cx="7234237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700" b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Comissão de Desenvolvimento Econômico, Indústria, Comércio e </a:t>
            </a:r>
            <a:r>
              <a:rPr lang="pt-BR" sz="1700" b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Serviços</a:t>
            </a:r>
          </a:p>
          <a:p>
            <a:pPr algn="ctr"/>
            <a:r>
              <a:rPr lang="pt-BR" sz="1700" b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Câmara dos Deputados</a:t>
            </a:r>
            <a:r>
              <a:rPr lang="pt-BR" sz="1700" b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endParaRPr lang="pt-BR" sz="1700" b="1" dirty="0" smtClean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/>
            <a:endParaRPr lang="pt-BR" sz="2000" b="1" dirty="0">
              <a:latin typeface="+mn-lt"/>
            </a:endParaRP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Audiência Pública</a:t>
            </a:r>
          </a:p>
          <a:p>
            <a:pPr algn="ctr"/>
            <a:endParaRPr lang="pt-BR" sz="2000" dirty="0"/>
          </a:p>
          <a:p>
            <a:pPr algn="ctr"/>
            <a:endParaRPr lang="pt-B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/>
            <a:r>
              <a:rPr lang="pt-B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 Cadeia Produtiva do Cacau</a:t>
            </a:r>
            <a:endParaRPr lang="pt-BR" sz="3600" b="1" dirty="0" smtClean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/>
            <a:endParaRPr lang="pt-BR" sz="20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/>
            <a:endParaRPr lang="pt-BR" sz="2000" dirty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 smtClean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 smtClean="0">
              <a:solidFill>
                <a:srgbClr val="525252"/>
              </a:solidFill>
              <a:latin typeface="+mn-lt"/>
            </a:endParaRPr>
          </a:p>
          <a:p>
            <a:endParaRPr lang="en-US" sz="1200" dirty="0"/>
          </a:p>
          <a:p>
            <a:r>
              <a:rPr lang="pt-BR" sz="1200" dirty="0"/>
              <a:t> </a:t>
            </a:r>
            <a:endParaRPr lang="pt-BR" sz="1200" dirty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 smtClean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>
              <a:solidFill>
                <a:srgbClr val="525252"/>
              </a:solidFill>
              <a:latin typeface="+mn-lt"/>
            </a:endParaRPr>
          </a:p>
          <a:p>
            <a:pPr algn="ctr"/>
            <a:r>
              <a:rPr lang="pt-BR" sz="1100" dirty="0" smtClean="0">
                <a:solidFill>
                  <a:srgbClr val="525252"/>
                </a:solidFill>
                <a:latin typeface="+mn-lt"/>
              </a:rPr>
              <a:t> </a:t>
            </a:r>
            <a:endParaRPr lang="pt-BR" sz="1100" dirty="0">
              <a:solidFill>
                <a:srgbClr val="525252"/>
              </a:solidFill>
              <a:latin typeface="+mn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445693" y="4923890"/>
            <a:ext cx="45720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Thalita Antony de Souza Lima</a:t>
            </a:r>
          </a:p>
          <a:p>
            <a:pPr algn="ctr"/>
            <a:r>
              <a:rPr lang="pt-BR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Gerente-Geral de Alimentos</a:t>
            </a:r>
          </a:p>
          <a:p>
            <a:pPr algn="ctr"/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/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Brasília, </a:t>
            </a:r>
            <a:r>
              <a:rPr lang="pt-B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24 de novembro de 2016.</a:t>
            </a:r>
            <a:endParaRPr lang="pt-B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" name="Imagem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420" y="6398814"/>
            <a:ext cx="2608580" cy="431165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15616" y="836712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1151620" y="1638092"/>
            <a:ext cx="6840760" cy="2448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 smtClean="0"/>
              <a:t>Pelo § 1º, II, do art. 8º da Lei n. 9782, de 26/1/1999, </a:t>
            </a:r>
            <a:r>
              <a:rPr lang="pt-BR" sz="2000" i="1" dirty="0"/>
              <a:t>  </a:t>
            </a:r>
            <a:r>
              <a:rPr lang="pt-BR" sz="2000" i="1" dirty="0" smtClean="0"/>
              <a:t>a Anvisa é incumbida de </a:t>
            </a:r>
            <a:r>
              <a:rPr lang="pt-BR" sz="2000" b="1" i="1" dirty="0" smtClean="0">
                <a:solidFill>
                  <a:schemeClr val="accent5">
                    <a:lumMod val="50000"/>
                  </a:schemeClr>
                </a:solidFill>
              </a:rPr>
              <a:t>regulamentar</a:t>
            </a:r>
            <a:r>
              <a:rPr lang="pt-BR" sz="2000" b="1" i="1" dirty="0">
                <a:solidFill>
                  <a:schemeClr val="accent5">
                    <a:lumMod val="50000"/>
                  </a:schemeClr>
                </a:solidFill>
              </a:rPr>
              <a:t>, controlar e fiscalizar os produtos e serviços que envolvam risco à saúde pública, incluindo alimentos</a:t>
            </a:r>
            <a:r>
              <a:rPr lang="pt-BR" sz="2000" i="1" dirty="0"/>
              <a:t>, </a:t>
            </a:r>
            <a:r>
              <a:rPr lang="pt-BR" sz="2000" i="1" dirty="0" smtClean="0"/>
              <a:t>bebidas</a:t>
            </a:r>
            <a:r>
              <a:rPr lang="pt-BR" sz="2000" i="1" dirty="0"/>
              <a:t>, águas envasadas, seus insumos, suas embalagens, aditivos alimentares, limites de contaminantes orgânicos, resíduos de agrotóxicos e de medicamentos </a:t>
            </a:r>
            <a:r>
              <a:rPr lang="pt-BR" sz="2000" i="1" dirty="0" smtClean="0"/>
              <a:t>veterinários. </a:t>
            </a:r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348060" y="461317"/>
            <a:ext cx="82832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4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Atribuições da Anvisa</a:t>
            </a:r>
            <a:endParaRPr lang="pt-BR" sz="34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0" name="Imagem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6237312"/>
            <a:ext cx="2608580" cy="4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381775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48060" y="461317"/>
            <a:ext cx="82832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4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Resolução RDC nº 264, de 22/9/2005</a:t>
            </a:r>
          </a:p>
        </p:txBody>
      </p:sp>
      <p:sp>
        <p:nvSpPr>
          <p:cNvPr id="3" name="Retângulo 2"/>
          <p:cNvSpPr/>
          <p:nvPr/>
        </p:nvSpPr>
        <p:spPr>
          <a:xfrm>
            <a:off x="539366" y="1491257"/>
            <a:ext cx="82811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Aprova o "REGULAMENTO TÉCNICO PARA CHOCOLATE E PRODUTOS DE CACAU"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10084" y="2780928"/>
            <a:ext cx="7390308" cy="1015663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efine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as características mínimas de composição para o chocolate, chocolate branco, massa de cacau, manteiga de cacau, cacau em pó e cacau solúvel.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pic>
        <p:nvPicPr>
          <p:cNvPr id="9" name="Imagem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6165304"/>
            <a:ext cx="2608580" cy="4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352144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48060" y="461317"/>
            <a:ext cx="8283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latin typeface="+mj-lt"/>
              </a:rPr>
              <a:t>Codex Alimentarius</a:t>
            </a:r>
            <a:endParaRPr lang="pt-BR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57250" y="1515070"/>
            <a:ext cx="8064896" cy="707886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n-US" sz="2000" dirty="0">
                <a:latin typeface="+mn-lt"/>
              </a:rPr>
              <a:t>CODEX STAN 87 </a:t>
            </a:r>
            <a:r>
              <a:rPr lang="en-US" sz="2000" dirty="0" smtClean="0">
                <a:latin typeface="+mn-lt"/>
              </a:rPr>
              <a:t>– 1981 (</a:t>
            </a:r>
            <a:r>
              <a:rPr lang="en-US" sz="2000" dirty="0" smtClean="0">
                <a:solidFill>
                  <a:srgbClr val="953735"/>
                </a:solidFill>
                <a:latin typeface="+mn-lt"/>
              </a:rPr>
              <a:t>Revision: 2003 e Amend. 2016</a:t>
            </a:r>
            <a:r>
              <a:rPr lang="en-US" sz="2000" dirty="0" smtClean="0">
                <a:latin typeface="+mn-lt"/>
              </a:rPr>
              <a:t>)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Standard </a:t>
            </a:r>
            <a:r>
              <a:rPr lang="en-US" sz="2000" b="1" dirty="0">
                <a:solidFill>
                  <a:schemeClr val="tx2"/>
                </a:solidFill>
                <a:latin typeface="+mn-lt"/>
              </a:rPr>
              <a:t>for Chocolate and Chocolate </a:t>
            </a: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Products.</a:t>
            </a:r>
          </a:p>
        </p:txBody>
      </p:sp>
      <p:sp>
        <p:nvSpPr>
          <p:cNvPr id="3" name="Retângulo 2"/>
          <p:cNvSpPr/>
          <p:nvPr/>
        </p:nvSpPr>
        <p:spPr>
          <a:xfrm>
            <a:off x="457250" y="2438400"/>
            <a:ext cx="8064896" cy="707886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CODEX STAN 141-1983 </a:t>
            </a:r>
            <a:r>
              <a:rPr lang="en-US" sz="2000" dirty="0" smtClean="0">
                <a:solidFill>
                  <a:srgbClr val="953735"/>
                </a:solidFill>
                <a:latin typeface="+mn-lt"/>
              </a:rPr>
              <a:t>(</a:t>
            </a:r>
            <a:r>
              <a:rPr lang="en-US" sz="2000" dirty="0">
                <a:solidFill>
                  <a:srgbClr val="953735"/>
                </a:solidFill>
                <a:latin typeface="+mn-lt"/>
              </a:rPr>
              <a:t>Revision: 2001. Amendment: 2014, </a:t>
            </a:r>
            <a:r>
              <a:rPr lang="en-US" sz="2000" dirty="0" smtClean="0">
                <a:solidFill>
                  <a:srgbClr val="953735"/>
                </a:solidFill>
                <a:latin typeface="+mn-lt"/>
              </a:rPr>
              <a:t>2016)</a:t>
            </a:r>
            <a:endParaRPr lang="en-US" sz="2000" dirty="0">
              <a:solidFill>
                <a:srgbClr val="953735"/>
              </a:solidFill>
              <a:latin typeface="+mn-lt"/>
            </a:endParaRPr>
          </a:p>
          <a:p>
            <a:pPr algn="ctr"/>
            <a:r>
              <a:rPr lang="en-US" sz="2000" dirty="0" smtClean="0">
                <a:latin typeface="+mn-lt"/>
              </a:rPr>
              <a:t>Standard For Cocoa (Cacao) Mass (Cocoa/Chocolate Liquor) And Cocoa Cake</a:t>
            </a:r>
            <a:endParaRPr lang="en-US" sz="2000" dirty="0">
              <a:latin typeface="+mn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57250" y="3369558"/>
            <a:ext cx="8064896" cy="707886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+mn-lt"/>
              </a:rPr>
              <a:t>CODEX STAN 86-1981 </a:t>
            </a:r>
            <a:r>
              <a:rPr lang="en-US" sz="2000" dirty="0" smtClean="0">
                <a:solidFill>
                  <a:srgbClr val="953735"/>
                </a:solidFill>
                <a:latin typeface="+mn-lt"/>
              </a:rPr>
              <a:t>(Adopted </a:t>
            </a:r>
            <a:r>
              <a:rPr lang="en-US" sz="2000" dirty="0">
                <a:solidFill>
                  <a:srgbClr val="953735"/>
                </a:solidFill>
                <a:latin typeface="+mn-lt"/>
              </a:rPr>
              <a:t>in 1981. Revision: 2001. Amendment: </a:t>
            </a:r>
            <a:r>
              <a:rPr lang="en-US" sz="2000" dirty="0" smtClean="0">
                <a:solidFill>
                  <a:srgbClr val="953735"/>
                </a:solidFill>
                <a:latin typeface="+mn-lt"/>
              </a:rPr>
              <a:t>2016</a:t>
            </a:r>
            <a:r>
              <a:rPr lang="en-US" sz="2000" dirty="0" smtClean="0">
                <a:latin typeface="+mn-lt"/>
              </a:rPr>
              <a:t>)</a:t>
            </a:r>
            <a:endParaRPr lang="en-US" sz="2000" dirty="0">
              <a:latin typeface="+mn-lt"/>
            </a:endParaRPr>
          </a:p>
          <a:p>
            <a:pPr algn="ctr"/>
            <a:r>
              <a:rPr lang="en-US" sz="2000" dirty="0" smtClean="0">
                <a:latin typeface="+mn-lt"/>
              </a:rPr>
              <a:t>Standard For Cocoa Butter</a:t>
            </a:r>
            <a:endParaRPr lang="en-US" sz="2000" dirty="0">
              <a:latin typeface="+mn-lt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57250" y="4365104"/>
            <a:ext cx="8064896" cy="969496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900" dirty="0">
                <a:latin typeface="+mn-lt"/>
              </a:rPr>
              <a:t>CODEX STAN 105 - 1981 </a:t>
            </a:r>
            <a:r>
              <a:rPr lang="en-US" sz="1900" dirty="0" smtClean="0">
                <a:latin typeface="+mn-lt"/>
              </a:rPr>
              <a:t>(</a:t>
            </a:r>
            <a:r>
              <a:rPr lang="en-US" sz="1900" dirty="0" smtClean="0">
                <a:solidFill>
                  <a:srgbClr val="953735"/>
                </a:solidFill>
                <a:latin typeface="+mn-lt"/>
              </a:rPr>
              <a:t>Adopted </a:t>
            </a:r>
            <a:r>
              <a:rPr lang="en-US" sz="1900" dirty="0">
                <a:solidFill>
                  <a:srgbClr val="953735"/>
                </a:solidFill>
                <a:latin typeface="+mn-lt"/>
              </a:rPr>
              <a:t>in 1981. Revision: 2001. Amendment: 2010, 2013, </a:t>
            </a:r>
            <a:r>
              <a:rPr lang="en-US" sz="1900" dirty="0" smtClean="0">
                <a:solidFill>
                  <a:srgbClr val="953735"/>
                </a:solidFill>
                <a:latin typeface="+mn-lt"/>
              </a:rPr>
              <a:t>2016.) </a:t>
            </a:r>
            <a:endParaRPr lang="en-US" sz="1900" dirty="0">
              <a:solidFill>
                <a:srgbClr val="953735"/>
              </a:solidFill>
              <a:latin typeface="+mn-lt"/>
            </a:endParaRPr>
          </a:p>
          <a:p>
            <a:pPr algn="ctr"/>
            <a:r>
              <a:rPr lang="en-US" sz="1900" dirty="0" smtClean="0">
                <a:latin typeface="+mn-lt"/>
              </a:rPr>
              <a:t>Standard For Cocoa Powders (Cocoas) And Dry Mixtures Of Cocoa And Sugars</a:t>
            </a:r>
            <a:endParaRPr lang="en-US" sz="1900" dirty="0">
              <a:latin typeface="+mn-lt"/>
            </a:endParaRPr>
          </a:p>
        </p:txBody>
      </p:sp>
      <p:pic>
        <p:nvPicPr>
          <p:cNvPr id="11" name="Imagem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6165304"/>
            <a:ext cx="2608580" cy="4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943884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525705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215968"/>
                </a:solidFill>
                <a:latin typeface="+mj-lt"/>
              </a:rPr>
              <a:t>RDC 264/2005</a:t>
            </a:r>
            <a:endParaRPr lang="en-US" sz="2400" dirty="0">
              <a:solidFill>
                <a:srgbClr val="215968"/>
              </a:solidFill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76056" y="525706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215968"/>
                </a:solidFill>
                <a:latin typeface="+mj-lt"/>
              </a:rPr>
              <a:t>Codex Alimentarius</a:t>
            </a:r>
            <a:endParaRPr lang="en-US" sz="2400" dirty="0">
              <a:solidFill>
                <a:srgbClr val="215968"/>
              </a:solidFill>
              <a:latin typeface="+mj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1156172"/>
            <a:ext cx="3852428" cy="25545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pt-BR" sz="1600" dirty="0" smtClean="0">
                <a:latin typeface="+mj-lt"/>
              </a:rPr>
              <a:t>Definição e parâmetros para chocolate,  chocolate branco, </a:t>
            </a: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massa de cacau, manteiga de cacau, cacau em pó e cacau solúvel</a:t>
            </a:r>
            <a:r>
              <a:rPr lang="pt-B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pt-BR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1600" dirty="0">
                <a:latin typeface="+mj-lt"/>
              </a:rPr>
              <a:t>Prevê que chocolate e chocolate branco podem apresentar recheio, cobertura, formato e consistência </a:t>
            </a:r>
            <a:r>
              <a:rPr lang="pt-BR" sz="1600" dirty="0" smtClean="0">
                <a:latin typeface="+mj-lt"/>
              </a:rPr>
              <a:t>variados;</a:t>
            </a:r>
          </a:p>
          <a:p>
            <a:pPr algn="just"/>
            <a:endParaRPr lang="pt-BR" sz="1600" dirty="0" smtClean="0">
              <a:latin typeface="+mj-lt"/>
            </a:endParaRPr>
          </a:p>
          <a:p>
            <a:pPr marL="285750" indent="-285750" algn="just">
              <a:buFont typeface="Wingdings" pitchFamily="2" charset="2"/>
              <a:buChar char="§"/>
            </a:pPr>
            <a:endParaRPr lang="en-US" sz="1600" dirty="0">
              <a:latin typeface="+mj-lt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139952" y="33265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215968"/>
                </a:solidFill>
                <a:latin typeface="+mj-lt"/>
              </a:rPr>
              <a:t>X</a:t>
            </a:r>
            <a:endParaRPr lang="en-US" sz="2400" dirty="0">
              <a:solidFill>
                <a:srgbClr val="215968"/>
              </a:solidFill>
              <a:latin typeface="+mj-lt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283968" y="1165920"/>
            <a:ext cx="4680520" cy="57554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pt-BR" sz="1600" b="1" dirty="0">
                <a:latin typeface="+mj-lt"/>
              </a:rPr>
              <a:t>Definição dos tipos de Chocolate: </a:t>
            </a:r>
            <a:r>
              <a:rPr lang="pt-BR" sz="1600" dirty="0">
                <a:latin typeface="+mj-lt"/>
              </a:rPr>
              <a:t>chocolate, chocolate doce, cobertura de chocolate, chocolate ao leite, chocolate </a:t>
            </a:r>
            <a:r>
              <a:rPr lang="pt-BR" sz="1600" i="1" dirty="0">
                <a:latin typeface="+mj-lt"/>
              </a:rPr>
              <a:t>family</a:t>
            </a:r>
            <a:r>
              <a:rPr lang="pt-BR" sz="1600" i="1" dirty="0">
                <a:latin typeface="+mj-lt"/>
              </a:rPr>
              <a:t> </a:t>
            </a:r>
            <a:r>
              <a:rPr lang="pt-BR" sz="1600" i="1" dirty="0">
                <a:latin typeface="+mj-lt"/>
              </a:rPr>
              <a:t>milk</a:t>
            </a:r>
            <a:r>
              <a:rPr lang="pt-BR" sz="1600" dirty="0">
                <a:latin typeface="+mj-lt"/>
              </a:rPr>
              <a:t>,  cobertura de chocolate ao </a:t>
            </a:r>
            <a:r>
              <a:rPr lang="pt-BR" sz="1600" dirty="0" smtClean="0">
                <a:latin typeface="+mj-lt"/>
              </a:rPr>
              <a:t>leite;</a:t>
            </a:r>
          </a:p>
          <a:p>
            <a:pPr algn="just"/>
            <a:endParaRPr lang="pt-BR" sz="1600" dirty="0">
              <a:latin typeface="+mj-lt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1600" b="1" dirty="0">
                <a:latin typeface="+mj-lt"/>
              </a:rPr>
              <a:t>Definição de outros produtos de chocolate</a:t>
            </a:r>
            <a:r>
              <a:rPr lang="pt-BR" sz="1600" dirty="0">
                <a:latin typeface="+mj-lt"/>
              </a:rPr>
              <a:t>: chocolate branco, </a:t>
            </a:r>
            <a:r>
              <a:rPr lang="en-US" sz="1600" dirty="0">
                <a:latin typeface="+mj-lt"/>
              </a:rPr>
              <a:t>c</a:t>
            </a:r>
            <a:r>
              <a:rPr lang="en-US" sz="1600" dirty="0" smtClean="0">
                <a:latin typeface="+mj-lt"/>
              </a:rPr>
              <a:t>hocolate </a:t>
            </a:r>
            <a:r>
              <a:rPr lang="en-US" sz="1600" dirty="0">
                <a:latin typeface="+mj-lt"/>
              </a:rPr>
              <a:t>Gianduja, c</a:t>
            </a:r>
            <a:r>
              <a:rPr lang="en-US" sz="1600" dirty="0" smtClean="0">
                <a:latin typeface="+mj-lt"/>
              </a:rPr>
              <a:t>hocolate ao Leite Gianduja, chocolate </a:t>
            </a:r>
            <a:r>
              <a:rPr lang="en-US" sz="1600" dirty="0" err="1" smtClean="0">
                <a:latin typeface="+mj-lt"/>
              </a:rPr>
              <a:t>para</a:t>
            </a:r>
            <a:r>
              <a:rPr lang="en-US" sz="1600" dirty="0" smtClean="0">
                <a:latin typeface="+mj-lt"/>
              </a:rPr>
              <a:t> mesa, chocolate semi-</a:t>
            </a:r>
            <a:r>
              <a:rPr lang="en-US" sz="1600" dirty="0" err="1" smtClean="0">
                <a:latin typeface="+mj-lt"/>
              </a:rPr>
              <a:t>amargo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para</a:t>
            </a:r>
            <a:r>
              <a:rPr lang="en-US" sz="1600" dirty="0" smtClean="0">
                <a:latin typeface="+mj-lt"/>
              </a:rPr>
              <a:t> mesa, chocolate </a:t>
            </a:r>
            <a:r>
              <a:rPr lang="en-US" sz="1600" dirty="0" err="1" smtClean="0">
                <a:latin typeface="+mj-lt"/>
              </a:rPr>
              <a:t>amargo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>
                <a:latin typeface="+mj-lt"/>
              </a:rPr>
              <a:t>para </a:t>
            </a:r>
            <a:r>
              <a:rPr lang="en-US" sz="1600" dirty="0" smtClean="0">
                <a:latin typeface="+mj-lt"/>
              </a:rPr>
              <a:t>mesa;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pt-BR" sz="1600" dirty="0">
              <a:latin typeface="+mj-lt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1600" b="1" dirty="0" smtClean="0">
                <a:latin typeface="+mj-lt"/>
              </a:rPr>
              <a:t>Definição </a:t>
            </a:r>
            <a:r>
              <a:rPr lang="pt-BR" sz="1600" b="1" dirty="0">
                <a:latin typeface="+mj-lt"/>
              </a:rPr>
              <a:t>de formas de chocolates</a:t>
            </a:r>
            <a:r>
              <a:rPr lang="pt-BR" sz="1600" dirty="0">
                <a:latin typeface="+mj-lt"/>
              </a:rPr>
              <a:t>: chocolate </a:t>
            </a:r>
            <a:r>
              <a:rPr lang="pt-BR" sz="1600" dirty="0" err="1">
                <a:latin typeface="+mj-lt"/>
              </a:rPr>
              <a:t>Vermicelli</a:t>
            </a:r>
            <a:r>
              <a:rPr lang="pt-BR" sz="1600" dirty="0">
                <a:latin typeface="+mj-lt"/>
              </a:rPr>
              <a:t> e flocos de chocolate; chocolate </a:t>
            </a:r>
            <a:r>
              <a:rPr lang="pt-BR" sz="1600" dirty="0" err="1">
                <a:latin typeface="+mj-lt"/>
              </a:rPr>
              <a:t>Vermicelli</a:t>
            </a:r>
            <a:r>
              <a:rPr lang="pt-BR" sz="1600" dirty="0">
                <a:latin typeface="+mj-lt"/>
              </a:rPr>
              <a:t> ao leite; chocolate recheado; </a:t>
            </a:r>
            <a:r>
              <a:rPr lang="pt-BR" sz="1600" dirty="0" err="1" smtClean="0">
                <a:latin typeface="+mj-lt"/>
              </a:rPr>
              <a:t>praline</a:t>
            </a:r>
            <a:r>
              <a:rPr lang="pt-BR" sz="1600" dirty="0" smtClean="0">
                <a:latin typeface="+mj-lt"/>
              </a:rPr>
              <a:t>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pt-BR" sz="1600" dirty="0" smtClean="0">
              <a:latin typeface="+mj-lt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1600" b="1" dirty="0" smtClean="0">
                <a:latin typeface="+mj-lt"/>
              </a:rPr>
              <a:t>Definição </a:t>
            </a:r>
            <a:r>
              <a:rPr lang="pt-BR" sz="1600" b="1" dirty="0">
                <a:latin typeface="+mj-lt"/>
              </a:rPr>
              <a:t>de massa de cacau, manteiga de cacau, cacau em pó e cacau </a:t>
            </a:r>
            <a:r>
              <a:rPr lang="pt-BR" sz="1600" b="1" dirty="0" smtClean="0">
                <a:latin typeface="+mj-lt"/>
              </a:rPr>
              <a:t>solúvel e misturas de cacau e açúcares</a:t>
            </a:r>
            <a:r>
              <a:rPr lang="pt-B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pt-BR" sz="1600" b="1" dirty="0">
              <a:latin typeface="+mj-lt"/>
            </a:endParaRPr>
          </a:p>
          <a:p>
            <a:pPr marL="285750" indent="-285750" algn="just">
              <a:buFont typeface="Wingdings" pitchFamily="2" charset="2"/>
              <a:buChar char="§"/>
            </a:pPr>
            <a:endParaRPr lang="pt-BR" sz="1600" dirty="0">
              <a:latin typeface="+mj-lt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1600" dirty="0" smtClean="0">
                <a:latin typeface="+mj-lt"/>
              </a:rPr>
              <a:t>Tabela </a:t>
            </a:r>
            <a:r>
              <a:rPr lang="pt-BR" sz="1600" dirty="0">
                <a:latin typeface="+mj-lt"/>
              </a:rPr>
              <a:t>de </a:t>
            </a:r>
            <a:r>
              <a:rPr lang="pt-BR" sz="1600" dirty="0" smtClean="0">
                <a:latin typeface="+mj-lt"/>
              </a:rPr>
              <a:t>composição:  </a:t>
            </a:r>
            <a:r>
              <a:rPr lang="pt-BR" sz="1600" dirty="0">
                <a:latin typeface="+mj-lt"/>
              </a:rPr>
              <a:t>%  de manteiga de cacau, sólidos de cacau livres de gordura, </a:t>
            </a:r>
            <a:r>
              <a:rPr lang="en-US" sz="1600" dirty="0" err="1">
                <a:latin typeface="+mj-lt"/>
              </a:rPr>
              <a:t>sólidos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totais</a:t>
            </a:r>
            <a:r>
              <a:rPr lang="en-US" sz="1600" dirty="0">
                <a:latin typeface="+mj-lt"/>
              </a:rPr>
              <a:t> de </a:t>
            </a:r>
            <a:r>
              <a:rPr lang="en-US" sz="1600" dirty="0" err="1">
                <a:latin typeface="+mj-lt"/>
              </a:rPr>
              <a:t>cacau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amido</a:t>
            </a:r>
            <a:r>
              <a:rPr lang="en-US" sz="1600" dirty="0">
                <a:latin typeface="+mj-lt"/>
              </a:rPr>
              <a:t>/</a:t>
            </a:r>
            <a:r>
              <a:rPr lang="en-US" sz="1600" dirty="0" err="1">
                <a:latin typeface="+mj-lt"/>
              </a:rPr>
              <a:t>farinha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gordura</a:t>
            </a:r>
            <a:r>
              <a:rPr lang="en-US" sz="1600" dirty="0">
                <a:latin typeface="+mj-lt"/>
              </a:rPr>
              <a:t> do </a:t>
            </a:r>
            <a:r>
              <a:rPr lang="en-US" sz="1600" dirty="0" err="1">
                <a:latin typeface="+mj-lt"/>
              </a:rPr>
              <a:t>leite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nozes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sólidos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totais</a:t>
            </a:r>
            <a:r>
              <a:rPr lang="en-US" sz="1600" dirty="0">
                <a:latin typeface="+mj-lt"/>
              </a:rPr>
              <a:t> de </a:t>
            </a:r>
            <a:r>
              <a:rPr lang="en-US" sz="1600" dirty="0" err="1" smtClean="0">
                <a:latin typeface="+mj-lt"/>
              </a:rPr>
              <a:t>leite</a:t>
            </a:r>
            <a:r>
              <a:rPr lang="en-US" sz="1600" dirty="0" smtClean="0">
                <a:latin typeface="+mj-lt"/>
              </a:rPr>
              <a:t>. 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72015344"/>
      </p:ext>
    </p:extLst>
  </p:cSld>
  <p:clrMapOvr>
    <a:masterClrMapping/>
  </p:clrMapOvr>
  <p:transition xmlns:p14="http://schemas.microsoft.com/office/powerpoint/2010/main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525705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+mj-lt"/>
              </a:rPr>
              <a:t>RDC 264/2005</a:t>
            </a:r>
            <a:endParaRPr lang="en-US" sz="2400" dirty="0"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76056" y="525706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+mj-lt"/>
              </a:rPr>
              <a:t>Codex Alimentarius</a:t>
            </a:r>
            <a:endParaRPr lang="en-US" sz="2400" dirty="0">
              <a:latin typeface="+mj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1156172"/>
            <a:ext cx="3852428" cy="30469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pt-BR" sz="1600" b="1" dirty="0">
                <a:latin typeface="Calibri"/>
                <a:cs typeface="Calibri"/>
              </a:rPr>
              <a:t>Definições e parâmetros: </a:t>
            </a:r>
          </a:p>
          <a:p>
            <a:pPr algn="just"/>
            <a:r>
              <a:rPr lang="pt-BR" sz="1600" b="1" dirty="0">
                <a:latin typeface="Calibri"/>
                <a:cs typeface="Calibri"/>
              </a:rPr>
              <a:t>Chocolate: </a:t>
            </a:r>
            <a:r>
              <a:rPr lang="pt-BR" sz="1600" dirty="0">
                <a:latin typeface="Calibri"/>
                <a:cs typeface="Calibri"/>
              </a:rPr>
              <a:t>é o produto obtido a partir da mistura de derivados de </a:t>
            </a:r>
            <a:r>
              <a:rPr lang="pt-BR" sz="1600" dirty="0" smtClean="0">
                <a:latin typeface="Calibri"/>
                <a:cs typeface="Calibri"/>
              </a:rPr>
              <a:t>cacau, </a:t>
            </a:r>
            <a:r>
              <a:rPr lang="pt-BR" sz="1600" dirty="0">
                <a:latin typeface="Calibri"/>
                <a:cs typeface="Calibri"/>
              </a:rPr>
              <a:t>massa (ou pasta ou </a:t>
            </a:r>
            <a:r>
              <a:rPr lang="pt-BR" sz="1600" dirty="0" err="1">
                <a:latin typeface="Calibri"/>
                <a:cs typeface="Calibri"/>
              </a:rPr>
              <a:t>liquor</a:t>
            </a:r>
            <a:r>
              <a:rPr lang="pt-BR" sz="1600" dirty="0">
                <a:latin typeface="Calibri"/>
                <a:cs typeface="Calibri"/>
              </a:rPr>
              <a:t>) de cacau, cacau em pó e ou manteiga de cacau, com </a:t>
            </a:r>
            <a:r>
              <a:rPr lang="pt-BR" sz="1600" dirty="0" smtClean="0">
                <a:latin typeface="Calibri"/>
                <a:cs typeface="Calibri"/>
              </a:rPr>
              <a:t>outros </a:t>
            </a:r>
            <a:r>
              <a:rPr lang="pt-BR" sz="1600" dirty="0">
                <a:latin typeface="Calibri"/>
                <a:cs typeface="Calibri"/>
              </a:rPr>
              <a:t>ingredientes, contendo, no mínimo, 25 %</a:t>
            </a:r>
          </a:p>
          <a:p>
            <a:pPr algn="just"/>
            <a:r>
              <a:rPr lang="pt-BR" sz="1600" dirty="0">
                <a:latin typeface="Calibri"/>
                <a:cs typeface="Calibri"/>
              </a:rPr>
              <a:t>de sólidos totais de cacau. </a:t>
            </a:r>
          </a:p>
          <a:p>
            <a:pPr algn="just"/>
            <a:endParaRPr lang="pt-BR" sz="1600" dirty="0">
              <a:latin typeface="Calibri"/>
              <a:cs typeface="Calibri"/>
            </a:endParaRPr>
          </a:p>
          <a:p>
            <a:pPr algn="just"/>
            <a:r>
              <a:rPr lang="pt-BR" sz="1600" b="1" dirty="0">
                <a:latin typeface="Calibri"/>
                <a:cs typeface="Calibri"/>
              </a:rPr>
              <a:t>Chocolate Branco: </a:t>
            </a:r>
            <a:r>
              <a:rPr lang="pt-BR" sz="1600" dirty="0">
                <a:latin typeface="Calibri"/>
                <a:cs typeface="Calibri"/>
              </a:rPr>
              <a:t>é o produto obtido a partir da mistura de manteiga de cacau com outros ingredientes contendo, no mínimo, </a:t>
            </a:r>
            <a:r>
              <a:rPr lang="pt-BR" sz="1600" dirty="0" smtClean="0">
                <a:latin typeface="Calibri"/>
                <a:cs typeface="Calibri"/>
              </a:rPr>
              <a:t>20% </a:t>
            </a:r>
            <a:r>
              <a:rPr lang="pt-BR" sz="1600" dirty="0">
                <a:latin typeface="Calibri"/>
                <a:cs typeface="Calibri"/>
              </a:rPr>
              <a:t>de sólidos totais de cacau</a:t>
            </a:r>
            <a:r>
              <a:rPr lang="pt-BR" sz="1600" dirty="0" smtClean="0">
                <a:latin typeface="Calibri"/>
                <a:cs typeface="Calibri"/>
              </a:rPr>
              <a:t>.</a:t>
            </a:r>
            <a:endParaRPr lang="pt-BR" sz="1600" dirty="0">
              <a:latin typeface="Calibri"/>
              <a:cs typeface="Calibri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103948" y="53666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+mj-lt"/>
              </a:rPr>
              <a:t>X</a:t>
            </a:r>
            <a:endParaRPr lang="en-US" dirty="0">
              <a:latin typeface="+mj-lt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283968" y="1165920"/>
            <a:ext cx="4680520" cy="37856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pt-BR" sz="1600" b="1" dirty="0" smtClean="0">
                <a:latin typeface="Calibri"/>
                <a:cs typeface="Calibri"/>
              </a:rPr>
              <a:t>Definições e parâmetros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1600" b="1" dirty="0" smtClean="0">
                <a:latin typeface="Calibri"/>
                <a:cs typeface="Calibri"/>
              </a:rPr>
              <a:t>Chocolate: </a:t>
            </a:r>
            <a:r>
              <a:rPr lang="pt-BR" sz="1600" dirty="0" smtClean="0">
                <a:latin typeface="Calibri"/>
                <a:cs typeface="Calibri"/>
              </a:rPr>
              <a:t>denominado, em algumas regiões</a:t>
            </a:r>
            <a:r>
              <a:rPr lang="pt-BR" sz="1600" i="1" dirty="0" smtClean="0">
                <a:latin typeface="Calibri"/>
                <a:cs typeface="Calibri"/>
              </a:rPr>
              <a:t>, de </a:t>
            </a:r>
            <a:r>
              <a:rPr lang="pt-BR" sz="1600" i="1" dirty="0" err="1" smtClean="0">
                <a:latin typeface="Calibri"/>
                <a:cs typeface="Calibri"/>
              </a:rPr>
              <a:t>bittersweet</a:t>
            </a:r>
            <a:r>
              <a:rPr lang="pt-BR" sz="1600" i="1" dirty="0" smtClean="0">
                <a:latin typeface="Calibri"/>
                <a:cs typeface="Calibri"/>
              </a:rPr>
              <a:t> </a:t>
            </a:r>
            <a:r>
              <a:rPr lang="pt-BR" sz="1600" i="1" dirty="0">
                <a:latin typeface="Calibri"/>
                <a:cs typeface="Calibri"/>
              </a:rPr>
              <a:t>chocolate, </a:t>
            </a:r>
            <a:r>
              <a:rPr lang="pt-BR" sz="1600" i="1" dirty="0" err="1">
                <a:latin typeface="Calibri"/>
                <a:cs typeface="Calibri"/>
              </a:rPr>
              <a:t>semi-sweet</a:t>
            </a:r>
            <a:r>
              <a:rPr lang="pt-BR" sz="1600" i="1" dirty="0">
                <a:latin typeface="Calibri"/>
                <a:cs typeface="Calibri"/>
              </a:rPr>
              <a:t> chocolate, </a:t>
            </a:r>
            <a:r>
              <a:rPr lang="pt-BR" sz="1600" i="1" dirty="0" err="1">
                <a:latin typeface="Calibri"/>
                <a:cs typeface="Calibri"/>
              </a:rPr>
              <a:t>dark</a:t>
            </a:r>
            <a:r>
              <a:rPr lang="pt-BR" sz="1600" i="1" dirty="0">
                <a:latin typeface="Calibri"/>
                <a:cs typeface="Calibri"/>
              </a:rPr>
              <a:t> chocolate </a:t>
            </a:r>
            <a:r>
              <a:rPr lang="pt-BR" sz="1600" dirty="0" err="1">
                <a:latin typeface="Calibri"/>
                <a:cs typeface="Calibri"/>
              </a:rPr>
              <a:t>or</a:t>
            </a:r>
            <a:r>
              <a:rPr lang="pt-BR" sz="1600" dirty="0">
                <a:latin typeface="Calibri"/>
                <a:cs typeface="Calibri"/>
              </a:rPr>
              <a:t> </a:t>
            </a:r>
            <a:r>
              <a:rPr lang="pt-BR" sz="1600" i="1" dirty="0">
                <a:latin typeface="Calibri"/>
                <a:cs typeface="Calibri"/>
              </a:rPr>
              <a:t>“</a:t>
            </a:r>
            <a:r>
              <a:rPr lang="pt-BR" sz="1600" i="1" dirty="0" err="1">
                <a:latin typeface="Calibri"/>
                <a:cs typeface="Calibri"/>
              </a:rPr>
              <a:t>chocolat</a:t>
            </a:r>
            <a:r>
              <a:rPr lang="pt-BR" sz="1600" i="1" dirty="0">
                <a:latin typeface="Calibri"/>
                <a:cs typeface="Calibri"/>
              </a:rPr>
              <a:t> </a:t>
            </a:r>
            <a:r>
              <a:rPr lang="pt-BR" sz="1600" i="1" dirty="0" err="1">
                <a:latin typeface="Calibri"/>
                <a:cs typeface="Calibri"/>
              </a:rPr>
              <a:t>fondant</a:t>
            </a:r>
            <a:r>
              <a:rPr lang="pt-BR" sz="1600" i="1" dirty="0" smtClean="0">
                <a:latin typeface="Calibri"/>
                <a:cs typeface="Calibri"/>
              </a:rPr>
              <a:t>”</a:t>
            </a:r>
            <a:r>
              <a:rPr lang="pt-BR" sz="1600" dirty="0" smtClean="0">
                <a:latin typeface="Calibri"/>
                <a:cs typeface="Calibri"/>
              </a:rPr>
              <a:t>. Deve conter, na base de matéria seca, pelo menos, 35</a:t>
            </a:r>
            <a:r>
              <a:rPr lang="pt-BR" sz="1600" dirty="0">
                <a:latin typeface="Calibri"/>
                <a:cs typeface="Calibri"/>
              </a:rPr>
              <a:t>% de sólidos totais de cacau</a:t>
            </a:r>
            <a:r>
              <a:rPr lang="pt-BR" sz="1600" dirty="0" smtClean="0">
                <a:latin typeface="Calibri"/>
                <a:cs typeface="Calibri"/>
              </a:rPr>
              <a:t>, dos quais, pelo menos 18</a:t>
            </a:r>
            <a:r>
              <a:rPr lang="pt-BR" sz="1600" dirty="0">
                <a:latin typeface="Calibri"/>
                <a:cs typeface="Calibri"/>
              </a:rPr>
              <a:t>% </a:t>
            </a:r>
            <a:r>
              <a:rPr lang="pt-BR" sz="1600" dirty="0" smtClean="0">
                <a:latin typeface="Calibri"/>
                <a:cs typeface="Calibri"/>
              </a:rPr>
              <a:t>devem ser de manteiga de cacau e pelo menos 14% de sólidos de cacau livres de gordura.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pt-BR" sz="1600" dirty="0">
              <a:latin typeface="Calibri"/>
              <a:cs typeface="Calibri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1600" b="1" dirty="0" smtClean="0">
                <a:latin typeface="Calibri"/>
                <a:cs typeface="Calibri"/>
              </a:rPr>
              <a:t>Chocolate branco: </a:t>
            </a:r>
            <a:r>
              <a:rPr lang="pt-BR" sz="1600" dirty="0" smtClean="0">
                <a:latin typeface="Calibri"/>
                <a:cs typeface="Calibri"/>
              </a:rPr>
              <a:t>deve conter, </a:t>
            </a:r>
            <a:r>
              <a:rPr lang="en-US" sz="1600" dirty="0" err="1" smtClean="0">
                <a:latin typeface="Calibri"/>
                <a:cs typeface="Calibri"/>
              </a:rPr>
              <a:t>na</a:t>
            </a:r>
            <a:r>
              <a:rPr lang="en-US" sz="1600" dirty="0" smtClean="0">
                <a:latin typeface="Calibri"/>
                <a:cs typeface="Calibri"/>
              </a:rPr>
              <a:t> </a:t>
            </a:r>
            <a:r>
              <a:rPr lang="en-US" sz="1600" dirty="0">
                <a:latin typeface="Calibri"/>
                <a:cs typeface="Calibri"/>
              </a:rPr>
              <a:t>base de </a:t>
            </a:r>
            <a:r>
              <a:rPr lang="en-US" sz="1600" dirty="0" err="1">
                <a:latin typeface="Calibri"/>
                <a:cs typeface="Calibri"/>
              </a:rPr>
              <a:t>matéria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seca</a:t>
            </a:r>
            <a:r>
              <a:rPr lang="en-US" sz="1600" dirty="0">
                <a:latin typeface="Calibri"/>
                <a:cs typeface="Calibri"/>
              </a:rPr>
              <a:t>, </a:t>
            </a:r>
            <a:r>
              <a:rPr lang="en-US" sz="1600" dirty="0" err="1">
                <a:latin typeface="Calibri"/>
                <a:cs typeface="Calibri"/>
              </a:rPr>
              <a:t>pelo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menos</a:t>
            </a:r>
            <a:r>
              <a:rPr lang="en-US" sz="1600" dirty="0">
                <a:latin typeface="Calibri"/>
                <a:cs typeface="Calibri"/>
              </a:rPr>
              <a:t> 20% de </a:t>
            </a:r>
            <a:r>
              <a:rPr lang="en-US" sz="1600" dirty="0" err="1">
                <a:latin typeface="Calibri"/>
                <a:cs typeface="Calibri"/>
              </a:rPr>
              <a:t>manteiga</a:t>
            </a:r>
            <a:r>
              <a:rPr lang="en-US" sz="1600" dirty="0">
                <a:latin typeface="Calibri"/>
                <a:cs typeface="Calibri"/>
              </a:rPr>
              <a:t> de </a:t>
            </a:r>
            <a:r>
              <a:rPr lang="en-US" sz="1600" dirty="0" err="1">
                <a:latin typeface="Calibri"/>
                <a:cs typeface="Calibri"/>
              </a:rPr>
              <a:t>cacau</a:t>
            </a:r>
            <a:r>
              <a:rPr lang="en-US" sz="1600" dirty="0">
                <a:latin typeface="Calibri"/>
                <a:cs typeface="Calibri"/>
              </a:rPr>
              <a:t> e </a:t>
            </a:r>
            <a:r>
              <a:rPr lang="en-US" sz="1600" dirty="0" err="1">
                <a:latin typeface="Calibri"/>
                <a:cs typeface="Calibri"/>
              </a:rPr>
              <a:t>pelo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menos</a:t>
            </a:r>
            <a:r>
              <a:rPr lang="en-US" sz="1600" dirty="0">
                <a:latin typeface="Calibri"/>
                <a:cs typeface="Calibri"/>
              </a:rPr>
              <a:t> 14% de </a:t>
            </a:r>
            <a:r>
              <a:rPr lang="pt-BR" sz="1600" dirty="0">
                <a:latin typeface="Calibri"/>
                <a:cs typeface="Calibri"/>
              </a:rPr>
              <a:t>sólidos</a:t>
            </a:r>
            <a:r>
              <a:rPr lang="en-US" sz="1600" dirty="0" smtClean="0">
                <a:latin typeface="Calibri"/>
                <a:cs typeface="Calibri"/>
              </a:rPr>
              <a:t> de </a:t>
            </a:r>
            <a:r>
              <a:rPr lang="en-US" sz="1600" dirty="0" err="1" smtClean="0">
                <a:latin typeface="Calibri"/>
                <a:cs typeface="Calibri"/>
              </a:rPr>
              <a:t>leite</a:t>
            </a:r>
            <a:r>
              <a:rPr lang="en-US" sz="1600" dirty="0" smtClean="0">
                <a:latin typeface="Calibri"/>
                <a:cs typeface="Calibri"/>
              </a:rPr>
              <a:t> </a:t>
            </a:r>
            <a:r>
              <a:rPr lang="en-US" sz="1600" dirty="0">
                <a:latin typeface="Calibri"/>
                <a:cs typeface="Calibri"/>
              </a:rPr>
              <a:t>(</a:t>
            </a:r>
            <a:r>
              <a:rPr lang="en-US" sz="1600" dirty="0" err="1">
                <a:latin typeface="Calibri"/>
                <a:cs typeface="Calibri"/>
              </a:rPr>
              <a:t>incluindo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 smtClean="0">
                <a:latin typeface="Calibri"/>
                <a:cs typeface="Calibri"/>
              </a:rPr>
              <a:t>gordura</a:t>
            </a:r>
            <a:r>
              <a:rPr lang="en-US" sz="1600" dirty="0" smtClean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láctea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mínima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smtClean="0">
                <a:latin typeface="Calibri"/>
                <a:cs typeface="Calibri"/>
              </a:rPr>
              <a:t>entre </a:t>
            </a:r>
            <a:r>
              <a:rPr lang="en-US" sz="1600" dirty="0">
                <a:latin typeface="Calibri"/>
                <a:cs typeface="Calibri"/>
              </a:rPr>
              <a:t>2,5% e 3,5%, </a:t>
            </a:r>
            <a:r>
              <a:rPr lang="en-US" sz="1600" dirty="0" err="1">
                <a:latin typeface="Calibri"/>
                <a:cs typeface="Calibri"/>
              </a:rPr>
              <a:t>aplicada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pela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autoridade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competente</a:t>
            </a:r>
            <a:r>
              <a:rPr lang="en-US" sz="1600" dirty="0">
                <a:latin typeface="Calibri"/>
                <a:cs typeface="Calibri"/>
              </a:rPr>
              <a:t> de </a:t>
            </a:r>
            <a:r>
              <a:rPr lang="en-US" sz="1600" dirty="0" err="1">
                <a:latin typeface="Calibri"/>
                <a:cs typeface="Calibri"/>
              </a:rPr>
              <a:t>acordo</a:t>
            </a:r>
            <a:r>
              <a:rPr lang="en-US" sz="1600" dirty="0">
                <a:latin typeface="Calibri"/>
                <a:cs typeface="Calibri"/>
              </a:rPr>
              <a:t> com </a:t>
            </a:r>
            <a:r>
              <a:rPr lang="en-US" sz="1600" dirty="0" smtClean="0">
                <a:latin typeface="Calibri"/>
                <a:cs typeface="Calibri"/>
              </a:rPr>
              <a:t>a </a:t>
            </a:r>
            <a:r>
              <a:rPr lang="en-US" sz="1600" dirty="0" err="1">
                <a:latin typeface="Calibri"/>
                <a:cs typeface="Calibri"/>
              </a:rPr>
              <a:t>legislação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aplicável</a:t>
            </a:r>
            <a:r>
              <a:rPr lang="en-US" sz="1600" dirty="0" smtClean="0">
                <a:latin typeface="Calibri"/>
                <a:cs typeface="Calibri"/>
              </a:rPr>
              <a:t>).</a:t>
            </a:r>
            <a:endParaRPr lang="pt-BR" sz="1600" dirty="0">
              <a:latin typeface="Calibri"/>
              <a:cs typeface="Calibri"/>
            </a:endParaRPr>
          </a:p>
        </p:txBody>
      </p:sp>
      <p:sp>
        <p:nvSpPr>
          <p:cNvPr id="9" name="CaixaDeTexto 5"/>
          <p:cNvSpPr txBox="1"/>
          <p:nvPr/>
        </p:nvSpPr>
        <p:spPr>
          <a:xfrm>
            <a:off x="179512" y="4365104"/>
            <a:ext cx="3960440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Calibri"/>
                <a:cs typeface="Calibri"/>
              </a:rPr>
              <a:t>Rotulage</a:t>
            </a:r>
            <a:r>
              <a:rPr lang="pt-BR" sz="1500" dirty="0" smtClean="0">
                <a:latin typeface="Calibri"/>
                <a:cs typeface="Calibri"/>
              </a:rPr>
              <a:t>m</a:t>
            </a:r>
          </a:p>
          <a:p>
            <a:pPr algn="ctr"/>
            <a:endParaRPr lang="pt-BR" sz="1500" dirty="0">
              <a:latin typeface="Calibri"/>
              <a:cs typeface="Calibri"/>
            </a:endParaRPr>
          </a:p>
          <a:p>
            <a:pPr algn="just"/>
            <a:r>
              <a:rPr lang="pt-BR" sz="1500" dirty="0" smtClean="0">
                <a:latin typeface="Calibri"/>
                <a:cs typeface="Calibri"/>
              </a:rPr>
              <a:t>Designação conforme definição e atendimento aos requisitos de rotulagem geral, rotulagem nutricional e informação nutricional complementar. </a:t>
            </a:r>
            <a:endParaRPr lang="en-US" sz="1500" dirty="0">
              <a:latin typeface="Calibri"/>
              <a:cs typeface="Calibri"/>
            </a:endParaRPr>
          </a:p>
        </p:txBody>
      </p:sp>
      <p:sp>
        <p:nvSpPr>
          <p:cNvPr id="10" name="CaixaDeTexto 5"/>
          <p:cNvSpPr txBox="1"/>
          <p:nvPr/>
        </p:nvSpPr>
        <p:spPr>
          <a:xfrm>
            <a:off x="4283968" y="5142365"/>
            <a:ext cx="4680520" cy="17081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Calibri"/>
                <a:cs typeface="Calibri"/>
              </a:rPr>
              <a:t>Rotulage</a:t>
            </a:r>
            <a:r>
              <a:rPr lang="pt-BR" sz="1500" dirty="0" smtClean="0">
                <a:latin typeface="Calibri"/>
                <a:cs typeface="Calibri"/>
              </a:rPr>
              <a:t>m</a:t>
            </a:r>
          </a:p>
          <a:p>
            <a:pPr algn="ctr"/>
            <a:endParaRPr lang="pt-BR" sz="1500" dirty="0">
              <a:latin typeface="Calibri"/>
              <a:cs typeface="Calibri"/>
            </a:endParaRPr>
          </a:p>
          <a:p>
            <a:pPr algn="just"/>
            <a:r>
              <a:rPr lang="pt-BR" sz="1500" dirty="0" smtClean="0">
                <a:latin typeface="Calibri"/>
                <a:cs typeface="Calibri"/>
              </a:rPr>
              <a:t>Designação </a:t>
            </a:r>
            <a:r>
              <a:rPr lang="pt-BR" sz="1500" dirty="0">
                <a:latin typeface="Calibri"/>
                <a:cs typeface="Calibri"/>
              </a:rPr>
              <a:t>conforme </a:t>
            </a:r>
            <a:r>
              <a:rPr lang="pt-BR" sz="1500" dirty="0" smtClean="0">
                <a:latin typeface="Calibri"/>
                <a:cs typeface="Calibri"/>
              </a:rPr>
              <a:t>definição; parâmetros para declaração de certos ingredientes (edulcorantes)</a:t>
            </a:r>
            <a:r>
              <a:rPr lang="en-US" sz="1500" dirty="0" smtClean="0">
                <a:latin typeface="Calibri"/>
                <a:cs typeface="Calibri"/>
              </a:rPr>
              <a:t> </a:t>
            </a:r>
            <a:r>
              <a:rPr lang="pt-BR" sz="1500" dirty="0" smtClean="0">
                <a:latin typeface="Calibri"/>
                <a:cs typeface="Calibri"/>
              </a:rPr>
              <a:t>e atendimento aos requisitos de rotulagem geral, nutricional, INC e declaração quantitativa de sólidos de cacau</a:t>
            </a:r>
            <a:endParaRPr lang="en-US" sz="15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197031"/>
      </p:ext>
    </p:extLst>
  </p:cSld>
  <p:clrMapOvr>
    <a:masterClrMapping/>
  </p:clrMapOvr>
  <p:transition xmlns:p14="http://schemas.microsoft.com/office/powerpoint/2010/main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27584" y="404664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Aspectos regulatórios 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55576" y="1268760"/>
            <a:ext cx="7776864" cy="738664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100" dirty="0">
                <a:latin typeface="Calibri"/>
                <a:cs typeface="Calibri"/>
              </a:rPr>
              <a:t>N</a:t>
            </a:r>
            <a:r>
              <a:rPr lang="pt-BR" sz="2100" dirty="0" smtClean="0">
                <a:latin typeface="Calibri"/>
                <a:cs typeface="Calibri"/>
              </a:rPr>
              <a:t>ecessidade de atualização do regulamento técnico vigente no Brasil (RDC 264/2005)</a:t>
            </a:r>
          </a:p>
        </p:txBody>
      </p:sp>
      <p:sp>
        <p:nvSpPr>
          <p:cNvPr id="5" name="Seta à esquerda, à direita e acima 4"/>
          <p:cNvSpPr/>
          <p:nvPr/>
        </p:nvSpPr>
        <p:spPr>
          <a:xfrm rot="10800000">
            <a:off x="3275856" y="2492896"/>
            <a:ext cx="2376264" cy="2232248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/>
          <p:cNvSpPr txBox="1"/>
          <p:nvPr/>
        </p:nvSpPr>
        <p:spPr>
          <a:xfrm>
            <a:off x="3347864" y="508518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215968"/>
                </a:solidFill>
                <a:latin typeface="+mj-lt"/>
              </a:rPr>
              <a:t>Convergência regulatória internacional</a:t>
            </a:r>
            <a:endParaRPr lang="en-US" dirty="0">
              <a:solidFill>
                <a:srgbClr val="215968"/>
              </a:solidFill>
              <a:latin typeface="+mj-lt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5536" y="2636912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215968"/>
                </a:solidFill>
                <a:latin typeface="+mj-lt"/>
              </a:rPr>
              <a:t>Melhoria da qualidade dos produtos no mercado </a:t>
            </a:r>
            <a:endParaRPr lang="en-US" dirty="0">
              <a:solidFill>
                <a:srgbClr val="215968"/>
              </a:solidFill>
              <a:latin typeface="+mj-lt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156176" y="2636912"/>
            <a:ext cx="2448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215968"/>
                </a:solidFill>
                <a:latin typeface="+mj-lt"/>
              </a:rPr>
              <a:t>Acesso dos consumidores a </a:t>
            </a:r>
            <a:r>
              <a:rPr lang="pt-BR" dirty="0">
                <a:solidFill>
                  <a:srgbClr val="215968"/>
                </a:solidFill>
                <a:latin typeface="+mj-lt"/>
              </a:rPr>
              <a:t>informações sobre </a:t>
            </a:r>
            <a:r>
              <a:rPr lang="pt-BR" dirty="0" smtClean="0">
                <a:solidFill>
                  <a:srgbClr val="215968"/>
                </a:solidFill>
                <a:latin typeface="+mj-lt"/>
              </a:rPr>
              <a:t>as características </a:t>
            </a:r>
            <a:r>
              <a:rPr lang="pt-BR" dirty="0">
                <a:solidFill>
                  <a:srgbClr val="215968"/>
                </a:solidFill>
                <a:latin typeface="+mj-lt"/>
              </a:rPr>
              <a:t>de composição e </a:t>
            </a:r>
            <a:r>
              <a:rPr lang="pt-BR" dirty="0" smtClean="0">
                <a:solidFill>
                  <a:srgbClr val="215968"/>
                </a:solidFill>
                <a:latin typeface="+mj-lt"/>
              </a:rPr>
              <a:t>qualidade </a:t>
            </a:r>
            <a:endParaRPr lang="en-US" dirty="0">
              <a:solidFill>
                <a:srgbClr val="215968"/>
              </a:solidFill>
              <a:latin typeface="+mj-lt"/>
            </a:endParaRPr>
          </a:p>
        </p:txBody>
      </p:sp>
      <p:sp>
        <p:nvSpPr>
          <p:cNvPr id="2" name="Up Arrow 1"/>
          <p:cNvSpPr/>
          <p:nvPr/>
        </p:nvSpPr>
        <p:spPr>
          <a:xfrm>
            <a:off x="755576" y="4077072"/>
            <a:ext cx="216024" cy="360040"/>
          </a:xfrm>
          <a:prstGeom prst="upArrow">
            <a:avLst/>
          </a:prstGeom>
          <a:solidFill>
            <a:srgbClr val="419320"/>
          </a:solidFill>
          <a:ln>
            <a:solidFill>
              <a:srgbClr val="4193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755576" y="4581128"/>
            <a:ext cx="216024" cy="43204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115616" y="4077072"/>
            <a:ext cx="115212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>
                <a:solidFill>
                  <a:srgbClr val="419320"/>
                </a:solidFill>
                <a:latin typeface="Calibri"/>
                <a:cs typeface="Calibri"/>
              </a:rPr>
              <a:t>Flavonoides</a:t>
            </a:r>
            <a:endParaRPr lang="en-US" sz="1500" dirty="0">
              <a:solidFill>
                <a:srgbClr val="419320"/>
              </a:solidFill>
              <a:latin typeface="Calibri"/>
              <a:cs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87624" y="4581128"/>
            <a:ext cx="115212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>
                <a:solidFill>
                  <a:srgbClr val="FF0000"/>
                </a:solidFill>
                <a:latin typeface="Calibri"/>
                <a:cs typeface="Calibri"/>
              </a:rPr>
              <a:t>Acucar</a:t>
            </a:r>
            <a:endParaRPr lang="en-US" sz="15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7624" y="5013176"/>
            <a:ext cx="17281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>
                <a:solidFill>
                  <a:srgbClr val="FF0000"/>
                </a:solidFill>
                <a:latin typeface="Calibri"/>
                <a:cs typeface="Calibri"/>
              </a:rPr>
              <a:t>Gordura</a:t>
            </a:r>
            <a:r>
              <a:rPr lang="en-US" sz="1500" dirty="0" smtClean="0">
                <a:solidFill>
                  <a:srgbClr val="FF0000"/>
                </a:solidFill>
                <a:latin typeface="Calibri"/>
                <a:cs typeface="Calibri"/>
              </a:rPr>
              <a:t> vegetal </a:t>
            </a:r>
            <a:r>
              <a:rPr lang="en-US" sz="1500" dirty="0" err="1" smtClean="0">
                <a:solidFill>
                  <a:srgbClr val="FF0000"/>
                </a:solidFill>
                <a:latin typeface="Calibri"/>
                <a:cs typeface="Calibri"/>
              </a:rPr>
              <a:t>hidrogenada</a:t>
            </a:r>
            <a:endParaRPr lang="en-US" sz="15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7" name="Down Arrow 16"/>
          <p:cNvSpPr/>
          <p:nvPr/>
        </p:nvSpPr>
        <p:spPr>
          <a:xfrm flipH="1">
            <a:off x="755576" y="5157192"/>
            <a:ext cx="216024" cy="36004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83550"/>
      </p:ext>
    </p:extLst>
  </p:cSld>
  <p:clrMapOvr>
    <a:masterClrMapping/>
  </p:clrMapOvr>
  <p:transition xmlns:p14="http://schemas.microsoft.com/office/powerpoint/2010/main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lipse 24"/>
          <p:cNvSpPr/>
          <p:nvPr/>
        </p:nvSpPr>
        <p:spPr>
          <a:xfrm>
            <a:off x="5527964" y="3083650"/>
            <a:ext cx="247319" cy="28973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/>
              <a:t>3</a:t>
            </a:r>
            <a:endParaRPr lang="pt-BR" sz="1200" b="1" dirty="0"/>
          </a:p>
        </p:txBody>
      </p:sp>
      <p:sp>
        <p:nvSpPr>
          <p:cNvPr id="32" name="Elipse 31"/>
          <p:cNvSpPr/>
          <p:nvPr/>
        </p:nvSpPr>
        <p:spPr>
          <a:xfrm>
            <a:off x="5623420" y="3373386"/>
            <a:ext cx="244724" cy="30189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4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9748" y1="26316" x2="39748" y2="26316"/>
                        <a14:foregroundMark x1="32808" y1="47368" x2="32808" y2="47368"/>
                        <a14:foregroundMark x1="30599" y1="25658" x2="30599" y2="25658"/>
                        <a14:foregroundMark x1="30284" y1="34211" x2="30284" y2="34211"/>
                        <a14:foregroundMark x1="65615" y1="24342" x2="65615" y2="24342"/>
                        <a14:foregroundMark x1="57729" y1="19737" x2="57729" y2="19737"/>
                        <a14:foregroundMark x1="67823" y1="36184" x2="67823" y2="36184"/>
                        <a14:foregroundMark x1="77603" y1="42105" x2="77603" y2="42105"/>
                        <a14:foregroundMark x1="88328" y1="53618" x2="88328" y2="53618"/>
                        <a14:foregroundMark x1="85489" y1="57895" x2="85489" y2="57895"/>
                        <a14:foregroundMark x1="87066" y1="63487" x2="87066" y2="63487"/>
                        <a14:foregroundMark x1="71293" y1="72039" x2="71293" y2="72039"/>
                        <a14:foregroundMark x1="62776" y1="63816" x2="62776" y2="63816"/>
                        <a14:foregroundMark x1="66562" y1="72697" x2="66562" y2="72697"/>
                        <a14:foregroundMark x1="69401" y1="74671" x2="69401" y2="74671"/>
                        <a14:foregroundMark x1="64984" y1="76316" x2="64984" y2="76316"/>
                        <a14:foregroundMark x1="64353" y1="72368" x2="64353" y2="72368"/>
                        <a14:foregroundMark x1="66877" y1="72039" x2="66877" y2="72039"/>
                        <a14:foregroundMark x1="67823" y1="79605" x2="67823" y2="79605"/>
                        <a14:foregroundMark x1="71293" y1="33553" x2="71293" y2="33553"/>
                        <a14:foregroundMark x1="64669" y1="35526" x2="64669" y2="35526"/>
                        <a14:foregroundMark x1="63407" y1="35197" x2="63407" y2="35197"/>
                        <a14:foregroundMark x1="62461" y1="34211" x2="62461" y2="34211"/>
                        <a14:foregroundMark x1="60252" y1="35855" x2="60252" y2="35855"/>
                        <a14:foregroundMark x1="58991" y1="34539" x2="58991" y2="34539"/>
                        <a14:foregroundMark x1="56151" y1="34539" x2="56151" y2="34539"/>
                        <a14:foregroundMark x1="54574" y1="33882" x2="54574" y2="33882"/>
                        <a14:foregroundMark x1="67823" y1="23026" x2="67823" y2="23026"/>
                        <a14:foregroundMark x1="64353" y1="21711" x2="64353" y2="21711"/>
                        <a14:foregroundMark x1="79495" y1="33553" x2="79495" y2="33553"/>
                        <a14:foregroundMark x1="76972" y1="34539" x2="76972" y2="34539"/>
                        <a14:foregroundMark x1="75394" y1="35855" x2="75394" y2="35855"/>
                        <a14:foregroundMark x1="74132" y1="35526" x2="74132" y2="35526"/>
                        <a14:foregroundMark x1="73817" y1="32895" x2="73817" y2="32895"/>
                        <a14:foregroundMark x1="76972" y1="34539" x2="76972" y2="34539"/>
                        <a14:foregroundMark x1="79811" y1="32895" x2="79811" y2="32895"/>
                        <a14:foregroundMark x1="82334" y1="32566" x2="82334" y2="32566"/>
                        <a14:foregroundMark x1="83912" y1="39145" x2="83912" y2="39145"/>
                        <a14:foregroundMark x1="51420" y1="50987" x2="51420" y2="50987"/>
                        <a14:foregroundMark x1="54890" y1="55263" x2="54890" y2="55263"/>
                        <a14:foregroundMark x1="54890" y1="44737" x2="54890" y2="44737"/>
                        <a14:foregroundMark x1="52997" y1="64145" x2="52997" y2="64145"/>
                        <a14:foregroundMark x1="58675" y1="64145" x2="58675" y2="64145"/>
                        <a14:foregroundMark x1="57729" y1="63816" x2="57729" y2="63816"/>
                        <a14:foregroundMark x1="60252" y1="63816" x2="60252" y2="63816"/>
                        <a14:foregroundMark x1="65300" y1="64145" x2="65300" y2="64145"/>
                        <a14:foregroundMark x1="69716" y1="64145" x2="69716" y2="64145"/>
                        <a14:foregroundMark x1="70662" y1="64474" x2="70662" y2="64474"/>
                        <a14:foregroundMark x1="72871" y1="64145" x2="72871" y2="64145"/>
                        <a14:foregroundMark x1="75394" y1="65132" x2="75394" y2="65132"/>
                        <a14:foregroundMark x1="76972" y1="64145" x2="76972" y2="64145"/>
                        <a14:foregroundMark x1="72240" y1="44737" x2="72240" y2="44737"/>
                        <a14:foregroundMark x1="85174" y1="71382" x2="85174" y2="71382"/>
                        <a14:foregroundMark x1="72240" y1="62500" x2="72240" y2="62500"/>
                        <a14:foregroundMark x1="72871" y1="67105" x2="72871" y2="67105"/>
                        <a14:foregroundMark x1="53943" y1="67763" x2="53943" y2="67763"/>
                        <a14:foregroundMark x1="56151" y1="90789" x2="56151" y2="90789"/>
                        <a14:foregroundMark x1="66562" y1="42105" x2="66562" y2="42105"/>
                        <a14:foregroundMark x1="82650" y1="82895" x2="82650" y2="82895"/>
                        <a14:foregroundMark x1="76341" y1="78618" x2="76341" y2="78618"/>
                        <a14:foregroundMark x1="40063" y1="75987" x2="40063" y2="75987"/>
                        <a14:foregroundMark x1="32177" y1="77303" x2="32177" y2="77303"/>
                        <a14:foregroundMark x1="29968" y1="76974" x2="29968" y2="76974"/>
                        <a14:foregroundMark x1="55836" y1="78618" x2="55836" y2="78618"/>
                        <a14:foregroundMark x1="34700" y1="42105" x2="34700" y2="42105"/>
                        <a14:foregroundMark x1="58044" y1="27303" x2="58044" y2="27303"/>
                        <a14:foregroundMark x1="60568" y1="25658" x2="60568" y2="25658"/>
                        <a14:foregroundMark x1="34700" y1="33224" x2="34700" y2="33224"/>
                        <a14:foregroundMark x1="33123" y1="35855" x2="33123" y2="35855"/>
                        <a14:foregroundMark x1="59937" y1="76974" x2="59937" y2="76974"/>
                        <a14:foregroundMark x1="29338" y1="35855" x2="29338" y2="35855"/>
                        <a14:foregroundMark x1="28391" y1="33553" x2="28391" y2="33553"/>
                        <a14:foregroundMark x1="30599" y1="32566" x2="30599" y2="32566"/>
                        <a14:foregroundMark x1="32177" y1="31908" x2="32177" y2="31908"/>
                        <a14:foregroundMark x1="25552" y1="34539" x2="25552" y2="34539"/>
                        <a14:foregroundMark x1="25868" y1="37171" x2="25868" y2="37171"/>
                        <a14:foregroundMark x1="43533" y1="41447" x2="43533" y2="41447"/>
                        <a14:foregroundMark x1="66877" y1="25000" x2="66877" y2="25000"/>
                        <a14:foregroundMark x1="28076" y1="31908" x2="28076" y2="31908"/>
                        <a14:foregroundMark x1="21136" y1="27632" x2="21136" y2="27632"/>
                        <a14:foregroundMark x1="8202" y1="39145" x2="8202" y2="39145"/>
                        <a14:foregroundMark x1="36909" y1="23355" x2="36909" y2="23355"/>
                        <a14:foregroundMark x1="37224" y1="15132" x2="37224" y2="15132"/>
                        <a14:foregroundMark x1="29022" y1="14803" x2="30599" y2="33224"/>
                        <a14:foregroundMark x1="17350" y1="23026" x2="43218" y2="8553"/>
                        <a14:foregroundMark x1="54890" y1="12829" x2="54890" y2="12829"/>
                        <a14:foregroundMark x1="57413" y1="70066" x2="57413" y2="70066"/>
                        <a14:foregroundMark x1="51420" y1="65461" x2="74448" y2="82895"/>
                        <a14:foregroundMark x1="52366" y1="47039" x2="90221" y2="325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683" y="1968004"/>
            <a:ext cx="3563485" cy="3414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tângulo 33"/>
          <p:cNvSpPr/>
          <p:nvPr/>
        </p:nvSpPr>
        <p:spPr>
          <a:xfrm>
            <a:off x="5436096" y="2276872"/>
            <a:ext cx="2160240" cy="7398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Diálogos setoriais: </a:t>
            </a:r>
            <a:r>
              <a:rPr lang="en-US" sz="1600" dirty="0">
                <a:solidFill>
                  <a:srgbClr val="FF0000"/>
                </a:solidFill>
              </a:rPr>
              <a:t>05/12/16 a 04/02/2017</a:t>
            </a:r>
            <a:endParaRPr lang="pt-BR" sz="1600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6A89-9941-432B-AB80-CFCED861F366}" type="slidenum">
              <a:rPr lang="pt-BR" smtClean="0"/>
              <a:t>8</a:t>
            </a:fld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5180972" y="4549060"/>
            <a:ext cx="324036" cy="366628"/>
          </a:xfrm>
          <a:prstGeom prst="ellipse">
            <a:avLst/>
          </a:prstGeom>
          <a:solidFill>
            <a:srgbClr val="C49500"/>
          </a:solidFill>
          <a:ln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5</a:t>
            </a:r>
          </a:p>
        </p:txBody>
      </p:sp>
      <p:sp>
        <p:nvSpPr>
          <p:cNvPr id="13" name="Elipse 12"/>
          <p:cNvSpPr/>
          <p:nvPr/>
        </p:nvSpPr>
        <p:spPr>
          <a:xfrm>
            <a:off x="3210900" y="4582775"/>
            <a:ext cx="302077" cy="366628"/>
          </a:xfrm>
          <a:prstGeom prst="ellipse">
            <a:avLst/>
          </a:prstGeom>
          <a:solidFill>
            <a:srgbClr val="009644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solidFill>
                  <a:schemeClr val="bg1"/>
                </a:solidFill>
              </a:rPr>
              <a:t>6</a:t>
            </a:r>
            <a:endParaRPr lang="pt-BR" sz="1200" b="1" dirty="0">
              <a:solidFill>
                <a:schemeClr val="bg1"/>
              </a:solidFill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2645594" y="2810930"/>
            <a:ext cx="364726" cy="366628"/>
          </a:xfrm>
          <a:prstGeom prst="ellipse">
            <a:avLst/>
          </a:prstGeom>
          <a:solidFill>
            <a:srgbClr val="921A84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b="1" dirty="0" smtClean="0">
                <a:solidFill>
                  <a:schemeClr val="bg1"/>
                </a:solidFill>
              </a:rPr>
              <a:t>7</a:t>
            </a:r>
            <a:endParaRPr lang="pt-BR" sz="1200" b="1" dirty="0">
              <a:solidFill>
                <a:schemeClr val="bg1"/>
              </a:solidFill>
            </a:endParaRPr>
          </a:p>
        </p:txBody>
      </p:sp>
      <p:sp>
        <p:nvSpPr>
          <p:cNvPr id="19" name="Elipse 18"/>
          <p:cNvSpPr/>
          <p:nvPr/>
        </p:nvSpPr>
        <p:spPr>
          <a:xfrm>
            <a:off x="3319611" y="2082443"/>
            <a:ext cx="324036" cy="366628"/>
          </a:xfrm>
          <a:prstGeom prst="ellipse">
            <a:avLst/>
          </a:prstGeom>
          <a:solidFill>
            <a:srgbClr val="921A84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8</a:t>
            </a:r>
          </a:p>
        </p:txBody>
      </p:sp>
      <p:cxnSp>
        <p:nvCxnSpPr>
          <p:cNvPr id="40" name="Conector reto 39"/>
          <p:cNvCxnSpPr/>
          <p:nvPr/>
        </p:nvCxnSpPr>
        <p:spPr>
          <a:xfrm>
            <a:off x="194328" y="332656"/>
            <a:ext cx="8845178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28" y="44624"/>
            <a:ext cx="872162" cy="781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CaixaDeTexto 41"/>
          <p:cNvSpPr txBox="1"/>
          <p:nvPr/>
        </p:nvSpPr>
        <p:spPr>
          <a:xfrm>
            <a:off x="2654139" y="116632"/>
            <a:ext cx="436613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</a:rPr>
              <a:t>CICLO 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PDCA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</a:rPr>
              <a:t> DA AGENDA REGULATÓRIA</a:t>
            </a:r>
            <a:endParaRPr lang="pt-BR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4" name="Retângulo 43"/>
          <p:cNvSpPr/>
          <p:nvPr/>
        </p:nvSpPr>
        <p:spPr>
          <a:xfrm>
            <a:off x="574287" y="5733256"/>
            <a:ext cx="7933308" cy="6167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2"/>
                </a:solidFill>
              </a:rPr>
              <a:t>Mecanismo do ciclo regulatório </a:t>
            </a:r>
            <a:endParaRPr lang="pt-BR" sz="1400" b="1" dirty="0" smtClean="0">
              <a:solidFill>
                <a:schemeClr val="tx2"/>
              </a:solidFill>
            </a:endParaRPr>
          </a:p>
          <a:p>
            <a:pPr algn="ctr"/>
            <a:r>
              <a:rPr lang="pt-BR" sz="1400" dirty="0" smtClean="0">
                <a:solidFill>
                  <a:schemeClr val="tx2"/>
                </a:solidFill>
              </a:rPr>
              <a:t>(</a:t>
            </a:r>
            <a:r>
              <a:rPr lang="pt-BR" sz="1400" dirty="0">
                <a:solidFill>
                  <a:schemeClr val="tx2"/>
                </a:solidFill>
              </a:rPr>
              <a:t>identificação de problemas, estabelecimento de prioridades, desenvolvimento dos temas de acordo com as BPR, implementação, monitoramento, avaliação e retroalimentação do sistema)</a:t>
            </a:r>
          </a:p>
        </p:txBody>
      </p:sp>
      <p:sp>
        <p:nvSpPr>
          <p:cNvPr id="28" name="Elipse 27"/>
          <p:cNvSpPr/>
          <p:nvPr/>
        </p:nvSpPr>
        <p:spPr>
          <a:xfrm>
            <a:off x="4283968" y="1906627"/>
            <a:ext cx="343222" cy="3702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/>
              <a:t>1</a:t>
            </a:r>
            <a:endParaRPr lang="pt-BR" sz="1200" b="1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1160047" y="1070739"/>
            <a:ext cx="67617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rgbClr val="7030A0"/>
                </a:solidFill>
                <a:latin typeface="Berlin Sans FB Demi" panose="020E0802020502020306" pitchFamily="34" charset="0"/>
                <a:cs typeface="Aharoni" panose="02010803020104030203" pitchFamily="2" charset="-79"/>
              </a:rPr>
              <a:t>AGENDA REGULATÓRIA </a:t>
            </a:r>
            <a:r>
              <a:rPr lang="pt-BR" sz="3200" b="1" dirty="0" smtClean="0">
                <a:solidFill>
                  <a:srgbClr val="D09E00"/>
                </a:solidFill>
                <a:latin typeface="Berlin Sans FB Demi" panose="020E0802020502020306" pitchFamily="34" charset="0"/>
                <a:cs typeface="Aharoni" panose="02010803020104030203" pitchFamily="2" charset="-79"/>
              </a:rPr>
              <a:t>2017-2020</a:t>
            </a:r>
            <a:endParaRPr lang="pt-BR" sz="3200" b="1" i="1" dirty="0">
              <a:solidFill>
                <a:srgbClr val="D09E00"/>
              </a:solidFill>
              <a:latin typeface="Berlin Sans FB Demi" panose="020E0802020502020306" pitchFamily="34" charset="0"/>
              <a:cs typeface="Aharoni" panose="02010803020104030203" pitchFamily="2" charset="-79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4956261" y="2345715"/>
            <a:ext cx="357777" cy="337537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 b="1" dirty="0"/>
          </a:p>
        </p:txBody>
      </p:sp>
      <p:sp>
        <p:nvSpPr>
          <p:cNvPr id="22" name="Elipse 21"/>
          <p:cNvSpPr/>
          <p:nvPr/>
        </p:nvSpPr>
        <p:spPr>
          <a:xfrm>
            <a:off x="4271932" y="1913674"/>
            <a:ext cx="320807" cy="337537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/>
              <a:t>2</a:t>
            </a:r>
            <a:endParaRPr lang="pt-BR" sz="12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956266" y="2409346"/>
            <a:ext cx="4078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 smtClean="0">
                <a:solidFill>
                  <a:schemeClr val="bg1"/>
                </a:solidFill>
              </a:rPr>
              <a:t>2.3</a:t>
            </a:r>
            <a:endParaRPr lang="pt-BR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149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Conteúdo 2"/>
          <p:cNvSpPr txBox="1">
            <a:spLocks/>
          </p:cNvSpPr>
          <p:nvPr/>
        </p:nvSpPr>
        <p:spPr bwMode="auto">
          <a:xfrm>
            <a:off x="684213" y="1484313"/>
            <a:ext cx="777557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sz="4800" dirty="0" smtClean="0">
                <a:solidFill>
                  <a:srgbClr val="007474"/>
                </a:solidFill>
              </a:rPr>
              <a:t>Obrigada! </a:t>
            </a:r>
            <a:r>
              <a:rPr lang="pt-BR" dirty="0">
                <a:solidFill>
                  <a:srgbClr val="007474"/>
                </a:solidFill>
              </a:rPr>
              <a:t/>
            </a:r>
            <a:br>
              <a:rPr lang="pt-BR" dirty="0">
                <a:solidFill>
                  <a:srgbClr val="007474"/>
                </a:solidFill>
              </a:rPr>
            </a:br>
            <a:endParaRPr lang="pt-BR" dirty="0">
              <a:solidFill>
                <a:srgbClr val="007474"/>
              </a:solidFill>
            </a:endParaRP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pt-BR" baseline="30000" dirty="0" smtClean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pt-BR" baseline="30000" dirty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 smtClean="0"/>
              <a:t>Agência </a:t>
            </a:r>
            <a:r>
              <a:rPr lang="pt-BR" baseline="30000" dirty="0"/>
              <a:t>Nacional de Vigilância Sanitária - Anvisa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SIA Trecho 5 - Área especial 57 - Lote 200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CEP: 71205-050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Brasília - DF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Telefone: 61 3462 6000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pt-BR" baseline="30000" dirty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www.anvisa.gov.br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www.twitter.com/anvisa_oficial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Anvisa Atende: 0800-642-9782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ouvidoria@anvisa.gov.br</a:t>
            </a:r>
            <a:endParaRPr lang="pt-BR" dirty="0">
              <a:solidFill>
                <a:srgbClr val="007474"/>
              </a:solidFill>
            </a:endParaRPr>
          </a:p>
        </p:txBody>
      </p:sp>
      <p:pic>
        <p:nvPicPr>
          <p:cNvPr id="4" name="Imagem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6237312"/>
            <a:ext cx="2608580" cy="4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078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7472</TotalTime>
  <Words>808</Words>
  <Application>Microsoft Macintosh PowerPoint</Application>
  <PresentationFormat>On-screen Show (4:3)</PresentationFormat>
  <Paragraphs>103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ANVISA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 TV CORREDOR</dc:title>
  <dc:creator>kobausk.felix</dc:creator>
  <cp:lastModifiedBy>Thalita Lima</cp:lastModifiedBy>
  <cp:revision>519</cp:revision>
  <cp:lastPrinted>2014-09-23T19:46:08Z</cp:lastPrinted>
  <dcterms:created xsi:type="dcterms:W3CDTF">2011-11-23T19:30:01Z</dcterms:created>
  <dcterms:modified xsi:type="dcterms:W3CDTF">2016-11-23T19:20:32Z</dcterms:modified>
</cp:coreProperties>
</file>