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.xml" ContentType="application/vnd.openxmlformats-officedocument.drawingml.chart+xml"/>
  <Override PartName="/ppt/notesSlides/notesSlide15.xml" ContentType="application/vnd.openxmlformats-officedocument.presentationml.notesSlide+xml"/>
  <Override PartName="/ppt/charts/chart2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rts/chart3.xml" ContentType="application/vnd.openxmlformats-officedocument.drawingml.chart+xml"/>
  <Override PartName="/ppt/notesSlides/notesSlide20.xml" ContentType="application/vnd.openxmlformats-officedocument.presentationml.notesSlide+xml"/>
  <Override PartName="/ppt/charts/chart4.xml" ContentType="application/vnd.openxmlformats-officedocument.drawingml.chart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1" r:id="rId2"/>
    <p:sldId id="277" r:id="rId3"/>
    <p:sldId id="278" r:id="rId4"/>
    <p:sldId id="305" r:id="rId5"/>
    <p:sldId id="311" r:id="rId6"/>
    <p:sldId id="319" r:id="rId7"/>
    <p:sldId id="276" r:id="rId8"/>
    <p:sldId id="279" r:id="rId9"/>
    <p:sldId id="280" r:id="rId10"/>
    <p:sldId id="282" r:id="rId11"/>
    <p:sldId id="283" r:id="rId12"/>
    <p:sldId id="285" r:id="rId13"/>
    <p:sldId id="312" r:id="rId14"/>
    <p:sldId id="293" r:id="rId15"/>
    <p:sldId id="321" r:id="rId16"/>
    <p:sldId id="322" r:id="rId17"/>
    <p:sldId id="323" r:id="rId18"/>
    <p:sldId id="324" r:id="rId19"/>
    <p:sldId id="327" r:id="rId20"/>
    <p:sldId id="326" r:id="rId21"/>
    <p:sldId id="304" r:id="rId22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I:\Camara\Gr&#225;fico%20Gasolina%20USGC%20x%20Produtor%20Realiza&#231;&#227;o%20-%202003-201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giserman\Desktop\Magda\IBP\Dado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giserman\Desktop\Magda\Hist&#243;rico%20Pre&#231;os_BP%20e%20Ipe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rjofs01\CDC$\01_Servidores%20CDC\Douglas\Gr&#225;fico%20Gasolina%20USGC%20x%20Produtor%20Realiza&#231;&#227;o%20-%202003-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Volumes!$B$1</c:f>
              <c:strCache>
                <c:ptCount val="1"/>
                <c:pt idx="0">
                  <c:v>Refinarias</c:v>
                </c:pt>
              </c:strCache>
            </c:strRef>
          </c:tx>
          <c:marker>
            <c:symbol val="none"/>
          </c:marker>
          <c:cat>
            <c:numRef>
              <c:f>Volumes!$A$2:$A$19</c:f>
              <c:numCache>
                <c:formatCode>mmm\-yy</c:formatCode>
                <c:ptCount val="18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</c:numCache>
            </c:numRef>
          </c:cat>
          <c:val>
            <c:numRef>
              <c:f>Volumes!$B$2:$B$19</c:f>
              <c:numCache>
                <c:formatCode>0</c:formatCode>
                <c:ptCount val="18"/>
                <c:pt idx="0">
                  <c:v>2185200.6940000001</c:v>
                </c:pt>
                <c:pt idx="1">
                  <c:v>2026242.54</c:v>
                </c:pt>
                <c:pt idx="2">
                  <c:v>1959332.32</c:v>
                </c:pt>
                <c:pt idx="3">
                  <c:v>2017156.088</c:v>
                </c:pt>
                <c:pt idx="4">
                  <c:v>2277917.1459999997</c:v>
                </c:pt>
                <c:pt idx="5">
                  <c:v>2163184.8600000003</c:v>
                </c:pt>
                <c:pt idx="6">
                  <c:v>2214111.3659999995</c:v>
                </c:pt>
                <c:pt idx="7">
                  <c:v>1996873.848</c:v>
                </c:pt>
                <c:pt idx="8">
                  <c:v>2179940.52</c:v>
                </c:pt>
                <c:pt idx="9">
                  <c:v>2264800.9499999997</c:v>
                </c:pt>
                <c:pt idx="10">
                  <c:v>2156774.094</c:v>
                </c:pt>
                <c:pt idx="11">
                  <c:v>2284629.909</c:v>
                </c:pt>
                <c:pt idx="12">
                  <c:v>2246716.6040000007</c:v>
                </c:pt>
                <c:pt idx="13">
                  <c:v>2146907.8660000004</c:v>
                </c:pt>
                <c:pt idx="14">
                  <c:v>2292736.983</c:v>
                </c:pt>
                <c:pt idx="15">
                  <c:v>2301413.65</c:v>
                </c:pt>
                <c:pt idx="16">
                  <c:v>2212156.15</c:v>
                </c:pt>
                <c:pt idx="17">
                  <c:v>2084140.4689999998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Volumes!$C$1</c:f>
              <c:strCache>
                <c:ptCount val="1"/>
                <c:pt idx="0">
                  <c:v>Petroquímicas</c:v>
                </c:pt>
              </c:strCache>
            </c:strRef>
          </c:tx>
          <c:marker>
            <c:symbol val="none"/>
          </c:marker>
          <c:cat>
            <c:numRef>
              <c:f>Volumes!$A$2:$A$19</c:f>
              <c:numCache>
                <c:formatCode>mmm\-yy</c:formatCode>
                <c:ptCount val="18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</c:numCache>
            </c:numRef>
          </c:cat>
          <c:val>
            <c:numRef>
              <c:f>Volumes!$C$2:$C$19</c:f>
              <c:numCache>
                <c:formatCode>0</c:formatCode>
                <c:ptCount val="18"/>
                <c:pt idx="0">
                  <c:v>106310.52799999999</c:v>
                </c:pt>
                <c:pt idx="1">
                  <c:v>87871.063000000009</c:v>
                </c:pt>
                <c:pt idx="2">
                  <c:v>95208.62000000001</c:v>
                </c:pt>
                <c:pt idx="3">
                  <c:v>92733.438999999969</c:v>
                </c:pt>
                <c:pt idx="4">
                  <c:v>84190.599999999991</c:v>
                </c:pt>
                <c:pt idx="5">
                  <c:v>74828.678000000014</c:v>
                </c:pt>
                <c:pt idx="6">
                  <c:v>88929.154000000024</c:v>
                </c:pt>
                <c:pt idx="7">
                  <c:v>80847.96699999999</c:v>
                </c:pt>
                <c:pt idx="8">
                  <c:v>56282.843000000001</c:v>
                </c:pt>
                <c:pt idx="9">
                  <c:v>63621.493999999999</c:v>
                </c:pt>
                <c:pt idx="10">
                  <c:v>70751.809000000023</c:v>
                </c:pt>
                <c:pt idx="11">
                  <c:v>102674.21299999999</c:v>
                </c:pt>
                <c:pt idx="12">
                  <c:v>107439.277</c:v>
                </c:pt>
                <c:pt idx="13">
                  <c:v>101574.67500000002</c:v>
                </c:pt>
                <c:pt idx="14">
                  <c:v>26432.351999999995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Volumes!$D$1</c:f>
              <c:strCache>
                <c:ptCount val="1"/>
                <c:pt idx="0">
                  <c:v>Xisto</c:v>
                </c:pt>
              </c:strCache>
            </c:strRef>
          </c:tx>
          <c:marker>
            <c:symbol val="none"/>
          </c:marker>
          <c:cat>
            <c:numRef>
              <c:f>Volumes!$A$2:$A$19</c:f>
              <c:numCache>
                <c:formatCode>mmm\-yy</c:formatCode>
                <c:ptCount val="18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</c:numCache>
            </c:numRef>
          </c:cat>
          <c:val>
            <c:numRef>
              <c:f>Volumes!$D$2:$D$19</c:f>
              <c:numCache>
                <c:formatCode>0</c:formatCode>
                <c:ptCount val="18"/>
                <c:pt idx="0">
                  <c:v>24082.04283037777</c:v>
                </c:pt>
                <c:pt idx="1">
                  <c:v>21993.835047186556</c:v>
                </c:pt>
                <c:pt idx="2">
                  <c:v>25159.527600918162</c:v>
                </c:pt>
                <c:pt idx="3">
                  <c:v>23279.876640955987</c:v>
                </c:pt>
                <c:pt idx="4">
                  <c:v>24330.418307187072</c:v>
                </c:pt>
                <c:pt idx="5">
                  <c:v>21348.519288530926</c:v>
                </c:pt>
                <c:pt idx="6">
                  <c:v>22010.707964423902</c:v>
                </c:pt>
                <c:pt idx="7">
                  <c:v>22529.299740646504</c:v>
                </c:pt>
                <c:pt idx="8">
                  <c:v>16035.878797867341</c:v>
                </c:pt>
                <c:pt idx="9">
                  <c:v>24052.690382628331</c:v>
                </c:pt>
                <c:pt idx="10">
                  <c:v>22226.038808777874</c:v>
                </c:pt>
                <c:pt idx="11">
                  <c:v>23147.385333333332</c:v>
                </c:pt>
                <c:pt idx="12">
                  <c:v>20734.105413825106</c:v>
                </c:pt>
                <c:pt idx="13">
                  <c:v>10687.510648218778</c:v>
                </c:pt>
                <c:pt idx="14">
                  <c:v>13541.199295109227</c:v>
                </c:pt>
                <c:pt idx="15">
                  <c:v>22480.876522091057</c:v>
                </c:pt>
                <c:pt idx="16">
                  <c:v>25976.842572450667</c:v>
                </c:pt>
                <c:pt idx="17">
                  <c:v>23285.494763017778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Volumes!$E$1</c:f>
              <c:strCache>
                <c:ptCount val="1"/>
                <c:pt idx="0">
                  <c:v>Outros</c:v>
                </c:pt>
              </c:strCache>
            </c:strRef>
          </c:tx>
          <c:marker>
            <c:symbol val="none"/>
          </c:marker>
          <c:cat>
            <c:numRef>
              <c:f>Volumes!$A$2:$A$19</c:f>
              <c:numCache>
                <c:formatCode>mmm\-yy</c:formatCode>
                <c:ptCount val="18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</c:numCache>
            </c:numRef>
          </c:cat>
          <c:val>
            <c:numRef>
              <c:f>Volumes!$E$2:$E$19</c:f>
              <c:numCache>
                <c:formatCode>0</c:formatCode>
                <c:ptCount val="18"/>
                <c:pt idx="0">
                  <c:v>20414.328000000001</c:v>
                </c:pt>
                <c:pt idx="1">
                  <c:v>21555.267000000003</c:v>
                </c:pt>
                <c:pt idx="2">
                  <c:v>15694.267</c:v>
                </c:pt>
                <c:pt idx="3">
                  <c:v>34050.965000000004</c:v>
                </c:pt>
                <c:pt idx="4">
                  <c:v>34522.592999999993</c:v>
                </c:pt>
                <c:pt idx="5">
                  <c:v>22164.873</c:v>
                </c:pt>
                <c:pt idx="6">
                  <c:v>10366.826999999996</c:v>
                </c:pt>
                <c:pt idx="7">
                  <c:v>15400.147999999997</c:v>
                </c:pt>
                <c:pt idx="8">
                  <c:v>14032.968999999996</c:v>
                </c:pt>
                <c:pt idx="9">
                  <c:v>4455.3660000000009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Volumes!$F$1</c:f>
              <c:strCache>
                <c:ptCount val="1"/>
                <c:pt idx="0">
                  <c:v>Importação</c:v>
                </c:pt>
              </c:strCache>
            </c:strRef>
          </c:tx>
          <c:marker>
            <c:symbol val="none"/>
          </c:marker>
          <c:cat>
            <c:numRef>
              <c:f>Volumes!$A$2:$A$19</c:f>
              <c:numCache>
                <c:formatCode>mmm\-yy</c:formatCode>
                <c:ptCount val="18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</c:numCache>
            </c:numRef>
          </c:cat>
          <c:val>
            <c:numRef>
              <c:f>Volumes!$F$2:$F$19</c:f>
              <c:numCache>
                <c:formatCode>0</c:formatCode>
                <c:ptCount val="18"/>
                <c:pt idx="0">
                  <c:v>360137.40835579514</c:v>
                </c:pt>
                <c:pt idx="1">
                  <c:v>350989.35444743937</c:v>
                </c:pt>
                <c:pt idx="2">
                  <c:v>307369.4757412399</c:v>
                </c:pt>
                <c:pt idx="3">
                  <c:v>411488.10646900273</c:v>
                </c:pt>
                <c:pt idx="4">
                  <c:v>320041.37196765491</c:v>
                </c:pt>
                <c:pt idx="5">
                  <c:v>224028.97843665766</c:v>
                </c:pt>
                <c:pt idx="6">
                  <c:v>113660.5525606469</c:v>
                </c:pt>
                <c:pt idx="7">
                  <c:v>46889.991913746628</c:v>
                </c:pt>
                <c:pt idx="8">
                  <c:v>7071.5754716981137</c:v>
                </c:pt>
                <c:pt idx="9">
                  <c:v>44693.886792452839</c:v>
                </c:pt>
                <c:pt idx="10">
                  <c:v>164656.40566037735</c:v>
                </c:pt>
                <c:pt idx="11">
                  <c:v>118548.95687331534</c:v>
                </c:pt>
                <c:pt idx="12">
                  <c:v>4.0431266846361206E-3</c:v>
                </c:pt>
                <c:pt idx="13">
                  <c:v>257266.54582210243</c:v>
                </c:pt>
                <c:pt idx="14">
                  <c:v>330169.40835579514</c:v>
                </c:pt>
                <c:pt idx="15">
                  <c:v>202381.58490566036</c:v>
                </c:pt>
                <c:pt idx="16">
                  <c:v>231057.00943396229</c:v>
                </c:pt>
                <c:pt idx="17">
                  <c:v>377069.52156334231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Volumes!$G$1</c:f>
              <c:strCache>
                <c:ptCount val="1"/>
                <c:pt idx="0">
                  <c:v>Exportação</c:v>
                </c:pt>
              </c:strCache>
            </c:strRef>
          </c:tx>
          <c:marker>
            <c:symbol val="none"/>
          </c:marker>
          <c:cat>
            <c:numRef>
              <c:f>Volumes!$A$2:$A$19</c:f>
              <c:numCache>
                <c:formatCode>mmm\-yy</c:formatCode>
                <c:ptCount val="18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</c:numCache>
            </c:numRef>
          </c:cat>
          <c:val>
            <c:numRef>
              <c:f>Volumes!$G$2:$G$19</c:f>
              <c:numCache>
                <c:formatCode>0</c:formatCode>
                <c:ptCount val="18"/>
                <c:pt idx="0">
                  <c:v>7627.3261455525626</c:v>
                </c:pt>
                <c:pt idx="1">
                  <c:v>1043.5323450134767</c:v>
                </c:pt>
                <c:pt idx="2">
                  <c:v>6675</c:v>
                </c:pt>
                <c:pt idx="3">
                  <c:v>151.85849056603777</c:v>
                </c:pt>
                <c:pt idx="4">
                  <c:v>29270.866576819401</c:v>
                </c:pt>
                <c:pt idx="5">
                  <c:v>59516.435309973036</c:v>
                </c:pt>
                <c:pt idx="6">
                  <c:v>148397.79919137468</c:v>
                </c:pt>
                <c:pt idx="7">
                  <c:v>115744.86792452831</c:v>
                </c:pt>
                <c:pt idx="8">
                  <c:v>56555.129380053899</c:v>
                </c:pt>
                <c:pt idx="9">
                  <c:v>114748.66442048521</c:v>
                </c:pt>
                <c:pt idx="10">
                  <c:v>53780.812668463608</c:v>
                </c:pt>
                <c:pt idx="11">
                  <c:v>16019.932614555255</c:v>
                </c:pt>
                <c:pt idx="12">
                  <c:v>9510.1105121293822</c:v>
                </c:pt>
                <c:pt idx="13">
                  <c:v>0</c:v>
                </c:pt>
                <c:pt idx="14">
                  <c:v>9618.8261455525608</c:v>
                </c:pt>
                <c:pt idx="15">
                  <c:v>150807.01886792455</c:v>
                </c:pt>
                <c:pt idx="16">
                  <c:v>74461.644204851764</c:v>
                </c:pt>
                <c:pt idx="17">
                  <c:v>53039.570080862526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6178048"/>
        <c:axId val="86249472"/>
      </c:lineChart>
      <c:dateAx>
        <c:axId val="8617804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86249472"/>
        <c:crosses val="autoZero"/>
        <c:auto val="1"/>
        <c:lblOffset val="100"/>
        <c:baseTimeUnit val="months"/>
      </c:dateAx>
      <c:valAx>
        <c:axId val="86249472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8617804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Gasolina</c:v>
          </c:tx>
          <c:marker>
            <c:symbol val="none"/>
          </c:marker>
          <c:cat>
            <c:numRef>
              <c:f>'Dados históricos'!$B$118:$AU$118</c:f>
              <c:numCache>
                <c:formatCode>0</c:formatCode>
                <c:ptCount val="46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</c:numCache>
            </c:numRef>
          </c:cat>
          <c:val>
            <c:numRef>
              <c:f>'Dados históricos'!$B$121:$AU$121</c:f>
              <c:numCache>
                <c:formatCode>#,##0</c:formatCode>
                <c:ptCount val="46"/>
                <c:pt idx="0">
                  <c:v>-104</c:v>
                </c:pt>
                <c:pt idx="1">
                  <c:v>-119</c:v>
                </c:pt>
                <c:pt idx="2">
                  <c:v>-146</c:v>
                </c:pt>
                <c:pt idx="3">
                  <c:v>-388</c:v>
                </c:pt>
                <c:pt idx="4">
                  <c:v>-784</c:v>
                </c:pt>
                <c:pt idx="5">
                  <c:v>154</c:v>
                </c:pt>
                <c:pt idx="6">
                  <c:v>-98</c:v>
                </c:pt>
                <c:pt idx="7">
                  <c:v>245</c:v>
                </c:pt>
                <c:pt idx="8">
                  <c:v>974</c:v>
                </c:pt>
                <c:pt idx="9">
                  <c:v>305</c:v>
                </c:pt>
                <c:pt idx="10">
                  <c:v>253</c:v>
                </c:pt>
                <c:pt idx="11">
                  <c:v>1367</c:v>
                </c:pt>
                <c:pt idx="12">
                  <c:v>1476</c:v>
                </c:pt>
                <c:pt idx="13">
                  <c:v>1959</c:v>
                </c:pt>
                <c:pt idx="14">
                  <c:v>4147</c:v>
                </c:pt>
                <c:pt idx="15">
                  <c:v>4541</c:v>
                </c:pt>
                <c:pt idx="16">
                  <c:v>3534</c:v>
                </c:pt>
                <c:pt idx="17">
                  <c:v>5126</c:v>
                </c:pt>
                <c:pt idx="18">
                  <c:v>5173</c:v>
                </c:pt>
                <c:pt idx="19">
                  <c:v>3892</c:v>
                </c:pt>
                <c:pt idx="20">
                  <c:v>2208</c:v>
                </c:pt>
                <c:pt idx="21">
                  <c:v>1498</c:v>
                </c:pt>
                <c:pt idx="22">
                  <c:v>2018</c:v>
                </c:pt>
                <c:pt idx="23">
                  <c:v>3876</c:v>
                </c:pt>
                <c:pt idx="24">
                  <c:v>2972</c:v>
                </c:pt>
                <c:pt idx="25">
                  <c:v>125</c:v>
                </c:pt>
                <c:pt idx="26">
                  <c:v>-347</c:v>
                </c:pt>
                <c:pt idx="27">
                  <c:v>264</c:v>
                </c:pt>
                <c:pt idx="28">
                  <c:v>1511</c:v>
                </c:pt>
                <c:pt idx="29">
                  <c:v>1373</c:v>
                </c:pt>
                <c:pt idx="30">
                  <c:v>1981</c:v>
                </c:pt>
                <c:pt idx="31">
                  <c:v>2666</c:v>
                </c:pt>
                <c:pt idx="32">
                  <c:v>3244</c:v>
                </c:pt>
                <c:pt idx="33">
                  <c:v>2508</c:v>
                </c:pt>
                <c:pt idx="34">
                  <c:v>1971</c:v>
                </c:pt>
                <c:pt idx="35">
                  <c:v>2629.0599762016222</c:v>
                </c:pt>
                <c:pt idx="36">
                  <c:v>2673</c:v>
                </c:pt>
                <c:pt idx="37">
                  <c:v>3696.1520000000005</c:v>
                </c:pt>
                <c:pt idx="38">
                  <c:v>2598.6050007648137</c:v>
                </c:pt>
                <c:pt idx="39">
                  <c:v>2506.1799999999998</c:v>
                </c:pt>
                <c:pt idx="40">
                  <c:v>261.11128122934895</c:v>
                </c:pt>
                <c:pt idx="41">
                  <c:v>-1869</c:v>
                </c:pt>
                <c:pt idx="42">
                  <c:v>-3635.2560000000003</c:v>
                </c:pt>
                <c:pt idx="43">
                  <c:v>-1917.798</c:v>
                </c:pt>
                <c:pt idx="44">
                  <c:v>-1746.479</c:v>
                </c:pt>
                <c:pt idx="45">
                  <c:v>-1860.0439999999999</c:v>
                </c:pt>
              </c:numCache>
            </c:numRef>
          </c:val>
          <c:smooth val="0"/>
        </c:ser>
        <c:ser>
          <c:idx val="1"/>
          <c:order val="1"/>
          <c:tx>
            <c:v>Diesel</c:v>
          </c:tx>
          <c:marker>
            <c:symbol val="none"/>
          </c:marker>
          <c:cat>
            <c:numRef>
              <c:f>'Dados históricos'!$B$118:$AU$118</c:f>
              <c:numCache>
                <c:formatCode>0</c:formatCode>
                <c:ptCount val="46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</c:numCache>
            </c:numRef>
          </c:cat>
          <c:val>
            <c:numRef>
              <c:f>'Dados históricos'!$B$116:$AU$116</c:f>
              <c:numCache>
                <c:formatCode>#,##0</c:formatCode>
                <c:ptCount val="46"/>
                <c:pt idx="0">
                  <c:v>55</c:v>
                </c:pt>
                <c:pt idx="1">
                  <c:v>-66</c:v>
                </c:pt>
                <c:pt idx="2">
                  <c:v>408</c:v>
                </c:pt>
                <c:pt idx="3">
                  <c:v>329</c:v>
                </c:pt>
                <c:pt idx="4">
                  <c:v>963</c:v>
                </c:pt>
                <c:pt idx="5">
                  <c:v>561</c:v>
                </c:pt>
                <c:pt idx="6">
                  <c:v>130</c:v>
                </c:pt>
                <c:pt idx="7">
                  <c:v>456</c:v>
                </c:pt>
                <c:pt idx="8">
                  <c:v>558</c:v>
                </c:pt>
                <c:pt idx="9">
                  <c:v>240</c:v>
                </c:pt>
                <c:pt idx="10">
                  <c:v>-42</c:v>
                </c:pt>
                <c:pt idx="11">
                  <c:v>-215</c:v>
                </c:pt>
                <c:pt idx="12">
                  <c:v>1236</c:v>
                </c:pt>
                <c:pt idx="13">
                  <c:v>893</c:v>
                </c:pt>
                <c:pt idx="14">
                  <c:v>1587</c:v>
                </c:pt>
                <c:pt idx="15">
                  <c:v>867</c:v>
                </c:pt>
                <c:pt idx="16">
                  <c:v>93</c:v>
                </c:pt>
                <c:pt idx="17">
                  <c:v>342</c:v>
                </c:pt>
                <c:pt idx="18">
                  <c:v>509</c:v>
                </c:pt>
                <c:pt idx="19">
                  <c:v>-309</c:v>
                </c:pt>
                <c:pt idx="20">
                  <c:v>-426</c:v>
                </c:pt>
                <c:pt idx="21">
                  <c:v>-1636</c:v>
                </c:pt>
                <c:pt idx="22">
                  <c:v>-1963</c:v>
                </c:pt>
                <c:pt idx="23">
                  <c:v>-3594</c:v>
                </c:pt>
                <c:pt idx="24">
                  <c:v>-2327</c:v>
                </c:pt>
                <c:pt idx="25">
                  <c:v>-3597</c:v>
                </c:pt>
                <c:pt idx="26">
                  <c:v>-4498</c:v>
                </c:pt>
                <c:pt idx="27">
                  <c:v>-5294</c:v>
                </c:pt>
                <c:pt idx="28">
                  <c:v>-5667</c:v>
                </c:pt>
                <c:pt idx="29">
                  <c:v>-4633</c:v>
                </c:pt>
                <c:pt idx="30">
                  <c:v>-5106</c:v>
                </c:pt>
                <c:pt idx="31">
                  <c:v>-5737</c:v>
                </c:pt>
                <c:pt idx="32">
                  <c:v>-5584</c:v>
                </c:pt>
                <c:pt idx="33">
                  <c:v>-2999</c:v>
                </c:pt>
                <c:pt idx="34">
                  <c:v>-1730</c:v>
                </c:pt>
                <c:pt idx="35">
                  <c:v>-1920.3055070422533</c:v>
                </c:pt>
                <c:pt idx="36">
                  <c:v>-2208</c:v>
                </c:pt>
                <c:pt idx="37">
                  <c:v>-3295.306</c:v>
                </c:pt>
                <c:pt idx="38">
                  <c:v>-4272.6089835680741</c:v>
                </c:pt>
                <c:pt idx="39">
                  <c:v>-1505.44</c:v>
                </c:pt>
                <c:pt idx="40">
                  <c:v>-7461.7125031222422</c:v>
                </c:pt>
                <c:pt idx="41">
                  <c:v>-8223.2691410000007</c:v>
                </c:pt>
                <c:pt idx="42">
                  <c:v>-8927.0787550000005</c:v>
                </c:pt>
                <c:pt idx="43">
                  <c:v>-8994.7315820000149</c:v>
                </c:pt>
                <c:pt idx="44">
                  <c:v>-10338.797169000001</c:v>
                </c:pt>
                <c:pt idx="45">
                  <c:v>-6858.8160000000034</c:v>
                </c:pt>
              </c:numCache>
            </c:numRef>
          </c:val>
          <c:smooth val="0"/>
        </c:ser>
        <c:ser>
          <c:idx val="2"/>
          <c:order val="2"/>
          <c:tx>
            <c:v>Gasolina+Diesel</c:v>
          </c:tx>
          <c:spPr>
            <a:ln>
              <a:solidFill>
                <a:srgbClr val="6FB95B"/>
              </a:solidFill>
            </a:ln>
          </c:spPr>
          <c:marker>
            <c:symbol val="none"/>
          </c:marker>
          <c:cat>
            <c:numRef>
              <c:f>'Dados históricos'!$B$118:$AU$118</c:f>
              <c:numCache>
                <c:formatCode>0</c:formatCode>
                <c:ptCount val="46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</c:numCache>
            </c:numRef>
          </c:cat>
          <c:val>
            <c:numRef>
              <c:f>'Dados históricos'!$B$126:$AU$126</c:f>
              <c:numCache>
                <c:formatCode>#,##0</c:formatCode>
                <c:ptCount val="46"/>
                <c:pt idx="0">
                  <c:v>-49</c:v>
                </c:pt>
                <c:pt idx="1">
                  <c:v>-185</c:v>
                </c:pt>
                <c:pt idx="2">
                  <c:v>262</c:v>
                </c:pt>
                <c:pt idx="3">
                  <c:v>-59</c:v>
                </c:pt>
                <c:pt idx="4">
                  <c:v>179</c:v>
                </c:pt>
                <c:pt idx="5">
                  <c:v>715</c:v>
                </c:pt>
                <c:pt idx="6">
                  <c:v>32</c:v>
                </c:pt>
                <c:pt idx="7">
                  <c:v>701</c:v>
                </c:pt>
                <c:pt idx="8">
                  <c:v>1532</c:v>
                </c:pt>
                <c:pt idx="9">
                  <c:v>545</c:v>
                </c:pt>
                <c:pt idx="10">
                  <c:v>211</c:v>
                </c:pt>
                <c:pt idx="11">
                  <c:v>1152</c:v>
                </c:pt>
                <c:pt idx="12">
                  <c:v>2712</c:v>
                </c:pt>
                <c:pt idx="13">
                  <c:v>2852</c:v>
                </c:pt>
                <c:pt idx="14">
                  <c:v>5734</c:v>
                </c:pt>
                <c:pt idx="15">
                  <c:v>5408</c:v>
                </c:pt>
                <c:pt idx="16">
                  <c:v>3627</c:v>
                </c:pt>
                <c:pt idx="17">
                  <c:v>5468</c:v>
                </c:pt>
                <c:pt idx="18">
                  <c:v>5682</c:v>
                </c:pt>
                <c:pt idx="19">
                  <c:v>3583</c:v>
                </c:pt>
                <c:pt idx="20">
                  <c:v>1782</c:v>
                </c:pt>
                <c:pt idx="21">
                  <c:v>-138</c:v>
                </c:pt>
                <c:pt idx="22">
                  <c:v>55</c:v>
                </c:pt>
                <c:pt idx="23">
                  <c:v>282</c:v>
                </c:pt>
                <c:pt idx="24">
                  <c:v>645</c:v>
                </c:pt>
                <c:pt idx="25">
                  <c:v>-3472</c:v>
                </c:pt>
                <c:pt idx="26">
                  <c:v>-4845</c:v>
                </c:pt>
                <c:pt idx="27">
                  <c:v>-5030</c:v>
                </c:pt>
                <c:pt idx="28">
                  <c:v>-4156</c:v>
                </c:pt>
                <c:pt idx="29">
                  <c:v>-3260</c:v>
                </c:pt>
                <c:pt idx="30">
                  <c:v>-3125</c:v>
                </c:pt>
                <c:pt idx="31">
                  <c:v>-3071</c:v>
                </c:pt>
                <c:pt idx="32">
                  <c:v>-2340</c:v>
                </c:pt>
                <c:pt idx="33">
                  <c:v>-491</c:v>
                </c:pt>
                <c:pt idx="34">
                  <c:v>241</c:v>
                </c:pt>
                <c:pt idx="35">
                  <c:v>708.754469159368</c:v>
                </c:pt>
                <c:pt idx="36">
                  <c:v>465</c:v>
                </c:pt>
                <c:pt idx="37">
                  <c:v>400.84600000000046</c:v>
                </c:pt>
                <c:pt idx="38">
                  <c:v>-1674.0039828032604</c:v>
                </c:pt>
                <c:pt idx="39">
                  <c:v>1000.7399999999998</c:v>
                </c:pt>
                <c:pt idx="40">
                  <c:v>-7200.6012218929081</c:v>
                </c:pt>
                <c:pt idx="41">
                  <c:v>-10092.269141000002</c:v>
                </c:pt>
                <c:pt idx="42">
                  <c:v>-12562.334755000014</c:v>
                </c:pt>
                <c:pt idx="43">
                  <c:v>-10912.529581999999</c:v>
                </c:pt>
                <c:pt idx="44">
                  <c:v>-12085.276169000001</c:v>
                </c:pt>
                <c:pt idx="45">
                  <c:v>-8718.8599999999624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9013632"/>
        <c:axId val="89019520"/>
      </c:lineChart>
      <c:catAx>
        <c:axId val="89013632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crossAx val="89019520"/>
        <c:crosses val="autoZero"/>
        <c:auto val="1"/>
        <c:lblAlgn val="ctr"/>
        <c:lblOffset val="100"/>
        <c:tickLblSkip val="3"/>
        <c:noMultiLvlLbl val="0"/>
      </c:catAx>
      <c:valAx>
        <c:axId val="8901952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Mil m³</a:t>
                </a:r>
              </a:p>
            </c:rich>
          </c:tx>
          <c:overlay val="0"/>
        </c:title>
        <c:numFmt formatCode="#,##0" sourceLinked="1"/>
        <c:majorTickMark val="out"/>
        <c:minorTickMark val="none"/>
        <c:tickLblPos val="nextTo"/>
        <c:crossAx val="890136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59445447002385"/>
          <c:y val="0.61343055504120936"/>
          <c:w val="0.15405545529976156"/>
          <c:h val="0.3095988546407543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898383042065542E-2"/>
          <c:y val="3.8039876660877943E-2"/>
          <c:w val="0.84440234522922952"/>
          <c:h val="0.72704463715256806"/>
        </c:manualLayout>
      </c:layout>
      <c:areaChart>
        <c:grouping val="standard"/>
        <c:varyColors val="0"/>
        <c:ser>
          <c:idx val="2"/>
          <c:order val="0"/>
          <c:tx>
            <c:strRef>
              <c:f>Séries!$D$6</c:f>
              <c:strCache>
                <c:ptCount val="1"/>
                <c:pt idx="0">
                  <c:v>Produção Média Brasil, bpd (eixo esq)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</c:spPr>
          <c:cat>
            <c:strRef>
              <c:f>Séries!$A$35:$A$93</c:f>
              <c:strCache>
                <c:ptCount val="59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jan/15</c:v>
                </c:pt>
                <c:pt idx="46">
                  <c:v>fev/15</c:v>
                </c:pt>
                <c:pt idx="47">
                  <c:v>mar/15</c:v>
                </c:pt>
                <c:pt idx="48">
                  <c:v>abr/15</c:v>
                </c:pt>
                <c:pt idx="49">
                  <c:v>mai/15</c:v>
                </c:pt>
                <c:pt idx="50">
                  <c:v>jun/15</c:v>
                </c:pt>
                <c:pt idx="51">
                  <c:v>jul/15</c:v>
                </c:pt>
                <c:pt idx="52">
                  <c:v>ago/15</c:v>
                </c:pt>
                <c:pt idx="53">
                  <c:v>set/15</c:v>
                </c:pt>
                <c:pt idx="54">
                  <c:v>out/15</c:v>
                </c:pt>
                <c:pt idx="55">
                  <c:v>nov/15</c:v>
                </c:pt>
                <c:pt idx="56">
                  <c:v>dez/15</c:v>
                </c:pt>
                <c:pt idx="57">
                  <c:v>jan/16</c:v>
                </c:pt>
                <c:pt idx="58">
                  <c:v>fev/16</c:v>
                </c:pt>
              </c:strCache>
            </c:strRef>
          </c:cat>
          <c:val>
            <c:numRef>
              <c:f>Séries!$D$35:$D$93</c:f>
              <c:numCache>
                <c:formatCode>#,##0</c:formatCode>
                <c:ptCount val="59"/>
                <c:pt idx="0">
                  <c:v>164293.60856677263</c:v>
                </c:pt>
                <c:pt idx="1">
                  <c:v>170531.73383435936</c:v>
                </c:pt>
                <c:pt idx="2">
                  <c:v>166903.70360899359</c:v>
                </c:pt>
                <c:pt idx="3">
                  <c:v>170187.08602952032</c:v>
                </c:pt>
                <c:pt idx="4">
                  <c:v>177407.45754089826</c:v>
                </c:pt>
                <c:pt idx="5">
                  <c:v>171617.37441960225</c:v>
                </c:pt>
                <c:pt idx="6">
                  <c:v>166731.85053690805</c:v>
                </c:pt>
                <c:pt idx="7">
                  <c:v>160795.43334765633</c:v>
                </c:pt>
                <c:pt idx="8">
                  <c:v>160347.39120136559</c:v>
                </c:pt>
                <c:pt idx="9">
                  <c:v>165551.57305443514</c:v>
                </c:pt>
                <c:pt idx="10">
                  <c:v>181511.21473622223</c:v>
                </c:pt>
                <c:pt idx="11">
                  <c:v>213405.92075633648</c:v>
                </c:pt>
                <c:pt idx="12">
                  <c:v>259864.44484863977</c:v>
                </c:pt>
                <c:pt idx="13">
                  <c:v>329845.18162120774</c:v>
                </c:pt>
                <c:pt idx="14">
                  <c:v>461236.46016904636</c:v>
                </c:pt>
                <c:pt idx="15">
                  <c:v>546439.09457230347</c:v>
                </c:pt>
                <c:pt idx="16">
                  <c:v>572115.35603281646</c:v>
                </c:pt>
                <c:pt idx="17">
                  <c:v>565722.13925305009</c:v>
                </c:pt>
                <c:pt idx="18">
                  <c:v>554002.74848055257</c:v>
                </c:pt>
                <c:pt idx="19">
                  <c:v>595258.45612775744</c:v>
                </c:pt>
                <c:pt idx="20">
                  <c:v>630533.1589530342</c:v>
                </c:pt>
                <c:pt idx="21">
                  <c:v>622864.74529536371</c:v>
                </c:pt>
                <c:pt idx="22">
                  <c:v>627916.75478432933</c:v>
                </c:pt>
                <c:pt idx="23">
                  <c:v>643267.8953418351</c:v>
                </c:pt>
                <c:pt idx="24">
                  <c:v>668030.84011952032</c:v>
                </c:pt>
                <c:pt idx="25">
                  <c:v>693017.80597035121</c:v>
                </c:pt>
                <c:pt idx="26">
                  <c:v>783701.56462942075</c:v>
                </c:pt>
                <c:pt idx="27">
                  <c:v>841492.08029501175</c:v>
                </c:pt>
                <c:pt idx="28">
                  <c:v>975129.26662135241</c:v>
                </c:pt>
                <c:pt idx="29">
                  <c:v>1101511.6166558291</c:v>
                </c:pt>
                <c:pt idx="30">
                  <c:v>1234661.2110877796</c:v>
                </c:pt>
                <c:pt idx="31">
                  <c:v>1292670.5216098046</c:v>
                </c:pt>
                <c:pt idx="32">
                  <c:v>1454999.6376889949</c:v>
                </c:pt>
                <c:pt idx="33">
                  <c:v>1499633.2516546736</c:v>
                </c:pt>
                <c:pt idx="34">
                  <c:v>1481555.6456294793</c:v>
                </c:pt>
                <c:pt idx="35">
                  <c:v>1637020.789310683</c:v>
                </c:pt>
                <c:pt idx="36">
                  <c:v>1727392.0302435346</c:v>
                </c:pt>
                <c:pt idx="37">
                  <c:v>1753482.5254672586</c:v>
                </c:pt>
                <c:pt idx="38">
                  <c:v>1812227.937931655</c:v>
                </c:pt>
                <c:pt idx="39">
                  <c:v>1950364.069388405</c:v>
                </c:pt>
                <c:pt idx="40">
                  <c:v>2054668.0648715056</c:v>
                </c:pt>
                <c:pt idx="41">
                  <c:v>2105399.4860897977</c:v>
                </c:pt>
                <c:pt idx="42">
                  <c:v>2061225.8156557526</c:v>
                </c:pt>
                <c:pt idx="43">
                  <c:v>2023875.5366363632</c:v>
                </c:pt>
                <c:pt idx="44">
                  <c:v>2254601.6412181957</c:v>
                </c:pt>
                <c:pt idx="45">
                  <c:v>2469466.6598993577</c:v>
                </c:pt>
                <c:pt idx="46">
                  <c:v>2431361.8625759147</c:v>
                </c:pt>
                <c:pt idx="47">
                  <c:v>2413165.1320954007</c:v>
                </c:pt>
                <c:pt idx="48">
                  <c:v>2394184.8761827457</c:v>
                </c:pt>
                <c:pt idx="49">
                  <c:v>2412098.5411324971</c:v>
                </c:pt>
                <c:pt idx="50">
                  <c:v>2395975.9802394742</c:v>
                </c:pt>
                <c:pt idx="51">
                  <c:v>2465967.3560629897</c:v>
                </c:pt>
                <c:pt idx="52">
                  <c:v>2546889</c:v>
                </c:pt>
                <c:pt idx="53">
                  <c:v>2395326.4751751092</c:v>
                </c:pt>
                <c:pt idx="54">
                  <c:v>2406159.6467696587</c:v>
                </c:pt>
                <c:pt idx="55">
                  <c:v>2379528.1548218825</c:v>
                </c:pt>
                <c:pt idx="56">
                  <c:v>2532000</c:v>
                </c:pt>
                <c:pt idx="57">
                  <c:v>2353000</c:v>
                </c:pt>
                <c:pt idx="58">
                  <c:v>2335000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8455552"/>
        <c:axId val="98457088"/>
      </c:areaChart>
      <c:lineChart>
        <c:grouping val="standard"/>
        <c:varyColors val="0"/>
        <c:ser>
          <c:idx val="0"/>
          <c:order val="1"/>
          <c:tx>
            <c:strRef>
              <c:f>Séries!$F$6</c:f>
              <c:strCache>
                <c:ptCount val="1"/>
                <c:pt idx="0">
                  <c:v>Brent Médio do ano, US$ Nominal (eixo dir)</c:v>
                </c:pt>
              </c:strCache>
            </c:strRef>
          </c:tx>
          <c:spPr>
            <a:ln>
              <a:solidFill>
                <a:srgbClr val="236F25"/>
              </a:solidFill>
            </a:ln>
          </c:spPr>
          <c:marker>
            <c:symbol val="none"/>
          </c:marker>
          <c:cat>
            <c:strRef>
              <c:f>Séries!$A$35:$A$93</c:f>
              <c:strCache>
                <c:ptCount val="59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jan/15</c:v>
                </c:pt>
                <c:pt idx="46">
                  <c:v>fev/15</c:v>
                </c:pt>
                <c:pt idx="47">
                  <c:v>mar/15</c:v>
                </c:pt>
                <c:pt idx="48">
                  <c:v>abr/15</c:v>
                </c:pt>
                <c:pt idx="49">
                  <c:v>mai/15</c:v>
                </c:pt>
                <c:pt idx="50">
                  <c:v>jun/15</c:v>
                </c:pt>
                <c:pt idx="51">
                  <c:v>jul/15</c:v>
                </c:pt>
                <c:pt idx="52">
                  <c:v>ago/15</c:v>
                </c:pt>
                <c:pt idx="53">
                  <c:v>set/15</c:v>
                </c:pt>
                <c:pt idx="54">
                  <c:v>out/15</c:v>
                </c:pt>
                <c:pt idx="55">
                  <c:v>nov/15</c:v>
                </c:pt>
                <c:pt idx="56">
                  <c:v>dez/15</c:v>
                </c:pt>
                <c:pt idx="57">
                  <c:v>jan/16</c:v>
                </c:pt>
                <c:pt idx="58">
                  <c:v>fev/16</c:v>
                </c:pt>
              </c:strCache>
            </c:strRef>
          </c:cat>
          <c:val>
            <c:numRef>
              <c:f>Séries!$F$35:$F$93</c:f>
              <c:numCache>
                <c:formatCode>0.00</c:formatCode>
                <c:ptCount val="59"/>
                <c:pt idx="0">
                  <c:v>1.8</c:v>
                </c:pt>
                <c:pt idx="1">
                  <c:v>2.2400000000000002</c:v>
                </c:pt>
                <c:pt idx="2">
                  <c:v>2.48</c:v>
                </c:pt>
                <c:pt idx="3">
                  <c:v>3.29</c:v>
                </c:pt>
                <c:pt idx="4">
                  <c:v>11.58</c:v>
                </c:pt>
                <c:pt idx="5">
                  <c:v>11.53</c:v>
                </c:pt>
                <c:pt idx="6">
                  <c:v>12.8</c:v>
                </c:pt>
                <c:pt idx="7">
                  <c:v>13.92</c:v>
                </c:pt>
                <c:pt idx="8">
                  <c:v>14.02</c:v>
                </c:pt>
                <c:pt idx="9">
                  <c:v>31.610000000000031</c:v>
                </c:pt>
                <c:pt idx="10">
                  <c:v>36.83</c:v>
                </c:pt>
                <c:pt idx="11">
                  <c:v>35.93</c:v>
                </c:pt>
                <c:pt idx="12">
                  <c:v>32.97</c:v>
                </c:pt>
                <c:pt idx="13">
                  <c:v>29.55</c:v>
                </c:pt>
                <c:pt idx="14">
                  <c:v>28.779999999999987</c:v>
                </c:pt>
                <c:pt idx="15">
                  <c:v>27.56</c:v>
                </c:pt>
                <c:pt idx="16">
                  <c:v>14.43</c:v>
                </c:pt>
                <c:pt idx="17">
                  <c:v>18.43503939999993</c:v>
                </c:pt>
                <c:pt idx="18">
                  <c:v>14.923841700000001</c:v>
                </c:pt>
                <c:pt idx="19">
                  <c:v>18.226113300000002</c:v>
                </c:pt>
                <c:pt idx="20">
                  <c:v>23.725820299999949</c:v>
                </c:pt>
                <c:pt idx="21">
                  <c:v>20.0033852</c:v>
                </c:pt>
                <c:pt idx="22">
                  <c:v>19.3208366</c:v>
                </c:pt>
                <c:pt idx="23">
                  <c:v>16.971634199999986</c:v>
                </c:pt>
                <c:pt idx="24">
                  <c:v>15.817315199999999</c:v>
                </c:pt>
                <c:pt idx="25">
                  <c:v>17.016679700000001</c:v>
                </c:pt>
                <c:pt idx="26">
                  <c:v>20.668488400000001</c:v>
                </c:pt>
                <c:pt idx="27">
                  <c:v>19.092587499999986</c:v>
                </c:pt>
                <c:pt idx="28">
                  <c:v>12.7156615</c:v>
                </c:pt>
                <c:pt idx="29">
                  <c:v>17.970077799999999</c:v>
                </c:pt>
                <c:pt idx="30">
                  <c:v>28.495449199999907</c:v>
                </c:pt>
                <c:pt idx="31">
                  <c:v>24.443891099999988</c:v>
                </c:pt>
                <c:pt idx="32">
                  <c:v>25.023255800000001</c:v>
                </c:pt>
                <c:pt idx="33">
                  <c:v>28.830703100000001</c:v>
                </c:pt>
                <c:pt idx="34">
                  <c:v>38.265000000000093</c:v>
                </c:pt>
                <c:pt idx="35">
                  <c:v>54.521089499999995</c:v>
                </c:pt>
                <c:pt idx="36">
                  <c:v>65.144062500000004</c:v>
                </c:pt>
                <c:pt idx="37">
                  <c:v>72.389078399999704</c:v>
                </c:pt>
                <c:pt idx="38">
                  <c:v>97.255972799999697</c:v>
                </c:pt>
                <c:pt idx="39">
                  <c:v>61.671264799999996</c:v>
                </c:pt>
                <c:pt idx="40">
                  <c:v>79.495533600000215</c:v>
                </c:pt>
                <c:pt idx="41">
                  <c:v>111.25559800000001</c:v>
                </c:pt>
                <c:pt idx="42">
                  <c:v>111.66970238095215</c:v>
                </c:pt>
                <c:pt idx="43">
                  <c:v>108.65851778656094</c:v>
                </c:pt>
                <c:pt idx="44">
                  <c:v>98.946007905138515</c:v>
                </c:pt>
                <c:pt idx="45">
                  <c:v>47.75950000000001</c:v>
                </c:pt>
                <c:pt idx="46">
                  <c:v>58.095500000000122</c:v>
                </c:pt>
                <c:pt idx="47">
                  <c:v>55.885454545454451</c:v>
                </c:pt>
                <c:pt idx="48">
                  <c:v>59.524285714285732</c:v>
                </c:pt>
                <c:pt idx="49">
                  <c:v>64.074999999999989</c:v>
                </c:pt>
                <c:pt idx="50">
                  <c:v>61.477727272727194</c:v>
                </c:pt>
                <c:pt idx="51">
                  <c:v>56.561304347826088</c:v>
                </c:pt>
                <c:pt idx="52">
                  <c:v>46.52</c:v>
                </c:pt>
                <c:pt idx="53">
                  <c:v>47.623181818181976</c:v>
                </c:pt>
                <c:pt idx="54">
                  <c:v>48.43</c:v>
                </c:pt>
                <c:pt idx="55">
                  <c:v>44.267619047619057</c:v>
                </c:pt>
                <c:pt idx="56">
                  <c:v>38.005454545454548</c:v>
                </c:pt>
                <c:pt idx="57" formatCode="General">
                  <c:v>30.7</c:v>
                </c:pt>
                <c:pt idx="58" formatCode="General">
                  <c:v>32.18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Séries!$G$6</c:f>
              <c:strCache>
                <c:ptCount val="1"/>
                <c:pt idx="0">
                  <c:v>Brent Médio do Ano, US$ de 2014 (eixo dir)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none"/>
          </c:marker>
          <c:cat>
            <c:strRef>
              <c:f>Séries!$A$55:$A$79</c:f>
              <c:strCache>
                <c:ptCount val="2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</c:strCache>
            </c:strRef>
          </c:cat>
          <c:val>
            <c:numRef>
              <c:f>Séries!$G$35:$G$79</c:f>
              <c:numCache>
                <c:formatCode>0.00</c:formatCode>
                <c:ptCount val="45"/>
                <c:pt idx="0">
                  <c:v>10.968452352000027</c:v>
                </c:pt>
                <c:pt idx="1">
                  <c:v>13.0769178624</c:v>
                </c:pt>
                <c:pt idx="2">
                  <c:v>14.037687244800004</c:v>
                </c:pt>
                <c:pt idx="3">
                  <c:v>17.532171014399999</c:v>
                </c:pt>
                <c:pt idx="4">
                  <c:v>55.623064435199993</c:v>
                </c:pt>
                <c:pt idx="5">
                  <c:v>50.742633427200005</c:v>
                </c:pt>
                <c:pt idx="6">
                  <c:v>53.240979455999998</c:v>
                </c:pt>
                <c:pt idx="7">
                  <c:v>54.340570828800011</c:v>
                </c:pt>
                <c:pt idx="8">
                  <c:v>50.905501840490878</c:v>
                </c:pt>
                <c:pt idx="9">
                  <c:v>103.07472396694233</c:v>
                </c:pt>
                <c:pt idx="10">
                  <c:v>105.81294757281545</c:v>
                </c:pt>
                <c:pt idx="11">
                  <c:v>93.574526732673249</c:v>
                </c:pt>
                <c:pt idx="12">
                  <c:v>80.882755647668318</c:v>
                </c:pt>
                <c:pt idx="13">
                  <c:v>70.236433734939752</c:v>
                </c:pt>
                <c:pt idx="14">
                  <c:v>65.575188450432776</c:v>
                </c:pt>
                <c:pt idx="15">
                  <c:v>60.636098141263936</c:v>
                </c:pt>
                <c:pt idx="16">
                  <c:v>31.168799999999923</c:v>
                </c:pt>
                <c:pt idx="17">
                  <c:v>38.417583515830877</c:v>
                </c:pt>
                <c:pt idx="18">
                  <c:v>29.864840141092145</c:v>
                </c:pt>
                <c:pt idx="19">
                  <c:v>34.796589985393545</c:v>
                </c:pt>
                <c:pt idx="20">
                  <c:v>42.974413118139253</c:v>
                </c:pt>
                <c:pt idx="21">
                  <c:v>34.768879579348024</c:v>
                </c:pt>
                <c:pt idx="22">
                  <c:v>32.60112311716037</c:v>
                </c:pt>
                <c:pt idx="23">
                  <c:v>27.804822103606931</c:v>
                </c:pt>
                <c:pt idx="24">
                  <c:v>25.266720183449319</c:v>
                </c:pt>
                <c:pt idx="25">
                  <c:v>26.433469064692915</c:v>
                </c:pt>
                <c:pt idx="26">
                  <c:v>31.185310834049648</c:v>
                </c:pt>
                <c:pt idx="27">
                  <c:v>28.161388127102835</c:v>
                </c:pt>
                <c:pt idx="28">
                  <c:v>18.467821109595093</c:v>
                </c:pt>
                <c:pt idx="29">
                  <c:v>25.535200108408191</c:v>
                </c:pt>
                <c:pt idx="30">
                  <c:v>39.174788976836226</c:v>
                </c:pt>
                <c:pt idx="31">
                  <c:v>32.675036721906267</c:v>
                </c:pt>
                <c:pt idx="32">
                  <c:v>32.928879850299055</c:v>
                </c:pt>
                <c:pt idx="33">
                  <c:v>37.093833310226088</c:v>
                </c:pt>
                <c:pt idx="34">
                  <c:v>47.95501874007423</c:v>
                </c:pt>
                <c:pt idx="35">
                  <c:v>66.088605447373297</c:v>
                </c:pt>
                <c:pt idx="36">
                  <c:v>76.497741964285723</c:v>
                </c:pt>
                <c:pt idx="37">
                  <c:v>82.651372438301607</c:v>
                </c:pt>
                <c:pt idx="38">
                  <c:v>106.93761803960372</c:v>
                </c:pt>
                <c:pt idx="39">
                  <c:v>68.052636811798095</c:v>
                </c:pt>
                <c:pt idx="40">
                  <c:v>86.305603341937896</c:v>
                </c:pt>
                <c:pt idx="41">
                  <c:v>117.09043450948035</c:v>
                </c:pt>
                <c:pt idx="42">
                  <c:v>115.14342126909749</c:v>
                </c:pt>
                <c:pt idx="43">
                  <c:v>110.4211629902489</c:v>
                </c:pt>
                <c:pt idx="44">
                  <c:v>98.946007905138529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460800"/>
        <c:axId val="98459008"/>
      </c:lineChart>
      <c:catAx>
        <c:axId val="98455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/>
          <a:lstStyle/>
          <a:p>
            <a:pPr>
              <a:defRPr/>
            </a:pPr>
            <a:endParaRPr lang="pt-BR"/>
          </a:p>
        </c:txPr>
        <c:crossAx val="98457088"/>
        <c:crosses val="autoZero"/>
        <c:auto val="1"/>
        <c:lblAlgn val="ctr"/>
        <c:lblOffset val="100"/>
        <c:noMultiLvlLbl val="0"/>
      </c:catAx>
      <c:valAx>
        <c:axId val="98457088"/>
        <c:scaling>
          <c:orientation val="minMax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#,##0" sourceLinked="1"/>
        <c:majorTickMark val="out"/>
        <c:minorTickMark val="none"/>
        <c:tickLblPos val="nextTo"/>
        <c:crossAx val="98455552"/>
        <c:crosses val="autoZero"/>
        <c:crossBetween val="between"/>
        <c:dispUnits>
          <c:builtInUnit val="thousands"/>
          <c:dispUnitsLbl>
            <c:layout>
              <c:manualLayout>
                <c:xMode val="edge"/>
                <c:yMode val="edge"/>
                <c:x val="5.7786052231540846E-3"/>
                <c:y val="0.29112635094625589"/>
              </c:manualLayout>
            </c:layout>
            <c:tx>
              <c:rich>
                <a:bodyPr/>
                <a:lstStyle/>
                <a:p>
                  <a:pPr>
                    <a:defRPr/>
                  </a:pPr>
                  <a:r>
                    <a:rPr lang="pt-BR"/>
                    <a:t>Mil</a:t>
                  </a:r>
                  <a:r>
                    <a:rPr lang="pt-BR" baseline="0"/>
                    <a:t> barris por dia</a:t>
                  </a:r>
                  <a:endParaRPr lang="pt-BR"/>
                </a:p>
              </c:rich>
            </c:tx>
          </c:dispUnitsLbl>
        </c:dispUnits>
      </c:valAx>
      <c:valAx>
        <c:axId val="98459008"/>
        <c:scaling>
          <c:orientation val="minMax"/>
        </c:scaling>
        <c:delete val="0"/>
        <c:axPos val="r"/>
        <c:numFmt formatCode="0" sourceLinked="0"/>
        <c:majorTickMark val="out"/>
        <c:minorTickMark val="none"/>
        <c:tickLblPos val="nextTo"/>
        <c:crossAx val="98460800"/>
        <c:crosses val="max"/>
        <c:crossBetween val="between"/>
      </c:valAx>
      <c:catAx>
        <c:axId val="984608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98459008"/>
        <c:crosses val="autoZero"/>
        <c:auto val="1"/>
        <c:lblAlgn val="ctr"/>
        <c:lblOffset val="100"/>
        <c:noMultiLvlLbl val="0"/>
      </c:cat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/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Gasolina Costa do Golfo - E.U.A.</c:v>
                </c:pt>
              </c:strCache>
            </c:strRef>
          </c:tx>
          <c:marker>
            <c:symbol val="none"/>
          </c:marker>
          <c:cat>
            <c:numRef>
              <c:f>Plan1!$A$2:$A$163</c:f>
              <c:numCache>
                <c:formatCode>mmm/yy</c:formatCode>
                <c:ptCount val="162"/>
                <c:pt idx="0">
                  <c:v>37622</c:v>
                </c:pt>
                <c:pt idx="1">
                  <c:v>37653</c:v>
                </c:pt>
                <c:pt idx="2">
                  <c:v>37681</c:v>
                </c:pt>
                <c:pt idx="3">
                  <c:v>37712</c:v>
                </c:pt>
                <c:pt idx="4">
                  <c:v>37742</c:v>
                </c:pt>
                <c:pt idx="5">
                  <c:v>37773</c:v>
                </c:pt>
                <c:pt idx="6">
                  <c:v>37803</c:v>
                </c:pt>
                <c:pt idx="7">
                  <c:v>37834</c:v>
                </c:pt>
                <c:pt idx="8">
                  <c:v>37865</c:v>
                </c:pt>
                <c:pt idx="9">
                  <c:v>37895</c:v>
                </c:pt>
                <c:pt idx="10">
                  <c:v>37926</c:v>
                </c:pt>
                <c:pt idx="11">
                  <c:v>37956</c:v>
                </c:pt>
                <c:pt idx="12">
                  <c:v>37987</c:v>
                </c:pt>
                <c:pt idx="13">
                  <c:v>38018</c:v>
                </c:pt>
                <c:pt idx="14">
                  <c:v>38047</c:v>
                </c:pt>
                <c:pt idx="15">
                  <c:v>38078</c:v>
                </c:pt>
                <c:pt idx="16">
                  <c:v>38108</c:v>
                </c:pt>
                <c:pt idx="17">
                  <c:v>38139</c:v>
                </c:pt>
                <c:pt idx="18">
                  <c:v>38169</c:v>
                </c:pt>
                <c:pt idx="19">
                  <c:v>38200</c:v>
                </c:pt>
                <c:pt idx="20">
                  <c:v>38231</c:v>
                </c:pt>
                <c:pt idx="21">
                  <c:v>38261</c:v>
                </c:pt>
                <c:pt idx="22">
                  <c:v>38292</c:v>
                </c:pt>
                <c:pt idx="23">
                  <c:v>38322</c:v>
                </c:pt>
                <c:pt idx="24">
                  <c:v>38353</c:v>
                </c:pt>
                <c:pt idx="25">
                  <c:v>38384</c:v>
                </c:pt>
                <c:pt idx="26">
                  <c:v>38412</c:v>
                </c:pt>
                <c:pt idx="27">
                  <c:v>38443</c:v>
                </c:pt>
                <c:pt idx="28">
                  <c:v>38473</c:v>
                </c:pt>
                <c:pt idx="29">
                  <c:v>38504</c:v>
                </c:pt>
                <c:pt idx="30">
                  <c:v>38534</c:v>
                </c:pt>
                <c:pt idx="31">
                  <c:v>38565</c:v>
                </c:pt>
                <c:pt idx="32">
                  <c:v>38596</c:v>
                </c:pt>
                <c:pt idx="33">
                  <c:v>38626</c:v>
                </c:pt>
                <c:pt idx="34">
                  <c:v>38657</c:v>
                </c:pt>
                <c:pt idx="35">
                  <c:v>38687</c:v>
                </c:pt>
                <c:pt idx="36">
                  <c:v>38718</c:v>
                </c:pt>
                <c:pt idx="37">
                  <c:v>38749</c:v>
                </c:pt>
                <c:pt idx="38">
                  <c:v>38777</c:v>
                </c:pt>
                <c:pt idx="39">
                  <c:v>38808</c:v>
                </c:pt>
                <c:pt idx="40">
                  <c:v>38838</c:v>
                </c:pt>
                <c:pt idx="41">
                  <c:v>38869</c:v>
                </c:pt>
                <c:pt idx="42">
                  <c:v>38899</c:v>
                </c:pt>
                <c:pt idx="43">
                  <c:v>38930</c:v>
                </c:pt>
                <c:pt idx="44">
                  <c:v>38961</c:v>
                </c:pt>
                <c:pt idx="45">
                  <c:v>38991</c:v>
                </c:pt>
                <c:pt idx="46">
                  <c:v>39022</c:v>
                </c:pt>
                <c:pt idx="47">
                  <c:v>39052</c:v>
                </c:pt>
                <c:pt idx="48">
                  <c:v>39083</c:v>
                </c:pt>
                <c:pt idx="49">
                  <c:v>39114</c:v>
                </c:pt>
                <c:pt idx="50">
                  <c:v>39142</c:v>
                </c:pt>
                <c:pt idx="51">
                  <c:v>39173</c:v>
                </c:pt>
                <c:pt idx="52">
                  <c:v>39203</c:v>
                </c:pt>
                <c:pt idx="53">
                  <c:v>39234</c:v>
                </c:pt>
                <c:pt idx="54">
                  <c:v>39264</c:v>
                </c:pt>
                <c:pt idx="55">
                  <c:v>39295</c:v>
                </c:pt>
                <c:pt idx="56">
                  <c:v>39326</c:v>
                </c:pt>
                <c:pt idx="57">
                  <c:v>39356</c:v>
                </c:pt>
                <c:pt idx="58">
                  <c:v>39387</c:v>
                </c:pt>
                <c:pt idx="59">
                  <c:v>39417</c:v>
                </c:pt>
                <c:pt idx="60">
                  <c:v>39448</c:v>
                </c:pt>
                <c:pt idx="61">
                  <c:v>39479</c:v>
                </c:pt>
                <c:pt idx="62">
                  <c:v>39508</c:v>
                </c:pt>
                <c:pt idx="63">
                  <c:v>39539</c:v>
                </c:pt>
                <c:pt idx="64">
                  <c:v>39569</c:v>
                </c:pt>
                <c:pt idx="65">
                  <c:v>39600</c:v>
                </c:pt>
                <c:pt idx="66">
                  <c:v>39630</c:v>
                </c:pt>
                <c:pt idx="67">
                  <c:v>39661</c:v>
                </c:pt>
                <c:pt idx="68">
                  <c:v>39692</c:v>
                </c:pt>
                <c:pt idx="69">
                  <c:v>39722</c:v>
                </c:pt>
                <c:pt idx="70">
                  <c:v>39753</c:v>
                </c:pt>
                <c:pt idx="71">
                  <c:v>39783</c:v>
                </c:pt>
                <c:pt idx="72">
                  <c:v>39814</c:v>
                </c:pt>
                <c:pt idx="73">
                  <c:v>39845</c:v>
                </c:pt>
                <c:pt idx="74">
                  <c:v>39873</c:v>
                </c:pt>
                <c:pt idx="75">
                  <c:v>39904</c:v>
                </c:pt>
                <c:pt idx="76">
                  <c:v>39934</c:v>
                </c:pt>
                <c:pt idx="77">
                  <c:v>39965</c:v>
                </c:pt>
                <c:pt idx="78">
                  <c:v>39995</c:v>
                </c:pt>
                <c:pt idx="79">
                  <c:v>40026</c:v>
                </c:pt>
                <c:pt idx="80">
                  <c:v>40057</c:v>
                </c:pt>
                <c:pt idx="81">
                  <c:v>40087</c:v>
                </c:pt>
                <c:pt idx="82">
                  <c:v>40118</c:v>
                </c:pt>
                <c:pt idx="83">
                  <c:v>40148</c:v>
                </c:pt>
                <c:pt idx="84">
                  <c:v>40179</c:v>
                </c:pt>
                <c:pt idx="85">
                  <c:v>40210</c:v>
                </c:pt>
                <c:pt idx="86">
                  <c:v>40238</c:v>
                </c:pt>
                <c:pt idx="87">
                  <c:v>40269</c:v>
                </c:pt>
                <c:pt idx="88">
                  <c:v>40299</c:v>
                </c:pt>
                <c:pt idx="89">
                  <c:v>40330</c:v>
                </c:pt>
                <c:pt idx="90">
                  <c:v>40360</c:v>
                </c:pt>
                <c:pt idx="91">
                  <c:v>40391</c:v>
                </c:pt>
                <c:pt idx="92">
                  <c:v>40422</c:v>
                </c:pt>
                <c:pt idx="93">
                  <c:v>40452</c:v>
                </c:pt>
                <c:pt idx="94">
                  <c:v>40483</c:v>
                </c:pt>
                <c:pt idx="95">
                  <c:v>40513</c:v>
                </c:pt>
                <c:pt idx="96">
                  <c:v>40544</c:v>
                </c:pt>
                <c:pt idx="97">
                  <c:v>40575</c:v>
                </c:pt>
                <c:pt idx="98">
                  <c:v>40603</c:v>
                </c:pt>
                <c:pt idx="99">
                  <c:v>40634</c:v>
                </c:pt>
                <c:pt idx="100">
                  <c:v>40664</c:v>
                </c:pt>
                <c:pt idx="101">
                  <c:v>40695</c:v>
                </c:pt>
                <c:pt idx="102">
                  <c:v>40725</c:v>
                </c:pt>
                <c:pt idx="103">
                  <c:v>40756</c:v>
                </c:pt>
                <c:pt idx="104">
                  <c:v>40787</c:v>
                </c:pt>
                <c:pt idx="105">
                  <c:v>40817</c:v>
                </c:pt>
                <c:pt idx="106">
                  <c:v>40848</c:v>
                </c:pt>
                <c:pt idx="107">
                  <c:v>40878</c:v>
                </c:pt>
                <c:pt idx="108">
                  <c:v>40909</c:v>
                </c:pt>
                <c:pt idx="109">
                  <c:v>40940</c:v>
                </c:pt>
                <c:pt idx="110">
                  <c:v>40969</c:v>
                </c:pt>
                <c:pt idx="111">
                  <c:v>41000</c:v>
                </c:pt>
                <c:pt idx="112">
                  <c:v>41030</c:v>
                </c:pt>
                <c:pt idx="113">
                  <c:v>41061</c:v>
                </c:pt>
                <c:pt idx="114">
                  <c:v>41091</c:v>
                </c:pt>
                <c:pt idx="115">
                  <c:v>41122</c:v>
                </c:pt>
                <c:pt idx="116">
                  <c:v>41153</c:v>
                </c:pt>
                <c:pt idx="117">
                  <c:v>41183</c:v>
                </c:pt>
                <c:pt idx="118">
                  <c:v>41214</c:v>
                </c:pt>
                <c:pt idx="119">
                  <c:v>41244</c:v>
                </c:pt>
                <c:pt idx="120">
                  <c:v>41275</c:v>
                </c:pt>
                <c:pt idx="121">
                  <c:v>41306</c:v>
                </c:pt>
                <c:pt idx="122">
                  <c:v>41334</c:v>
                </c:pt>
                <c:pt idx="123">
                  <c:v>41365</c:v>
                </c:pt>
                <c:pt idx="124">
                  <c:v>41395</c:v>
                </c:pt>
                <c:pt idx="125">
                  <c:v>41426</c:v>
                </c:pt>
                <c:pt idx="126">
                  <c:v>41456</c:v>
                </c:pt>
                <c:pt idx="127">
                  <c:v>41487</c:v>
                </c:pt>
                <c:pt idx="128">
                  <c:v>41518</c:v>
                </c:pt>
                <c:pt idx="129">
                  <c:v>41548</c:v>
                </c:pt>
                <c:pt idx="130">
                  <c:v>41579</c:v>
                </c:pt>
                <c:pt idx="131">
                  <c:v>41609</c:v>
                </c:pt>
                <c:pt idx="132">
                  <c:v>41640</c:v>
                </c:pt>
                <c:pt idx="133">
                  <c:v>41671</c:v>
                </c:pt>
                <c:pt idx="134">
                  <c:v>41699</c:v>
                </c:pt>
                <c:pt idx="135">
                  <c:v>41730</c:v>
                </c:pt>
                <c:pt idx="136">
                  <c:v>41760</c:v>
                </c:pt>
                <c:pt idx="137">
                  <c:v>41791</c:v>
                </c:pt>
                <c:pt idx="138">
                  <c:v>41821</c:v>
                </c:pt>
                <c:pt idx="139">
                  <c:v>41852</c:v>
                </c:pt>
                <c:pt idx="140">
                  <c:v>41883</c:v>
                </c:pt>
                <c:pt idx="141">
                  <c:v>41913</c:v>
                </c:pt>
                <c:pt idx="142">
                  <c:v>41944</c:v>
                </c:pt>
                <c:pt idx="143">
                  <c:v>41974</c:v>
                </c:pt>
                <c:pt idx="144">
                  <c:v>42005</c:v>
                </c:pt>
                <c:pt idx="145">
                  <c:v>42036</c:v>
                </c:pt>
                <c:pt idx="146">
                  <c:v>42064</c:v>
                </c:pt>
                <c:pt idx="147">
                  <c:v>42095</c:v>
                </c:pt>
                <c:pt idx="148">
                  <c:v>42125</c:v>
                </c:pt>
                <c:pt idx="149">
                  <c:v>42156</c:v>
                </c:pt>
                <c:pt idx="150">
                  <c:v>42186</c:v>
                </c:pt>
                <c:pt idx="151">
                  <c:v>42217</c:v>
                </c:pt>
                <c:pt idx="152">
                  <c:v>42248</c:v>
                </c:pt>
                <c:pt idx="153">
                  <c:v>42278</c:v>
                </c:pt>
                <c:pt idx="154">
                  <c:v>42309</c:v>
                </c:pt>
                <c:pt idx="155">
                  <c:v>42339</c:v>
                </c:pt>
                <c:pt idx="156">
                  <c:v>42370</c:v>
                </c:pt>
                <c:pt idx="157">
                  <c:v>42401</c:v>
                </c:pt>
                <c:pt idx="158">
                  <c:v>42430</c:v>
                </c:pt>
                <c:pt idx="159">
                  <c:v>42461</c:v>
                </c:pt>
                <c:pt idx="160">
                  <c:v>42491</c:v>
                </c:pt>
                <c:pt idx="161">
                  <c:v>42522</c:v>
                </c:pt>
              </c:numCache>
            </c:numRef>
          </c:cat>
          <c:val>
            <c:numRef>
              <c:f>Plan1!$B$2:$B$163</c:f>
              <c:numCache>
                <c:formatCode>0.00</c:formatCode>
                <c:ptCount val="162"/>
                <c:pt idx="0">
                  <c:v>36.886554621848745</c:v>
                </c:pt>
                <c:pt idx="1">
                  <c:v>42.415966386554622</c:v>
                </c:pt>
                <c:pt idx="2">
                  <c:v>40.436974789915965</c:v>
                </c:pt>
                <c:pt idx="3">
                  <c:v>34.046218487394945</c:v>
                </c:pt>
                <c:pt idx="4">
                  <c:v>33.004201680672239</c:v>
                </c:pt>
                <c:pt idx="5">
                  <c:v>34.760504201680675</c:v>
                </c:pt>
                <c:pt idx="6">
                  <c:v>37.168067226890763</c:v>
                </c:pt>
                <c:pt idx="7">
                  <c:v>41.289915966386552</c:v>
                </c:pt>
                <c:pt idx="8">
                  <c:v>33.966386554621849</c:v>
                </c:pt>
                <c:pt idx="9">
                  <c:v>35.373949579831923</c:v>
                </c:pt>
                <c:pt idx="10">
                  <c:v>34.50840336134452</c:v>
                </c:pt>
                <c:pt idx="11">
                  <c:v>35.773109243697476</c:v>
                </c:pt>
                <c:pt idx="12">
                  <c:v>41.378151260504211</c:v>
                </c:pt>
                <c:pt idx="13">
                  <c:v>43.180672268907564</c:v>
                </c:pt>
                <c:pt idx="14">
                  <c:v>45.840336134453793</c:v>
                </c:pt>
                <c:pt idx="15">
                  <c:v>48.386554621848724</c:v>
                </c:pt>
                <c:pt idx="16">
                  <c:v>56.264705882352956</c:v>
                </c:pt>
                <c:pt idx="17">
                  <c:v>49.19747899159664</c:v>
                </c:pt>
                <c:pt idx="18">
                  <c:v>51.911764705882327</c:v>
                </c:pt>
                <c:pt idx="19">
                  <c:v>49.445378151260492</c:v>
                </c:pt>
                <c:pt idx="20">
                  <c:v>52.063025210084049</c:v>
                </c:pt>
                <c:pt idx="21">
                  <c:v>56.71008403361342</c:v>
                </c:pt>
                <c:pt idx="22">
                  <c:v>52.100840336134453</c:v>
                </c:pt>
                <c:pt idx="23">
                  <c:v>43.663865546218474</c:v>
                </c:pt>
                <c:pt idx="24">
                  <c:v>52.386554621848745</c:v>
                </c:pt>
                <c:pt idx="25">
                  <c:v>51.924369747899156</c:v>
                </c:pt>
                <c:pt idx="26">
                  <c:v>62.449579831932773</c:v>
                </c:pt>
                <c:pt idx="27">
                  <c:v>64.848739495798313</c:v>
                </c:pt>
                <c:pt idx="28">
                  <c:v>59.222689075630235</c:v>
                </c:pt>
                <c:pt idx="29">
                  <c:v>64.029411764705884</c:v>
                </c:pt>
                <c:pt idx="30">
                  <c:v>67.357142857142833</c:v>
                </c:pt>
                <c:pt idx="31">
                  <c:v>81.533613445378222</c:v>
                </c:pt>
                <c:pt idx="32">
                  <c:v>98.508403361344534</c:v>
                </c:pt>
                <c:pt idx="33">
                  <c:v>75.831932773109216</c:v>
                </c:pt>
                <c:pt idx="34">
                  <c:v>60.83613445378149</c:v>
                </c:pt>
                <c:pt idx="35">
                  <c:v>65.852941176470523</c:v>
                </c:pt>
                <c:pt idx="36">
                  <c:v>71.82352941176471</c:v>
                </c:pt>
                <c:pt idx="37">
                  <c:v>64.705882352941117</c:v>
                </c:pt>
                <c:pt idx="38">
                  <c:v>77.403361344537814</c:v>
                </c:pt>
                <c:pt idx="39">
                  <c:v>93.100840336134411</c:v>
                </c:pt>
                <c:pt idx="40">
                  <c:v>87.928571428571402</c:v>
                </c:pt>
                <c:pt idx="41">
                  <c:v>90.310924369747951</c:v>
                </c:pt>
                <c:pt idx="42">
                  <c:v>96.558823529411768</c:v>
                </c:pt>
                <c:pt idx="43">
                  <c:v>85.336134453781469</c:v>
                </c:pt>
                <c:pt idx="44">
                  <c:v>65.344537815126031</c:v>
                </c:pt>
                <c:pt idx="45">
                  <c:v>63.298319327731129</c:v>
                </c:pt>
                <c:pt idx="46">
                  <c:v>65.55042016806722</c:v>
                </c:pt>
                <c:pt idx="47">
                  <c:v>67.046218487394967</c:v>
                </c:pt>
                <c:pt idx="48">
                  <c:v>58.848739495798299</c:v>
                </c:pt>
                <c:pt idx="49">
                  <c:v>67.928571428571402</c:v>
                </c:pt>
                <c:pt idx="50">
                  <c:v>77.957983193277343</c:v>
                </c:pt>
                <c:pt idx="51">
                  <c:v>91.701680672268907</c:v>
                </c:pt>
                <c:pt idx="52">
                  <c:v>98.210084033613455</c:v>
                </c:pt>
                <c:pt idx="53">
                  <c:v>91.743697478991592</c:v>
                </c:pt>
                <c:pt idx="54">
                  <c:v>90.491596638655466</c:v>
                </c:pt>
                <c:pt idx="55">
                  <c:v>84</c:v>
                </c:pt>
                <c:pt idx="56">
                  <c:v>88.672268907562966</c:v>
                </c:pt>
                <c:pt idx="57">
                  <c:v>89.12605042016807</c:v>
                </c:pt>
                <c:pt idx="58">
                  <c:v>99.025210084033617</c:v>
                </c:pt>
                <c:pt idx="59">
                  <c:v>95.092436974789877</c:v>
                </c:pt>
                <c:pt idx="60">
                  <c:v>97.214285714285722</c:v>
                </c:pt>
                <c:pt idx="61">
                  <c:v>101.20588235294113</c:v>
                </c:pt>
                <c:pt idx="62">
                  <c:v>108.27310924369749</c:v>
                </c:pt>
                <c:pt idx="63">
                  <c:v>119.26470588235296</c:v>
                </c:pt>
                <c:pt idx="64">
                  <c:v>132.71428571428564</c:v>
                </c:pt>
                <c:pt idx="65">
                  <c:v>140.13445378151252</c:v>
                </c:pt>
                <c:pt idx="66">
                  <c:v>134.71008403361341</c:v>
                </c:pt>
                <c:pt idx="67">
                  <c:v>125.26470588235294</c:v>
                </c:pt>
                <c:pt idx="68">
                  <c:v>130.8991596638655</c:v>
                </c:pt>
                <c:pt idx="69">
                  <c:v>74.542016806722657</c:v>
                </c:pt>
                <c:pt idx="70">
                  <c:v>50.752100840336155</c:v>
                </c:pt>
                <c:pt idx="71">
                  <c:v>39.17226890756303</c:v>
                </c:pt>
                <c:pt idx="72">
                  <c:v>48.609243697479002</c:v>
                </c:pt>
                <c:pt idx="73">
                  <c:v>50.344537815126046</c:v>
                </c:pt>
                <c:pt idx="74">
                  <c:v>54.642857142857153</c:v>
                </c:pt>
                <c:pt idx="75">
                  <c:v>58.247899159663838</c:v>
                </c:pt>
                <c:pt idx="76">
                  <c:v>71.848739495798313</c:v>
                </c:pt>
                <c:pt idx="77">
                  <c:v>80.605042016806649</c:v>
                </c:pt>
                <c:pt idx="78">
                  <c:v>73.966386554621806</c:v>
                </c:pt>
                <c:pt idx="79">
                  <c:v>81.298319327731079</c:v>
                </c:pt>
                <c:pt idx="80">
                  <c:v>72.865546218487339</c:v>
                </c:pt>
                <c:pt idx="81">
                  <c:v>79.306722689075627</c:v>
                </c:pt>
                <c:pt idx="82">
                  <c:v>81.075630252100808</c:v>
                </c:pt>
                <c:pt idx="83">
                  <c:v>79.470588235294088</c:v>
                </c:pt>
                <c:pt idx="84">
                  <c:v>84.701680672268907</c:v>
                </c:pt>
                <c:pt idx="85">
                  <c:v>82.739495798319325</c:v>
                </c:pt>
                <c:pt idx="86">
                  <c:v>90.239495798319368</c:v>
                </c:pt>
                <c:pt idx="87">
                  <c:v>94.151260504201687</c:v>
                </c:pt>
                <c:pt idx="88">
                  <c:v>85.30672268907567</c:v>
                </c:pt>
                <c:pt idx="89">
                  <c:v>84.659663865546221</c:v>
                </c:pt>
                <c:pt idx="90">
                  <c:v>84.365546218487339</c:v>
                </c:pt>
                <c:pt idx="91">
                  <c:v>82.802521008403332</c:v>
                </c:pt>
                <c:pt idx="92">
                  <c:v>82.00420168067231</c:v>
                </c:pt>
                <c:pt idx="93">
                  <c:v>86.907563025210152</c:v>
                </c:pt>
                <c:pt idx="94">
                  <c:v>88.420168067226882</c:v>
                </c:pt>
                <c:pt idx="95">
                  <c:v>97.105042016806649</c:v>
                </c:pt>
                <c:pt idx="96">
                  <c:v>100.47899159663862</c:v>
                </c:pt>
                <c:pt idx="97">
                  <c:v>105.4873949579832</c:v>
                </c:pt>
                <c:pt idx="98">
                  <c:v>120.9705882352941</c:v>
                </c:pt>
                <c:pt idx="99">
                  <c:v>134.96218487394961</c:v>
                </c:pt>
                <c:pt idx="100">
                  <c:v>129.56302521008405</c:v>
                </c:pt>
                <c:pt idx="101">
                  <c:v>120.60504201680665</c:v>
                </c:pt>
                <c:pt idx="102">
                  <c:v>127.63865546218484</c:v>
                </c:pt>
                <c:pt idx="103">
                  <c:v>119.9117647058824</c:v>
                </c:pt>
                <c:pt idx="104">
                  <c:v>113.27310924369749</c:v>
                </c:pt>
                <c:pt idx="105">
                  <c:v>112.76050420168067</c:v>
                </c:pt>
                <c:pt idx="106">
                  <c:v>107.02100840336135</c:v>
                </c:pt>
                <c:pt idx="107">
                  <c:v>106.81512605042018</c:v>
                </c:pt>
                <c:pt idx="108">
                  <c:v>116.62184873949575</c:v>
                </c:pt>
                <c:pt idx="109">
                  <c:v>126.02521008403362</c:v>
                </c:pt>
                <c:pt idx="110">
                  <c:v>134.8151260504203</c:v>
                </c:pt>
                <c:pt idx="111">
                  <c:v>134.74369747899158</c:v>
                </c:pt>
                <c:pt idx="112">
                  <c:v>120.72268907563026</c:v>
                </c:pt>
                <c:pt idx="113">
                  <c:v>110.5126050420168</c:v>
                </c:pt>
                <c:pt idx="114">
                  <c:v>115.41302521008403</c:v>
                </c:pt>
                <c:pt idx="115">
                  <c:v>129.2634453781512</c:v>
                </c:pt>
                <c:pt idx="116">
                  <c:v>127.69411764705882</c:v>
                </c:pt>
                <c:pt idx="117">
                  <c:v>116.35840336134454</c:v>
                </c:pt>
                <c:pt idx="118">
                  <c:v>105.84621848739496</c:v>
                </c:pt>
                <c:pt idx="119">
                  <c:v>104.22100840336135</c:v>
                </c:pt>
                <c:pt idx="120">
                  <c:v>112.35420168067232</c:v>
                </c:pt>
                <c:pt idx="121">
                  <c:v>123.60504201680665</c:v>
                </c:pt>
                <c:pt idx="122">
                  <c:v>122.09033613445372</c:v>
                </c:pt>
                <c:pt idx="123">
                  <c:v>116.75714285714287</c:v>
                </c:pt>
                <c:pt idx="124">
                  <c:v>117.14159663865547</c:v>
                </c:pt>
                <c:pt idx="125">
                  <c:v>115.55420168067234</c:v>
                </c:pt>
                <c:pt idx="126">
                  <c:v>123.83697478991601</c:v>
                </c:pt>
                <c:pt idx="127">
                  <c:v>122.25420168067232</c:v>
                </c:pt>
                <c:pt idx="128">
                  <c:v>109.28487394957986</c:v>
                </c:pt>
                <c:pt idx="129">
                  <c:v>104.33067226890756</c:v>
                </c:pt>
                <c:pt idx="130">
                  <c:v>102.92563025210085</c:v>
                </c:pt>
                <c:pt idx="131">
                  <c:v>105.98403361344539</c:v>
                </c:pt>
                <c:pt idx="132">
                  <c:v>107.46680672268904</c:v>
                </c:pt>
                <c:pt idx="133">
                  <c:v>113.01554621848736</c:v>
                </c:pt>
                <c:pt idx="134">
                  <c:v>114.01596638655458</c:v>
                </c:pt>
                <c:pt idx="135">
                  <c:v>122.06344537815124</c:v>
                </c:pt>
                <c:pt idx="136">
                  <c:v>119.06764705882351</c:v>
                </c:pt>
                <c:pt idx="137">
                  <c:v>124.98319327731095</c:v>
                </c:pt>
                <c:pt idx="138">
                  <c:v>119.14495798319329</c:v>
                </c:pt>
                <c:pt idx="139">
                  <c:v>115.34957983193277</c:v>
                </c:pt>
                <c:pt idx="140">
                  <c:v>109.96008403361344</c:v>
                </c:pt>
                <c:pt idx="141">
                  <c:v>91.15252100840334</c:v>
                </c:pt>
                <c:pt idx="142">
                  <c:v>82.000840336134416</c:v>
                </c:pt>
                <c:pt idx="143">
                  <c:v>60.364705882352943</c:v>
                </c:pt>
                <c:pt idx="144">
                  <c:v>53.896218487394954</c:v>
                </c:pt>
                <c:pt idx="145">
                  <c:v>67.445378151260485</c:v>
                </c:pt>
                <c:pt idx="146">
                  <c:v>70.554621848739487</c:v>
                </c:pt>
                <c:pt idx="147">
                  <c:v>76.933613445378242</c:v>
                </c:pt>
                <c:pt idx="148">
                  <c:v>83.524369747899172</c:v>
                </c:pt>
                <c:pt idx="149">
                  <c:v>86.987815126050393</c:v>
                </c:pt>
                <c:pt idx="150">
                  <c:v>83.079831932773047</c:v>
                </c:pt>
                <c:pt idx="151">
                  <c:v>69.699579831932752</c:v>
                </c:pt>
                <c:pt idx="152">
                  <c:v>57.060084033613421</c:v>
                </c:pt>
                <c:pt idx="153">
                  <c:v>54.802941176470597</c:v>
                </c:pt>
                <c:pt idx="154">
                  <c:v>52.290756302521046</c:v>
                </c:pt>
                <c:pt idx="155">
                  <c:v>49.784453781512575</c:v>
                </c:pt>
                <c:pt idx="156">
                  <c:v>43.060084033613421</c:v>
                </c:pt>
                <c:pt idx="157">
                  <c:v>39.402521008403355</c:v>
                </c:pt>
                <c:pt idx="158">
                  <c:v>51.170168067226875</c:v>
                </c:pt>
                <c:pt idx="159">
                  <c:v>56.274789915966373</c:v>
                </c:pt>
                <c:pt idx="160">
                  <c:v>60.2016806722689</c:v>
                </c:pt>
                <c:pt idx="161">
                  <c:v>62.6718487394958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Preço Produtor Brasil (sem Tributos)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Plan1!$A$2:$A$163</c:f>
              <c:numCache>
                <c:formatCode>mmm/yy</c:formatCode>
                <c:ptCount val="162"/>
                <c:pt idx="0">
                  <c:v>37622</c:v>
                </c:pt>
                <c:pt idx="1">
                  <c:v>37653</c:v>
                </c:pt>
                <c:pt idx="2">
                  <c:v>37681</c:v>
                </c:pt>
                <c:pt idx="3">
                  <c:v>37712</c:v>
                </c:pt>
                <c:pt idx="4">
                  <c:v>37742</c:v>
                </c:pt>
                <c:pt idx="5">
                  <c:v>37773</c:v>
                </c:pt>
                <c:pt idx="6">
                  <c:v>37803</c:v>
                </c:pt>
                <c:pt idx="7">
                  <c:v>37834</c:v>
                </c:pt>
                <c:pt idx="8">
                  <c:v>37865</c:v>
                </c:pt>
                <c:pt idx="9">
                  <c:v>37895</c:v>
                </c:pt>
                <c:pt idx="10">
                  <c:v>37926</c:v>
                </c:pt>
                <c:pt idx="11">
                  <c:v>37956</c:v>
                </c:pt>
                <c:pt idx="12">
                  <c:v>37987</c:v>
                </c:pt>
                <c:pt idx="13">
                  <c:v>38018</c:v>
                </c:pt>
                <c:pt idx="14">
                  <c:v>38047</c:v>
                </c:pt>
                <c:pt idx="15">
                  <c:v>38078</c:v>
                </c:pt>
                <c:pt idx="16">
                  <c:v>38108</c:v>
                </c:pt>
                <c:pt idx="17">
                  <c:v>38139</c:v>
                </c:pt>
                <c:pt idx="18">
                  <c:v>38169</c:v>
                </c:pt>
                <c:pt idx="19">
                  <c:v>38200</c:v>
                </c:pt>
                <c:pt idx="20">
                  <c:v>38231</c:v>
                </c:pt>
                <c:pt idx="21">
                  <c:v>38261</c:v>
                </c:pt>
                <c:pt idx="22">
                  <c:v>38292</c:v>
                </c:pt>
                <c:pt idx="23">
                  <c:v>38322</c:v>
                </c:pt>
                <c:pt idx="24">
                  <c:v>38353</c:v>
                </c:pt>
                <c:pt idx="25">
                  <c:v>38384</c:v>
                </c:pt>
                <c:pt idx="26">
                  <c:v>38412</c:v>
                </c:pt>
                <c:pt idx="27">
                  <c:v>38443</c:v>
                </c:pt>
                <c:pt idx="28">
                  <c:v>38473</c:v>
                </c:pt>
                <c:pt idx="29">
                  <c:v>38504</c:v>
                </c:pt>
                <c:pt idx="30">
                  <c:v>38534</c:v>
                </c:pt>
                <c:pt idx="31">
                  <c:v>38565</c:v>
                </c:pt>
                <c:pt idx="32">
                  <c:v>38596</c:v>
                </c:pt>
                <c:pt idx="33">
                  <c:v>38626</c:v>
                </c:pt>
                <c:pt idx="34">
                  <c:v>38657</c:v>
                </c:pt>
                <c:pt idx="35">
                  <c:v>38687</c:v>
                </c:pt>
                <c:pt idx="36">
                  <c:v>38718</c:v>
                </c:pt>
                <c:pt idx="37">
                  <c:v>38749</c:v>
                </c:pt>
                <c:pt idx="38">
                  <c:v>38777</c:v>
                </c:pt>
                <c:pt idx="39">
                  <c:v>38808</c:v>
                </c:pt>
                <c:pt idx="40">
                  <c:v>38838</c:v>
                </c:pt>
                <c:pt idx="41">
                  <c:v>38869</c:v>
                </c:pt>
                <c:pt idx="42">
                  <c:v>38899</c:v>
                </c:pt>
                <c:pt idx="43">
                  <c:v>38930</c:v>
                </c:pt>
                <c:pt idx="44">
                  <c:v>38961</c:v>
                </c:pt>
                <c:pt idx="45">
                  <c:v>38991</c:v>
                </c:pt>
                <c:pt idx="46">
                  <c:v>39022</c:v>
                </c:pt>
                <c:pt idx="47">
                  <c:v>39052</c:v>
                </c:pt>
                <c:pt idx="48">
                  <c:v>39083</c:v>
                </c:pt>
                <c:pt idx="49">
                  <c:v>39114</c:v>
                </c:pt>
                <c:pt idx="50">
                  <c:v>39142</c:v>
                </c:pt>
                <c:pt idx="51">
                  <c:v>39173</c:v>
                </c:pt>
                <c:pt idx="52">
                  <c:v>39203</c:v>
                </c:pt>
                <c:pt idx="53">
                  <c:v>39234</c:v>
                </c:pt>
                <c:pt idx="54">
                  <c:v>39264</c:v>
                </c:pt>
                <c:pt idx="55">
                  <c:v>39295</c:v>
                </c:pt>
                <c:pt idx="56">
                  <c:v>39326</c:v>
                </c:pt>
                <c:pt idx="57">
                  <c:v>39356</c:v>
                </c:pt>
                <c:pt idx="58">
                  <c:v>39387</c:v>
                </c:pt>
                <c:pt idx="59">
                  <c:v>39417</c:v>
                </c:pt>
                <c:pt idx="60">
                  <c:v>39448</c:v>
                </c:pt>
                <c:pt idx="61">
                  <c:v>39479</c:v>
                </c:pt>
                <c:pt idx="62">
                  <c:v>39508</c:v>
                </c:pt>
                <c:pt idx="63">
                  <c:v>39539</c:v>
                </c:pt>
                <c:pt idx="64">
                  <c:v>39569</c:v>
                </c:pt>
                <c:pt idx="65">
                  <c:v>39600</c:v>
                </c:pt>
                <c:pt idx="66">
                  <c:v>39630</c:v>
                </c:pt>
                <c:pt idx="67">
                  <c:v>39661</c:v>
                </c:pt>
                <c:pt idx="68">
                  <c:v>39692</c:v>
                </c:pt>
                <c:pt idx="69">
                  <c:v>39722</c:v>
                </c:pt>
                <c:pt idx="70">
                  <c:v>39753</c:v>
                </c:pt>
                <c:pt idx="71">
                  <c:v>39783</c:v>
                </c:pt>
                <c:pt idx="72">
                  <c:v>39814</c:v>
                </c:pt>
                <c:pt idx="73">
                  <c:v>39845</c:v>
                </c:pt>
                <c:pt idx="74">
                  <c:v>39873</c:v>
                </c:pt>
                <c:pt idx="75">
                  <c:v>39904</c:v>
                </c:pt>
                <c:pt idx="76">
                  <c:v>39934</c:v>
                </c:pt>
                <c:pt idx="77">
                  <c:v>39965</c:v>
                </c:pt>
                <c:pt idx="78">
                  <c:v>39995</c:v>
                </c:pt>
                <c:pt idx="79">
                  <c:v>40026</c:v>
                </c:pt>
                <c:pt idx="80">
                  <c:v>40057</c:v>
                </c:pt>
                <c:pt idx="81">
                  <c:v>40087</c:v>
                </c:pt>
                <c:pt idx="82">
                  <c:v>40118</c:v>
                </c:pt>
                <c:pt idx="83">
                  <c:v>40148</c:v>
                </c:pt>
                <c:pt idx="84">
                  <c:v>40179</c:v>
                </c:pt>
                <c:pt idx="85">
                  <c:v>40210</c:v>
                </c:pt>
                <c:pt idx="86">
                  <c:v>40238</c:v>
                </c:pt>
                <c:pt idx="87">
                  <c:v>40269</c:v>
                </c:pt>
                <c:pt idx="88">
                  <c:v>40299</c:v>
                </c:pt>
                <c:pt idx="89">
                  <c:v>40330</c:v>
                </c:pt>
                <c:pt idx="90">
                  <c:v>40360</c:v>
                </c:pt>
                <c:pt idx="91">
                  <c:v>40391</c:v>
                </c:pt>
                <c:pt idx="92">
                  <c:v>40422</c:v>
                </c:pt>
                <c:pt idx="93">
                  <c:v>40452</c:v>
                </c:pt>
                <c:pt idx="94">
                  <c:v>40483</c:v>
                </c:pt>
                <c:pt idx="95">
                  <c:v>40513</c:v>
                </c:pt>
                <c:pt idx="96">
                  <c:v>40544</c:v>
                </c:pt>
                <c:pt idx="97">
                  <c:v>40575</c:v>
                </c:pt>
                <c:pt idx="98">
                  <c:v>40603</c:v>
                </c:pt>
                <c:pt idx="99">
                  <c:v>40634</c:v>
                </c:pt>
                <c:pt idx="100">
                  <c:v>40664</c:v>
                </c:pt>
                <c:pt idx="101">
                  <c:v>40695</c:v>
                </c:pt>
                <c:pt idx="102">
                  <c:v>40725</c:v>
                </c:pt>
                <c:pt idx="103">
                  <c:v>40756</c:v>
                </c:pt>
                <c:pt idx="104">
                  <c:v>40787</c:v>
                </c:pt>
                <c:pt idx="105">
                  <c:v>40817</c:v>
                </c:pt>
                <c:pt idx="106">
                  <c:v>40848</c:v>
                </c:pt>
                <c:pt idx="107">
                  <c:v>40878</c:v>
                </c:pt>
                <c:pt idx="108">
                  <c:v>40909</c:v>
                </c:pt>
                <c:pt idx="109">
                  <c:v>40940</c:v>
                </c:pt>
                <c:pt idx="110">
                  <c:v>40969</c:v>
                </c:pt>
                <c:pt idx="111">
                  <c:v>41000</c:v>
                </c:pt>
                <c:pt idx="112">
                  <c:v>41030</c:v>
                </c:pt>
                <c:pt idx="113">
                  <c:v>41061</c:v>
                </c:pt>
                <c:pt idx="114">
                  <c:v>41091</c:v>
                </c:pt>
                <c:pt idx="115">
                  <c:v>41122</c:v>
                </c:pt>
                <c:pt idx="116">
                  <c:v>41153</c:v>
                </c:pt>
                <c:pt idx="117">
                  <c:v>41183</c:v>
                </c:pt>
                <c:pt idx="118">
                  <c:v>41214</c:v>
                </c:pt>
                <c:pt idx="119">
                  <c:v>41244</c:v>
                </c:pt>
                <c:pt idx="120">
                  <c:v>41275</c:v>
                </c:pt>
                <c:pt idx="121">
                  <c:v>41306</c:v>
                </c:pt>
                <c:pt idx="122">
                  <c:v>41334</c:v>
                </c:pt>
                <c:pt idx="123">
                  <c:v>41365</c:v>
                </c:pt>
                <c:pt idx="124">
                  <c:v>41395</c:v>
                </c:pt>
                <c:pt idx="125">
                  <c:v>41426</c:v>
                </c:pt>
                <c:pt idx="126">
                  <c:v>41456</c:v>
                </c:pt>
                <c:pt idx="127">
                  <c:v>41487</c:v>
                </c:pt>
                <c:pt idx="128">
                  <c:v>41518</c:v>
                </c:pt>
                <c:pt idx="129">
                  <c:v>41548</c:v>
                </c:pt>
                <c:pt idx="130">
                  <c:v>41579</c:v>
                </c:pt>
                <c:pt idx="131">
                  <c:v>41609</c:v>
                </c:pt>
                <c:pt idx="132">
                  <c:v>41640</c:v>
                </c:pt>
                <c:pt idx="133">
                  <c:v>41671</c:v>
                </c:pt>
                <c:pt idx="134">
                  <c:v>41699</c:v>
                </c:pt>
                <c:pt idx="135">
                  <c:v>41730</c:v>
                </c:pt>
                <c:pt idx="136">
                  <c:v>41760</c:v>
                </c:pt>
                <c:pt idx="137">
                  <c:v>41791</c:v>
                </c:pt>
                <c:pt idx="138">
                  <c:v>41821</c:v>
                </c:pt>
                <c:pt idx="139">
                  <c:v>41852</c:v>
                </c:pt>
                <c:pt idx="140">
                  <c:v>41883</c:v>
                </c:pt>
                <c:pt idx="141">
                  <c:v>41913</c:v>
                </c:pt>
                <c:pt idx="142">
                  <c:v>41944</c:v>
                </c:pt>
                <c:pt idx="143">
                  <c:v>41974</c:v>
                </c:pt>
                <c:pt idx="144">
                  <c:v>42005</c:v>
                </c:pt>
                <c:pt idx="145">
                  <c:v>42036</c:v>
                </c:pt>
                <c:pt idx="146">
                  <c:v>42064</c:v>
                </c:pt>
                <c:pt idx="147">
                  <c:v>42095</c:v>
                </c:pt>
                <c:pt idx="148">
                  <c:v>42125</c:v>
                </c:pt>
                <c:pt idx="149">
                  <c:v>42156</c:v>
                </c:pt>
                <c:pt idx="150">
                  <c:v>42186</c:v>
                </c:pt>
                <c:pt idx="151">
                  <c:v>42217</c:v>
                </c:pt>
                <c:pt idx="152">
                  <c:v>42248</c:v>
                </c:pt>
                <c:pt idx="153">
                  <c:v>42278</c:v>
                </c:pt>
                <c:pt idx="154">
                  <c:v>42309</c:v>
                </c:pt>
                <c:pt idx="155">
                  <c:v>42339</c:v>
                </c:pt>
                <c:pt idx="156">
                  <c:v>42370</c:v>
                </c:pt>
                <c:pt idx="157">
                  <c:v>42401</c:v>
                </c:pt>
                <c:pt idx="158">
                  <c:v>42430</c:v>
                </c:pt>
                <c:pt idx="159">
                  <c:v>42461</c:v>
                </c:pt>
                <c:pt idx="160">
                  <c:v>42491</c:v>
                </c:pt>
                <c:pt idx="161">
                  <c:v>42522</c:v>
                </c:pt>
              </c:numCache>
            </c:numRef>
          </c:cat>
          <c:val>
            <c:numRef>
              <c:f>Plan1!$C$2:$C$163</c:f>
              <c:numCache>
                <c:formatCode>0.00</c:formatCode>
                <c:ptCount val="162"/>
                <c:pt idx="0">
                  <c:v>35.376853973385273</c:v>
                </c:pt>
                <c:pt idx="1">
                  <c:v>34.086094233663928</c:v>
                </c:pt>
                <c:pt idx="2">
                  <c:v>35.295599803352651</c:v>
                </c:pt>
                <c:pt idx="3">
                  <c:v>37.569448819078239</c:v>
                </c:pt>
                <c:pt idx="4">
                  <c:v>36.473937275632522</c:v>
                </c:pt>
                <c:pt idx="5">
                  <c:v>37.222767466554821</c:v>
                </c:pt>
                <c:pt idx="6">
                  <c:v>37.354600811907964</c:v>
                </c:pt>
                <c:pt idx="7">
                  <c:v>36.036886134963474</c:v>
                </c:pt>
                <c:pt idx="8">
                  <c:v>37.635505833466532</c:v>
                </c:pt>
                <c:pt idx="9">
                  <c:v>38.452828935872809</c:v>
                </c:pt>
                <c:pt idx="10">
                  <c:v>37.791842612196902</c:v>
                </c:pt>
                <c:pt idx="11">
                  <c:v>37.540156599334146</c:v>
                </c:pt>
                <c:pt idx="12">
                  <c:v>38.447044842726392</c:v>
                </c:pt>
                <c:pt idx="13">
                  <c:v>37.374825224941141</c:v>
                </c:pt>
                <c:pt idx="14">
                  <c:v>37.840979266896589</c:v>
                </c:pt>
                <c:pt idx="15">
                  <c:v>37.774800577637173</c:v>
                </c:pt>
                <c:pt idx="16">
                  <c:v>35.541456396207145</c:v>
                </c:pt>
                <c:pt idx="17">
                  <c:v>38.025427232316154</c:v>
                </c:pt>
                <c:pt idx="18">
                  <c:v>40.566448265454099</c:v>
                </c:pt>
                <c:pt idx="19">
                  <c:v>40.984302298827963</c:v>
                </c:pt>
                <c:pt idx="20">
                  <c:v>42.586464952128075</c:v>
                </c:pt>
                <c:pt idx="21">
                  <c:v>44.035759911269032</c:v>
                </c:pt>
                <c:pt idx="22">
                  <c:v>46.534808834579749</c:v>
                </c:pt>
                <c:pt idx="23">
                  <c:v>50.193817906336079</c:v>
                </c:pt>
                <c:pt idx="24">
                  <c:v>50.681929083413792</c:v>
                </c:pt>
                <c:pt idx="25">
                  <c:v>52.560451130673883</c:v>
                </c:pt>
                <c:pt idx="26">
                  <c:v>50.441023969736541</c:v>
                </c:pt>
                <c:pt idx="27">
                  <c:v>53.038207097755951</c:v>
                </c:pt>
                <c:pt idx="28">
                  <c:v>55.759211386920001</c:v>
                </c:pt>
                <c:pt idx="29">
                  <c:v>56.618651202603516</c:v>
                </c:pt>
                <c:pt idx="30">
                  <c:v>57.599459999747204</c:v>
                </c:pt>
                <c:pt idx="31">
                  <c:v>58.156079929827136</c:v>
                </c:pt>
                <c:pt idx="32">
                  <c:v>67.370859537467837</c:v>
                </c:pt>
                <c:pt idx="33">
                  <c:v>70.387561988964947</c:v>
                </c:pt>
                <c:pt idx="34">
                  <c:v>71.650865736248932</c:v>
                </c:pt>
                <c:pt idx="35">
                  <c:v>69.278305121657226</c:v>
                </c:pt>
                <c:pt idx="36">
                  <c:v>69.739439391425492</c:v>
                </c:pt>
                <c:pt idx="37">
                  <c:v>73.262749752021037</c:v>
                </c:pt>
                <c:pt idx="38">
                  <c:v>73.684817643564699</c:v>
                </c:pt>
                <c:pt idx="39">
                  <c:v>74.436160390010286</c:v>
                </c:pt>
                <c:pt idx="40">
                  <c:v>73.355183990634018</c:v>
                </c:pt>
                <c:pt idx="41">
                  <c:v>70.742905969826836</c:v>
                </c:pt>
                <c:pt idx="42">
                  <c:v>72.728389691984091</c:v>
                </c:pt>
                <c:pt idx="43">
                  <c:v>73.719116759402496</c:v>
                </c:pt>
                <c:pt idx="44">
                  <c:v>73.052613031960902</c:v>
                </c:pt>
                <c:pt idx="45">
                  <c:v>73.944851614469115</c:v>
                </c:pt>
                <c:pt idx="46">
                  <c:v>73.610961698873894</c:v>
                </c:pt>
                <c:pt idx="47">
                  <c:v>73.874389163317716</c:v>
                </c:pt>
                <c:pt idx="48">
                  <c:v>74.200720425536403</c:v>
                </c:pt>
                <c:pt idx="49">
                  <c:v>75.772611449016125</c:v>
                </c:pt>
                <c:pt idx="50">
                  <c:v>76.022526810935005</c:v>
                </c:pt>
                <c:pt idx="51">
                  <c:v>78.137056225393692</c:v>
                </c:pt>
                <c:pt idx="52">
                  <c:v>79.965881930805253</c:v>
                </c:pt>
                <c:pt idx="53">
                  <c:v>82.144166709777608</c:v>
                </c:pt>
                <c:pt idx="54">
                  <c:v>84.23653720522627</c:v>
                </c:pt>
                <c:pt idx="55">
                  <c:v>80.667085071210565</c:v>
                </c:pt>
                <c:pt idx="56">
                  <c:v>83.559183117498378</c:v>
                </c:pt>
                <c:pt idx="57">
                  <c:v>87.503478206551847</c:v>
                </c:pt>
                <c:pt idx="58">
                  <c:v>89.143692722752689</c:v>
                </c:pt>
                <c:pt idx="59">
                  <c:v>88.872075167973065</c:v>
                </c:pt>
                <c:pt idx="60">
                  <c:v>89.556192160288546</c:v>
                </c:pt>
                <c:pt idx="61">
                  <c:v>91.766269751693031</c:v>
                </c:pt>
                <c:pt idx="62">
                  <c:v>93.221129216444112</c:v>
                </c:pt>
                <c:pt idx="63">
                  <c:v>94.16113402214458</c:v>
                </c:pt>
                <c:pt idx="64">
                  <c:v>105.52530012917525</c:v>
                </c:pt>
                <c:pt idx="65">
                  <c:v>108.30395073685133</c:v>
                </c:pt>
                <c:pt idx="66">
                  <c:v>110.16691893313295</c:v>
                </c:pt>
                <c:pt idx="67">
                  <c:v>108.76490291240627</c:v>
                </c:pt>
                <c:pt idx="68">
                  <c:v>97.540374420631238</c:v>
                </c:pt>
                <c:pt idx="69">
                  <c:v>80.710301582172107</c:v>
                </c:pt>
                <c:pt idx="70">
                  <c:v>77.520699800113832</c:v>
                </c:pt>
                <c:pt idx="71">
                  <c:v>73.178612746335688</c:v>
                </c:pt>
                <c:pt idx="72">
                  <c:v>76.025122878758737</c:v>
                </c:pt>
                <c:pt idx="73">
                  <c:v>75.233248610914302</c:v>
                </c:pt>
                <c:pt idx="74">
                  <c:v>75.798595357179309</c:v>
                </c:pt>
                <c:pt idx="75">
                  <c:v>79.51338905637283</c:v>
                </c:pt>
                <c:pt idx="76">
                  <c:v>84.961932621833597</c:v>
                </c:pt>
                <c:pt idx="77">
                  <c:v>85.352424505031749</c:v>
                </c:pt>
                <c:pt idx="78">
                  <c:v>86.750084420054279</c:v>
                </c:pt>
                <c:pt idx="79">
                  <c:v>90.791018644448357</c:v>
                </c:pt>
                <c:pt idx="80">
                  <c:v>91.574930113801344</c:v>
                </c:pt>
                <c:pt idx="81">
                  <c:v>96.777590524231087</c:v>
                </c:pt>
                <c:pt idx="82">
                  <c:v>97.617296339852615</c:v>
                </c:pt>
                <c:pt idx="83">
                  <c:v>96.108337817378128</c:v>
                </c:pt>
                <c:pt idx="84">
                  <c:v>94.730770105965789</c:v>
                </c:pt>
                <c:pt idx="85">
                  <c:v>93.263238746402649</c:v>
                </c:pt>
                <c:pt idx="86">
                  <c:v>95.126280840377476</c:v>
                </c:pt>
                <c:pt idx="87">
                  <c:v>96.422279926219844</c:v>
                </c:pt>
                <c:pt idx="88">
                  <c:v>93.050893695669302</c:v>
                </c:pt>
                <c:pt idx="89">
                  <c:v>92.654057288248197</c:v>
                </c:pt>
                <c:pt idx="90">
                  <c:v>94.775902946162589</c:v>
                </c:pt>
                <c:pt idx="91">
                  <c:v>95.195197711726024</c:v>
                </c:pt>
                <c:pt idx="92">
                  <c:v>97.807146537130549</c:v>
                </c:pt>
                <c:pt idx="93">
                  <c:v>99.760410899910894</c:v>
                </c:pt>
                <c:pt idx="94">
                  <c:v>97.848457827738898</c:v>
                </c:pt>
                <c:pt idx="95">
                  <c:v>99.517022677381661</c:v>
                </c:pt>
                <c:pt idx="96">
                  <c:v>99.706906600764228</c:v>
                </c:pt>
                <c:pt idx="97">
                  <c:v>100.39992700795565</c:v>
                </c:pt>
                <c:pt idx="98">
                  <c:v>101.04643586884453</c:v>
                </c:pt>
                <c:pt idx="99">
                  <c:v>105.68671711868618</c:v>
                </c:pt>
                <c:pt idx="100">
                  <c:v>103.99375497227922</c:v>
                </c:pt>
                <c:pt idx="101">
                  <c:v>105.63629141800108</c:v>
                </c:pt>
                <c:pt idx="102">
                  <c:v>107.52757398904478</c:v>
                </c:pt>
                <c:pt idx="103">
                  <c:v>105.11853794388799</c:v>
                </c:pt>
                <c:pt idx="104">
                  <c:v>95.327762577799035</c:v>
                </c:pt>
                <c:pt idx="105">
                  <c:v>94.798268192511415</c:v>
                </c:pt>
                <c:pt idx="106">
                  <c:v>102.98699755374228</c:v>
                </c:pt>
                <c:pt idx="107">
                  <c:v>100.51882109053115</c:v>
                </c:pt>
                <c:pt idx="108">
                  <c:v>102.95594467020548</c:v>
                </c:pt>
                <c:pt idx="109">
                  <c:v>107.39502559763548</c:v>
                </c:pt>
                <c:pt idx="110">
                  <c:v>102.98488025612204</c:v>
                </c:pt>
                <c:pt idx="111">
                  <c:v>99.861032517717177</c:v>
                </c:pt>
                <c:pt idx="112">
                  <c:v>93.430801168640343</c:v>
                </c:pt>
                <c:pt idx="113">
                  <c:v>90.333763624252427</c:v>
                </c:pt>
                <c:pt idx="114">
                  <c:v>98.391840274510315</c:v>
                </c:pt>
                <c:pt idx="115">
                  <c:v>98.402019513809748</c:v>
                </c:pt>
                <c:pt idx="116">
                  <c:v>98.538001693331779</c:v>
                </c:pt>
                <c:pt idx="117">
                  <c:v>98.488945452631839</c:v>
                </c:pt>
                <c:pt idx="118">
                  <c:v>96.676709829524782</c:v>
                </c:pt>
                <c:pt idx="119">
                  <c:v>96.368060144332944</c:v>
                </c:pt>
                <c:pt idx="120">
                  <c:v>99.311586741921545</c:v>
                </c:pt>
                <c:pt idx="121">
                  <c:v>107.87933447358408</c:v>
                </c:pt>
                <c:pt idx="122">
                  <c:v>107.40929764882696</c:v>
                </c:pt>
                <c:pt idx="123">
                  <c:v>106.40854820914124</c:v>
                </c:pt>
                <c:pt idx="124">
                  <c:v>104.880377372068</c:v>
                </c:pt>
                <c:pt idx="125">
                  <c:v>98.291968425485067</c:v>
                </c:pt>
                <c:pt idx="126">
                  <c:v>94.848202173170208</c:v>
                </c:pt>
                <c:pt idx="127">
                  <c:v>91.488199539281382</c:v>
                </c:pt>
                <c:pt idx="128">
                  <c:v>94.274787225229502</c:v>
                </c:pt>
                <c:pt idx="129">
                  <c:v>97.671113050742065</c:v>
                </c:pt>
                <c:pt idx="130">
                  <c:v>93.139063432591954</c:v>
                </c:pt>
                <c:pt idx="131">
                  <c:v>94.690804935316493</c:v>
                </c:pt>
                <c:pt idx="132">
                  <c:v>93.177752573050881</c:v>
                </c:pt>
                <c:pt idx="133">
                  <c:v>93.709247570982683</c:v>
                </c:pt>
                <c:pt idx="134">
                  <c:v>95.832555356064006</c:v>
                </c:pt>
                <c:pt idx="135">
                  <c:v>100.34611793870388</c:v>
                </c:pt>
                <c:pt idx="136">
                  <c:v>101.44244404837212</c:v>
                </c:pt>
                <c:pt idx="137">
                  <c:v>99.886182435908339</c:v>
                </c:pt>
                <c:pt idx="138">
                  <c:v>100.72641796258907</c:v>
                </c:pt>
                <c:pt idx="139">
                  <c:v>98.499241616381738</c:v>
                </c:pt>
                <c:pt idx="140">
                  <c:v>96.215481011474338</c:v>
                </c:pt>
                <c:pt idx="141">
                  <c:v>91.558184030367599</c:v>
                </c:pt>
                <c:pt idx="142">
                  <c:v>89.486817724305595</c:v>
                </c:pt>
                <c:pt idx="143">
                  <c:v>86.780337159439213</c:v>
                </c:pt>
                <c:pt idx="144">
                  <c:v>87.510964974836767</c:v>
                </c:pt>
                <c:pt idx="145">
                  <c:v>81.37231257434</c:v>
                </c:pt>
                <c:pt idx="146">
                  <c:v>73.3574815943592</c:v>
                </c:pt>
                <c:pt idx="147">
                  <c:v>75.642595589540022</c:v>
                </c:pt>
                <c:pt idx="148">
                  <c:v>75.108807841356835</c:v>
                </c:pt>
                <c:pt idx="149">
                  <c:v>73.99147150344703</c:v>
                </c:pt>
                <c:pt idx="150">
                  <c:v>71.691867010736189</c:v>
                </c:pt>
                <c:pt idx="151">
                  <c:v>65.943146169939467</c:v>
                </c:pt>
                <c:pt idx="152">
                  <c:v>60.024853729356515</c:v>
                </c:pt>
                <c:pt idx="153">
                  <c:v>63.326376553853621</c:v>
                </c:pt>
                <c:pt idx="154">
                  <c:v>64.855820689216912</c:v>
                </c:pt>
                <c:pt idx="155">
                  <c:v>63.060435791698474</c:v>
                </c:pt>
                <c:pt idx="156">
                  <c:v>60.265698569965579</c:v>
                </c:pt>
                <c:pt idx="157">
                  <c:v>61.796091466217042</c:v>
                </c:pt>
                <c:pt idx="158">
                  <c:v>66.229125678339116</c:v>
                </c:pt>
                <c:pt idx="159">
                  <c:v>68.825440602389307</c:v>
                </c:pt>
                <c:pt idx="160">
                  <c:v>69.283685078970436</c:v>
                </c:pt>
                <c:pt idx="161">
                  <c:v>71.655414980289109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8596864"/>
        <c:axId val="88598400"/>
      </c:lineChart>
      <c:dateAx>
        <c:axId val="88596864"/>
        <c:scaling>
          <c:orientation val="minMax"/>
        </c:scaling>
        <c:delete val="0"/>
        <c:axPos val="b"/>
        <c:numFmt formatCode="mmm/yy" sourceLinked="1"/>
        <c:majorTickMark val="out"/>
        <c:minorTickMark val="none"/>
        <c:tickLblPos val="nextTo"/>
        <c:txPr>
          <a:bodyPr rot="-2700000"/>
          <a:lstStyle/>
          <a:p>
            <a:pPr>
              <a:defRPr b="1"/>
            </a:pPr>
            <a:endParaRPr lang="pt-BR"/>
          </a:p>
        </c:txPr>
        <c:crossAx val="88598400"/>
        <c:crosses val="autoZero"/>
        <c:auto val="1"/>
        <c:lblOffset val="100"/>
        <c:baseTimeUnit val="months"/>
        <c:majorUnit val="4"/>
        <c:majorTimeUnit val="months"/>
      </c:dateAx>
      <c:valAx>
        <c:axId val="88598400"/>
        <c:scaling>
          <c:orientation val="minMax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US$/b</a:t>
                </a:r>
              </a:p>
            </c:rich>
          </c:tx>
          <c:layout>
            <c:manualLayout>
              <c:xMode val="edge"/>
              <c:yMode val="edge"/>
              <c:x val="1.2296881862099257E-2"/>
              <c:y val="0.33756559709315653"/>
            </c:manualLayout>
          </c:layout>
          <c:overlay val="0"/>
        </c:title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8859686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b="1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3EC0FF-9ADF-4AFF-9293-7A6C788D15CB}" type="datetimeFigureOut">
              <a:rPr lang="pt-BR" smtClean="0"/>
              <a:pPr/>
              <a:t>02/08/2016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9CD97D-FB54-4C65-A6E4-EB3BE315454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27667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85E4D7-91EA-4537-A47F-11166FE797FA}" type="datetimeFigureOut">
              <a:rPr lang="pt-BR" smtClean="0"/>
              <a:pPr/>
              <a:t>02/08/2016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0C087E-84A6-4770-9186-29B106000C5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4253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0C087E-84A6-4770-9186-29B106000C57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0C087E-84A6-4770-9186-29B106000C57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0C087E-84A6-4770-9186-29B106000C57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0C087E-84A6-4770-9186-29B106000C57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0C087E-84A6-4770-9186-29B106000C57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0C087E-84A6-4770-9186-29B106000C57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C19EA5-D524-4DF4-9125-524A56BBDA81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Os principais portos de importação de DIESEL e GASOLINA estão no Nordeste.</a:t>
            </a:r>
          </a:p>
          <a:p>
            <a:endParaRPr lang="pt-BR" dirty="0" smtClean="0"/>
          </a:p>
          <a:p>
            <a:r>
              <a:rPr lang="pt-BR" dirty="0" smtClean="0"/>
              <a:t>Porto</a:t>
            </a:r>
            <a:r>
              <a:rPr lang="pt-BR" baseline="0" dirty="0" smtClean="0"/>
              <a:t> de </a:t>
            </a:r>
            <a:r>
              <a:rPr lang="pt-BR" dirty="0" smtClean="0"/>
              <a:t>São Luis (ITAQUI) é o primeiro na importação de diesel e de gasolina, seguido pelo porto de SUAPE.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DE10-E102-4F53-B992-E9872AF64974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Déficits em b/d em</a:t>
            </a:r>
            <a:r>
              <a:rPr lang="pt-BR" dirty="0" smtClean="0"/>
              <a:t> 2030:</a:t>
            </a:r>
          </a:p>
          <a:p>
            <a:r>
              <a:rPr lang="pt-BR" dirty="0" smtClean="0"/>
              <a:t>Nordeste:</a:t>
            </a:r>
            <a:r>
              <a:rPr lang="pt-BR" baseline="0" dirty="0" smtClean="0"/>
              <a:t> 120 mil</a:t>
            </a:r>
          </a:p>
          <a:p>
            <a:r>
              <a:rPr lang="pt-BR" baseline="0" dirty="0" smtClean="0"/>
              <a:t>CO: 27 mil</a:t>
            </a:r>
          </a:p>
          <a:p>
            <a:r>
              <a:rPr lang="pt-BR" baseline="0" dirty="0" smtClean="0"/>
              <a:t>Sul: 109 mil</a:t>
            </a:r>
          </a:p>
          <a:p>
            <a:r>
              <a:rPr lang="pt-BR" baseline="0" dirty="0" err="1" smtClean="0"/>
              <a:t>Supdeste</a:t>
            </a:r>
            <a:r>
              <a:rPr lang="pt-BR" baseline="0" dirty="0" smtClean="0"/>
              <a:t>: 90 mil</a:t>
            </a:r>
          </a:p>
          <a:p>
            <a:r>
              <a:rPr lang="pt-BR" baseline="0" dirty="0" smtClean="0"/>
              <a:t>Norte: 62 mil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80CA4-B2C7-4DD3-B2AB-C3C2621E0BFD}" type="slidenum">
              <a:rPr lang="pt-BR" smtClean="0"/>
              <a:pPr/>
              <a:t>17</a:t>
            </a:fld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baseline="0" dirty="0" smtClean="0"/>
              <a:t>Saldo em b/d em</a:t>
            </a:r>
            <a:r>
              <a:rPr lang="pt-BR" dirty="0" smtClean="0"/>
              <a:t> 2030:</a:t>
            </a:r>
          </a:p>
          <a:p>
            <a:r>
              <a:rPr lang="pt-BR" dirty="0" smtClean="0"/>
              <a:t>Nordeste: superávit</a:t>
            </a:r>
            <a:r>
              <a:rPr lang="pt-BR" baseline="0" dirty="0" smtClean="0"/>
              <a:t> de 27 mil</a:t>
            </a:r>
          </a:p>
          <a:p>
            <a:r>
              <a:rPr lang="pt-BR" baseline="0" dirty="0" smtClean="0"/>
              <a:t>CO: déficit de 187 mil</a:t>
            </a:r>
          </a:p>
          <a:p>
            <a:r>
              <a:rPr lang="pt-BR" baseline="0" dirty="0" smtClean="0"/>
              <a:t>Sul: déficit de 82 mil</a:t>
            </a:r>
          </a:p>
          <a:p>
            <a:r>
              <a:rPr lang="pt-BR" baseline="0" dirty="0" smtClean="0"/>
              <a:t>SE: déficit de 51 mil</a:t>
            </a:r>
          </a:p>
          <a:p>
            <a:r>
              <a:rPr lang="pt-BR" baseline="0" dirty="0" smtClean="0"/>
              <a:t>Norte: déficit de 130 mil</a:t>
            </a:r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80CA4-B2C7-4DD3-B2AB-C3C2621E0BFD}" type="slidenum">
              <a:rPr lang="pt-BR" smtClean="0"/>
              <a:pPr/>
              <a:t>18</a:t>
            </a:fld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slide está com animação. A cada clique surge</a:t>
            </a:r>
            <a:r>
              <a:rPr lang="pt-BR" baseline="0" dirty="0" smtClean="0"/>
              <a:t> uma “caixinha”.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80CA4-B2C7-4DD3-B2AB-C3C2621E0BFD}" type="slidenum">
              <a:rPr lang="pt-BR" smtClean="0"/>
              <a:pPr/>
              <a:t>19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0C087E-84A6-4770-9186-29B106000C57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BR" altLang="pt-BR" smtClean="0"/>
              <a:t>O índice de NC do diesel aumentou 0,1% de junho para agosto (jun = 2,7 / jul = 2,8%)</a:t>
            </a: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319D922-2250-4B5D-8650-AE80DDA499B2}" type="slidenum">
              <a:rPr lang="pt-BR" altLang="pt-BR"/>
              <a:pPr/>
              <a:t>20</a:t>
            </a:fld>
            <a:endParaRPr lang="pt-BR" alt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CD296E-1561-4206-AAD8-E48E6DAB0520}" type="slidenum">
              <a:rPr lang="pt-BR" smtClean="0"/>
              <a:pPr/>
              <a:t>21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0C087E-84A6-4770-9186-29B106000C57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0C087E-84A6-4770-9186-29B106000C57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0C087E-84A6-4770-9186-29B106000C57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0C087E-84A6-4770-9186-29B106000C57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0C087E-84A6-4770-9186-29B106000C57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0C087E-84A6-4770-9186-29B106000C57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0C087E-84A6-4770-9186-29B106000C57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43AC5-91AE-4B58-BC9B-8682B6A81508}" type="datetime1">
              <a:rPr lang="pt-BR" smtClean="0"/>
              <a:pPr/>
              <a:t>02/08/2016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Imagem 7" descr="capa_institucional_PORTUGU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627F3-0EB3-4AB8-9711-AF13078DFEC8}" type="datetime1">
              <a:rPr lang="pt-BR" smtClean="0"/>
              <a:pPr/>
              <a:t>02/08/2016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EE278-7C8E-4C65-AC74-BE8C6551D61C}" type="datetime1">
              <a:rPr lang="pt-BR" smtClean="0"/>
              <a:pPr/>
              <a:t>02/08/2016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0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44AD-56AC-437B-8F73-3ED470607C2D}" type="datetime1">
              <a:rPr lang="pt-BR" smtClean="0"/>
              <a:pPr/>
              <a:t>02/08/2016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3128B-66C5-4E1A-86CF-FD5F86BFABAD}" type="datetime1">
              <a:rPr lang="pt-BR" smtClean="0"/>
              <a:pPr/>
              <a:t>02/08/2016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85B92-955A-46CA-9D0F-39991D61C6BB}" type="datetime1">
              <a:rPr lang="pt-BR" smtClean="0"/>
              <a:pPr/>
              <a:t>02/08/2016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274E6-FAD6-484C-9919-9A1CCCD3C2B9}" type="datetime1">
              <a:rPr lang="pt-BR" smtClean="0"/>
              <a:pPr/>
              <a:t>02/08/2016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2D3E-1E13-499A-ABA7-7DA07A701441}" type="datetime1">
              <a:rPr lang="pt-BR" smtClean="0"/>
              <a:pPr/>
              <a:t>02/08/2016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FE71-99BC-43F0-A6C2-203FDF0E626F}" type="datetime1">
              <a:rPr lang="pt-BR" smtClean="0"/>
              <a:pPr/>
              <a:t>02/08/2016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A1143-A6E3-484E-886D-9C0AD801D08F}" type="datetime1">
              <a:rPr lang="pt-BR" smtClean="0"/>
              <a:pPr/>
              <a:t>02/08/2016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59FD5-E367-4B25-A8AC-132F4F9EAE2B}" type="datetime1">
              <a:rPr lang="pt-BR" smtClean="0"/>
              <a:pPr/>
              <a:t>02/08/2016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topo_verde_out_2014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984069"/>
          </a:xfrm>
          <a:prstGeom prst="rect">
            <a:avLst/>
          </a:prstGeom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214678" y="214290"/>
            <a:ext cx="5586394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 smtClean="0"/>
              <a:t>Atribuições da ANP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9C039-5B8A-47DF-82DA-D23646069851}" type="datetime1">
              <a:rPr lang="pt-BR" smtClean="0"/>
              <a:pPr/>
              <a:t>02/08/2016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r" defTabSz="914400" rtl="0" eaLnBrk="1" latinLnBrk="0" hangingPunct="1">
        <a:spcBef>
          <a:spcPct val="0"/>
        </a:spcBef>
        <a:buNone/>
        <a:defRPr sz="28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467544" y="2276872"/>
            <a:ext cx="799288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pt-BR" sz="2800" b="1" dirty="0" smtClean="0">
                <a:solidFill>
                  <a:schemeClr val="bg1"/>
                </a:solidFill>
              </a:rPr>
              <a:t>O papel da ANP no acompanhamento dos preços de combustíveis</a:t>
            </a: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8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Douglas Pereira Pedra</a:t>
            </a:r>
            <a:endParaRPr lang="pt-BR" sz="28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Assessor da Coordenadoria de Defesa da Concorrência </a:t>
            </a:r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539552" y="5445224"/>
            <a:ext cx="4752528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Desenvolvimento Econômico,</a:t>
            </a:r>
            <a:r>
              <a:rPr kumimoji="0" lang="pt-BR" sz="200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Indústria, Comércio</a:t>
            </a:r>
            <a:r>
              <a:rPr kumimoji="0" lang="pt-B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e Serviços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Câmara dos Deputados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2 de agosto de 2016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A Pesquisa de Preços da ANP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defRPr/>
            </a:pPr>
            <a:r>
              <a:rPr lang="pt-BR" sz="3600" b="1" dirty="0" smtClean="0"/>
              <a:t>LPMCC – Levantamento de Preços e Margens de Comercialização de Combustíveis.</a:t>
            </a:r>
            <a:r>
              <a:rPr lang="pt-BR" sz="3600" dirty="0" smtClean="0"/>
              <a:t> </a:t>
            </a:r>
          </a:p>
          <a:p>
            <a:pPr algn="just">
              <a:defRPr/>
            </a:pPr>
            <a:endParaRPr lang="pt-BR" sz="3600" dirty="0" smtClean="0"/>
          </a:p>
          <a:p>
            <a:pPr algn="just">
              <a:buFont typeface="Wingdings" pitchFamily="2" charset="2"/>
              <a:buChar char="ü"/>
              <a:defRPr/>
            </a:pPr>
            <a:r>
              <a:rPr lang="pt-BR" dirty="0" smtClean="0">
                <a:solidFill>
                  <a:srgbClr val="000000"/>
                </a:solidFill>
              </a:rPr>
              <a:t>Pesquisa semanal dos preços de combustíveis automotivos e GLP praticados pelos postos revendedores e pelas distribuidoras em 501 localidades no país, de acordo com procedimentos estabelecidos pela Portaria ANP n.° 202 de 15 de agosto de 2000.</a:t>
            </a:r>
          </a:p>
          <a:p>
            <a:pPr algn="just">
              <a:buFont typeface="Wingdings" pitchFamily="2" charset="2"/>
              <a:buChar char="ü"/>
              <a:defRPr/>
            </a:pPr>
            <a:endParaRPr lang="pt-BR" dirty="0" smtClean="0">
              <a:solidFill>
                <a:srgbClr val="000000"/>
              </a:solidFill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pt-BR" dirty="0" smtClean="0">
                <a:solidFill>
                  <a:srgbClr val="000000"/>
                </a:solidFill>
              </a:rPr>
              <a:t>Produtos pesquisados: gasolina comum, etanol hidratado combustível, óleo diesel, GNV e GLP.</a:t>
            </a:r>
          </a:p>
          <a:p>
            <a:pPr algn="just">
              <a:buFont typeface="Wingdings" pitchFamily="2" charset="2"/>
              <a:buChar char="ü"/>
              <a:defRPr/>
            </a:pPr>
            <a:endParaRPr lang="pt-BR" dirty="0" smtClean="0">
              <a:solidFill>
                <a:srgbClr val="000000"/>
              </a:solidFill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pt-BR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Amostras semanais – são coletados os preços de revenda (visível para o consumidor nos postos revendedores) e os preços de distribuição (nota fiscal de compra do combustível)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Outras fontes de Informação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pt-BR" b="1" dirty="0" smtClean="0">
                <a:solidFill>
                  <a:srgbClr val="000000"/>
                </a:solidFill>
                <a:cs typeface="Times New Roman" pitchFamily="18" charset="0"/>
              </a:rPr>
              <a:t>Preços de Produtores e Importadores de Derivados de Petróleo </a:t>
            </a:r>
            <a:r>
              <a:rPr lang="pt-BR" dirty="0" smtClean="0">
                <a:solidFill>
                  <a:srgbClr val="000000"/>
                </a:solidFill>
                <a:cs typeface="Times New Roman" pitchFamily="18" charset="0"/>
              </a:rPr>
              <a:t>– Publicação dos preços médios regionais, ponderados pelo volume  (Portaria ANP n.º 297/2001) - Atualização semanal (produtos disponíveis: </a:t>
            </a:r>
            <a:r>
              <a:rPr lang="pt-BR" dirty="0" smtClean="0"/>
              <a:t>gasolina A, óleo diesel, querosene de aviação, GLP, óleo combustível A1, óleo combustível A2, óleo combustível B1 e cimento </a:t>
            </a:r>
            <a:r>
              <a:rPr lang="pt-BR" dirty="0" err="1" smtClean="0"/>
              <a:t>asfáltico</a:t>
            </a:r>
            <a:r>
              <a:rPr lang="pt-BR" dirty="0" smtClean="0"/>
              <a:t> de petróleo 50 70).</a:t>
            </a:r>
          </a:p>
          <a:p>
            <a:pPr algn="just"/>
            <a:endParaRPr lang="pt-BR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pt-BR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pt-BR" b="1" dirty="0" smtClean="0">
                <a:solidFill>
                  <a:srgbClr val="000000"/>
                </a:solidFill>
                <a:cs typeface="Times New Roman" pitchFamily="18" charset="0"/>
              </a:rPr>
              <a:t>Preços de Distribuição de Produtos </a:t>
            </a:r>
            <a:r>
              <a:rPr lang="pt-BR" b="1" dirty="0" err="1" smtClean="0">
                <a:solidFill>
                  <a:srgbClr val="000000"/>
                </a:solidFill>
                <a:cs typeface="Times New Roman" pitchFamily="18" charset="0"/>
              </a:rPr>
              <a:t>Asfálticos</a:t>
            </a:r>
            <a:r>
              <a:rPr lang="pt-BR" b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pt-BR" dirty="0" smtClean="0">
                <a:solidFill>
                  <a:srgbClr val="000000"/>
                </a:solidFill>
                <a:cs typeface="Times New Roman" pitchFamily="18" charset="0"/>
              </a:rPr>
              <a:t>– Publicação dos preços médios regionais, por produto, ponderados pelo volume (Resolução ANP n.º 27 e 28/2008) -  Atualização mensal</a:t>
            </a:r>
          </a:p>
          <a:p>
            <a:pPr algn="just"/>
            <a:endParaRPr lang="pt-BR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pt-BR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pt-BR" b="1" dirty="0" smtClean="0">
                <a:solidFill>
                  <a:srgbClr val="000000"/>
                </a:solidFill>
                <a:cs typeface="Times New Roman" pitchFamily="18" charset="0"/>
              </a:rPr>
              <a:t>Preços ao Consumidor Consolidados – GLP </a:t>
            </a:r>
            <a:r>
              <a:rPr lang="pt-BR" dirty="0" smtClean="0">
                <a:solidFill>
                  <a:srgbClr val="000000"/>
                </a:solidFill>
                <a:cs typeface="Times New Roman" pitchFamily="18" charset="0"/>
              </a:rPr>
              <a:t>– Preços médios nacional e por estado – Gráficos e tabelas com a evolução mensal da estrutura de formação de preços -  Atualização mensal.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Metodologia ANP para a Detecção de Cartéis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>
            <a:normAutofit lnSpcReduction="10000"/>
          </a:bodyPr>
          <a:lstStyle/>
          <a:p>
            <a:pPr algn="just">
              <a:defRPr/>
            </a:pPr>
            <a:r>
              <a:rPr lang="pt-BR" sz="2200" dirty="0" smtClean="0"/>
              <a:t> </a:t>
            </a:r>
            <a:r>
              <a:rPr lang="pt-BR" sz="2200" b="1" dirty="0" smtClean="0"/>
              <a:t>Metodologia da ANP</a:t>
            </a:r>
            <a:r>
              <a:rPr lang="pt-BR" sz="2200" dirty="0" smtClean="0"/>
              <a:t>: Identificação, </a:t>
            </a:r>
            <a:r>
              <a:rPr lang="pt-BR" sz="2200" b="1" dirty="0" smtClean="0"/>
              <a:t>estritamente econômica</a:t>
            </a:r>
            <a:r>
              <a:rPr lang="pt-BR" sz="2200" dirty="0" smtClean="0"/>
              <a:t>, de indícios de cartéis no mercado de revenda de combustíveis;</a:t>
            </a:r>
          </a:p>
          <a:p>
            <a:pPr algn="just">
              <a:defRPr/>
            </a:pPr>
            <a:endParaRPr lang="pt-BR" sz="1000" dirty="0" smtClean="0"/>
          </a:p>
          <a:p>
            <a:pPr lvl="1">
              <a:buFont typeface="Wingdings" pitchFamily="2" charset="2"/>
              <a:buChar char="ü"/>
              <a:defRPr/>
            </a:pPr>
            <a:r>
              <a:rPr lang="pt-BR" dirty="0" smtClean="0"/>
              <a:t> </a:t>
            </a:r>
            <a:r>
              <a:rPr lang="pt-BR" sz="2100" dirty="0" smtClean="0"/>
              <a:t>Busca identificar acordo de preços: conluios entre agentes para combinar preços acima dos níveis competitivos em um dado mercado relevante;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pt-BR" sz="2100" dirty="0" smtClean="0"/>
              <a:t> Caracterização dos mercados relevantes: oferta – distribuidoras (participação de mercado – volume de vendas) e postos revendedores (número de postos por bandeira);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pt-BR" sz="2100" dirty="0" smtClean="0"/>
              <a:t>Análise da evolução dos preços semanais de distribuição e revenda de combustíveis.</a:t>
            </a:r>
          </a:p>
          <a:p>
            <a:r>
              <a:rPr lang="pt-BR" sz="2200" b="1" dirty="0" smtClean="0"/>
              <a:t>Análises sobre possíveis práticas </a:t>
            </a:r>
            <a:r>
              <a:rPr lang="pt-BR" sz="2200" b="1" dirty="0" err="1" smtClean="0"/>
              <a:t>anticompetivas</a:t>
            </a:r>
            <a:r>
              <a:rPr lang="pt-BR" sz="2200" dirty="0" smtClean="0"/>
              <a:t>: </a:t>
            </a:r>
            <a:r>
              <a:rPr lang="pt-BR" sz="2200" dirty="0"/>
              <a:t>41 Notas Técnicas elaboradas em 2015/2016 para todo o Brasil.</a:t>
            </a:r>
          </a:p>
          <a:p>
            <a:endParaRPr lang="pt-BR" sz="2200" dirty="0" smtClean="0">
              <a:solidFill>
                <a:srgbClr val="FF0000"/>
              </a:solidFill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pt-BR" sz="4800" b="1" dirty="0" smtClean="0"/>
              <a:t>Conjuntura recente do preço da gasolina</a:t>
            </a:r>
            <a:endParaRPr lang="pt-BR" sz="4800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135063" y="260350"/>
            <a:ext cx="8008937" cy="461963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r"/>
            <a:r>
              <a:rPr lang="pt-BR" altLang="pt-BR" sz="2400" b="1" dirty="0" smtClean="0">
                <a:solidFill>
                  <a:schemeClr val="bg1"/>
                </a:solidFill>
                <a:latin typeface="Verdana" pitchFamily="34" charset="0"/>
              </a:rPr>
              <a:t>Oferta de Gasolina m³</a:t>
            </a:r>
            <a:endParaRPr lang="pt-BR" altLang="pt-BR" sz="24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14</a:t>
            </a:fld>
            <a:endParaRPr lang="pt-BR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5052935"/>
              </p:ext>
            </p:extLst>
          </p:nvPr>
        </p:nvGraphicFramePr>
        <p:xfrm>
          <a:off x="395536" y="1124744"/>
          <a:ext cx="8604448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1135063" y="6453336"/>
            <a:ext cx="13487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Fonte: ANP</a:t>
            </a:r>
            <a:endParaRPr 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1136693950"/>
              </p:ext>
            </p:extLst>
          </p:nvPr>
        </p:nvGraphicFramePr>
        <p:xfrm>
          <a:off x="107504" y="1525279"/>
          <a:ext cx="8928992" cy="492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357554" y="142852"/>
            <a:ext cx="5329246" cy="785818"/>
          </a:xfrm>
        </p:spPr>
        <p:txBody>
          <a:bodyPr>
            <a:normAutofit/>
          </a:bodyPr>
          <a:lstStyle/>
          <a:p>
            <a:pPr algn="r"/>
            <a:r>
              <a:rPr lang="pt-BR" sz="2800" b="1" dirty="0" smtClean="0">
                <a:solidFill>
                  <a:schemeClr val="bg1"/>
                </a:solidFill>
              </a:rPr>
              <a:t>Comércio Exterior</a:t>
            </a:r>
            <a:endParaRPr lang="pt-BR" sz="2800" b="1" dirty="0">
              <a:solidFill>
                <a:schemeClr val="bg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864378" y="1063613"/>
            <a:ext cx="2663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/>
              <a:t>GASOLINA e DIESEL</a:t>
            </a:r>
            <a:endParaRPr lang="pt-BR" sz="2400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7524328" y="278092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Exportação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7524328" y="377974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Importação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135063" y="6453336"/>
            <a:ext cx="13487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Fonte: ANP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31212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m 19" descr="mapa-brasil_estados_sem_nom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28013" y="1556791"/>
            <a:ext cx="5148242" cy="4865052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2843809" y="260648"/>
            <a:ext cx="6120680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 smtClean="0">
                <a:solidFill>
                  <a:schemeClr val="bg1"/>
                </a:solidFill>
                <a:latin typeface="+mj-lt"/>
                <a:cs typeface="Tahoma" pitchFamily="34" charset="0"/>
              </a:rPr>
              <a:t>Portos - Importação</a:t>
            </a:r>
            <a:endParaRPr lang="pt-BR" sz="2800" b="1" dirty="0">
              <a:solidFill>
                <a:schemeClr val="bg1"/>
              </a:solidFill>
              <a:latin typeface="+mj-lt"/>
              <a:cs typeface="Tahoma" pitchFamily="34" charset="0"/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1403648" y="4633972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/>
              <a:t>3 portos – 92,5% da importação</a:t>
            </a:r>
            <a:endParaRPr lang="pt-BR" sz="1200" b="1" dirty="0"/>
          </a:p>
        </p:txBody>
      </p:sp>
      <p:pic>
        <p:nvPicPr>
          <p:cNvPr id="23" name="Imagem 22" descr="transport (7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60031" y="5085184"/>
            <a:ext cx="216024" cy="216024"/>
          </a:xfrm>
          <a:prstGeom prst="rect">
            <a:avLst/>
          </a:prstGeom>
        </p:spPr>
      </p:pic>
      <p:pic>
        <p:nvPicPr>
          <p:cNvPr id="26" name="Imagem 25" descr="transport (7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76055" y="5013176"/>
            <a:ext cx="216024" cy="216024"/>
          </a:xfrm>
          <a:prstGeom prst="rect">
            <a:avLst/>
          </a:prstGeom>
        </p:spPr>
      </p:pic>
      <p:pic>
        <p:nvPicPr>
          <p:cNvPr id="30" name="Imagem 29" descr="transport (7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44207" y="3068960"/>
            <a:ext cx="216024" cy="216024"/>
          </a:xfrm>
          <a:prstGeom prst="rect">
            <a:avLst/>
          </a:prstGeom>
        </p:spPr>
      </p:pic>
      <p:pic>
        <p:nvPicPr>
          <p:cNvPr id="31" name="Imagem 30" descr="transport (7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64087" y="2276872"/>
            <a:ext cx="216024" cy="216024"/>
          </a:xfrm>
          <a:prstGeom prst="rect">
            <a:avLst/>
          </a:prstGeom>
        </p:spPr>
      </p:pic>
      <p:sp>
        <p:nvSpPr>
          <p:cNvPr id="18" name="Retângulo 17"/>
          <p:cNvSpPr/>
          <p:nvPr/>
        </p:nvSpPr>
        <p:spPr>
          <a:xfrm>
            <a:off x="1331640" y="4005064"/>
            <a:ext cx="1728192" cy="463236"/>
          </a:xfrm>
          <a:prstGeom prst="rect">
            <a:avLst/>
          </a:prstGeom>
          <a:solidFill>
            <a:schemeClr val="bg1">
              <a:lumMod val="50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/>
          </a:p>
        </p:txBody>
      </p:sp>
      <p:sp>
        <p:nvSpPr>
          <p:cNvPr id="28" name="CaixaDeTexto 27"/>
          <p:cNvSpPr txBox="1"/>
          <p:nvPr/>
        </p:nvSpPr>
        <p:spPr>
          <a:xfrm>
            <a:off x="1403648" y="3985900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/>
              <a:t>3 portos – 84,2% da importação</a:t>
            </a:r>
            <a:endParaRPr lang="pt-BR" sz="1200" b="1" dirty="0"/>
          </a:p>
        </p:txBody>
      </p:sp>
      <p:sp>
        <p:nvSpPr>
          <p:cNvPr id="19" name="Retângulo 18"/>
          <p:cNvSpPr/>
          <p:nvPr/>
        </p:nvSpPr>
        <p:spPr>
          <a:xfrm>
            <a:off x="1331640" y="4653136"/>
            <a:ext cx="1728192" cy="432048"/>
          </a:xfrm>
          <a:prstGeom prst="rect">
            <a:avLst/>
          </a:prstGeom>
          <a:solidFill>
            <a:schemeClr val="bg1">
              <a:lumMod val="50000"/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/>
          </a:p>
        </p:txBody>
      </p:sp>
      <p:sp>
        <p:nvSpPr>
          <p:cNvPr id="35" name="Retângulo de cantos arredondados 34"/>
          <p:cNvSpPr/>
          <p:nvPr/>
        </p:nvSpPr>
        <p:spPr>
          <a:xfrm>
            <a:off x="251520" y="3933056"/>
            <a:ext cx="1080120" cy="576064"/>
          </a:xfrm>
          <a:prstGeom prst="roundRect">
            <a:avLst>
              <a:gd name="adj" fmla="val 11146"/>
            </a:avLst>
          </a:prstGeom>
          <a:solidFill>
            <a:schemeClr val="tx1">
              <a:lumMod val="75000"/>
              <a:lumOff val="2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 eaLnBrk="1" hangingPunct="1">
              <a:lnSpc>
                <a:spcPct val="90000"/>
              </a:lnSpc>
              <a:defRPr/>
            </a:pPr>
            <a:r>
              <a:rPr lang="en-US" sz="1600" b="1" dirty="0" smtClean="0">
                <a:solidFill>
                  <a:schemeClr val="bg1"/>
                </a:solidFill>
                <a:cs typeface="Times New Roman" pitchFamily="18" charset="0"/>
              </a:rPr>
              <a:t>Diesel</a:t>
            </a:r>
          </a:p>
        </p:txBody>
      </p:sp>
      <p:sp>
        <p:nvSpPr>
          <p:cNvPr id="36" name="Retângulo de cantos arredondados 35"/>
          <p:cNvSpPr/>
          <p:nvPr/>
        </p:nvSpPr>
        <p:spPr>
          <a:xfrm>
            <a:off x="251520" y="4581128"/>
            <a:ext cx="1080120" cy="576064"/>
          </a:xfrm>
          <a:prstGeom prst="roundRect">
            <a:avLst>
              <a:gd name="adj" fmla="val 8385"/>
            </a:avLst>
          </a:prstGeom>
          <a:solidFill>
            <a:schemeClr val="bg1">
              <a:lumMod val="50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 eaLnBrk="1" hangingPunct="1">
              <a:lnSpc>
                <a:spcPct val="90000"/>
              </a:lnSpc>
              <a:defRPr/>
            </a:pPr>
            <a:r>
              <a:rPr lang="en-US" sz="1600" b="1" dirty="0" err="1" smtClean="0">
                <a:solidFill>
                  <a:schemeClr val="bg1"/>
                </a:solidFill>
                <a:cs typeface="Times New Roman" pitchFamily="18" charset="0"/>
              </a:rPr>
              <a:t>Gasolina</a:t>
            </a:r>
            <a:endParaRPr lang="en-US" sz="1600" b="1" dirty="0" smtClean="0">
              <a:solidFill>
                <a:schemeClr val="bg1"/>
              </a:solidFill>
              <a:cs typeface="Times New Roman" pitchFamily="18" charset="0"/>
            </a:endParaRPr>
          </a:p>
        </p:txBody>
      </p:sp>
      <p:graphicFrame>
        <p:nvGraphicFramePr>
          <p:cNvPr id="37" name="Tabela 36"/>
          <p:cNvGraphicFramePr>
            <a:graphicFrameLocks noGrp="1"/>
          </p:cNvGraphicFramePr>
          <p:nvPr/>
        </p:nvGraphicFramePr>
        <p:xfrm>
          <a:off x="2699791" y="5373216"/>
          <a:ext cx="2160241" cy="57912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714541"/>
                <a:gridCol w="722850"/>
                <a:gridCol w="722850"/>
              </a:tblGrid>
              <a:tr h="10611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/>
                        <a:t>Santos (SP)</a:t>
                      </a:r>
                      <a:endParaRPr lang="pt-BR" sz="14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559C4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6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6FB95B"/>
                    </a:solidFill>
                  </a:tcPr>
                </a:tc>
              </a:tr>
              <a:tr h="9095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Gasolina</a:t>
                      </a:r>
                      <a:endParaRPr lang="pt-BR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9,6%</a:t>
                      </a:r>
                      <a:endParaRPr lang="pt-BR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3º</a:t>
                      </a:r>
                      <a:endParaRPr lang="pt-BR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9095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Diesel</a:t>
                      </a:r>
                      <a:endParaRPr lang="pt-BR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7,4%</a:t>
                      </a:r>
                      <a:endParaRPr lang="pt-BR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4º</a:t>
                      </a:r>
                      <a:endParaRPr lang="pt-BR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38" name="Tabela 37"/>
          <p:cNvGraphicFramePr>
            <a:graphicFrameLocks noGrp="1"/>
          </p:cNvGraphicFramePr>
          <p:nvPr/>
        </p:nvGraphicFramePr>
        <p:xfrm>
          <a:off x="5364087" y="5013176"/>
          <a:ext cx="2160241" cy="39624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714541"/>
                <a:gridCol w="722850"/>
                <a:gridCol w="722850"/>
              </a:tblGrid>
              <a:tr h="10611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/>
                        <a:t>São Sebastião (SP)</a:t>
                      </a:r>
                      <a:endParaRPr lang="pt-BR" sz="14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559C4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6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6FB95B"/>
                    </a:solidFill>
                  </a:tcPr>
                </a:tc>
              </a:tr>
              <a:tr h="9095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Diesel</a:t>
                      </a:r>
                      <a:endParaRPr lang="pt-BR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16,6%</a:t>
                      </a:r>
                      <a:endParaRPr lang="pt-BR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3º</a:t>
                      </a:r>
                      <a:endParaRPr lang="pt-BR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40" name="Tabela 39"/>
          <p:cNvGraphicFramePr>
            <a:graphicFrameLocks noGrp="1"/>
          </p:cNvGraphicFramePr>
          <p:nvPr/>
        </p:nvGraphicFramePr>
        <p:xfrm>
          <a:off x="5220071" y="1556792"/>
          <a:ext cx="2160241" cy="57912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714541"/>
                <a:gridCol w="722850"/>
                <a:gridCol w="722850"/>
              </a:tblGrid>
              <a:tr h="10611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/>
                        <a:t>São Luis (MA)</a:t>
                      </a:r>
                      <a:endParaRPr lang="pt-BR" sz="14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559C4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6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6FB95B"/>
                    </a:solidFill>
                  </a:tcPr>
                </a:tc>
              </a:tr>
              <a:tr h="9095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Gasolina</a:t>
                      </a:r>
                      <a:endParaRPr lang="pt-BR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66,8%</a:t>
                      </a:r>
                      <a:endParaRPr lang="pt-BR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1º</a:t>
                      </a:r>
                      <a:endParaRPr lang="pt-BR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9095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Diesel</a:t>
                      </a:r>
                      <a:endParaRPr lang="pt-BR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50,9%</a:t>
                      </a:r>
                      <a:endParaRPr lang="pt-BR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1º</a:t>
                      </a:r>
                      <a:endParaRPr lang="pt-BR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41" name="Tabela 40"/>
          <p:cNvGraphicFramePr>
            <a:graphicFrameLocks noGrp="1"/>
          </p:cNvGraphicFramePr>
          <p:nvPr/>
        </p:nvGraphicFramePr>
        <p:xfrm>
          <a:off x="6732239" y="2924944"/>
          <a:ext cx="2160241" cy="57912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714541"/>
                <a:gridCol w="722850"/>
                <a:gridCol w="722850"/>
              </a:tblGrid>
              <a:tr h="10611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err="1" smtClean="0"/>
                        <a:t>Suape</a:t>
                      </a:r>
                      <a:r>
                        <a:rPr lang="pt-BR" sz="1400" u="none" strike="noStrike" dirty="0" smtClean="0"/>
                        <a:t> (PE)</a:t>
                      </a:r>
                      <a:endParaRPr lang="pt-BR" sz="14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559C4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6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6FB95B"/>
                    </a:solidFill>
                  </a:tcPr>
                </a:tc>
              </a:tr>
              <a:tr h="9095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Gasolina</a:t>
                      </a:r>
                      <a:endParaRPr lang="pt-BR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16,1%</a:t>
                      </a:r>
                      <a:endParaRPr lang="pt-BR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2º</a:t>
                      </a:r>
                      <a:endParaRPr lang="pt-BR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9095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Diesel</a:t>
                      </a:r>
                      <a:endParaRPr lang="pt-BR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16,7%</a:t>
                      </a:r>
                      <a:endParaRPr lang="pt-BR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2º</a:t>
                      </a:r>
                      <a:endParaRPr lang="pt-BR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69408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Imagem 41" descr="mapa-brasil_estados_sem_nomes_lev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7704" y="1196753"/>
            <a:ext cx="5697014" cy="5383638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107504" y="6541343"/>
          <a:ext cx="9036496" cy="200025"/>
        </p:xfrm>
        <a:graphic>
          <a:graphicData uri="http://schemas.openxmlformats.org/drawingml/2006/table">
            <a:tbl>
              <a:tblPr/>
              <a:tblGrid>
                <a:gridCol w="9036496"/>
              </a:tblGrid>
              <a:tr h="200025">
                <a:tc>
                  <a:txBody>
                    <a:bodyPr/>
                    <a:lstStyle/>
                    <a:p>
                      <a:pPr rtl="0"/>
                      <a:r>
                        <a:rPr lang="pt-BR" sz="1100" b="0" i="1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libri"/>
                        </a:rPr>
                        <a:t>Fonte: </a:t>
                      </a:r>
                      <a:r>
                        <a:rPr lang="pt-BR" sz="1100" i="1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ANP/SPD, março/2016. Em mil m³. Cenário de crescimento do PIB de 3% </a:t>
                      </a:r>
                      <a:r>
                        <a:rPr lang="pt-BR" sz="1100" i="1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aa</a:t>
                      </a:r>
                      <a:r>
                        <a:rPr lang="pt-BR" sz="1100" i="1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e localização da refinaria suprindo a demanda regional</a:t>
                      </a:r>
                      <a:endParaRPr lang="pt-BR" sz="1100" b="0" i="1" kern="1200" baseline="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3357554" y="142852"/>
            <a:ext cx="5329246" cy="785818"/>
          </a:xfrm>
        </p:spPr>
        <p:txBody>
          <a:bodyPr>
            <a:normAutofit/>
          </a:bodyPr>
          <a:lstStyle/>
          <a:p>
            <a:pPr algn="r"/>
            <a:r>
              <a:rPr lang="pt-BR" sz="2800" b="1" dirty="0" smtClean="0">
                <a:solidFill>
                  <a:schemeClr val="bg1"/>
                </a:solidFill>
              </a:rPr>
              <a:t>Ciclo Otto – Saldos regionais</a:t>
            </a:r>
            <a:endParaRPr lang="pt-BR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56" name="Tabela 55"/>
          <p:cNvGraphicFramePr>
            <a:graphicFrameLocks noGrp="1"/>
          </p:cNvGraphicFramePr>
          <p:nvPr/>
        </p:nvGraphicFramePr>
        <p:xfrm>
          <a:off x="7169472" y="1556792"/>
          <a:ext cx="1651000" cy="80010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820728"/>
                <a:gridCol w="830272"/>
              </a:tblGrid>
              <a:tr h="2667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Nordeste</a:t>
                      </a:r>
                      <a:endParaRPr lang="pt-BR" sz="16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559C4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/>
                        <a:t>2015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- 3.573 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/>
                        <a:t>2030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 smtClean="0">
                          <a:solidFill>
                            <a:srgbClr val="FF0000"/>
                          </a:solidFill>
                        </a:rPr>
                        <a:t>- 6.971 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57" name="Tabela 56"/>
          <p:cNvGraphicFramePr>
            <a:graphicFrameLocks noGrp="1"/>
          </p:cNvGraphicFramePr>
          <p:nvPr/>
        </p:nvGraphicFramePr>
        <p:xfrm>
          <a:off x="179512" y="1484784"/>
          <a:ext cx="1651000" cy="80010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820728"/>
                <a:gridCol w="830272"/>
              </a:tblGrid>
              <a:tr h="2667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Norte</a:t>
                      </a:r>
                      <a:endParaRPr lang="pt-BR" sz="16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559C4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/>
                        <a:t>2015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- 2.333 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/>
                        <a:t>2030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 smtClean="0">
                          <a:solidFill>
                            <a:srgbClr val="FF0000"/>
                          </a:solidFill>
                        </a:rPr>
                        <a:t>- 3.579 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59" name="Tabela 58"/>
          <p:cNvGraphicFramePr>
            <a:graphicFrameLocks noGrp="1"/>
          </p:cNvGraphicFramePr>
          <p:nvPr/>
        </p:nvGraphicFramePr>
        <p:xfrm>
          <a:off x="1979712" y="4221088"/>
          <a:ext cx="1651000" cy="80010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820728"/>
                <a:gridCol w="830272"/>
              </a:tblGrid>
              <a:tr h="2667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Centro-oeste</a:t>
                      </a:r>
                      <a:endParaRPr lang="pt-BR" sz="16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559C4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/>
                        <a:t>2015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 smtClean="0">
                          <a:solidFill>
                            <a:srgbClr val="4955C3"/>
                          </a:solidFill>
                          <a:latin typeface="+mn-lt"/>
                        </a:rPr>
                        <a:t>316</a:t>
                      </a:r>
                      <a:endParaRPr lang="pt-BR" sz="1600" b="1" i="0" u="none" strike="noStrike" dirty="0">
                        <a:solidFill>
                          <a:srgbClr val="4955C3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/>
                        <a:t>2030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 smtClean="0">
                          <a:solidFill>
                            <a:srgbClr val="FF0000"/>
                          </a:solidFill>
                        </a:rPr>
                        <a:t>- 1.552 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60" name="Tabela 59"/>
          <p:cNvGraphicFramePr>
            <a:graphicFrameLocks noGrp="1"/>
          </p:cNvGraphicFramePr>
          <p:nvPr/>
        </p:nvGraphicFramePr>
        <p:xfrm>
          <a:off x="6953448" y="4581128"/>
          <a:ext cx="1651000" cy="80010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820728"/>
                <a:gridCol w="830272"/>
              </a:tblGrid>
              <a:tr h="2667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Sudeste</a:t>
                      </a:r>
                      <a:endParaRPr lang="pt-BR" sz="16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559C4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/>
                        <a:t>2015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 smtClean="0">
                          <a:solidFill>
                            <a:srgbClr val="4955C3"/>
                          </a:solidFill>
                          <a:latin typeface="+mn-lt"/>
                        </a:rPr>
                        <a:t>4.359</a:t>
                      </a:r>
                      <a:endParaRPr lang="pt-BR" sz="1600" b="1" i="0" u="none" strike="noStrike" dirty="0">
                        <a:solidFill>
                          <a:srgbClr val="4955C3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/>
                        <a:t>2030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 smtClean="0">
                          <a:solidFill>
                            <a:srgbClr val="FF0000"/>
                          </a:solidFill>
                        </a:rPr>
                        <a:t>- 5.243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61" name="Tabela 60"/>
          <p:cNvGraphicFramePr>
            <a:graphicFrameLocks noGrp="1"/>
          </p:cNvGraphicFramePr>
          <p:nvPr/>
        </p:nvGraphicFramePr>
        <p:xfrm>
          <a:off x="5513288" y="5589240"/>
          <a:ext cx="1651000" cy="80010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820728"/>
                <a:gridCol w="830272"/>
              </a:tblGrid>
              <a:tr h="2667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Sul</a:t>
                      </a:r>
                      <a:endParaRPr lang="pt-BR" sz="16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559C4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/>
                        <a:t>2015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- 1.894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/>
                        <a:t>2030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 smtClean="0">
                          <a:solidFill>
                            <a:srgbClr val="FF0000"/>
                          </a:solidFill>
                        </a:rPr>
                        <a:t>- 6.336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24533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Imagem 80" descr="mapa-brasil_estados_sem_nomes_lev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7704" y="1196753"/>
            <a:ext cx="5697014" cy="5383638"/>
          </a:xfrm>
          <a:prstGeom prst="rect">
            <a:avLst/>
          </a:prstGeom>
        </p:spPr>
      </p:pic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3357554" y="142852"/>
            <a:ext cx="5329246" cy="785818"/>
          </a:xfrm>
        </p:spPr>
        <p:txBody>
          <a:bodyPr>
            <a:normAutofit/>
          </a:bodyPr>
          <a:lstStyle/>
          <a:p>
            <a:pPr algn="r"/>
            <a:r>
              <a:rPr lang="pt-BR" sz="2800" b="1" dirty="0" smtClean="0">
                <a:solidFill>
                  <a:schemeClr val="bg1"/>
                </a:solidFill>
              </a:rPr>
              <a:t>Diesel – Saldos regionais</a:t>
            </a:r>
            <a:endParaRPr lang="pt-BR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56" name="Tabela 55"/>
          <p:cNvGraphicFramePr>
            <a:graphicFrameLocks noGrp="1"/>
          </p:cNvGraphicFramePr>
          <p:nvPr/>
        </p:nvGraphicFramePr>
        <p:xfrm>
          <a:off x="7169472" y="1556792"/>
          <a:ext cx="1651000" cy="80010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820728"/>
                <a:gridCol w="830272"/>
              </a:tblGrid>
              <a:tr h="2667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Nordeste</a:t>
                      </a:r>
                      <a:endParaRPr lang="pt-BR" sz="16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/>
                        <a:t>2015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u="none" strike="noStrike" dirty="0" smtClean="0">
                          <a:solidFill>
                            <a:srgbClr val="FF0000"/>
                          </a:solidFill>
                        </a:rPr>
                        <a:t>- 1.022</a:t>
                      </a:r>
                      <a:endParaRPr lang="pt-BR" sz="1600" b="1" i="0" u="none" strike="noStrike" dirty="0">
                        <a:solidFill>
                          <a:schemeClr val="accent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/>
                        <a:t>2030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 smtClean="0">
                          <a:solidFill>
                            <a:srgbClr val="4955C3"/>
                          </a:solidFill>
                        </a:rPr>
                        <a:t>1.576</a:t>
                      </a:r>
                      <a:r>
                        <a:rPr lang="pt-BR" sz="1600" b="1" u="none" strike="noStrike" dirty="0" smtClean="0">
                          <a:solidFill>
                            <a:schemeClr val="accent1"/>
                          </a:solidFill>
                        </a:rPr>
                        <a:t> </a:t>
                      </a:r>
                      <a:endParaRPr lang="pt-BR" sz="1600" b="1" i="0" u="none" strike="noStrike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57" name="Tabela 56"/>
          <p:cNvGraphicFramePr>
            <a:graphicFrameLocks noGrp="1"/>
          </p:cNvGraphicFramePr>
          <p:nvPr/>
        </p:nvGraphicFramePr>
        <p:xfrm>
          <a:off x="179512" y="1484784"/>
          <a:ext cx="1651000" cy="80010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820728"/>
                <a:gridCol w="830272"/>
              </a:tblGrid>
              <a:tr h="2667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Norte</a:t>
                      </a:r>
                      <a:endParaRPr lang="pt-BR" sz="16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/>
                        <a:t>2015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 smtClean="0">
                          <a:solidFill>
                            <a:srgbClr val="FF0000"/>
                          </a:solidFill>
                        </a:rPr>
                        <a:t>- 4.533 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/>
                        <a:t>2030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 smtClean="0">
                          <a:solidFill>
                            <a:srgbClr val="FF0000"/>
                          </a:solidFill>
                        </a:rPr>
                        <a:t>- 7.590 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59" name="Tabela 58"/>
          <p:cNvGraphicFramePr>
            <a:graphicFrameLocks noGrp="1"/>
          </p:cNvGraphicFramePr>
          <p:nvPr/>
        </p:nvGraphicFramePr>
        <p:xfrm>
          <a:off x="1979712" y="4221088"/>
          <a:ext cx="1651000" cy="80010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820728"/>
                <a:gridCol w="830272"/>
              </a:tblGrid>
              <a:tr h="2667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Centro-oeste</a:t>
                      </a:r>
                      <a:endParaRPr lang="pt-BR" sz="16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/>
                        <a:t>2015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 smtClean="0">
                          <a:solidFill>
                            <a:srgbClr val="FF0000"/>
                          </a:solidFill>
                        </a:rPr>
                        <a:t>- 6.882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/>
                        <a:t>2030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 smtClean="0">
                          <a:solidFill>
                            <a:srgbClr val="FF0000"/>
                          </a:solidFill>
                        </a:rPr>
                        <a:t>- 10.871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60" name="Tabela 59"/>
          <p:cNvGraphicFramePr>
            <a:graphicFrameLocks noGrp="1"/>
          </p:cNvGraphicFramePr>
          <p:nvPr/>
        </p:nvGraphicFramePr>
        <p:xfrm>
          <a:off x="6953448" y="4581128"/>
          <a:ext cx="1651000" cy="80010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820728"/>
                <a:gridCol w="830272"/>
              </a:tblGrid>
              <a:tr h="2667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Sudeste</a:t>
                      </a:r>
                      <a:endParaRPr lang="pt-BR" sz="16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/>
                        <a:t>2015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 smtClean="0">
                          <a:solidFill>
                            <a:srgbClr val="4955C3"/>
                          </a:solidFill>
                        </a:rPr>
                        <a:t>4.971</a:t>
                      </a:r>
                      <a:endParaRPr lang="pt-BR" sz="1600" b="1" i="0" u="none" strike="noStrike" dirty="0">
                        <a:solidFill>
                          <a:srgbClr val="4955C3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/>
                        <a:t>2030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 smtClean="0">
                          <a:solidFill>
                            <a:srgbClr val="FF0000"/>
                          </a:solidFill>
                        </a:rPr>
                        <a:t>- 2.956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61" name="Tabela 60"/>
          <p:cNvGraphicFramePr>
            <a:graphicFrameLocks noGrp="1"/>
          </p:cNvGraphicFramePr>
          <p:nvPr/>
        </p:nvGraphicFramePr>
        <p:xfrm>
          <a:off x="5513288" y="5589240"/>
          <a:ext cx="1651000" cy="80010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820728"/>
                <a:gridCol w="830272"/>
              </a:tblGrid>
              <a:tr h="2667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Sul</a:t>
                      </a:r>
                      <a:endParaRPr lang="pt-BR" sz="16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/>
                        <a:t>2015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 smtClean="0">
                          <a:solidFill>
                            <a:srgbClr val="4955C3"/>
                          </a:solidFill>
                          <a:latin typeface="Calibri"/>
                        </a:rPr>
                        <a:t>706</a:t>
                      </a:r>
                      <a:endParaRPr lang="pt-BR" sz="1600" b="1" i="0" u="none" strike="noStrike" dirty="0">
                        <a:solidFill>
                          <a:srgbClr val="4955C3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/>
                        <a:t>2030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 smtClean="0">
                          <a:solidFill>
                            <a:srgbClr val="FF0000"/>
                          </a:solidFill>
                        </a:rPr>
                        <a:t>- 4.757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44" name="Tabela 43"/>
          <p:cNvGraphicFramePr>
            <a:graphicFrameLocks noGrp="1"/>
          </p:cNvGraphicFramePr>
          <p:nvPr/>
        </p:nvGraphicFramePr>
        <p:xfrm>
          <a:off x="107504" y="6541343"/>
          <a:ext cx="9036496" cy="200025"/>
        </p:xfrm>
        <a:graphic>
          <a:graphicData uri="http://schemas.openxmlformats.org/drawingml/2006/table">
            <a:tbl>
              <a:tblPr/>
              <a:tblGrid>
                <a:gridCol w="9036496"/>
              </a:tblGrid>
              <a:tr h="200025">
                <a:tc>
                  <a:txBody>
                    <a:bodyPr/>
                    <a:lstStyle/>
                    <a:p>
                      <a:pPr rtl="0"/>
                      <a:r>
                        <a:rPr lang="pt-BR" sz="1100" b="0" i="1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libri"/>
                        </a:rPr>
                        <a:t>Fonte: </a:t>
                      </a:r>
                      <a:r>
                        <a:rPr lang="pt-BR" sz="1100" i="1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ANP/SPD, março/2016. Em mil m³. Cenário de crescimento do PIB de 3% </a:t>
                      </a:r>
                      <a:r>
                        <a:rPr lang="pt-BR" sz="1100" i="1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aa</a:t>
                      </a:r>
                      <a:r>
                        <a:rPr lang="pt-BR" sz="1100" i="1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e localização da refinaria suprindo a demanda regional</a:t>
                      </a:r>
                      <a:endParaRPr lang="pt-BR" sz="1100" b="0" i="1" kern="1200" baseline="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2416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Gráfico 18"/>
          <p:cNvGraphicFramePr/>
          <p:nvPr/>
        </p:nvGraphicFramePr>
        <p:xfrm>
          <a:off x="179512" y="2132856"/>
          <a:ext cx="8964488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357554" y="142852"/>
            <a:ext cx="5329246" cy="785818"/>
          </a:xfrm>
        </p:spPr>
        <p:txBody>
          <a:bodyPr>
            <a:normAutofit/>
          </a:bodyPr>
          <a:lstStyle/>
          <a:p>
            <a:pPr algn="r"/>
            <a:r>
              <a:rPr lang="pt-BR" sz="2800" b="1" dirty="0" smtClean="0">
                <a:solidFill>
                  <a:schemeClr val="bg1"/>
                </a:solidFill>
              </a:rPr>
              <a:t>Histórico do preço do petróleo</a:t>
            </a:r>
            <a:endParaRPr lang="pt-BR" sz="2800" b="1" dirty="0">
              <a:solidFill>
                <a:schemeClr val="bg1"/>
              </a:solidFill>
            </a:endParaRPr>
          </a:p>
        </p:txBody>
      </p:sp>
      <p:cxnSp>
        <p:nvCxnSpPr>
          <p:cNvPr id="11" name="Conector reto 10"/>
          <p:cNvCxnSpPr/>
          <p:nvPr/>
        </p:nvCxnSpPr>
        <p:spPr>
          <a:xfrm>
            <a:off x="3059832" y="2276872"/>
            <a:ext cx="0" cy="302433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tângulo 19"/>
          <p:cNvSpPr/>
          <p:nvPr/>
        </p:nvSpPr>
        <p:spPr>
          <a:xfrm>
            <a:off x="7020272" y="1772816"/>
            <a:ext cx="1512168" cy="504056"/>
          </a:xfrm>
          <a:prstGeom prst="rect">
            <a:avLst/>
          </a:prstGeom>
          <a:solidFill>
            <a:schemeClr val="bg1"/>
          </a:solidFill>
          <a:ln w="12700" cmpd="dbl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Período recente: aumento das importações de derivados</a:t>
            </a:r>
            <a:endParaRPr lang="pt-BR" sz="9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2195736" y="1484784"/>
            <a:ext cx="2160240" cy="80633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Em 1984, </a:t>
            </a:r>
          </a:p>
          <a:p>
            <a:pPr algn="ctr"/>
            <a:r>
              <a:rPr lang="pt-BR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 importações de petróleo respondiam por 48% do total (em US$)</a:t>
            </a:r>
          </a:p>
          <a:p>
            <a:pPr algn="ctr"/>
            <a:endParaRPr lang="pt-BR" sz="9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Brasil exportador de derivados</a:t>
            </a:r>
            <a:endParaRPr lang="pt-BR" sz="9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5004048" y="1556792"/>
            <a:ext cx="1368152" cy="86409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2006:</a:t>
            </a:r>
          </a:p>
          <a:p>
            <a:pPr algn="ctr"/>
            <a:r>
              <a:rPr lang="pt-BR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Autossuficiência de petróleo.</a:t>
            </a:r>
          </a:p>
          <a:p>
            <a:pPr algn="ctr"/>
            <a:r>
              <a:rPr lang="pt-BR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Brasil exportador líquido de derivados, mas </a:t>
            </a:r>
            <a:r>
              <a:rPr lang="pt-BR" sz="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importador de diesel</a:t>
            </a:r>
            <a:endParaRPr lang="pt-BR" sz="9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Conector reto 14"/>
          <p:cNvCxnSpPr/>
          <p:nvPr/>
        </p:nvCxnSpPr>
        <p:spPr>
          <a:xfrm>
            <a:off x="1691680" y="2996952"/>
            <a:ext cx="0" cy="223224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tângulo 22"/>
          <p:cNvSpPr/>
          <p:nvPr/>
        </p:nvSpPr>
        <p:spPr>
          <a:xfrm>
            <a:off x="1115616" y="2348880"/>
            <a:ext cx="1152128" cy="64807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Início do Pró-Álcool</a:t>
            </a:r>
            <a:endParaRPr lang="pt-BR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Conector reto 15"/>
          <p:cNvCxnSpPr/>
          <p:nvPr/>
        </p:nvCxnSpPr>
        <p:spPr>
          <a:xfrm flipV="1">
            <a:off x="5508104" y="3140968"/>
            <a:ext cx="0" cy="216024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/>
          <p:cNvCxnSpPr/>
          <p:nvPr/>
        </p:nvCxnSpPr>
        <p:spPr>
          <a:xfrm flipV="1">
            <a:off x="5652120" y="2420888"/>
            <a:ext cx="0" cy="288032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tângulo 20"/>
          <p:cNvSpPr/>
          <p:nvPr/>
        </p:nvSpPr>
        <p:spPr>
          <a:xfrm>
            <a:off x="6804248" y="5157192"/>
            <a:ext cx="1656184" cy="216024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"/>
          <p:cNvSpPr txBox="1"/>
          <p:nvPr/>
        </p:nvSpPr>
        <p:spPr>
          <a:xfrm>
            <a:off x="4932040" y="2571768"/>
            <a:ext cx="1080120" cy="569200"/>
          </a:xfrm>
          <a:prstGeom prst="rect">
            <a:avLst/>
          </a:prstGeom>
          <a:noFill/>
          <a:ln w="12700">
            <a:solidFill>
              <a:schemeClr val="accent3">
                <a:lumMod val="75000"/>
              </a:schemeClr>
            </a:solidFill>
          </a:ln>
        </p:spPr>
        <p:txBody>
          <a:bodyPr wrap="square" lIns="36000" tIns="36000" rIns="36000" bIns="3600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b="1" dirty="0" smtClean="0">
                <a:solidFill>
                  <a:srgbClr val="229F05"/>
                </a:solidFill>
              </a:rPr>
              <a:t>Primeiros carros com tecnologia </a:t>
            </a:r>
            <a:r>
              <a:rPr lang="pt-BR" b="1" i="1" dirty="0" err="1" smtClean="0">
                <a:solidFill>
                  <a:srgbClr val="229F05"/>
                </a:solidFill>
              </a:rPr>
              <a:t>flex</a:t>
            </a:r>
            <a:r>
              <a:rPr lang="pt-BR" b="1" i="1" dirty="0" smtClean="0">
                <a:solidFill>
                  <a:srgbClr val="229F05"/>
                </a:solidFill>
              </a:rPr>
              <a:t> </a:t>
            </a:r>
            <a:r>
              <a:rPr lang="pt-BR" b="1" i="1" dirty="0" err="1" smtClean="0">
                <a:solidFill>
                  <a:srgbClr val="229F05"/>
                </a:solidFill>
              </a:rPr>
              <a:t>fuel</a:t>
            </a:r>
            <a:r>
              <a:rPr lang="pt-BR" b="1" dirty="0" smtClean="0">
                <a:solidFill>
                  <a:srgbClr val="229F05"/>
                </a:solidFill>
              </a:rPr>
              <a:t>.</a:t>
            </a:r>
            <a:endParaRPr lang="pt-BR" b="1" dirty="0">
              <a:solidFill>
                <a:srgbClr val="229F05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9" grpId="0" animBg="1"/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Atribuições da ANP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200" dirty="0" smtClean="0"/>
              <a:t>Art. 8° </a:t>
            </a:r>
            <a:r>
              <a:rPr lang="en-US" sz="2200" dirty="0" err="1" smtClean="0"/>
              <a:t>da</a:t>
            </a:r>
            <a:r>
              <a:rPr lang="en-US" sz="2200" dirty="0" smtClean="0"/>
              <a:t> Lei 9.478/1997  (Lei do </a:t>
            </a:r>
            <a:r>
              <a:rPr lang="en-US" sz="2200" dirty="0" err="1" smtClean="0"/>
              <a:t>Petróleo</a:t>
            </a:r>
            <a:r>
              <a:rPr lang="en-US" sz="2200" dirty="0" smtClean="0"/>
              <a:t>) </a:t>
            </a:r>
            <a:r>
              <a:rPr lang="en-US" sz="2200" dirty="0" err="1" smtClean="0"/>
              <a:t>dispõe</a:t>
            </a:r>
            <a:r>
              <a:rPr lang="en-US" sz="2200" dirty="0" smtClean="0"/>
              <a:t> </a:t>
            </a:r>
            <a:r>
              <a:rPr lang="en-US" sz="2200" dirty="0" err="1" smtClean="0"/>
              <a:t>que</a:t>
            </a:r>
            <a:r>
              <a:rPr lang="en-US" sz="2200" dirty="0" smtClean="0"/>
              <a:t> </a:t>
            </a:r>
            <a:r>
              <a:rPr lang="pt-BR" sz="2200" dirty="0" smtClean="0"/>
              <a:t>ANP terá como finalidade promover:</a:t>
            </a:r>
            <a:endParaRPr lang="en-US" sz="2200" dirty="0" smtClean="0"/>
          </a:p>
          <a:p>
            <a:pPr algn="just">
              <a:defRPr/>
            </a:pPr>
            <a:r>
              <a:rPr lang="pt-BR" sz="500" dirty="0" smtClean="0"/>
              <a:t> </a:t>
            </a:r>
          </a:p>
          <a:p>
            <a:pPr lvl="1" algn="just">
              <a:buFont typeface="Symbol" pitchFamily="18" charset="2"/>
              <a:buChar char="Þ"/>
              <a:defRPr/>
            </a:pPr>
            <a:r>
              <a:rPr lang="pt-BR" sz="2200" dirty="0" smtClean="0"/>
              <a:t> </a:t>
            </a:r>
            <a:r>
              <a:rPr lang="pt-BR" sz="2300" dirty="0" smtClean="0"/>
              <a:t>A regulação, a contratação e a fiscalização das atividades econômicas integrantes da indústria do petróleo, do gás natural e dos biocombustíveis; </a:t>
            </a:r>
          </a:p>
          <a:p>
            <a:pPr lvl="1" algn="just">
              <a:buFont typeface="Symbol" pitchFamily="18" charset="2"/>
              <a:buChar char="Þ"/>
              <a:defRPr/>
            </a:pPr>
            <a:r>
              <a:rPr lang="pt-BR" sz="2300" dirty="0" smtClean="0"/>
              <a:t> A garantia do suprimento de derivados de petróleo, gás natural e seus derivados e de biocombustíveis em todo o território nacional; </a:t>
            </a:r>
          </a:p>
          <a:p>
            <a:pPr lvl="1" algn="just">
              <a:buFont typeface="Symbol" pitchFamily="18" charset="2"/>
              <a:buChar char="Þ"/>
              <a:defRPr/>
            </a:pPr>
            <a:r>
              <a:rPr lang="pt-BR" sz="2300" dirty="0" smtClean="0"/>
              <a:t> A proteção dos interesses dos </a:t>
            </a:r>
            <a:r>
              <a:rPr lang="pt-BR" sz="2300" b="1" dirty="0" smtClean="0"/>
              <a:t>consumidores</a:t>
            </a:r>
            <a:r>
              <a:rPr lang="pt-BR" sz="2300" dirty="0" smtClean="0"/>
              <a:t> quanto a </a:t>
            </a:r>
            <a:r>
              <a:rPr lang="pt-BR" sz="2300" b="1" dirty="0" smtClean="0"/>
              <a:t>preço</a:t>
            </a:r>
            <a:r>
              <a:rPr lang="pt-BR" sz="2300" dirty="0" smtClean="0"/>
              <a:t>, </a:t>
            </a:r>
            <a:r>
              <a:rPr lang="pt-BR" sz="2300" b="1" dirty="0" smtClean="0"/>
              <a:t>qualidade</a:t>
            </a:r>
            <a:r>
              <a:rPr lang="pt-BR" sz="2300" dirty="0" smtClean="0"/>
              <a:t> e </a:t>
            </a:r>
            <a:r>
              <a:rPr lang="pt-BR" sz="2300" b="1" dirty="0" smtClean="0"/>
              <a:t>oferta</a:t>
            </a:r>
            <a:r>
              <a:rPr lang="pt-BR" sz="2300" dirty="0" smtClean="0"/>
              <a:t> de produtos; </a:t>
            </a:r>
          </a:p>
          <a:p>
            <a:pPr lvl="1" algn="just">
              <a:buFont typeface="Symbol" pitchFamily="18" charset="2"/>
              <a:buChar char="Þ"/>
              <a:defRPr/>
            </a:pPr>
            <a:r>
              <a:rPr lang="pt-BR" sz="2300" dirty="0" smtClean="0"/>
              <a:t> A regulação, autorização e fiscalização das atividades relacionadas ao abastecimento nacional de combustíveis; </a:t>
            </a:r>
          </a:p>
          <a:p>
            <a:pPr lvl="1" algn="just">
              <a:buFont typeface="Symbol" pitchFamily="18" charset="2"/>
              <a:buChar char="Þ"/>
              <a:defRPr/>
            </a:pPr>
            <a:endParaRPr lang="pt-BR" sz="2300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7" name="Retângulo 11"/>
          <p:cNvSpPr>
            <a:spLocks noChangeArrowheads="1"/>
          </p:cNvSpPr>
          <p:nvPr/>
        </p:nvSpPr>
        <p:spPr bwMode="auto">
          <a:xfrm>
            <a:off x="755650" y="6207274"/>
            <a:ext cx="10033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000" b="1" dirty="0">
                <a:latin typeface="Calibri" pitchFamily="34" charset="0"/>
              </a:rPr>
              <a:t>Fonte: </a:t>
            </a:r>
            <a:r>
              <a:rPr lang="en-US" altLang="pt-BR" sz="1000" dirty="0">
                <a:latin typeface="Calibri" pitchFamily="34" charset="0"/>
              </a:rPr>
              <a:t> ANP</a:t>
            </a:r>
            <a:endParaRPr lang="pt-BR" altLang="pt-BR" sz="1000" b="1" dirty="0">
              <a:latin typeface="Calibri" pitchFamily="34" charset="0"/>
            </a:endParaRPr>
          </a:p>
        </p:txBody>
      </p:sp>
      <p:sp>
        <p:nvSpPr>
          <p:cNvPr id="14348" name="Rectangle 2"/>
          <p:cNvSpPr>
            <a:spLocks noChangeArrowheads="1"/>
          </p:cNvSpPr>
          <p:nvPr/>
        </p:nvSpPr>
        <p:spPr bwMode="auto">
          <a:xfrm>
            <a:off x="1135063" y="260350"/>
            <a:ext cx="8008937" cy="830997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r"/>
            <a:r>
              <a:rPr lang="pt-BR" altLang="pt-BR" sz="2400" b="1" dirty="0" smtClean="0">
                <a:solidFill>
                  <a:schemeClr val="bg1"/>
                </a:solidFill>
                <a:latin typeface="Verdana" pitchFamily="34" charset="0"/>
              </a:rPr>
              <a:t>Preço da Gasolina Brasil vs. Preço Internacional</a:t>
            </a:r>
            <a:endParaRPr lang="pt-BR" altLang="pt-BR" sz="24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4" name="Espaço Reservado para Número de Slid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20</a:t>
            </a:fld>
            <a:endParaRPr lang="pt-BR"/>
          </a:p>
        </p:txBody>
      </p:sp>
      <p:graphicFrame>
        <p:nvGraphicFramePr>
          <p:cNvPr id="15" name="Gráfico 14"/>
          <p:cNvGraphicFramePr/>
          <p:nvPr/>
        </p:nvGraphicFramePr>
        <p:xfrm>
          <a:off x="179512" y="1196752"/>
          <a:ext cx="8599116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473581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467544" y="1628800"/>
            <a:ext cx="8172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3600" dirty="0" smtClean="0">
              <a:solidFill>
                <a:srgbClr val="008000"/>
              </a:solidFill>
              <a:latin typeface="+mj-lt"/>
            </a:endParaRPr>
          </a:p>
          <a:p>
            <a:pPr algn="ctr"/>
            <a:endParaRPr lang="pt-BR" sz="3600" dirty="0" smtClean="0">
              <a:solidFill>
                <a:srgbClr val="008000"/>
              </a:solidFill>
              <a:latin typeface="+mj-lt"/>
            </a:endParaRPr>
          </a:p>
          <a:p>
            <a:pPr algn="ctr"/>
            <a:r>
              <a:rPr lang="pt-BR" sz="3600" dirty="0" smtClean="0">
                <a:solidFill>
                  <a:srgbClr val="008000"/>
                </a:solidFill>
                <a:latin typeface="+mj-lt"/>
              </a:rPr>
              <a:t>Obrigado!</a:t>
            </a:r>
          </a:p>
          <a:p>
            <a:pPr algn="ctr"/>
            <a:endParaRPr lang="pt-BR" sz="3600" b="1" dirty="0" smtClean="0">
              <a:solidFill>
                <a:srgbClr val="008000"/>
              </a:solidFill>
              <a:latin typeface="+mj-lt"/>
              <a:cs typeface="Tahoma" pitchFamily="34" charset="0"/>
            </a:endParaRPr>
          </a:p>
          <a:p>
            <a:pPr algn="ctr"/>
            <a:endParaRPr lang="pt-BR" sz="3600" b="1" dirty="0" smtClean="0">
              <a:solidFill>
                <a:srgbClr val="008000"/>
              </a:solidFill>
              <a:latin typeface="+mj-lt"/>
              <a:cs typeface="Tahoma" pitchFamily="34" charset="0"/>
            </a:endParaRPr>
          </a:p>
          <a:p>
            <a:pPr algn="ctr"/>
            <a:r>
              <a:rPr lang="pt-BR" sz="3600" b="1" dirty="0" smtClean="0">
                <a:solidFill>
                  <a:srgbClr val="008000"/>
                </a:solidFill>
                <a:latin typeface="+mj-lt"/>
                <a:cs typeface="Tahoma" pitchFamily="34" charset="0"/>
              </a:rPr>
              <a:t>ANP</a:t>
            </a:r>
          </a:p>
          <a:p>
            <a:pPr algn="ctr"/>
            <a:endParaRPr lang="pt-BR" sz="3600" dirty="0">
              <a:solidFill>
                <a:srgbClr val="008000"/>
              </a:solidFill>
              <a:latin typeface="+mj-lt"/>
              <a:cs typeface="Tahoma" pitchFamily="34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21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600200"/>
            <a:ext cx="8229600" cy="4525963"/>
          </a:xfrm>
        </p:spPr>
        <p:txBody>
          <a:bodyPr/>
          <a:lstStyle/>
          <a:p>
            <a:pPr lvl="1" algn="just">
              <a:buFont typeface="Symbol" pitchFamily="18" charset="2"/>
              <a:buChar char="Þ"/>
            </a:pPr>
            <a:r>
              <a:rPr lang="pt-BR" sz="2400" dirty="0" smtClean="0"/>
              <a:t> Poder-dever de evitar práticas anticompetitivas;</a:t>
            </a:r>
          </a:p>
          <a:p>
            <a:pPr lvl="1" algn="just">
              <a:buFont typeface="Symbol" pitchFamily="18" charset="2"/>
              <a:buChar char="Þ"/>
            </a:pPr>
            <a:r>
              <a:rPr lang="pt-BR" sz="2400" dirty="0" smtClean="0"/>
              <a:t> Organizar a entrada de novos agentes;</a:t>
            </a:r>
          </a:p>
          <a:p>
            <a:pPr lvl="1" algn="just">
              <a:buFont typeface="Symbol" pitchFamily="18" charset="2"/>
              <a:buChar char="Þ"/>
            </a:pPr>
            <a:r>
              <a:rPr lang="pt-BR" sz="2400" dirty="0" smtClean="0"/>
              <a:t> Promover a competição nos mercados por ela regulados;</a:t>
            </a:r>
          </a:p>
          <a:p>
            <a:pPr lvl="1" algn="just">
              <a:buFont typeface="Symbol" pitchFamily="18" charset="2"/>
              <a:buChar char="Þ"/>
            </a:pPr>
            <a:r>
              <a:rPr lang="pt-BR" sz="2400" dirty="0" smtClean="0"/>
              <a:t> A </a:t>
            </a:r>
            <a:r>
              <a:rPr lang="pt-BR" sz="2400" b="1" dirty="0" smtClean="0"/>
              <a:t>comunicação imediata </a:t>
            </a:r>
            <a:r>
              <a:rPr lang="pt-BR" sz="2400" dirty="0" smtClean="0"/>
              <a:t>ao Sistema Brasileiro de Defesa da Concorrência de fatos que possam </a:t>
            </a:r>
            <a:r>
              <a:rPr lang="pt-BR" sz="2400" b="1" dirty="0" smtClean="0"/>
              <a:t>configurar indício de infração da ordem econômica (Lei de Defesa da Concorrência – Lei 12.529/2011)</a:t>
            </a:r>
            <a:r>
              <a:rPr lang="pt-BR" sz="2400" dirty="0" smtClean="0"/>
              <a:t>.</a:t>
            </a:r>
            <a:endParaRPr lang="en-US" sz="2400" dirty="0" smtClean="0"/>
          </a:p>
          <a:p>
            <a:pPr lvl="1" algn="just">
              <a:buNone/>
            </a:pPr>
            <a:endParaRPr lang="pt-BR" sz="2400" dirty="0" smtClean="0"/>
          </a:p>
          <a:p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214678" y="214290"/>
            <a:ext cx="5586394" cy="571504"/>
          </a:xfrm>
        </p:spPr>
        <p:txBody>
          <a:bodyPr/>
          <a:lstStyle/>
          <a:p>
            <a:r>
              <a:rPr lang="pt-BR" b="1" dirty="0" smtClean="0"/>
              <a:t>Atribuições da ANP</a:t>
            </a:r>
            <a:br>
              <a:rPr lang="pt-BR" b="1" dirty="0" smtClean="0"/>
            </a:br>
            <a:r>
              <a:rPr lang="pt-BR" sz="2400" b="1" dirty="0" smtClean="0"/>
              <a:t>Promoção da livre concorrência</a:t>
            </a:r>
            <a:endParaRPr lang="pt-BR" sz="2400" b="1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ítulo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Atribuições da ANP</a:t>
            </a:r>
            <a:br>
              <a:rPr lang="pt-BR" b="1" dirty="0" smtClean="0"/>
            </a:br>
            <a:r>
              <a:rPr lang="pt-BR" sz="2400" b="1" dirty="0" smtClean="0"/>
              <a:t>Defesa do consumidor</a:t>
            </a:r>
            <a:endParaRPr lang="pt-BR" sz="2400" b="1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4</a:t>
            </a:fld>
            <a:endParaRPr lang="pt-BR"/>
          </a:p>
        </p:txBody>
      </p:sp>
      <p:pic>
        <p:nvPicPr>
          <p:cNvPr id="39937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980728"/>
            <a:ext cx="5184576" cy="5877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800" b="1" dirty="0" smtClean="0"/>
              <a:t>Preço</a:t>
            </a:r>
            <a:endParaRPr lang="pt-BR" sz="4800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Os preços dos combustíveis no mercado brasileiro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 smtClean="0"/>
              <a:t>De acordo com a legislação brasileira, vigora no país desde janeiro de 2002 </a:t>
            </a:r>
            <a:r>
              <a:rPr lang="pt-BR" sz="2800" b="1" dirty="0" smtClean="0"/>
              <a:t>o regime de liberdade de preços</a:t>
            </a:r>
            <a:r>
              <a:rPr lang="pt-BR" sz="2800" dirty="0" smtClean="0"/>
              <a:t> em toda a cadeia de produção, distribuição e revenda de combustíveis e derivados de petróleo. Assim, </a:t>
            </a:r>
            <a:r>
              <a:rPr lang="pt-BR" sz="2800" b="1" dirty="0" smtClean="0"/>
              <a:t>não há qualquer tipo de tabelamento de preços, nem fixação de valores máximos e mínimos</a:t>
            </a:r>
            <a:r>
              <a:rPr lang="pt-BR" sz="2800" dirty="0" smtClean="0"/>
              <a:t> ou exigência de autorização oficial prévia para reajustes de preços dos combustíveis em qualquer etapa da comercialização.</a:t>
            </a: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395536" y="1484784"/>
            <a:ext cx="8424936" cy="48965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defRPr/>
            </a:pPr>
            <a:r>
              <a:rPr lang="pt-BR" dirty="0" smtClean="0">
                <a:solidFill>
                  <a:srgbClr val="000000"/>
                </a:solidFill>
              </a:rPr>
              <a:t>A partir do reconhecimento necessidade de proteção do processo competitivo nos mercados regulados pela ANP, as atividades desenvolvidas pela Agência podem ser agrupadas nos seguintes eixos de atuação: </a:t>
            </a:r>
          </a:p>
          <a:p>
            <a:pPr algn="just">
              <a:defRPr/>
            </a:pPr>
            <a:endParaRPr lang="pt-BR" dirty="0" smtClean="0">
              <a:solidFill>
                <a:srgbClr val="000000"/>
              </a:solidFill>
            </a:endParaRPr>
          </a:p>
          <a:p>
            <a:pPr marL="400050" indent="-400050" algn="just">
              <a:buFontTx/>
              <a:buAutoNum type="romanLcParenBoth"/>
              <a:defRPr/>
            </a:pPr>
            <a:r>
              <a:rPr lang="pt-BR" b="1" dirty="0" smtClean="0">
                <a:solidFill>
                  <a:srgbClr val="000000"/>
                </a:solidFill>
              </a:rPr>
              <a:t>relacionamento com os órgãos do Sistema Brasileiro de Defesa da Concorrência; </a:t>
            </a:r>
          </a:p>
          <a:p>
            <a:pPr marL="400050" indent="-400050" algn="just">
              <a:defRPr/>
            </a:pPr>
            <a:endParaRPr lang="pt-BR" dirty="0" smtClean="0">
              <a:solidFill>
                <a:srgbClr val="000000"/>
              </a:solidFill>
            </a:endParaRPr>
          </a:p>
          <a:p>
            <a:pPr marL="400050" indent="-400050" algn="just">
              <a:buFontTx/>
              <a:buChar char="-"/>
              <a:defRPr/>
            </a:pPr>
            <a:r>
              <a:rPr lang="pt-BR" dirty="0" smtClean="0">
                <a:solidFill>
                  <a:srgbClr val="000000"/>
                </a:solidFill>
              </a:rPr>
              <a:t>Troca de informações e elaboração de estudos acerca dos mercados de combustíveis denunciados ou sob investigação com a finalidade de atender solicitações do CADE &gt; objetivo: identificar indícios da ocorrência de práticas anticoncorrenciais por parte dos agentes que atuam no abastecimento nacional de combustíveis a partir da análise do comportamento dos preços e da estrutura de mercado. </a:t>
            </a:r>
          </a:p>
          <a:p>
            <a:pPr marL="400050" indent="-400050" algn="just">
              <a:defRPr/>
            </a:pPr>
            <a:endParaRPr lang="pt-BR" dirty="0" smtClean="0">
              <a:solidFill>
                <a:srgbClr val="000000"/>
              </a:solidFill>
            </a:endParaRPr>
          </a:p>
          <a:p>
            <a:pPr marL="400050" indent="-400050" algn="just">
              <a:buFontTx/>
              <a:buChar char="-"/>
              <a:defRPr/>
            </a:pPr>
            <a:r>
              <a:rPr lang="pt-BR" dirty="0" smtClean="0">
                <a:solidFill>
                  <a:srgbClr val="000000"/>
                </a:solidFill>
              </a:rPr>
              <a:t>Troca de informações e elaboração de pareceres sobre atos de concentração entre empresas dos mercados regulados.</a:t>
            </a:r>
          </a:p>
          <a:p>
            <a:pPr lvl="1">
              <a:spcBef>
                <a:spcPct val="0"/>
              </a:spcBef>
              <a:defRPr/>
            </a:pPr>
            <a:endParaRPr kumimoji="0" lang="pt-BR" sz="2800" b="1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>
              <a:spcBef>
                <a:spcPct val="0"/>
              </a:spcBef>
              <a:buFont typeface="Arial" pitchFamily="34" charset="0"/>
              <a:buChar char="•"/>
              <a:defRPr/>
            </a:pPr>
            <a:endParaRPr lang="pt-BR" sz="28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2987824" y="332656"/>
            <a:ext cx="576064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O papel da ANP na Defesa da Concorrência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pt-BR" b="1" dirty="0" smtClean="0"/>
              <a:t>O papel da ANP na Defesa da Concorrência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400050" indent="-400050" algn="just">
              <a:buFont typeface="Wingdings" pitchFamily="2" charset="2"/>
              <a:buAutoNum type="romanLcParenBoth" startAt="2"/>
              <a:defRPr/>
            </a:pPr>
            <a:r>
              <a:rPr lang="pt-BR" sz="2900" b="1" dirty="0" smtClean="0">
                <a:solidFill>
                  <a:srgbClr val="000000"/>
                </a:solidFill>
              </a:rPr>
              <a:t>Interação com os poderes judiciário, legislativo e executivo e órgãos do ministério público e de defesa do consumidor; </a:t>
            </a:r>
          </a:p>
          <a:p>
            <a:pPr marL="400050" indent="-400050" algn="just">
              <a:buNone/>
              <a:defRPr/>
            </a:pPr>
            <a:r>
              <a:rPr lang="pt-BR" sz="2900" dirty="0" smtClean="0">
                <a:solidFill>
                  <a:srgbClr val="000000"/>
                </a:solidFill>
              </a:rPr>
              <a:t> </a:t>
            </a:r>
          </a:p>
          <a:p>
            <a:pPr marL="400050" indent="-400050" algn="just">
              <a:buNone/>
              <a:defRPr/>
            </a:pPr>
            <a:r>
              <a:rPr lang="pt-BR" sz="2900" dirty="0" smtClean="0">
                <a:solidFill>
                  <a:srgbClr val="000000"/>
                </a:solidFill>
              </a:rPr>
              <a:t>	- estudos sobre os mercados de combustíveis denunciados ou investigados, com o objetivo de identificar indícios da ocorrência de práticas anticoncorrenciais</a:t>
            </a:r>
          </a:p>
          <a:p>
            <a:pPr marL="400050" indent="-400050" algn="just">
              <a:buNone/>
              <a:defRPr/>
            </a:pPr>
            <a:r>
              <a:rPr lang="pt-BR" sz="2900" dirty="0" smtClean="0">
                <a:solidFill>
                  <a:srgbClr val="000000"/>
                </a:solidFill>
              </a:rPr>
              <a:t>	OBS: As conclusões dos estudos identificam, do ponto de vista estritamente econômico, a existência ou não de indícios de infrações contra a ordem econômica. </a:t>
            </a:r>
            <a:r>
              <a:rPr lang="pt-BR" sz="2900" u="sng" dirty="0" smtClean="0">
                <a:solidFill>
                  <a:srgbClr val="000000"/>
                </a:solidFill>
              </a:rPr>
              <a:t>Quando verificados indícios de infração contra a ordem econômica, os estudos são também enviados à SDE e ao CADE, para a adoção das medidas cabíveis, conforme prevê o art. 10 da Lei do Petróleo</a:t>
            </a:r>
            <a:r>
              <a:rPr lang="pt-BR" sz="2900" dirty="0" smtClean="0">
                <a:solidFill>
                  <a:srgbClr val="000000"/>
                </a:solidFill>
              </a:rPr>
              <a:t>.</a:t>
            </a:r>
          </a:p>
          <a:p>
            <a:pPr marL="400050" indent="-400050" algn="just">
              <a:defRPr/>
            </a:pPr>
            <a:endParaRPr lang="pt-BR" sz="2900" dirty="0" smtClean="0">
              <a:solidFill>
                <a:srgbClr val="000000"/>
              </a:solidFill>
            </a:endParaRPr>
          </a:p>
          <a:p>
            <a:pPr marL="400050" indent="-400050" algn="just">
              <a:buNone/>
              <a:defRPr/>
            </a:pPr>
            <a:r>
              <a:rPr lang="pt-BR" sz="2900" dirty="0" smtClean="0">
                <a:solidFill>
                  <a:srgbClr val="000000"/>
                </a:solidFill>
              </a:rPr>
              <a:t>	- envio de informações sobre os mercados de combustíveis para atendimento de demandas específicas, tais como: informações de preços, análise do comportamento dos preços de combustíveis, atribuições legais referentes à defesa da concorrência, histórico de liberalização de preços 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pt-BR" b="1" dirty="0" smtClean="0"/>
              <a:t>O papel da ANP na Defesa da Concorrência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>
            <a:noAutofit/>
          </a:bodyPr>
          <a:lstStyle/>
          <a:p>
            <a:pPr marL="400050" indent="-400050" algn="just">
              <a:lnSpc>
                <a:spcPct val="150000"/>
              </a:lnSpc>
              <a:spcBef>
                <a:spcPts val="600"/>
              </a:spcBef>
              <a:buFont typeface="Wingdings" pitchFamily="2" charset="2"/>
              <a:buAutoNum type="romanLcParenBoth" startAt="3"/>
              <a:defRPr/>
            </a:pPr>
            <a:r>
              <a:rPr lang="pt-BR" sz="1800" b="1" dirty="0" smtClean="0">
                <a:solidFill>
                  <a:srgbClr val="000000"/>
                </a:solidFill>
              </a:rPr>
              <a:t>Interação com agentes regulados e seus representantes (associações e sindicatos) e com o público em geral </a:t>
            </a:r>
          </a:p>
          <a:p>
            <a:pPr marL="800100" lvl="1" indent="-400050" algn="just">
              <a:spcBef>
                <a:spcPts val="600"/>
              </a:spcBef>
              <a:buFontTx/>
              <a:buChar char="-"/>
              <a:defRPr/>
            </a:pPr>
            <a:r>
              <a:rPr lang="pt-BR" sz="1600" dirty="0" smtClean="0">
                <a:solidFill>
                  <a:srgbClr val="000000"/>
                </a:solidFill>
              </a:rPr>
              <a:t>Envio de informações/análise acerca do comportamento dos preços dos combustíveis</a:t>
            </a:r>
          </a:p>
          <a:p>
            <a:pPr marL="800100" lvl="1" indent="-400050" algn="just">
              <a:spcBef>
                <a:spcPts val="600"/>
              </a:spcBef>
              <a:buFontTx/>
              <a:buChar char="-"/>
              <a:defRPr/>
            </a:pPr>
            <a:r>
              <a:rPr lang="pt-BR" sz="1600" dirty="0" smtClean="0">
                <a:solidFill>
                  <a:srgbClr val="000000"/>
                </a:solidFill>
              </a:rPr>
              <a:t>Análise de práticas anticompetitivas</a:t>
            </a:r>
          </a:p>
          <a:p>
            <a:pPr marL="800100" lvl="1" indent="-400050" algn="just">
              <a:spcBef>
                <a:spcPts val="600"/>
              </a:spcBef>
              <a:buFontTx/>
              <a:buChar char="-"/>
              <a:defRPr/>
            </a:pPr>
            <a:r>
              <a:rPr lang="pt-BR" sz="1600" dirty="0" smtClean="0">
                <a:solidFill>
                  <a:srgbClr val="000000"/>
                </a:solidFill>
              </a:rPr>
              <a:t>CRC (Centro de Relações com o Consumidor)</a:t>
            </a:r>
          </a:p>
          <a:p>
            <a:pPr marL="800100" lvl="1" indent="-400050" algn="just">
              <a:spcBef>
                <a:spcPts val="600"/>
              </a:spcBef>
              <a:buFontTx/>
              <a:buChar char="-"/>
              <a:defRPr/>
            </a:pPr>
            <a:endParaRPr lang="pt-BR" sz="1800" dirty="0" smtClean="0">
              <a:solidFill>
                <a:srgbClr val="000000"/>
              </a:solidFill>
            </a:endParaRPr>
          </a:p>
          <a:p>
            <a:pPr marL="400050" indent="-400050" algn="just">
              <a:buNone/>
              <a:defRPr/>
            </a:pPr>
            <a:r>
              <a:rPr lang="pt-BR" sz="1800" b="1" dirty="0" smtClean="0"/>
              <a:t>(iv) Acompanhamento dos mercados de petróleo, seus derivados, gás natural e biocombustíveis; </a:t>
            </a:r>
          </a:p>
          <a:p>
            <a:pPr marL="400050" indent="-400050" algn="just">
              <a:buNone/>
              <a:defRPr/>
            </a:pPr>
            <a:r>
              <a:rPr lang="pt-BR" sz="1600" dirty="0" smtClean="0"/>
              <a:t>- Preços de revenda e de distribuição dos combustíveis automotivos  e do botijão de 13 kg de GLP (pesquisa semanal em cerca de 8.700 postos de revenda de combustíveis automotivos e 8.100 postos de revenda de GLP)</a:t>
            </a:r>
          </a:p>
          <a:p>
            <a:pPr marL="400050" indent="-400050" algn="just">
              <a:buNone/>
              <a:defRPr/>
            </a:pPr>
            <a:r>
              <a:rPr lang="pt-BR" sz="1600" dirty="0" smtClean="0"/>
              <a:t>- Preços mínimos, médios e máximos dos derivados de petróleo comercializados pelos produtores/formuladores/importadores </a:t>
            </a:r>
          </a:p>
          <a:p>
            <a:pPr marL="400050" indent="-400050" algn="just">
              <a:buFontTx/>
              <a:buChar char="-"/>
              <a:defRPr/>
            </a:pPr>
            <a:r>
              <a:rPr lang="pt-BR" sz="1600" dirty="0" smtClean="0"/>
              <a:t>Preços de distribuição de produtos </a:t>
            </a:r>
            <a:r>
              <a:rPr lang="pt-BR" sz="1600" dirty="0" err="1" smtClean="0"/>
              <a:t>asfálticos</a:t>
            </a:r>
            <a:r>
              <a:rPr lang="pt-BR" sz="1600" dirty="0" smtClean="0"/>
              <a:t> (TCU)</a:t>
            </a:r>
          </a:p>
          <a:p>
            <a:pPr marL="400050" indent="-400050" algn="just">
              <a:buFontTx/>
              <a:buChar char="-"/>
              <a:defRPr/>
            </a:pPr>
            <a:r>
              <a:rPr lang="pt-BR" sz="1600" dirty="0" smtClean="0"/>
              <a:t>Movimentação de todos os derivados de petróleo (informação declaratória)</a:t>
            </a:r>
            <a:endParaRPr lang="pt-BR" sz="16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solidFill>
            <a:srgbClr val="FF000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19122</TotalTime>
  <Words>1385</Words>
  <Application>Microsoft Office PowerPoint</Application>
  <PresentationFormat>Apresentação na tela (4:3)</PresentationFormat>
  <Paragraphs>235</Paragraphs>
  <Slides>21</Slides>
  <Notes>21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2" baseType="lpstr">
      <vt:lpstr>Tema do Office</vt:lpstr>
      <vt:lpstr>Apresentação do PowerPoint</vt:lpstr>
      <vt:lpstr>Atribuições da ANP</vt:lpstr>
      <vt:lpstr>Atribuições da ANP Promoção da livre concorrência</vt:lpstr>
      <vt:lpstr>Atribuições da ANP Defesa do consumidor</vt:lpstr>
      <vt:lpstr>Apresentação do PowerPoint</vt:lpstr>
      <vt:lpstr>Os preços dos combustíveis no mercado brasileiro</vt:lpstr>
      <vt:lpstr>Apresentação do PowerPoint</vt:lpstr>
      <vt:lpstr>O papel da ANP na Defesa da Concorrência</vt:lpstr>
      <vt:lpstr>O papel da ANP na Defesa da Concorrência</vt:lpstr>
      <vt:lpstr>A Pesquisa de Preços da ANP</vt:lpstr>
      <vt:lpstr>Outras fontes de Informação</vt:lpstr>
      <vt:lpstr>Metodologia ANP para a Detecção de Cartéis</vt:lpstr>
      <vt:lpstr>Apresentação do PowerPoint</vt:lpstr>
      <vt:lpstr>Apresentação do PowerPoint</vt:lpstr>
      <vt:lpstr>Comércio Exterior</vt:lpstr>
      <vt:lpstr>Apresentação do PowerPoint</vt:lpstr>
      <vt:lpstr>Ciclo Otto – Saldos regionais</vt:lpstr>
      <vt:lpstr>Diesel – Saldos regionais</vt:lpstr>
      <vt:lpstr>Histórico do preço do petróleo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lferraz</dc:creator>
  <cp:lastModifiedBy>Sara Teixeira Santos</cp:lastModifiedBy>
  <cp:revision>1313</cp:revision>
  <dcterms:created xsi:type="dcterms:W3CDTF">2014-09-22T19:51:46Z</dcterms:created>
  <dcterms:modified xsi:type="dcterms:W3CDTF">2016-08-02T17:19:13Z</dcterms:modified>
</cp:coreProperties>
</file>