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8" r:id="rId4"/>
    <p:sldId id="257" r:id="rId5"/>
    <p:sldId id="265" r:id="rId6"/>
    <p:sldId id="262" r:id="rId7"/>
    <p:sldId id="267" r:id="rId8"/>
    <p:sldId id="266" r:id="rId9"/>
  </p:sldIdLst>
  <p:sldSz cx="12192000" cy="6858000"/>
  <p:notesSz cx="6985000" cy="92837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B69"/>
    <a:srgbClr val="D2D2D2"/>
    <a:srgbClr val="B9B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6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8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4358323024552E-2"/>
          <c:y val="0.19386669930361711"/>
          <c:w val="0.96970828043941215"/>
          <c:h val="0.70849668546594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Indústria Total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0.00%</c:formatCode>
                <c:ptCount val="8"/>
                <c:pt idx="0">
                  <c:v>0.23300000000000001</c:v>
                </c:pt>
                <c:pt idx="1">
                  <c:v>0.23100000000000001</c:v>
                </c:pt>
                <c:pt idx="2">
                  <c:v>0.221</c:v>
                </c:pt>
                <c:pt idx="3">
                  <c:v>0.21199999999999999</c:v>
                </c:pt>
                <c:pt idx="4">
                  <c:v>0.20499999999999999</c:v>
                </c:pt>
                <c:pt idx="5">
                  <c:v>0.19400000000000001</c:v>
                </c:pt>
                <c:pt idx="6">
                  <c:v>0.183</c:v>
                </c:pt>
                <c:pt idx="7">
                  <c:v>0.185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24-409D-B8EE-AEAC4CB818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Indústrial de Transformação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114871664604911E-3"/>
                  <c:y val="-6.32140512392193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E83-4BEE-9020-37ED3B65AD2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486495552806548E-3"/>
                  <c:y val="3.16070256196091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E83-4BEE-9020-37ED3B65AD2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4864955528064977E-3"/>
                  <c:y val="3.16070256196096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E83-4BEE-9020-37ED3B65AD2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4864955528064977E-3"/>
                  <c:y val="-5.794554424407931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E83-4BEE-9020-37ED3B65AD28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8581194410080844E-3"/>
                  <c:y val="9.4821076858827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E83-4BEE-9020-37ED3B65AD28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6.858119441008185E-3"/>
                  <c:y val="-5.794554424407931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CE83-4BEE-9020-37ED3B65AD28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6.8581194410080844E-3"/>
                  <c:y val="9.4821076858827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E83-4BEE-9020-37ED3B65AD28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1148716646047098E-3"/>
                  <c:y val="6.32140512392193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CE83-4BEE-9020-37ED3B65AD28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0.00%</c:formatCode>
                <c:ptCount val="8"/>
                <c:pt idx="0">
                  <c:v>0.127</c:v>
                </c:pt>
                <c:pt idx="1">
                  <c:v>0.11799999999999999</c:v>
                </c:pt>
                <c:pt idx="2">
                  <c:v>0.107</c:v>
                </c:pt>
                <c:pt idx="3">
                  <c:v>0.105</c:v>
                </c:pt>
                <c:pt idx="4">
                  <c:v>0.10299999999999999</c:v>
                </c:pt>
                <c:pt idx="5">
                  <c:v>0.105</c:v>
                </c:pt>
                <c:pt idx="6">
                  <c:v>0.10299999999999999</c:v>
                </c:pt>
                <c:pt idx="7">
                  <c:v>0.10199999999999999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E83-4BEE-9020-37ED3B65AD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39628112"/>
        <c:axId val="98661680"/>
      </c:barChart>
      <c:catAx>
        <c:axId val="139628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8661680"/>
        <c:crosses val="autoZero"/>
        <c:auto val="1"/>
        <c:lblAlgn val="ctr"/>
        <c:lblOffset val="100"/>
        <c:noMultiLvlLbl val="0"/>
      </c:catAx>
      <c:valAx>
        <c:axId val="9866168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39628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8283109218630665E-3"/>
          <c:y val="1.8510935565500979E-3"/>
          <c:w val="0.18629321034368976"/>
          <c:h val="0.125228214847926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900434112317197E-2"/>
          <c:y val="8.3887976525630056E-2"/>
          <c:w val="0.98809956588768277"/>
          <c:h val="0.76831958505186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PIB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2016.I</c:v>
                </c:pt>
                <c:pt idx="1">
                  <c:v>2016.II</c:v>
                </c:pt>
                <c:pt idx="2">
                  <c:v>2016.III</c:v>
                </c:pt>
                <c:pt idx="3">
                  <c:v>2016.IV</c:v>
                </c:pt>
                <c:pt idx="4">
                  <c:v>2017.I</c:v>
                </c:pt>
                <c:pt idx="5">
                  <c:v>2017.II</c:v>
                </c:pt>
                <c:pt idx="6">
                  <c:v>2017.III</c:v>
                </c:pt>
                <c:pt idx="7">
                  <c:v>2017.IV</c:v>
                </c:pt>
                <c:pt idx="8">
                  <c:v>2018.I</c:v>
                </c:pt>
                <c:pt idx="9">
                  <c:v>2018.II</c:v>
                </c:pt>
              </c:strCache>
            </c:strRef>
          </c:cat>
          <c:val>
            <c:numRef>
              <c:f>Sheet1!$B$2:$B$11</c:f>
              <c:numCache>
                <c:formatCode>#,#00%</c:formatCode>
                <c:ptCount val="10"/>
                <c:pt idx="0">
                  <c:v>-5.2487700902416945E-2</c:v>
                </c:pt>
                <c:pt idx="1">
                  <c:v>-3.4005018497284212E-2</c:v>
                </c:pt>
                <c:pt idx="2">
                  <c:v>-2.6798685763943952E-2</c:v>
                </c:pt>
                <c:pt idx="3">
                  <c:v>-2.490473834498641E-2</c:v>
                </c:pt>
                <c:pt idx="4">
                  <c:v>-6.3150567442771296E-5</c:v>
                </c:pt>
                <c:pt idx="5">
                  <c:v>4.1621701420913038E-3</c:v>
                </c:pt>
                <c:pt idx="6">
                  <c:v>1.4123919353839387E-2</c:v>
                </c:pt>
                <c:pt idx="7">
                  <c:v>2.1151472305922292E-2</c:v>
                </c:pt>
                <c:pt idx="8">
                  <c:v>1.2E-2</c:v>
                </c:pt>
                <c:pt idx="9">
                  <c:v>0.01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24-409D-B8EE-AEAC4CB818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203010248"/>
        <c:axId val="203014952"/>
      </c:barChart>
      <c:catAx>
        <c:axId val="203010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3014952"/>
        <c:crosses val="autoZero"/>
        <c:auto val="1"/>
        <c:lblAlgn val="ctr"/>
        <c:lblOffset val="100"/>
        <c:noMultiLvlLbl val="0"/>
      </c:catAx>
      <c:valAx>
        <c:axId val="203014952"/>
        <c:scaling>
          <c:orientation val="minMax"/>
          <c:min val="-7.0000000000000007E-2"/>
        </c:scaling>
        <c:delete val="1"/>
        <c:axPos val="l"/>
        <c:numFmt formatCode="#,#00%" sourceLinked="1"/>
        <c:majorTickMark val="out"/>
        <c:minorTickMark val="none"/>
        <c:tickLblPos val="nextTo"/>
        <c:crossAx val="203010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070452387940711E-2"/>
          <c:y val="5.4563492063492064E-2"/>
          <c:w val="0.97585909522411862"/>
          <c:h val="0.8030418072740906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2016.I</c:v>
                </c:pt>
                <c:pt idx="1">
                  <c:v>2016.II</c:v>
                </c:pt>
                <c:pt idx="2">
                  <c:v>2016.III</c:v>
                </c:pt>
                <c:pt idx="3">
                  <c:v>2016.IV</c:v>
                </c:pt>
                <c:pt idx="4">
                  <c:v>2017.I</c:v>
                </c:pt>
                <c:pt idx="5">
                  <c:v>2017.II</c:v>
                </c:pt>
                <c:pt idx="6">
                  <c:v>2017.III</c:v>
                </c:pt>
                <c:pt idx="7">
                  <c:v>2017.IV</c:v>
                </c:pt>
                <c:pt idx="8">
                  <c:v>2018.I</c:v>
                </c:pt>
                <c:pt idx="9">
                  <c:v>2018.II</c:v>
                </c:pt>
              </c:strCache>
            </c:strRef>
          </c:cat>
          <c:val>
            <c:numRef>
              <c:f>Sheet1!$C$2:$C$11</c:f>
              <c:numCache>
                <c:formatCode>#,#00%</c:formatCode>
                <c:ptCount val="10"/>
                <c:pt idx="0">
                  <c:v>-0.10006666750188054</c:v>
                </c:pt>
                <c:pt idx="1">
                  <c:v>-5.2391878910677099E-2</c:v>
                </c:pt>
                <c:pt idx="2">
                  <c:v>-3.7286423845791727E-2</c:v>
                </c:pt>
                <c:pt idx="3">
                  <c:v>-3.3694725742765108E-2</c:v>
                </c:pt>
                <c:pt idx="4">
                  <c:v>-9.1231986676564292E-3</c:v>
                </c:pt>
                <c:pt idx="5">
                  <c:v>-8.8596659185801174E-3</c:v>
                </c:pt>
                <c:pt idx="6">
                  <c:v>2.4217390065934152E-2</c:v>
                </c:pt>
                <c:pt idx="7">
                  <c:v>5.9580319128398118E-2</c:v>
                </c:pt>
                <c:pt idx="8">
                  <c:v>0.04</c:v>
                </c:pt>
                <c:pt idx="9">
                  <c:v>1.7999999999999999E-2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095-4817-A2E4-B9CA2512E1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203014168"/>
        <c:axId val="203010640"/>
      </c:barChart>
      <c:catAx>
        <c:axId val="203014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3010640"/>
        <c:crosses val="autoZero"/>
        <c:auto val="1"/>
        <c:lblAlgn val="ctr"/>
        <c:lblOffset val="100"/>
        <c:noMultiLvlLbl val="0"/>
      </c:catAx>
      <c:valAx>
        <c:axId val="203010640"/>
        <c:scaling>
          <c:orientation val="minMax"/>
        </c:scaling>
        <c:delete val="1"/>
        <c:axPos val="l"/>
        <c:numFmt formatCode="#,#00%" sourceLinked="1"/>
        <c:majorTickMark val="none"/>
        <c:minorTickMark val="none"/>
        <c:tickLblPos val="nextTo"/>
        <c:crossAx val="203014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395745536803646E-2"/>
          <c:y val="3.2924576794277488E-2"/>
          <c:w val="0.97680388893285586"/>
          <c:h val="0.881151940676370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Indústria Total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pt-BR" sz="1800" b="1" i="0" u="none" strike="noStrike" kern="1200" baseline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.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2016</c:v>
                </c:pt>
                <c:pt idx="1">
                  <c:v>2017</c:v>
                </c:pt>
                <c:pt idx="2">
                  <c:v>2018 (Set)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-6.9000000000000006E-2</c:v>
                </c:pt>
                <c:pt idx="1">
                  <c:v>2.5000000000000001E-2</c:v>
                </c:pt>
                <c:pt idx="2" formatCode="0.00%">
                  <c:v>1.9E-2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A8-4379-A2F4-2BDE71A40D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Fabricação de Veículos Automotores, Reboques e Carrocerias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2016</c:v>
                </c:pt>
                <c:pt idx="1">
                  <c:v>2017</c:v>
                </c:pt>
                <c:pt idx="2">
                  <c:v>2018 (Set)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-0.13900000000000001</c:v>
                </c:pt>
                <c:pt idx="1">
                  <c:v>0.17699999999999999</c:v>
                </c:pt>
                <c:pt idx="2">
                  <c:v>0.16500000000000001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9A-429E-A47F-7898B97BD0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203009072"/>
        <c:axId val="203011032"/>
      </c:barChart>
      <c:catAx>
        <c:axId val="20300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3011032"/>
        <c:crosses val="autoZero"/>
        <c:auto val="1"/>
        <c:lblAlgn val="ctr"/>
        <c:lblOffset val="100"/>
        <c:noMultiLvlLbl val="0"/>
      </c:catAx>
      <c:valAx>
        <c:axId val="20301103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20300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8.3628255478833211E-3"/>
          <c:y val="5.8619180486779381E-2"/>
          <c:w val="0.42235087367851798"/>
          <c:h val="8.93625335285082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395745536803646E-2"/>
          <c:y val="3.2924576794277488E-2"/>
          <c:w val="0.97680388893285586"/>
          <c:h val="0.881151940676370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Industria Total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pt-BR" sz="1800" b="1" i="0" u="none" strike="noStrike" kern="1200" baseline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.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2016</c:v>
                </c:pt>
                <c:pt idx="1">
                  <c:v>2017</c:v>
                </c:pt>
                <c:pt idx="2">
                  <c:v>2018 (Set)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-4.7E-2</c:v>
                </c:pt>
                <c:pt idx="1">
                  <c:v>-1.7000000000000001E-2</c:v>
                </c:pt>
                <c:pt idx="2" formatCode="0.00%">
                  <c:v>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4D3-428B-98C5-B8227E8FA7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Fabricação de Veículos Automotores, Reboques e Carrocerias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2016</c:v>
                </c:pt>
                <c:pt idx="1">
                  <c:v>2017</c:v>
                </c:pt>
                <c:pt idx="2">
                  <c:v>2018 (Set)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-0.104</c:v>
                </c:pt>
                <c:pt idx="1">
                  <c:v>0.308</c:v>
                </c:pt>
                <c:pt idx="2">
                  <c:v>0.14399999999999999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4D3-428B-98C5-B8227E8FA7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203012600"/>
        <c:axId val="203009856"/>
      </c:barChart>
      <c:catAx>
        <c:axId val="203012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3009856"/>
        <c:crosses val="autoZero"/>
        <c:auto val="1"/>
        <c:lblAlgn val="ctr"/>
        <c:lblOffset val="100"/>
        <c:noMultiLvlLbl val="0"/>
      </c:catAx>
      <c:valAx>
        <c:axId val="203009856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203012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1.0980233827302165E-2"/>
          <c:y val="6.7598610521582336E-2"/>
          <c:w val="0.43412921093590279"/>
          <c:h val="8.95784169382688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5797"/>
          </a:xfrm>
          <a:prstGeom prst="rect">
            <a:avLst/>
          </a:prstGeom>
        </p:spPr>
        <p:txBody>
          <a:bodyPr vert="horz" lIns="92948" tIns="46474" rIns="92948" bIns="4647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1"/>
            <a:ext cx="3026833" cy="465797"/>
          </a:xfrm>
          <a:prstGeom prst="rect">
            <a:avLst/>
          </a:prstGeom>
        </p:spPr>
        <p:txBody>
          <a:bodyPr vert="horz" lIns="92948" tIns="46474" rIns="92948" bIns="46474" rtlCol="0"/>
          <a:lstStyle>
            <a:lvl1pPr algn="r">
              <a:defRPr sz="1200"/>
            </a:lvl1pPr>
          </a:lstStyle>
          <a:p>
            <a:fld id="{0E8A617D-1CD4-4B70-A0BC-BD7372A78452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60463"/>
            <a:ext cx="55689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48" tIns="46474" rIns="92948" bIns="46474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48" tIns="46474" rIns="92948" bIns="46474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5796"/>
          </a:xfrm>
          <a:prstGeom prst="rect">
            <a:avLst/>
          </a:prstGeom>
        </p:spPr>
        <p:txBody>
          <a:bodyPr vert="horz" lIns="92948" tIns="46474" rIns="92948" bIns="4647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5796"/>
          </a:xfrm>
          <a:prstGeom prst="rect">
            <a:avLst/>
          </a:prstGeom>
        </p:spPr>
        <p:txBody>
          <a:bodyPr vert="horz" lIns="92948" tIns="46474" rIns="92948" bIns="46474" rtlCol="0" anchor="b"/>
          <a:lstStyle>
            <a:lvl1pPr algn="r">
              <a:defRPr sz="1200"/>
            </a:lvl1pPr>
          </a:lstStyle>
          <a:p>
            <a:fld id="{33FCE5BD-B37B-4E8E-93C7-AFBC6593E3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7211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218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5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08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6422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7785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5430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788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533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8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47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1167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5F6D6-7FA3-4451-A5CC-D2E0AB27DEE9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AFAE1-C728-403A-AB4E-CDACE79ED9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540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4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73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extBox 3"/>
          <p:cNvSpPr txBox="1"/>
          <p:nvPr/>
        </p:nvSpPr>
        <p:spPr>
          <a:xfrm>
            <a:off x="328351" y="4486795"/>
            <a:ext cx="8275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</a:rPr>
              <a:t>Rogelio Golfarb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047" y="1703000"/>
            <a:ext cx="77248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>
                <a:solidFill>
                  <a:schemeClr val="bg1"/>
                </a:solidFill>
              </a:rPr>
              <a:t>DESAFIOS DO SETORES INDUSTRIAL E AUTOMOTIVO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2267" y="6276800"/>
            <a:ext cx="1987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Novembro de 2018</a:t>
            </a:r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80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63880" y="365759"/>
            <a:ext cx="11064240" cy="5057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marL="0" marR="0" indent="0" algn="l" defTabSz="609585" rtl="0" latinLnBrk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145" baseline="0">
                <a:ln>
                  <a:noFill/>
                </a:ln>
                <a:solidFill>
                  <a:srgbClr val="0071AE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1pPr>
            <a:lvl2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2pPr>
            <a:lvl3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3pPr>
            <a:lvl4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4pPr>
            <a:lvl5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5pPr>
            <a:lvl6pPr marL="0" marR="0" indent="609585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6pPr>
            <a:lvl7pPr marL="0" marR="0" indent="121917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7pPr>
            <a:lvl8pPr marL="0" marR="0" indent="1828754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8pPr>
            <a:lvl9pPr marL="0" marR="0" indent="2438339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9pPr>
          </a:lstStyle>
          <a:p>
            <a:pPr marL="0" marR="0" lvl="0" indent="0" algn="l" defTabSz="609585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0" cap="none" spc="145" normalizeH="0" baseline="0" noProof="0" dirty="0" smtClean="0">
                <a:ln>
                  <a:noFill/>
                </a:ln>
                <a:solidFill>
                  <a:srgbClr val="073B69"/>
                </a:solidFill>
                <a:effectLst/>
                <a:uLnTx/>
                <a:uFillTx/>
                <a:latin typeface="Ford Antenna Cond Light"/>
                <a:sym typeface="Ford Antenna Cond Light"/>
              </a:rPr>
              <a:t>Participação da</a:t>
            </a:r>
            <a:r>
              <a:rPr kumimoji="0" lang="pt-BR" sz="3600" b="0" i="0" u="none" strike="noStrike" kern="0" cap="none" spc="145" normalizeH="0" noProof="0" dirty="0" smtClean="0">
                <a:ln>
                  <a:noFill/>
                </a:ln>
                <a:solidFill>
                  <a:srgbClr val="073B69"/>
                </a:solidFill>
                <a:effectLst/>
                <a:uLnTx/>
                <a:uFillTx/>
                <a:latin typeface="Ford Antenna Cond Light"/>
                <a:sym typeface="Ford Antenna Cond Light"/>
              </a:rPr>
              <a:t> Indústria no PIB Nacional</a:t>
            </a:r>
            <a:endParaRPr kumimoji="0" lang="pt-BR" sz="3600" b="0" i="0" u="none" strike="noStrike" kern="0" cap="none" spc="145" normalizeH="0" baseline="0" noProof="0" dirty="0">
              <a:ln>
                <a:noFill/>
              </a:ln>
              <a:solidFill>
                <a:srgbClr val="073B69"/>
              </a:solidFill>
              <a:effectLst/>
              <a:uLnTx/>
              <a:uFillTx/>
              <a:latin typeface="Ford Antenna Cond Light"/>
              <a:sym typeface="Ford Antenna Cond Light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86096374"/>
              </p:ext>
            </p:extLst>
          </p:nvPr>
        </p:nvGraphicFramePr>
        <p:xfrm>
          <a:off x="777395" y="1673331"/>
          <a:ext cx="10637210" cy="4150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523062" y="6650163"/>
            <a:ext cx="6703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Fonte: IBGE</a:t>
            </a:r>
            <a:endParaRPr lang="pt-BR" sz="800" dirty="0"/>
          </a:p>
        </p:txBody>
      </p:sp>
      <p:sp>
        <p:nvSpPr>
          <p:cNvPr id="12" name="TextBox 11"/>
          <p:cNvSpPr txBox="1"/>
          <p:nvPr/>
        </p:nvSpPr>
        <p:spPr>
          <a:xfrm>
            <a:off x="870513" y="1232301"/>
            <a:ext cx="3120886" cy="44627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>
            <a:defPPr>
              <a:defRPr lang="pt-BR"/>
            </a:defPPr>
            <a:lvl1pPr defTabSz="457200" hangingPunct="0">
              <a:spcBef>
                <a:spcPts val="600"/>
              </a:spcBef>
              <a:defRPr b="1">
                <a:solidFill>
                  <a:srgbClr val="0071AE"/>
                </a:solidFill>
                <a:latin typeface="Ford Antenna Cond Regular"/>
                <a:ea typeface="Ford Antenna Cond Regular"/>
                <a:cs typeface="Ford Antenna Cond Regular"/>
              </a:defRPr>
            </a:lvl1pPr>
          </a:lstStyle>
          <a:p>
            <a:r>
              <a:rPr lang="pt-BR" dirty="0" smtClean="0">
                <a:latin typeface="Ford Antenna Cond Regular" panose="02000506000000090004" pitchFamily="50" charset="0"/>
              </a:rPr>
              <a:t>Participação no PIB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6840" y="5894232"/>
            <a:ext cx="9418320" cy="830997"/>
          </a:xfrm>
          <a:prstGeom prst="rect">
            <a:avLst/>
          </a:prstGeom>
          <a:solidFill>
            <a:srgbClr val="073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PARTICIPAÇÃO DA INDÚSTRIA NO PRODUTO INTERNO BRUTO TEM REDUZIDO NOS ÚLTIMOS ANOS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15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362825" y="1039795"/>
            <a:ext cx="4474134" cy="4773176"/>
          </a:xfrm>
          <a:prstGeom prst="rect">
            <a:avLst/>
          </a:prstGeom>
          <a:solidFill>
            <a:srgbClr val="00B05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63880" y="365759"/>
            <a:ext cx="11627798" cy="5057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marL="0" marR="0" indent="0" algn="l" defTabSz="609585" rtl="0" latinLnBrk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145" baseline="0">
                <a:ln>
                  <a:noFill/>
                </a:ln>
                <a:solidFill>
                  <a:srgbClr val="0071AE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1pPr>
            <a:lvl2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2pPr>
            <a:lvl3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3pPr>
            <a:lvl4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4pPr>
            <a:lvl5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5pPr>
            <a:lvl6pPr marL="0" marR="0" indent="609585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6pPr>
            <a:lvl7pPr marL="0" marR="0" indent="121917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7pPr>
            <a:lvl8pPr marL="0" marR="0" indent="1828754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8pPr>
            <a:lvl9pPr marL="0" marR="0" indent="2438339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9pPr>
          </a:lstStyle>
          <a:p>
            <a:pPr marL="0" marR="0" lvl="0" indent="0" algn="l" defTabSz="609585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0" cap="none" spc="145" normalizeH="0" noProof="0" dirty="0" smtClean="0">
                <a:ln>
                  <a:noFill/>
                </a:ln>
                <a:solidFill>
                  <a:srgbClr val="073B69"/>
                </a:solidFill>
                <a:effectLst/>
                <a:uLnTx/>
                <a:uFillTx/>
                <a:latin typeface="Ford Antenna Cond Light"/>
                <a:sym typeface="Ford Antenna Cond Light"/>
              </a:rPr>
              <a:t>Indústria de Transformação e Recuperação do PIB</a:t>
            </a:r>
            <a:endParaRPr kumimoji="0" lang="pt-BR" sz="3600" b="0" i="0" u="none" strike="noStrike" kern="0" cap="none" spc="145" normalizeH="0" baseline="0" noProof="0" dirty="0">
              <a:ln>
                <a:noFill/>
              </a:ln>
              <a:solidFill>
                <a:srgbClr val="073B69"/>
              </a:solidFill>
              <a:effectLst/>
              <a:uLnTx/>
              <a:uFillTx/>
              <a:latin typeface="Ford Antenna Cond Light"/>
              <a:sym typeface="Ford Antenna Cond Light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751757811"/>
              </p:ext>
            </p:extLst>
          </p:nvPr>
        </p:nvGraphicFramePr>
        <p:xfrm>
          <a:off x="424014" y="1338902"/>
          <a:ext cx="11412945" cy="2032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521302" y="6650163"/>
            <a:ext cx="6703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Fonte: IBGE</a:t>
            </a:r>
            <a:endParaRPr lang="pt-BR" sz="800" dirty="0"/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396871635"/>
              </p:ext>
            </p:extLst>
          </p:nvPr>
        </p:nvGraphicFramePr>
        <p:xfrm>
          <a:off x="424014" y="3488050"/>
          <a:ext cx="11525330" cy="2324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63880" y="924672"/>
            <a:ext cx="3120886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>
            <a:defPPr>
              <a:defRPr lang="pt-BR"/>
            </a:defPPr>
            <a:lvl1pPr defTabSz="457200" hangingPunct="0">
              <a:spcBef>
                <a:spcPts val="600"/>
              </a:spcBef>
              <a:defRPr b="1">
                <a:solidFill>
                  <a:srgbClr val="0071AE"/>
                </a:solidFill>
                <a:latin typeface="Ford Antenna Cond Regular"/>
                <a:ea typeface="Ford Antenna Cond Regular"/>
                <a:cs typeface="Ford Antenna Cond Regular"/>
              </a:defRPr>
            </a:lvl1pPr>
          </a:lstStyle>
          <a:p>
            <a:r>
              <a:rPr lang="pt-BR" dirty="0" smtClean="0">
                <a:latin typeface="Ford Antenna Cond Regular" panose="02000506000000090004" pitchFamily="50" charset="0"/>
              </a:rPr>
              <a:t>PIB Total</a:t>
            </a:r>
          </a:p>
          <a:p>
            <a:r>
              <a:rPr lang="pt-BR" sz="1200" b="0" dirty="0">
                <a:latin typeface="Ford Antenna Cond Regular" panose="02000506000000090004" pitchFamily="50" charset="0"/>
              </a:rPr>
              <a:t>Variação contra mesmo trimestre do ano anterior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3880" y="3372480"/>
            <a:ext cx="3120886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>
            <a:defPPr>
              <a:defRPr lang="pt-BR"/>
            </a:defPPr>
            <a:lvl1pPr defTabSz="457200" hangingPunct="0">
              <a:spcBef>
                <a:spcPts val="600"/>
              </a:spcBef>
              <a:defRPr b="1">
                <a:solidFill>
                  <a:srgbClr val="0071AE"/>
                </a:solidFill>
                <a:latin typeface="Ford Antenna Cond Regular"/>
                <a:ea typeface="Ford Antenna Cond Regular"/>
                <a:cs typeface="Ford Antenna Cond Regular"/>
              </a:defRPr>
            </a:lvl1pPr>
          </a:lstStyle>
          <a:p>
            <a:r>
              <a:rPr lang="pt-BR" dirty="0" smtClean="0">
                <a:solidFill>
                  <a:schemeClr val="accent2">
                    <a:lumMod val="50000"/>
                  </a:schemeClr>
                </a:solidFill>
                <a:latin typeface="Ford Antenna Cond Regular" panose="02000506000000090004" pitchFamily="50" charset="0"/>
              </a:rPr>
              <a:t>Indústria de Transformação</a:t>
            </a:r>
          </a:p>
          <a:p>
            <a:r>
              <a:rPr lang="pt-BR" sz="1200" b="0" dirty="0" smtClean="0">
                <a:solidFill>
                  <a:schemeClr val="accent2">
                    <a:lumMod val="50000"/>
                  </a:schemeClr>
                </a:solidFill>
                <a:latin typeface="Ford Antenna Cond Regular" panose="02000506000000090004" pitchFamily="50" charset="0"/>
              </a:rPr>
              <a:t>Variação contra mesmo trimestre do ano anterior</a:t>
            </a:r>
            <a:endParaRPr lang="pt-BR" sz="1200" b="0" dirty="0">
              <a:solidFill>
                <a:schemeClr val="accent2">
                  <a:lumMod val="50000"/>
                </a:schemeClr>
              </a:solidFill>
              <a:latin typeface="Ford Antenna Cond Regular" panose="02000506000000090004" pitchFamily="50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5086350" y="1039794"/>
            <a:ext cx="0" cy="554490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582150" y="1039794"/>
            <a:ext cx="0" cy="554490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86840" y="5894232"/>
            <a:ext cx="9418320" cy="830997"/>
          </a:xfrm>
          <a:prstGeom prst="rect">
            <a:avLst/>
          </a:prstGeom>
          <a:solidFill>
            <a:srgbClr val="073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 INDÚSTRIA DE TRANSFORMAÇÃO, QUE INCLUI O SETOR AUTOMOTIVO, VEM CONTRIBUINDO PARA RECUPERAÇÃO DA ECONOMIA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92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63880" y="365759"/>
            <a:ext cx="11064240" cy="5057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marL="0" marR="0" indent="0" algn="l" defTabSz="609585" rtl="0" latinLnBrk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145" baseline="0">
                <a:ln>
                  <a:noFill/>
                </a:ln>
                <a:solidFill>
                  <a:srgbClr val="0071AE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1pPr>
            <a:lvl2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2pPr>
            <a:lvl3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3pPr>
            <a:lvl4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4pPr>
            <a:lvl5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5pPr>
            <a:lvl6pPr marL="0" marR="0" indent="609585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6pPr>
            <a:lvl7pPr marL="0" marR="0" indent="121917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7pPr>
            <a:lvl8pPr marL="0" marR="0" indent="1828754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8pPr>
            <a:lvl9pPr marL="0" marR="0" indent="2438339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9pPr>
          </a:lstStyle>
          <a:p>
            <a:pPr marL="0" marR="0" lvl="0" indent="0" algn="l" defTabSz="609585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0" cap="none" spc="145" normalizeH="0" baseline="0" noProof="0" dirty="0" smtClean="0">
                <a:ln>
                  <a:noFill/>
                </a:ln>
                <a:solidFill>
                  <a:srgbClr val="073B69"/>
                </a:solidFill>
                <a:effectLst/>
                <a:uLnTx/>
                <a:uFillTx/>
                <a:latin typeface="Ford Antenna Cond Light"/>
                <a:sym typeface="Ford Antenna Cond Light"/>
              </a:rPr>
              <a:t>Sobre a Indústria</a:t>
            </a:r>
            <a:r>
              <a:rPr kumimoji="0" lang="pt-BR" sz="3600" b="0" i="0" u="none" strike="noStrike" kern="0" cap="none" spc="145" normalizeH="0" noProof="0" dirty="0" smtClean="0">
                <a:ln>
                  <a:noFill/>
                </a:ln>
                <a:solidFill>
                  <a:srgbClr val="073B69"/>
                </a:solidFill>
                <a:effectLst/>
                <a:uLnTx/>
                <a:uFillTx/>
                <a:latin typeface="Ford Antenna Cond Light"/>
                <a:sym typeface="Ford Antenna Cond Light"/>
              </a:rPr>
              <a:t> Automotiva Brasileira</a:t>
            </a:r>
            <a:endParaRPr kumimoji="0" lang="pt-BR" sz="3600" b="0" i="0" u="none" strike="noStrike" kern="0" cap="none" spc="145" normalizeH="0" baseline="0" noProof="0" dirty="0">
              <a:ln>
                <a:noFill/>
              </a:ln>
              <a:solidFill>
                <a:srgbClr val="073B69"/>
              </a:solidFill>
              <a:effectLst/>
              <a:uLnTx/>
              <a:uFillTx/>
              <a:latin typeface="Ford Antenna Cond Light"/>
              <a:sym typeface="Ford Antenna Cond Ligh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306" y="1375285"/>
            <a:ext cx="457200" cy="457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306" y="3518112"/>
            <a:ext cx="457200" cy="46795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4804" y="1396344"/>
            <a:ext cx="457200" cy="47352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307" y="5368428"/>
            <a:ext cx="457200" cy="4518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36892" y="5298833"/>
            <a:ext cx="457200" cy="47352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54029" y="5292665"/>
            <a:ext cx="457200" cy="4678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49787" y="3453904"/>
            <a:ext cx="457200" cy="441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54029" y="1385917"/>
            <a:ext cx="457200" cy="44656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xtBox 17"/>
          <p:cNvSpPr txBox="1"/>
          <p:nvPr/>
        </p:nvSpPr>
        <p:spPr>
          <a:xfrm>
            <a:off x="834213" y="1289069"/>
            <a:ext cx="271826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Empresas</a:t>
            </a:r>
          </a:p>
          <a:p>
            <a:r>
              <a:rPr lang="pt-BR" sz="1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Autoveículos e máquinas agrícolas e rodoviárias</a:t>
            </a:r>
            <a:endParaRPr lang="pt-BR" sz="1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4212" y="2125805"/>
            <a:ext cx="32473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26 Fabricantes</a:t>
            </a:r>
          </a:p>
          <a:p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582 Autopeças</a:t>
            </a:r>
          </a:p>
          <a:p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5.535 Concessionárias</a:t>
            </a: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84089" y="3443789"/>
            <a:ext cx="2718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Fábricas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4089" y="3856577"/>
            <a:ext cx="3072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64 Unidades Industriais</a:t>
            </a:r>
          </a:p>
          <a:p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 Estados</a:t>
            </a:r>
          </a:p>
          <a:p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42 Cidades</a:t>
            </a:r>
            <a:endParaRPr lang="pt-B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17339" y="5298833"/>
            <a:ext cx="2875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Capacidade Instalada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7339" y="5711621"/>
            <a:ext cx="307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5,05 milhões de autoveículos</a:t>
            </a: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37313" y="5298833"/>
            <a:ext cx="2976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Emprego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37314" y="5711621"/>
            <a:ext cx="307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1,3 milhão de pessoas (direto e indireto)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90549" y="1322021"/>
            <a:ext cx="3188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Comércio Exterior 2017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90549" y="1734809"/>
            <a:ext cx="3354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Exportações US$ 19,7 bilhões</a:t>
            </a:r>
          </a:p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Importações US$ 18,9 bilhões</a:t>
            </a:r>
          </a:p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Saldo US$ 0,8 bilhões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982419" y="1289069"/>
            <a:ext cx="29766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Ranking Mundial – autoveículos 2017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982419" y="2120066"/>
            <a:ext cx="307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9º produtor</a:t>
            </a:r>
          </a:p>
          <a:p>
            <a:pPr lvl="0"/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8º mercado interno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82419" y="3443789"/>
            <a:ext cx="29766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Geração de Tributos Diretos (2017)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982418" y="4274786"/>
            <a:ext cx="315208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R$ 55 bilhões </a:t>
            </a:r>
          </a:p>
          <a:p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IPI, PIS/COFINS, ICMS, IPVA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982419" y="5368428"/>
            <a:ext cx="2976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Faturamento (2017)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982417" y="5643662"/>
            <a:ext cx="3152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US$ 59,2 bilhões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74147" y="6650163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Fonte: </a:t>
            </a:r>
            <a:r>
              <a:rPr lang="en-US" sz="800" dirty="0" err="1" smtClean="0"/>
              <a:t>Anfavea</a:t>
            </a:r>
            <a:endParaRPr lang="pt-BR" sz="800" dirty="0"/>
          </a:p>
        </p:txBody>
      </p:sp>
      <p:pic>
        <p:nvPicPr>
          <p:cNvPr id="1026" name="Picture 2" descr="Resultado de imagem para carro clipar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957" y="3260291"/>
            <a:ext cx="1458904" cy="145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6689861" y="3986069"/>
            <a:ext cx="138273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827894" y="3989743"/>
            <a:ext cx="138273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957104" y="2705407"/>
            <a:ext cx="3305" cy="560463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953799" y="4743273"/>
            <a:ext cx="3305" cy="560463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6645342" y="2812351"/>
            <a:ext cx="1264740" cy="50948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4000821" y="4650957"/>
            <a:ext cx="1264740" cy="50948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645342" y="4639824"/>
            <a:ext cx="1264740" cy="50948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 flipV="1">
            <a:off x="3985172" y="2804885"/>
            <a:ext cx="1264740" cy="50948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90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63880" y="365759"/>
            <a:ext cx="11064240" cy="5057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marL="0" marR="0" indent="0" algn="l" defTabSz="609585" rtl="0" latinLnBrk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145" baseline="0">
                <a:ln>
                  <a:noFill/>
                </a:ln>
                <a:solidFill>
                  <a:srgbClr val="0071AE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1pPr>
            <a:lvl2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2pPr>
            <a:lvl3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3pPr>
            <a:lvl4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4pPr>
            <a:lvl5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5pPr>
            <a:lvl6pPr marL="0" marR="0" indent="609585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6pPr>
            <a:lvl7pPr marL="0" marR="0" indent="121917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7pPr>
            <a:lvl8pPr marL="0" marR="0" indent="1828754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8pPr>
            <a:lvl9pPr marL="0" marR="0" indent="2438339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9pPr>
          </a:lstStyle>
          <a:p>
            <a:pPr marL="0" marR="0" lvl="0" indent="0" algn="l" defTabSz="609585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kern="0" dirty="0" smtClean="0">
                <a:solidFill>
                  <a:srgbClr val="073B69"/>
                </a:solidFill>
                <a:latin typeface="Ford Antenna Cond Light"/>
              </a:rPr>
              <a:t>Produção Industrial Nacional</a:t>
            </a:r>
            <a:endParaRPr kumimoji="0" lang="pt-BR" sz="3600" b="0" i="0" u="none" strike="noStrike" kern="0" cap="none" spc="145" normalizeH="0" baseline="0" dirty="0">
              <a:ln>
                <a:noFill/>
              </a:ln>
              <a:solidFill>
                <a:srgbClr val="073B69"/>
              </a:solidFill>
              <a:effectLst/>
              <a:uLnTx/>
              <a:uFillTx/>
              <a:latin typeface="Ford Antenna Cond Light"/>
              <a:sym typeface="Ford Antenna Cond Light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753120582"/>
              </p:ext>
            </p:extLst>
          </p:nvPr>
        </p:nvGraphicFramePr>
        <p:xfrm>
          <a:off x="1492445" y="1600378"/>
          <a:ext cx="9704256" cy="4243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578953" y="1148624"/>
            <a:ext cx="3996224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>
            <a:defPPr>
              <a:defRPr lang="pt-BR"/>
            </a:defPPr>
            <a:lvl1pPr defTabSz="457200" hangingPunct="0">
              <a:spcBef>
                <a:spcPts val="600"/>
              </a:spcBef>
              <a:defRPr b="1">
                <a:solidFill>
                  <a:srgbClr val="0071AE"/>
                </a:solidFill>
                <a:latin typeface="Ford Antenna Cond Regular"/>
                <a:ea typeface="Ford Antenna Cond Regular"/>
                <a:cs typeface="Ford Antenna Cond Regular"/>
              </a:defRPr>
            </a:lvl1pPr>
          </a:lstStyle>
          <a:p>
            <a:r>
              <a:rPr lang="pt-BR" dirty="0" smtClean="0">
                <a:latin typeface="Ford Antenna Cond Regular" panose="02000506000000090004" pitchFamily="50" charset="0"/>
              </a:rPr>
              <a:t>Produção Industrial Nacional</a:t>
            </a:r>
          </a:p>
          <a:p>
            <a:r>
              <a:rPr lang="pt-BR" sz="1200" b="0" dirty="0" smtClean="0">
                <a:latin typeface="Ford Antenna Cond Regular" panose="02000506000000090004" pitchFamily="50" charset="0"/>
              </a:rPr>
              <a:t>Variação percentual acumulada no ano contra o ano anterior</a:t>
            </a:r>
            <a:endParaRPr lang="pt-BR" sz="1200" b="0" dirty="0">
              <a:latin typeface="Ford Antenna Cond Regular" panose="02000506000000090004" pitchFamily="50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521302" y="6650163"/>
            <a:ext cx="6703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Fonte: IBGE</a:t>
            </a:r>
            <a:endParaRPr lang="pt-BR" sz="8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8848725" y="3609975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691417" y="4067174"/>
            <a:ext cx="1595583" cy="10002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>
            <a:defPPr>
              <a:defRPr lang="pt-BR"/>
            </a:defPPr>
            <a:lvl1pPr defTabSz="457200" hangingPunct="0">
              <a:spcBef>
                <a:spcPts val="600"/>
              </a:spcBef>
              <a:defRPr b="1">
                <a:solidFill>
                  <a:srgbClr val="0071AE"/>
                </a:solidFill>
                <a:latin typeface="Ford Antenna Cond Regular"/>
                <a:ea typeface="Ford Antenna Cond Regular"/>
                <a:cs typeface="Ford Antenna Cond Regular"/>
              </a:defRPr>
            </a:lvl1pPr>
          </a:lstStyle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Veículos Automotores, Reboques e Carrocerias 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responsável por </a:t>
            </a:r>
            <a:r>
              <a:rPr lang="pt-BR" dirty="0" smtClean="0">
                <a:solidFill>
                  <a:srgbClr val="0070C0"/>
                </a:solidFill>
                <a:latin typeface="Ford Antenna Cond Regular" panose="02000506000000090004" pitchFamily="50" charset="0"/>
              </a:rPr>
              <a:t>70%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rd Antenna Cond Regular" panose="02000506000000090004" pitchFamily="50" charset="0"/>
              </a:rPr>
              <a:t> do crescimento</a:t>
            </a:r>
            <a:endParaRPr lang="pt-BR" sz="1000" b="0" dirty="0">
              <a:solidFill>
                <a:schemeClr val="tx1">
                  <a:lumMod val="65000"/>
                  <a:lumOff val="35000"/>
                </a:schemeClr>
              </a:solidFill>
              <a:latin typeface="Ford Antenna Cond Regular" panose="02000506000000090004" pitchFamily="50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182225" y="3609975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>
            <a:off x="9521190" y="3404235"/>
            <a:ext cx="0" cy="1325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684860" y="3609974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27552" y="4067173"/>
            <a:ext cx="1595583" cy="10002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>
            <a:defPPr>
              <a:defRPr lang="pt-BR"/>
            </a:defPPr>
            <a:lvl1pPr defTabSz="457200" hangingPunct="0">
              <a:spcBef>
                <a:spcPts val="600"/>
              </a:spcBef>
              <a:defRPr b="1">
                <a:solidFill>
                  <a:srgbClr val="0071AE"/>
                </a:solidFill>
                <a:latin typeface="Ford Antenna Cond Regular"/>
                <a:ea typeface="Ford Antenna Cond Regular"/>
                <a:cs typeface="Ford Antenna Cond Regular"/>
              </a:defRPr>
            </a:lvl1pPr>
          </a:lstStyle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Veículos Automotores, Reboques e Carrocerias 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responsável por </a:t>
            </a:r>
            <a:r>
              <a:rPr lang="pt-BR" dirty="0" smtClean="0">
                <a:solidFill>
                  <a:srgbClr val="0070C0"/>
                </a:solidFill>
                <a:latin typeface="Ford Antenna Cond Regular" panose="02000506000000090004" pitchFamily="50" charset="0"/>
              </a:rPr>
              <a:t>49%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ord Antenna Cond Regular" panose="02000506000000090004" pitchFamily="50" charset="0"/>
              </a:rPr>
              <a:t> do crescimento</a:t>
            </a:r>
            <a:endParaRPr lang="pt-BR" sz="1000" b="0" dirty="0">
              <a:solidFill>
                <a:schemeClr val="tx1">
                  <a:lumMod val="65000"/>
                  <a:lumOff val="35000"/>
                </a:schemeClr>
              </a:solidFill>
              <a:latin typeface="Ford Antenna Cond Regular" panose="02000506000000090004" pitchFamily="50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7018360" y="3609974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>
            <a:off x="6357325" y="3404234"/>
            <a:ext cx="0" cy="1325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86840" y="5894232"/>
            <a:ext cx="9418320" cy="830997"/>
          </a:xfrm>
          <a:prstGeom prst="rect">
            <a:avLst/>
          </a:prstGeom>
          <a:solidFill>
            <a:srgbClr val="073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FABRICAÇÃO DE VEÍCULOS É O PRINCIPAL RESPONSÁVEL PELA RECUPERAÇÃO DA PRODUÇÃO INDUSTRIAL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67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63880" y="365759"/>
            <a:ext cx="11064240" cy="5057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marL="0" marR="0" indent="0" algn="l" defTabSz="609585" rtl="0" latinLnBrk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145" baseline="0">
                <a:ln>
                  <a:noFill/>
                </a:ln>
                <a:solidFill>
                  <a:srgbClr val="0071AE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1pPr>
            <a:lvl2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2pPr>
            <a:lvl3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3pPr>
            <a:lvl4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4pPr>
            <a:lvl5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5pPr>
            <a:lvl6pPr marL="0" marR="0" indent="609585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6pPr>
            <a:lvl7pPr marL="0" marR="0" indent="121917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7pPr>
            <a:lvl8pPr marL="0" marR="0" indent="1828754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8pPr>
            <a:lvl9pPr marL="0" marR="0" indent="2438339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9pPr>
          </a:lstStyle>
          <a:p>
            <a:pPr marL="0" marR="0" lvl="0" indent="0" algn="l" defTabSz="609585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kern="0" dirty="0" smtClean="0">
                <a:solidFill>
                  <a:srgbClr val="073B69"/>
                </a:solidFill>
                <a:latin typeface="Ford Antenna Cond Light"/>
              </a:rPr>
              <a:t>Setor Automotivo na Bahia</a:t>
            </a:r>
            <a:endParaRPr kumimoji="0" lang="pt-BR" sz="3600" b="0" i="0" u="none" strike="noStrike" kern="0" cap="none" spc="145" normalizeH="0" baseline="0" dirty="0">
              <a:ln>
                <a:noFill/>
              </a:ln>
              <a:solidFill>
                <a:srgbClr val="073B69"/>
              </a:solidFill>
              <a:effectLst/>
              <a:uLnTx/>
              <a:uFillTx/>
              <a:latin typeface="Ford Antenna Cond Light"/>
              <a:sym typeface="Ford Antenna Cond Ligh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48765" y="1363286"/>
            <a:ext cx="5021226" cy="4934684"/>
            <a:chOff x="548765" y="1363286"/>
            <a:chExt cx="5021226" cy="4934684"/>
          </a:xfrm>
        </p:grpSpPr>
        <p:grpSp>
          <p:nvGrpSpPr>
            <p:cNvPr id="12" name="Group 11"/>
            <p:cNvGrpSpPr/>
            <p:nvPr/>
          </p:nvGrpSpPr>
          <p:grpSpPr>
            <a:xfrm>
              <a:off x="555567" y="1363286"/>
              <a:ext cx="5014424" cy="4934684"/>
              <a:chOff x="555567" y="1363286"/>
              <a:chExt cx="5014424" cy="4934684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63880" y="1363286"/>
                <a:ext cx="5006111" cy="4784321"/>
                <a:chOff x="2387831" y="1346661"/>
                <a:chExt cx="5006111" cy="4784321"/>
              </a:xfrm>
            </p:grpSpPr>
            <p:pic>
              <p:nvPicPr>
                <p:cNvPr id="2" name="Picture 1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387831" y="1346661"/>
                  <a:ext cx="5006111" cy="4784321"/>
                </a:xfrm>
                <a:prstGeom prst="rect">
                  <a:avLst/>
                </a:prstGeom>
              </p:spPr>
            </p:pic>
            <p:sp>
              <p:nvSpPr>
                <p:cNvPr id="3" name="Rectangle 2"/>
                <p:cNvSpPr/>
                <p:nvPr/>
              </p:nvSpPr>
              <p:spPr>
                <a:xfrm>
                  <a:off x="2387831" y="4829694"/>
                  <a:ext cx="1785158" cy="1301287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555567" y="1363288"/>
                <a:ext cx="4382193" cy="4934682"/>
              </a:xfrm>
              <a:prstGeom prst="rect">
                <a:avLst/>
              </a:prstGeom>
            </p:spPr>
          </p:pic>
        </p:grp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48765" y="1396181"/>
              <a:ext cx="4761325" cy="4780744"/>
            </a:xfrm>
            <a:prstGeom prst="rect">
              <a:avLst/>
            </a:prstGeom>
          </p:spPr>
        </p:pic>
      </p:grpSp>
      <p:sp>
        <p:nvSpPr>
          <p:cNvPr id="17" name="TextBox 16"/>
          <p:cNvSpPr txBox="1"/>
          <p:nvPr/>
        </p:nvSpPr>
        <p:spPr>
          <a:xfrm>
            <a:off x="10835305" y="6650163"/>
            <a:ext cx="13564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Fonte: </a:t>
            </a:r>
            <a:r>
              <a:rPr lang="en-US" sz="800" dirty="0" err="1" smtClean="0"/>
              <a:t>Anfavea</a:t>
            </a:r>
            <a:r>
              <a:rPr lang="en-US" sz="800" dirty="0" smtClean="0"/>
              <a:t> e </a:t>
            </a:r>
            <a:r>
              <a:rPr lang="en-US" sz="800" dirty="0" err="1" smtClean="0"/>
              <a:t>Sindipeças</a:t>
            </a:r>
            <a:endParaRPr lang="pt-BR" sz="8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6284" y="4613931"/>
            <a:ext cx="457200" cy="46257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0" name="TextBox 19"/>
          <p:cNvSpPr txBox="1"/>
          <p:nvPr/>
        </p:nvSpPr>
        <p:spPr>
          <a:xfrm>
            <a:off x="6955844" y="4476345"/>
            <a:ext cx="4823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212 mil Veículos Produzidos (2017)</a:t>
            </a:r>
          </a:p>
          <a:p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(7,8% do volume nacional e 66,1% do volume do NE)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94190" y="3390452"/>
            <a:ext cx="2875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183 Concessionárias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6284" y="3410164"/>
            <a:ext cx="457200" cy="457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4473" y="1577855"/>
            <a:ext cx="457200" cy="46795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1" name="TextBox 30"/>
          <p:cNvSpPr txBox="1"/>
          <p:nvPr/>
        </p:nvSpPr>
        <p:spPr>
          <a:xfrm>
            <a:off x="6909172" y="1556800"/>
            <a:ext cx="53005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 Fábrica de Veículos (Ford)</a:t>
            </a:r>
          </a:p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 Fábrica de Motores (Ford)</a:t>
            </a:r>
          </a:p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 Centro de Engenharia (Ford)</a:t>
            </a:r>
          </a:p>
          <a:p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28 Autopartistas</a:t>
            </a:r>
          </a:p>
        </p:txBody>
      </p:sp>
    </p:spTree>
    <p:extLst>
      <p:ext uri="{BB962C8B-B14F-4D97-AF65-F5344CB8AC3E}">
        <p14:creationId xmlns:p14="http://schemas.microsoft.com/office/powerpoint/2010/main" val="17310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63880" y="365759"/>
            <a:ext cx="11064240" cy="5057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marL="0" marR="0" indent="0" algn="l" defTabSz="609585" rtl="0" latinLnBrk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145" baseline="0">
                <a:ln>
                  <a:noFill/>
                </a:ln>
                <a:solidFill>
                  <a:srgbClr val="0071AE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1pPr>
            <a:lvl2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2pPr>
            <a:lvl3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3pPr>
            <a:lvl4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4pPr>
            <a:lvl5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5pPr>
            <a:lvl6pPr marL="0" marR="0" indent="609585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6pPr>
            <a:lvl7pPr marL="0" marR="0" indent="121917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7pPr>
            <a:lvl8pPr marL="0" marR="0" indent="1828754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8pPr>
            <a:lvl9pPr marL="0" marR="0" indent="2438339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9pPr>
          </a:lstStyle>
          <a:p>
            <a:pPr marL="0" marR="0" lvl="0" indent="0" algn="l" defTabSz="609585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kern="0" dirty="0" smtClean="0">
                <a:solidFill>
                  <a:srgbClr val="073B69"/>
                </a:solidFill>
                <a:latin typeface="Ford Antenna Cond Light"/>
              </a:rPr>
              <a:t>Operação Ford na Bahia</a:t>
            </a:r>
            <a:endParaRPr kumimoji="0" lang="pt-BR" sz="3600" b="0" i="0" u="none" strike="noStrike" kern="0" cap="none" spc="145" normalizeH="0" baseline="0" dirty="0">
              <a:ln>
                <a:noFill/>
              </a:ln>
              <a:solidFill>
                <a:srgbClr val="073B69"/>
              </a:solidFill>
              <a:effectLst/>
              <a:uLnTx/>
              <a:uFillTx/>
              <a:latin typeface="Ford Antenna Cond Light"/>
              <a:sym typeface="Ford Antenna Cond Ligh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979715" y="2562222"/>
            <a:ext cx="10001250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996043" y="2545894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69671" y="217656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73B69"/>
                </a:solidFill>
              </a:rPr>
              <a:t>2001</a:t>
            </a:r>
            <a:endParaRPr lang="pt-BR" b="1" dirty="0">
              <a:solidFill>
                <a:srgbClr val="073B6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6957" y="3043917"/>
            <a:ext cx="16981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Inauguração do Complexo Industrial Ford Nordeste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80453" y="260304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73B69"/>
                </a:solidFill>
              </a:rPr>
              <a:t>2003</a:t>
            </a:r>
            <a:endParaRPr lang="pt-BR" b="1" dirty="0">
              <a:solidFill>
                <a:srgbClr val="073B69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404383" y="2019842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94067" y="21928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73B69"/>
                </a:solidFill>
              </a:rPr>
              <a:t>2004</a:t>
            </a:r>
            <a:endParaRPr lang="pt-BR" b="1" dirty="0">
              <a:solidFill>
                <a:srgbClr val="073B6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71651" y="1448098"/>
            <a:ext cx="1265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Lançamento</a:t>
            </a:r>
          </a:p>
          <a:p>
            <a:pPr algn="ctr"/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EcoSport</a:t>
            </a:r>
            <a:endParaRPr lang="pt-B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420439" y="2583177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83424" y="3121379"/>
            <a:ext cx="1265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Implantação do 3º Turno</a:t>
            </a:r>
            <a:endParaRPr lang="pt-B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86249" y="260837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73B69"/>
                </a:solidFill>
              </a:rPr>
              <a:t>2005</a:t>
            </a:r>
            <a:endParaRPr lang="pt-BR" b="1" dirty="0">
              <a:solidFill>
                <a:srgbClr val="073B69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08739" y="2011676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824967" y="1089015"/>
            <a:ext cx="1583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Inauguração Terminal Portuário Privativo Miguel de Oliveira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46682" y="260658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73B69"/>
                </a:solidFill>
              </a:rPr>
              <a:t>2012</a:t>
            </a:r>
            <a:endParaRPr lang="pt-BR" b="1" dirty="0">
              <a:solidFill>
                <a:srgbClr val="073B69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7273054" y="2029214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93985" y="1080851"/>
            <a:ext cx="17679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1º Veículo Global Desenvolvido pela Engenharia Brasileira (Novo EcoSport)</a:t>
            </a:r>
            <a:endParaRPr lang="pt-B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265661" y="1298211"/>
            <a:ext cx="15393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1ª Fábrica de Motores do Nordeste</a:t>
            </a:r>
            <a:endParaRPr lang="pt-B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0070243" y="1982559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974982" y="3093908"/>
            <a:ext cx="1698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º </a:t>
            </a: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Veículo </a:t>
            </a:r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Global </a:t>
            </a: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Desenvolvido pela Engenharia </a:t>
            </a:r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Brasileira (Novo Ka)</a:t>
            </a:r>
            <a:endParaRPr lang="pt-B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735707" y="261432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73B69"/>
                </a:solidFill>
              </a:rPr>
              <a:t>2014</a:t>
            </a:r>
            <a:endParaRPr lang="pt-BR" b="1" dirty="0">
              <a:solidFill>
                <a:srgbClr val="073B69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32942" y="215037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73B69"/>
                </a:solidFill>
              </a:rPr>
              <a:t>2007</a:t>
            </a:r>
            <a:endParaRPr lang="pt-BR" b="1" dirty="0">
              <a:solidFill>
                <a:srgbClr val="073B69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847067" y="2615193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052494" y="3121379"/>
            <a:ext cx="15838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 Milhão de Veículos Produzidos</a:t>
            </a:r>
            <a:endParaRPr lang="pt-B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499596" y="214992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73B69"/>
                </a:solidFill>
              </a:rPr>
              <a:t>2013</a:t>
            </a:r>
            <a:endParaRPr lang="pt-BR" b="1" dirty="0">
              <a:solidFill>
                <a:srgbClr val="073B69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8813721" y="2614747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275691" y="2933899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481118" y="3440085"/>
            <a:ext cx="15838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Milhões de Veículos Produzidos</a:t>
            </a:r>
            <a:endParaRPr lang="pt-B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0969809" y="2529566"/>
            <a:ext cx="0" cy="506186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0643437" y="216023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73B69"/>
                </a:solidFill>
              </a:rPr>
              <a:t>2017</a:t>
            </a:r>
            <a:endParaRPr lang="pt-BR" b="1" dirty="0">
              <a:solidFill>
                <a:srgbClr val="073B69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120723" y="3027589"/>
            <a:ext cx="1698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Milhões de Veículos Produzidos</a:t>
            </a:r>
            <a:endParaRPr lang="pt-B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360245" y="4519609"/>
            <a:ext cx="2859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Único </a:t>
            </a:r>
            <a:r>
              <a: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Centro </a:t>
            </a:r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 Desenvolvimento </a:t>
            </a:r>
            <a:r>
              <a: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 Produto da Ford na América do </a:t>
            </a:r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Sul</a:t>
            </a:r>
            <a:endParaRPr lang="pt-B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932" y="4575717"/>
            <a:ext cx="457200" cy="457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6" name="TextBox 45"/>
          <p:cNvSpPr txBox="1"/>
          <p:nvPr/>
        </p:nvSpPr>
        <p:spPr>
          <a:xfrm>
            <a:off x="903315" y="5757587"/>
            <a:ext cx="27101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7.533 empregados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917582" y="4516237"/>
            <a:ext cx="2728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Pintura a base de água e 100% do resíduos tratados</a:t>
            </a:r>
            <a:endParaRPr lang="pt-B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932" y="5643058"/>
            <a:ext cx="457200" cy="457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9" name="TextBox 48"/>
          <p:cNvSpPr txBox="1"/>
          <p:nvPr/>
        </p:nvSpPr>
        <p:spPr>
          <a:xfrm>
            <a:off x="7882039" y="5582407"/>
            <a:ext cx="4309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Programa de Educação: 300 jovens capacitados*</a:t>
            </a:r>
          </a:p>
          <a:p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Odontomóvel: 18.150 beneficiados</a:t>
            </a:r>
            <a:endParaRPr lang="pt-B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21" y="5681591"/>
            <a:ext cx="457200" cy="47352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906" y="4594844"/>
            <a:ext cx="457200" cy="46795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3" name="TextBox 52"/>
          <p:cNvSpPr txBox="1"/>
          <p:nvPr/>
        </p:nvSpPr>
        <p:spPr>
          <a:xfrm>
            <a:off x="854717" y="4532530"/>
            <a:ext cx="2661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Capacidade de Produção</a:t>
            </a:r>
          </a:p>
          <a:p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250 mil veículos/ano</a:t>
            </a:r>
            <a:endParaRPr lang="pt-B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21429" y="5689755"/>
            <a:ext cx="457200" cy="457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5" name="TextBox 54"/>
          <p:cNvSpPr txBox="1"/>
          <p:nvPr/>
        </p:nvSpPr>
        <p:spPr>
          <a:xfrm>
            <a:off x="4382860" y="5625967"/>
            <a:ext cx="2488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Complexo Industrial com 18 empresas parceiras</a:t>
            </a:r>
            <a:endParaRPr lang="pt-BR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65098" y="4568597"/>
            <a:ext cx="457200" cy="4518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0" name="Rectangle 49"/>
          <p:cNvSpPr/>
          <p:nvPr/>
        </p:nvSpPr>
        <p:spPr>
          <a:xfrm>
            <a:off x="7213244" y="6158491"/>
            <a:ext cx="54373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*2017</a:t>
            </a:r>
            <a:endParaRPr 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1521103" y="6650163"/>
            <a:ext cx="66556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Fonte: Ford</a:t>
            </a:r>
            <a:endParaRPr lang="pt-BR" sz="800" dirty="0"/>
          </a:p>
        </p:txBody>
      </p:sp>
    </p:spTree>
    <p:extLst>
      <p:ext uri="{BB962C8B-B14F-4D97-AF65-F5344CB8AC3E}">
        <p14:creationId xmlns:p14="http://schemas.microsoft.com/office/powerpoint/2010/main" val="170137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63880" y="365759"/>
            <a:ext cx="11064240" cy="5057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marL="0" marR="0" indent="0" algn="l" defTabSz="609585" rtl="0" latinLnBrk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145" baseline="0">
                <a:ln>
                  <a:noFill/>
                </a:ln>
                <a:solidFill>
                  <a:srgbClr val="0071AE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1pPr>
            <a:lvl2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2pPr>
            <a:lvl3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3pPr>
            <a:lvl4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4pPr>
            <a:lvl5pPr marL="0" marR="0" indent="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5pPr>
            <a:lvl6pPr marL="0" marR="0" indent="609585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6pPr>
            <a:lvl7pPr marL="0" marR="0" indent="1219170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7pPr>
            <a:lvl8pPr marL="0" marR="0" indent="1828754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8pPr>
            <a:lvl9pPr marL="0" marR="0" indent="2438339" algn="ctr" defTabSz="60958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933" b="0" i="0" u="none" strike="noStrike" cap="none" spc="145" baseline="0">
                <a:ln>
                  <a:noFill/>
                </a:ln>
                <a:solidFill>
                  <a:srgbClr val="00A6E2"/>
                </a:solidFill>
                <a:uFillTx/>
                <a:latin typeface="+mj-lt"/>
                <a:ea typeface="+mj-ea"/>
                <a:cs typeface="+mj-cs"/>
                <a:sym typeface="Ford Antenna Cond Light"/>
              </a:defRPr>
            </a:lvl9pPr>
          </a:lstStyle>
          <a:p>
            <a:pPr marL="0" marR="0" lvl="0" indent="0" algn="l" defTabSz="609585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kern="0" dirty="0" smtClean="0">
                <a:solidFill>
                  <a:srgbClr val="073B69"/>
                </a:solidFill>
                <a:latin typeface="Ford Antenna Cond Light"/>
              </a:rPr>
              <a:t>Produção Industrial - Bahia</a:t>
            </a:r>
            <a:endParaRPr kumimoji="0" lang="pt-BR" sz="3600" b="0" i="0" u="none" strike="noStrike" kern="0" cap="none" spc="145" normalizeH="0" baseline="0" dirty="0">
              <a:ln>
                <a:noFill/>
              </a:ln>
              <a:solidFill>
                <a:srgbClr val="073B69"/>
              </a:solidFill>
              <a:effectLst/>
              <a:uLnTx/>
              <a:uFillTx/>
              <a:latin typeface="Ford Antenna Cond Light"/>
              <a:sym typeface="Ford Antenna Cond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21302" y="6650163"/>
            <a:ext cx="6703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Fonte: IBGE</a:t>
            </a:r>
            <a:endParaRPr lang="pt-BR" sz="800" dirty="0"/>
          </a:p>
        </p:txBody>
      </p:sp>
      <p:sp>
        <p:nvSpPr>
          <p:cNvPr id="7" name="TextBox 6"/>
          <p:cNvSpPr txBox="1"/>
          <p:nvPr/>
        </p:nvSpPr>
        <p:spPr>
          <a:xfrm>
            <a:off x="1579350" y="1133483"/>
            <a:ext cx="3120886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>
            <a:defPPr>
              <a:defRPr lang="pt-BR"/>
            </a:defPPr>
            <a:lvl1pPr defTabSz="457200" hangingPunct="0">
              <a:spcBef>
                <a:spcPts val="600"/>
              </a:spcBef>
              <a:defRPr b="1">
                <a:solidFill>
                  <a:srgbClr val="0071AE"/>
                </a:solidFill>
                <a:latin typeface="Ford Antenna Cond Regular"/>
                <a:ea typeface="Ford Antenna Cond Regular"/>
                <a:cs typeface="Ford Antenna Cond Regular"/>
              </a:defRPr>
            </a:lvl1pPr>
          </a:lstStyle>
          <a:p>
            <a:r>
              <a:rPr lang="pt-BR" dirty="0" smtClean="0">
                <a:latin typeface="Ford Antenna Cond Regular" panose="02000506000000090004" pitchFamily="50" charset="0"/>
              </a:rPr>
              <a:t>Produção Industrial</a:t>
            </a:r>
          </a:p>
          <a:p>
            <a:r>
              <a:rPr lang="pt-BR" sz="1200" b="0" dirty="0" smtClean="0">
                <a:latin typeface="Ford Antenna Cond Regular" panose="02000506000000090004" pitchFamily="50" charset="0"/>
              </a:rPr>
              <a:t>Variação percentual acumulada no ano</a:t>
            </a:r>
            <a:endParaRPr lang="pt-BR" sz="1200" b="0" dirty="0">
              <a:latin typeface="Ford Antenna Cond Regular" panose="02000506000000090004" pitchFamily="50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127772974"/>
              </p:ext>
            </p:extLst>
          </p:nvPr>
        </p:nvGraphicFramePr>
        <p:xfrm>
          <a:off x="1472818" y="1551207"/>
          <a:ext cx="9704256" cy="4243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19918" y="5894232"/>
            <a:ext cx="9152164" cy="830997"/>
          </a:xfrm>
          <a:prstGeom prst="rect">
            <a:avLst/>
          </a:prstGeom>
          <a:solidFill>
            <a:srgbClr val="073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FABRICAÇÃO DE VEÍCULOS TEM AJUDADO A RECUPERAÇÃO DA PRODUÇÃO INDUSTRIAL NA BAHIA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49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3506</TotalTime>
  <Words>444</Words>
  <Application>Microsoft Office PowerPoint</Application>
  <PresentationFormat>Widescreen</PresentationFormat>
  <Paragraphs>93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Ford Antenna Cond Light</vt:lpstr>
      <vt:lpstr>Ford Antenna Cond Regular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Ford Motor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Haddad, Felipe (F.S.)</dc:creator>
  <cp:lastModifiedBy>Renata Araújo Rodrigues de Amorim</cp:lastModifiedBy>
  <cp:revision>66</cp:revision>
  <cp:lastPrinted>2018-11-19T15:58:47Z</cp:lastPrinted>
  <dcterms:created xsi:type="dcterms:W3CDTF">2018-11-14T13:51:12Z</dcterms:created>
  <dcterms:modified xsi:type="dcterms:W3CDTF">2018-11-21T10:31:29Z</dcterms:modified>
</cp:coreProperties>
</file>