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3" r:id="rId2"/>
    <p:sldId id="270" r:id="rId3"/>
    <p:sldId id="336" r:id="rId4"/>
    <p:sldId id="338" r:id="rId5"/>
    <p:sldId id="330" r:id="rId6"/>
    <p:sldId id="326" r:id="rId7"/>
    <p:sldId id="334" r:id="rId8"/>
    <p:sldId id="333" r:id="rId9"/>
    <p:sldId id="332" r:id="rId10"/>
    <p:sldId id="335" r:id="rId11"/>
    <p:sldId id="341" r:id="rId12"/>
    <p:sldId id="339" r:id="rId13"/>
    <p:sldId id="323" r:id="rId14"/>
    <p:sldId id="340" r:id="rId15"/>
    <p:sldId id="268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766"/>
    <a:srgbClr val="004442"/>
    <a:srgbClr val="006666"/>
    <a:srgbClr val="92B54B"/>
    <a:srgbClr val="154B1E"/>
    <a:srgbClr val="003D3C"/>
    <a:srgbClr val="0026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1138" autoAdjust="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5"/>
  <c:chart>
    <c:plotArea>
      <c:layout/>
      <c:barChart>
        <c:barDir val="col"/>
        <c:grouping val="percentStacked"/>
        <c:ser>
          <c:idx val="0"/>
          <c:order val="0"/>
          <c:tx>
            <c:strRef>
              <c:f>Plan1!$B$4</c:f>
              <c:strCache>
                <c:ptCount val="1"/>
                <c:pt idx="0">
                  <c:v>AB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Plan1!$C$3:$D$3</c:f>
              <c:numCache>
                <c:formatCode>General</c:formatCode>
                <c:ptCount val="2"/>
                <c:pt idx="0">
                  <c:v>2004</c:v>
                </c:pt>
                <c:pt idx="1">
                  <c:v>2013</c:v>
                </c:pt>
              </c:numCache>
            </c:numRef>
          </c:cat>
          <c:val>
            <c:numRef>
              <c:f>Plan1!$C$4:$D$4</c:f>
              <c:numCache>
                <c:formatCode>0%</c:formatCode>
                <c:ptCount val="2"/>
                <c:pt idx="0">
                  <c:v>0.37000000000000038</c:v>
                </c:pt>
                <c:pt idx="1">
                  <c:v>0.53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69-4DD2-9087-FECC4AC39766}"/>
            </c:ext>
          </c:extLst>
        </c:ser>
        <c:ser>
          <c:idx val="1"/>
          <c:order val="1"/>
          <c:tx>
            <c:strRef>
              <c:f>Plan1!$B$5</c:f>
              <c:strCache>
                <c:ptCount val="1"/>
                <c:pt idx="0">
                  <c:v>CDE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Plan1!$C$3:$D$3</c:f>
              <c:numCache>
                <c:formatCode>General</c:formatCode>
                <c:ptCount val="2"/>
                <c:pt idx="0">
                  <c:v>2004</c:v>
                </c:pt>
                <c:pt idx="1">
                  <c:v>2013</c:v>
                </c:pt>
              </c:numCache>
            </c:numRef>
          </c:cat>
          <c:val>
            <c:numRef>
              <c:f>Plan1!$C$5:$D$5</c:f>
              <c:numCache>
                <c:formatCode>0%</c:formatCode>
                <c:ptCount val="2"/>
                <c:pt idx="0">
                  <c:v>0.63000000000000345</c:v>
                </c:pt>
                <c:pt idx="1">
                  <c:v>0.47000000000000008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69-4DD2-9087-FECC4AC39766}"/>
            </c:ext>
          </c:extLst>
        </c:ser>
        <c:dLbls/>
        <c:overlap val="100"/>
        <c:axId val="93684864"/>
        <c:axId val="93686400"/>
      </c:barChart>
      <c:catAx>
        <c:axId val="936848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93686400"/>
        <c:crosses val="autoZero"/>
        <c:auto val="1"/>
        <c:lblAlgn val="ctr"/>
        <c:lblOffset val="100"/>
      </c:catAx>
      <c:valAx>
        <c:axId val="93686400"/>
        <c:scaling>
          <c:orientation val="minMax"/>
        </c:scaling>
        <c:axPos val="l"/>
        <c:majorGridlines>
          <c:spPr>
            <a:ln w="3175"/>
          </c:spPr>
        </c:majorGridlines>
        <c:numFmt formatCode="0%" sourceLinked="1"/>
        <c:tickLblPos val="nextTo"/>
        <c:crossAx val="9368486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79372-57B4-4E84-AF42-C674197FEA5E}" type="datetimeFigureOut">
              <a:rPr lang="pt-BR" smtClean="0"/>
              <a:pPr/>
              <a:t>03/12/2018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D95A9-7B2A-4F66-B267-D4EEB906A99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6BD2-354A-4486-8973-750695E16217}" type="datetimeFigureOut">
              <a:rPr lang="pt-BR" smtClean="0"/>
              <a:pPr/>
              <a:t>03/12/2018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F4A-E2A7-4C1E-82CE-EC1321E348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6BD2-354A-4486-8973-750695E16217}" type="datetimeFigureOut">
              <a:rPr lang="pt-BR" smtClean="0"/>
              <a:pPr/>
              <a:t>03/12/2018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F4A-E2A7-4C1E-82CE-EC1321E348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6BD2-354A-4486-8973-750695E16217}" type="datetimeFigureOut">
              <a:rPr lang="pt-BR" smtClean="0"/>
              <a:pPr/>
              <a:t>03/12/2018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F4A-E2A7-4C1E-82CE-EC1321E348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6BD2-354A-4486-8973-750695E16217}" type="datetimeFigureOut">
              <a:rPr lang="pt-BR" smtClean="0"/>
              <a:pPr/>
              <a:t>03/12/2018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F4A-E2A7-4C1E-82CE-EC1321E348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6BD2-354A-4486-8973-750695E16217}" type="datetimeFigureOut">
              <a:rPr lang="pt-BR" smtClean="0"/>
              <a:pPr/>
              <a:t>03/12/2018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F4A-E2A7-4C1E-82CE-EC1321E348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6BD2-354A-4486-8973-750695E16217}" type="datetimeFigureOut">
              <a:rPr lang="pt-BR" smtClean="0"/>
              <a:pPr/>
              <a:t>03/12/2018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F4A-E2A7-4C1E-82CE-EC1321E348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6BD2-354A-4486-8973-750695E16217}" type="datetimeFigureOut">
              <a:rPr lang="pt-BR" smtClean="0"/>
              <a:pPr/>
              <a:t>03/12/2018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F4A-E2A7-4C1E-82CE-EC1321E348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6BD2-354A-4486-8973-750695E16217}" type="datetimeFigureOut">
              <a:rPr lang="pt-BR" smtClean="0"/>
              <a:pPr/>
              <a:t>03/12/2018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F4A-E2A7-4C1E-82CE-EC1321E348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6BD2-354A-4486-8973-750695E16217}" type="datetimeFigureOut">
              <a:rPr lang="pt-BR" smtClean="0"/>
              <a:pPr/>
              <a:t>03/12/2018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F4A-E2A7-4C1E-82CE-EC1321E348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6BD2-354A-4486-8973-750695E16217}" type="datetimeFigureOut">
              <a:rPr lang="pt-BR" smtClean="0"/>
              <a:pPr/>
              <a:t>03/12/2018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F4A-E2A7-4C1E-82CE-EC1321E348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6BD2-354A-4486-8973-750695E16217}" type="datetimeFigureOut">
              <a:rPr lang="pt-BR" smtClean="0"/>
              <a:pPr/>
              <a:t>03/12/2018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F4A-E2A7-4C1E-82CE-EC1321E348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B6BD2-354A-4486-8973-750695E16217}" type="datetimeFigureOut">
              <a:rPr lang="pt-BR" smtClean="0"/>
              <a:pPr/>
              <a:t>03/12/2018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AF4A-E2A7-4C1E-82CE-EC1321E348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DSC06682.JPG"/>
          <p:cNvPicPr>
            <a:picLocks noChangeAspect="1"/>
          </p:cNvPicPr>
          <p:nvPr/>
        </p:nvPicPr>
        <p:blipFill>
          <a:blip r:embed="rId2" cstate="print">
            <a:grayscl/>
            <a:lum bright="1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4442"/>
          </a:solidFill>
        </p:spPr>
      </p:pic>
      <p:pic>
        <p:nvPicPr>
          <p:cNvPr id="7" name="Imagem 6" descr="ANEPE com escrito web gran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60648"/>
            <a:ext cx="3320543" cy="2376264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395536" y="3501008"/>
            <a:ext cx="8424936" cy="3168352"/>
          </a:xfrm>
          <a:prstGeom prst="rect">
            <a:avLst/>
          </a:prstGeom>
          <a:solidFill>
            <a:srgbClr val="004442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400" dirty="0"/>
          </a:p>
          <a:p>
            <a:pPr algn="ctr"/>
            <a:endParaRPr lang="pt-BR" sz="44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3568" y="3803556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PESCA ESPORTIVA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Alternativa inteligente para geração de renda, ganho social e proteção do patrimônio natural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K:\ANEPE\10 - Logo ANEPE\01 - Logo ANEPE Atual\ANEPE com escrito web gran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3290" y="188640"/>
            <a:ext cx="850151" cy="648072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0" y="260648"/>
            <a:ext cx="6876256" cy="1152128"/>
          </a:xfrm>
          <a:prstGeom prst="rect">
            <a:avLst/>
          </a:prstGeom>
          <a:solidFill>
            <a:srgbClr val="004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latin typeface="AngsanaUPC" pitchFamily="18" charset="-34"/>
                <a:cs typeface="AngsanaUPC" pitchFamily="18" charset="-34"/>
              </a:rPr>
              <a:t>O IMPACTO ECONOMICO DO TURISMO DA PESCA ESPORTIVA NO MUNDO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644008" y="630932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solidFill>
                  <a:srgbClr val="002625"/>
                </a:solidFill>
                <a:cs typeface="Arial" pitchFamily="34" charset="0"/>
              </a:rPr>
              <a:t>Fonte: NATIONAL SURVEY OF FISHING, HUNTING, AND WILDLIFE-ASSOCIATED RECREATION, 2011, América </a:t>
            </a:r>
            <a:r>
              <a:rPr lang="en-US" sz="1000" i="1" dirty="0" err="1">
                <a:solidFill>
                  <a:srgbClr val="002625"/>
                </a:solidFill>
                <a:cs typeface="Arial" pitchFamily="34" charset="0"/>
              </a:rPr>
              <a:t>Sportfishing</a:t>
            </a:r>
            <a:r>
              <a:rPr lang="en-US" sz="1000" i="1" dirty="0">
                <a:solidFill>
                  <a:srgbClr val="002625"/>
                </a:solidFill>
                <a:cs typeface="Arial" pitchFamily="34" charset="0"/>
              </a:rPr>
              <a:t> Association , 2016 e SEBRAE 2013</a:t>
            </a:r>
            <a:endParaRPr lang="pt-BR" sz="1000" i="1" dirty="0">
              <a:solidFill>
                <a:srgbClr val="002625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1979712" y="4365104"/>
            <a:ext cx="2160240" cy="2088232"/>
          </a:xfrm>
          <a:prstGeom prst="ellipse">
            <a:avLst/>
          </a:prstGeom>
          <a:solidFill>
            <a:srgbClr val="004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363" lvl="0" indent="-276225" algn="ctr">
              <a:lnSpc>
                <a:spcPct val="110000"/>
              </a:lnSpc>
              <a:defRPr/>
            </a:pPr>
            <a:endParaRPr lang="pt-BR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123728" y="4797152"/>
            <a:ext cx="1872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cs typeface="Arial" panose="020B0604020202020204" pitchFamily="34" charset="0"/>
              </a:rPr>
              <a:t>ARGENTINA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cs typeface="Arial" panose="020B0604020202020204" pitchFamily="34" charset="0"/>
              </a:rPr>
              <a:t>R$ 280 MILHÕES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cs typeface="Arial" panose="020B0604020202020204" pitchFamily="34" charset="0"/>
              </a:rPr>
              <a:t>70 mil turistas brasileiros por ano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4463988" y="1556792"/>
            <a:ext cx="2160240" cy="2088232"/>
          </a:xfrm>
          <a:prstGeom prst="ellipse">
            <a:avLst/>
          </a:prstGeom>
          <a:solidFill>
            <a:srgbClr val="004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363" lvl="0" indent="-276225" algn="ctr">
              <a:lnSpc>
                <a:spcPct val="110000"/>
              </a:lnSpc>
              <a:defRPr/>
            </a:pPr>
            <a:endParaRPr lang="pt-BR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4644008" y="1988840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cs typeface="Arial" panose="020B0604020202020204" pitchFamily="34" charset="0"/>
              </a:rPr>
              <a:t>EUA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cs typeface="Arial" panose="020B0604020202020204" pitchFamily="34" charset="0"/>
              </a:rPr>
              <a:t>US$ 115 bi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683568" y="1844824"/>
            <a:ext cx="2160240" cy="2088232"/>
          </a:xfrm>
          <a:prstGeom prst="ellipse">
            <a:avLst/>
          </a:prstGeom>
          <a:solidFill>
            <a:srgbClr val="004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363" lvl="0" indent="-276225" algn="ctr">
              <a:lnSpc>
                <a:spcPct val="110000"/>
              </a:lnSpc>
              <a:defRPr/>
            </a:pPr>
            <a:endParaRPr lang="pt-BR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827584" y="2420888"/>
            <a:ext cx="1872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cs typeface="Arial" panose="020B0604020202020204" pitchFamily="34" charset="0"/>
              </a:rPr>
              <a:t>BRASIL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cs typeface="Arial" panose="020B0604020202020204" pitchFamily="34" charset="0"/>
              </a:rPr>
              <a:t>R$ 3 bi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6300192" y="3921152"/>
            <a:ext cx="2160240" cy="2088232"/>
          </a:xfrm>
          <a:prstGeom prst="ellipse">
            <a:avLst/>
          </a:prstGeom>
          <a:solidFill>
            <a:srgbClr val="004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363" lvl="0" indent="-276225" algn="ctr">
              <a:lnSpc>
                <a:spcPct val="110000"/>
              </a:lnSpc>
              <a:defRPr/>
            </a:pPr>
            <a:endParaRPr lang="pt-BR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6444208" y="4365104"/>
            <a:ext cx="187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cs typeface="Arial" panose="020B0604020202020204" pitchFamily="34" charset="0"/>
              </a:rPr>
              <a:t>COSTA RICA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cs typeface="Arial" panose="020B0604020202020204" pitchFamily="34" charset="0"/>
              </a:rPr>
              <a:t>US$ 599,1 MILHÕES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cs typeface="Arial" panose="020B0604020202020204" pitchFamily="34" charset="0"/>
              </a:rPr>
              <a:t>2,15% do PIB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K:\ANEPE\10 - Logo ANEPE\01 - Logo ANEPE Atual\ANEPE com escrito web gran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3290" y="188640"/>
            <a:ext cx="850151" cy="648072"/>
          </a:xfrm>
          <a:prstGeom prst="rect">
            <a:avLst/>
          </a:prstGeom>
          <a:noFill/>
        </p:spPr>
      </p:pic>
      <p:sp>
        <p:nvSpPr>
          <p:cNvPr id="18" name="CaixaDeTexto 17"/>
          <p:cNvSpPr txBox="1"/>
          <p:nvPr/>
        </p:nvSpPr>
        <p:spPr>
          <a:xfrm>
            <a:off x="4644008" y="630932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solidFill>
                  <a:srgbClr val="002625"/>
                </a:solidFill>
                <a:cs typeface="Arial" pitchFamily="34" charset="0"/>
              </a:rPr>
              <a:t>Fonte: NATIONAL SURVEY OF FISHING, HUNTING, AND WILDLIFE-ASSOCIATED RECREATION, 2006-2011</a:t>
            </a:r>
            <a:endParaRPr lang="pt-BR" sz="1000" i="1" dirty="0">
              <a:solidFill>
                <a:srgbClr val="002625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043608" y="1615728"/>
            <a:ext cx="763284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pt-BR" sz="1600" b="1" dirty="0">
              <a:latin typeface="Arial" panose="020B0604020202020204" pitchFamily="34" charset="0"/>
              <a:cs typeface="Arial" pitchFamily="34" charset="0"/>
            </a:endParaRPr>
          </a:p>
          <a:p>
            <a:endParaRPr lang="pt-BR" sz="1600" b="1" dirty="0">
              <a:latin typeface="Arial" panose="020B0604020202020204" pitchFamily="34" charset="0"/>
              <a:cs typeface="Arial" pitchFamily="34" charset="0"/>
            </a:endParaRPr>
          </a:p>
          <a:p>
            <a:endParaRPr lang="pt-BR" sz="1600" b="1" dirty="0">
              <a:latin typeface="Arial" panose="020B0604020202020204" pitchFamily="34" charset="0"/>
              <a:cs typeface="Arial" pitchFamily="34" charset="0"/>
            </a:endParaRPr>
          </a:p>
          <a:p>
            <a:pPr algn="just"/>
            <a:endParaRPr lang="pt-BR" sz="1600" b="1" dirty="0">
              <a:latin typeface="Arial" panose="020B0604020202020204" pitchFamily="34" charset="0"/>
              <a:cs typeface="Arial" pitchFamily="34" charset="0"/>
            </a:endParaRPr>
          </a:p>
          <a:p>
            <a:pPr algn="just"/>
            <a:r>
              <a:rPr lang="pt-BR" sz="1600" b="1" dirty="0">
                <a:latin typeface="Arial" panose="020B0604020202020204" pitchFamily="34" charset="0"/>
                <a:cs typeface="Arial" pitchFamily="34" charset="0"/>
              </a:rPr>
              <a:t>Com viagens</a:t>
            </a:r>
            <a:r>
              <a:rPr lang="pt-BR" sz="1600" dirty="0">
                <a:latin typeface="Arial" panose="020B0604020202020204" pitchFamily="34" charset="0"/>
                <a:cs typeface="Arial" pitchFamily="34" charset="0"/>
              </a:rPr>
              <a:t>...................................</a:t>
            </a:r>
            <a:r>
              <a:rPr lang="pt-BR" sz="1600" b="1" dirty="0">
                <a:latin typeface="Arial" panose="020B0604020202020204" pitchFamily="34" charset="0"/>
                <a:cs typeface="Arial" pitchFamily="34" charset="0"/>
              </a:rPr>
              <a:t>17,9</a:t>
            </a:r>
          </a:p>
          <a:p>
            <a:pPr algn="just"/>
            <a:r>
              <a:rPr lang="pt-BR" sz="1600" dirty="0">
                <a:latin typeface="Arial" panose="020B0604020202020204" pitchFamily="34" charset="0"/>
                <a:cs typeface="Arial" pitchFamily="34" charset="0"/>
              </a:rPr>
              <a:t>Alimentação  e alojamento.................</a:t>
            </a:r>
            <a:r>
              <a:rPr lang="en-US" sz="1600" dirty="0">
                <a:latin typeface="Arial" panose="020B0604020202020204" pitchFamily="34" charset="0"/>
                <a:cs typeface="Arial" pitchFamily="34" charset="0"/>
              </a:rPr>
              <a:t>6,3 </a:t>
            </a:r>
          </a:p>
          <a:p>
            <a:pPr algn="just"/>
            <a:r>
              <a:rPr lang="pt-BR" sz="1600" dirty="0">
                <a:latin typeface="Arial" panose="020B0604020202020204" pitchFamily="34" charset="0"/>
                <a:cs typeface="Arial" pitchFamily="34" charset="0"/>
              </a:rPr>
              <a:t>T</a:t>
            </a:r>
            <a:r>
              <a:rPr lang="en-US" sz="1600" dirty="0" err="1">
                <a:latin typeface="Arial" panose="020B0604020202020204" pitchFamily="34" charset="0"/>
                <a:cs typeface="Arial" pitchFamily="34" charset="0"/>
              </a:rPr>
              <a:t>ransporte</a:t>
            </a:r>
            <a:r>
              <a:rPr lang="en-US" sz="1600" dirty="0">
                <a:latin typeface="Arial" panose="020B0604020202020204" pitchFamily="34" charset="0"/>
                <a:cs typeface="Arial" pitchFamily="34" charset="0"/>
              </a:rPr>
              <a:t>……………………………...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5.0</a:t>
            </a:r>
          </a:p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Outros custos com viagem.................6,6</a:t>
            </a:r>
          </a:p>
          <a:p>
            <a:pPr algn="just"/>
            <a:r>
              <a:rPr lang="pt-BR" sz="1600" b="1" dirty="0">
                <a:latin typeface="Arial" panose="020B0604020202020204" pitchFamily="34" charset="0"/>
                <a:cs typeface="Arial" pitchFamily="34" charset="0"/>
              </a:rPr>
              <a:t>Com Equipamentos</a:t>
            </a:r>
            <a:r>
              <a:rPr lang="pt-BR" sz="1600" dirty="0">
                <a:latin typeface="Arial" panose="020B0604020202020204" pitchFamily="34" charset="0"/>
                <a:cs typeface="Arial" pitchFamily="34" charset="0"/>
              </a:rPr>
              <a:t>........................</a:t>
            </a:r>
            <a:r>
              <a:rPr lang="pt-BR" sz="1600" b="1" dirty="0">
                <a:latin typeface="Arial" panose="020B0604020202020204" pitchFamily="34" charset="0"/>
                <a:cs typeface="Arial" pitchFamily="34" charset="0"/>
              </a:rPr>
              <a:t>18,8</a:t>
            </a:r>
          </a:p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Equipamento de Pesca.......................5,3</a:t>
            </a:r>
          </a:p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Equipamentos Auxiliares.....................0,8</a:t>
            </a:r>
          </a:p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Equipamentos Especiais...................12,6</a:t>
            </a:r>
          </a:p>
          <a:p>
            <a:pPr algn="just"/>
            <a:r>
              <a:rPr lang="pt-BR" sz="1600" b="1" dirty="0">
                <a:latin typeface="Arial" pitchFamily="34" charset="0"/>
                <a:cs typeface="Arial" pitchFamily="34" charset="0"/>
              </a:rPr>
              <a:t>Outros custos </a:t>
            </a:r>
          </a:p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(revistas, associação, licenças...)........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5,4</a:t>
            </a:r>
          </a:p>
          <a:p>
            <a:pPr algn="just"/>
            <a:endParaRPr lang="pt-BR" sz="16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b="1" dirty="0">
                <a:solidFill>
                  <a:schemeClr val="bg1"/>
                </a:solidFill>
                <a:highlight>
                  <a:srgbClr val="006666"/>
                </a:highlight>
                <a:latin typeface="Arial" panose="020B0604020202020204" pitchFamily="34" charset="0"/>
                <a:cs typeface="Arial" pitchFamily="34" charset="0"/>
              </a:rPr>
              <a:t>Total de despesas.............................42.0</a:t>
            </a:r>
            <a:r>
              <a:rPr lang="pt-BR" sz="1600" b="1" dirty="0">
                <a:highlight>
                  <a:srgbClr val="006666"/>
                </a:highlight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sz="1600" dirty="0">
                <a:highlight>
                  <a:srgbClr val="006666"/>
                </a:highlight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pt-BR" sz="1600" dirty="0">
              <a:solidFill>
                <a:schemeClr val="bg1"/>
              </a:solidFill>
              <a:highlight>
                <a:srgbClr val="006666"/>
              </a:highligh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</a:p>
        </p:txBody>
      </p:sp>
      <p:sp>
        <p:nvSpPr>
          <p:cNvPr id="13" name="Elipse 12"/>
          <p:cNvSpPr/>
          <p:nvPr/>
        </p:nvSpPr>
        <p:spPr>
          <a:xfrm>
            <a:off x="395536" y="332656"/>
            <a:ext cx="2160240" cy="2088232"/>
          </a:xfrm>
          <a:prstGeom prst="ellipse">
            <a:avLst/>
          </a:prstGeom>
          <a:solidFill>
            <a:srgbClr val="004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363" lvl="0" indent="-276225" algn="ctr">
              <a:lnSpc>
                <a:spcPct val="110000"/>
              </a:lnSpc>
              <a:defRPr/>
            </a:pPr>
            <a:r>
              <a:rPr lang="pt-BR" sz="3200" b="1" dirty="0">
                <a:solidFill>
                  <a:schemeClr val="bg1"/>
                </a:solidFill>
                <a:cs typeface="Arial" panose="020B0604020202020204" pitchFamily="34" charset="0"/>
              </a:rPr>
              <a:t>EUA</a:t>
            </a:r>
          </a:p>
          <a:p>
            <a:pPr marL="360363" lvl="0" indent="-276225" algn="ctr">
              <a:lnSpc>
                <a:spcPct val="110000"/>
              </a:lnSpc>
              <a:defRPr/>
            </a:pPr>
            <a:r>
              <a:rPr lang="pt-BR" sz="1600" b="1" dirty="0">
                <a:solidFill>
                  <a:schemeClr val="bg1"/>
                </a:solidFill>
                <a:cs typeface="Arial" panose="020B0604020202020204" pitchFamily="34" charset="0"/>
              </a:rPr>
              <a:t>Anual em</a:t>
            </a:r>
          </a:p>
          <a:p>
            <a:pPr marL="360363" lvl="0" indent="-276225" algn="ctr">
              <a:lnSpc>
                <a:spcPct val="110000"/>
              </a:lnSpc>
              <a:defRPr/>
            </a:pPr>
            <a:r>
              <a:rPr lang="pt-BR" sz="1600" b="1" dirty="0">
                <a:solidFill>
                  <a:schemeClr val="bg1"/>
                </a:solidFill>
                <a:cs typeface="Arial" panose="020B0604020202020204" pitchFamily="34" charset="0"/>
              </a:rPr>
              <a:t>U$ bilhões</a:t>
            </a:r>
          </a:p>
        </p:txBody>
      </p:sp>
      <p:sp>
        <p:nvSpPr>
          <p:cNvPr id="17" name="Elipse 16"/>
          <p:cNvSpPr/>
          <p:nvPr/>
        </p:nvSpPr>
        <p:spPr>
          <a:xfrm>
            <a:off x="5436096" y="1187634"/>
            <a:ext cx="3091140" cy="3105461"/>
          </a:xfrm>
          <a:prstGeom prst="ellipse">
            <a:avLst/>
          </a:prstGeom>
          <a:solidFill>
            <a:srgbClr val="004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363" lvl="0" indent="-276225" algn="ctr">
              <a:lnSpc>
                <a:spcPct val="110000"/>
              </a:lnSpc>
              <a:defRPr/>
            </a:pPr>
            <a:endParaRPr lang="pt-BR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60363" lvl="0" indent="-276225" algn="ctr">
              <a:lnSpc>
                <a:spcPct val="110000"/>
              </a:lnSpc>
              <a:defRPr/>
            </a:pPr>
            <a:r>
              <a:rPr lang="pt-BR" sz="2400" b="1" dirty="0">
                <a:solidFill>
                  <a:schemeClr val="bg1"/>
                </a:solidFill>
                <a:cs typeface="Arial" panose="020B0604020202020204" pitchFamily="34" charset="0"/>
              </a:rPr>
              <a:t>Basicamente 1 peixe !!!</a:t>
            </a:r>
          </a:p>
          <a:p>
            <a:pPr marL="360363" lvl="0" indent="-276225" algn="ctr">
              <a:lnSpc>
                <a:spcPct val="110000"/>
              </a:lnSpc>
              <a:defRPr/>
            </a:pPr>
            <a:endParaRPr lang="pt-BR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71600" y="5661248"/>
            <a:ext cx="4032448" cy="288032"/>
          </a:xfrm>
          <a:prstGeom prst="rect">
            <a:avLst/>
          </a:prstGeom>
          <a:solidFill>
            <a:srgbClr val="004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Total de despesas .............................42.0</a:t>
            </a:r>
          </a:p>
        </p:txBody>
      </p:sp>
    </p:spTree>
    <p:extLst>
      <p:ext uri="{BB962C8B-B14F-4D97-AF65-F5344CB8AC3E}">
        <p14:creationId xmlns:p14="http://schemas.microsoft.com/office/powerpoint/2010/main" xmlns="" val="205116810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:\ANEPE\10 - Logo ANEPE\01 - Logo ANEPE Atual\ANEPE com escrito web gran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1399" y="188640"/>
            <a:ext cx="1039073" cy="792088"/>
          </a:xfrm>
          <a:prstGeom prst="rect">
            <a:avLst/>
          </a:prstGeom>
          <a:noFill/>
        </p:spPr>
      </p:pic>
      <p:pic>
        <p:nvPicPr>
          <p:cNvPr id="13" name="Imagem 12" descr="info_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734" y="2708920"/>
            <a:ext cx="3066122" cy="2952328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 rot="17786521">
            <a:off x="658373" y="3339842"/>
            <a:ext cx="909886" cy="35684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prstTxWarp prst="textArchUp">
              <a:avLst>
                <a:gd name="adj" fmla="val 11468850"/>
              </a:avLst>
            </a:prstTxWarp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Produto</a:t>
            </a:r>
          </a:p>
        </p:txBody>
      </p:sp>
      <p:sp>
        <p:nvSpPr>
          <p:cNvPr id="16" name="CaixaDeTexto 15"/>
          <p:cNvSpPr txBox="1"/>
          <p:nvPr/>
        </p:nvSpPr>
        <p:spPr>
          <a:xfrm rot="1673857">
            <a:off x="1848393" y="3537538"/>
            <a:ext cx="1164879" cy="34360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prstTxWarp prst="textArchUp">
              <a:avLst>
                <a:gd name="adj" fmla="val 11468850"/>
              </a:avLst>
            </a:prstTxWarp>
            <a:spAutoFit/>
          </a:bodyPr>
          <a:lstStyle/>
          <a:p>
            <a:pPr algn="ctr">
              <a:lnSpc>
                <a:spcPts val="1600"/>
              </a:lnSpc>
            </a:pPr>
            <a:r>
              <a:rPr lang="pt-BR" sz="2000" b="1" dirty="0">
                <a:solidFill>
                  <a:schemeClr val="bg1"/>
                </a:solidFill>
              </a:rPr>
              <a:t>Pescador</a:t>
            </a:r>
          </a:p>
          <a:p>
            <a:pPr algn="ctr">
              <a:lnSpc>
                <a:spcPts val="1600"/>
              </a:lnSpc>
            </a:pPr>
            <a:r>
              <a:rPr lang="pt-BR" sz="2000" b="1" dirty="0">
                <a:solidFill>
                  <a:schemeClr val="bg1"/>
                </a:solidFill>
              </a:rPr>
              <a:t>Esportivo</a:t>
            </a:r>
          </a:p>
        </p:txBody>
      </p:sp>
      <p:sp>
        <p:nvSpPr>
          <p:cNvPr id="17" name="CaixaDeTexto 16"/>
          <p:cNvSpPr txBox="1"/>
          <p:nvPr/>
        </p:nvSpPr>
        <p:spPr>
          <a:xfrm rot="18367781">
            <a:off x="1685604" y="4796307"/>
            <a:ext cx="1082853" cy="35684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prstTxWarp prst="textArchDown">
              <a:avLst>
                <a:gd name="adj" fmla="val 405717"/>
              </a:avLst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pt-BR" sz="2000" b="1" dirty="0">
                <a:solidFill>
                  <a:schemeClr val="bg1"/>
                </a:solidFill>
              </a:rPr>
              <a:t>Governo</a:t>
            </a:r>
          </a:p>
        </p:txBody>
      </p:sp>
      <p:sp>
        <p:nvSpPr>
          <p:cNvPr id="18" name="CaixaDeTexto 17"/>
          <p:cNvSpPr txBox="1"/>
          <p:nvPr/>
        </p:nvSpPr>
        <p:spPr>
          <a:xfrm rot="2497459">
            <a:off x="179512" y="4545498"/>
            <a:ext cx="1520730" cy="34360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pt-BR" b="1" dirty="0">
                <a:solidFill>
                  <a:schemeClr val="bg1"/>
                </a:solidFill>
              </a:rPr>
              <a:t>Pesquisadores</a:t>
            </a:r>
          </a:p>
        </p:txBody>
      </p:sp>
      <p:sp>
        <p:nvSpPr>
          <p:cNvPr id="19" name="Seta para cima 18"/>
          <p:cNvSpPr/>
          <p:nvPr/>
        </p:nvSpPr>
        <p:spPr>
          <a:xfrm rot="3290621">
            <a:off x="3461158" y="2024762"/>
            <a:ext cx="460214" cy="1396660"/>
          </a:xfrm>
          <a:prstGeom prst="upArrow">
            <a:avLst>
              <a:gd name="adj1" fmla="val 50000"/>
              <a:gd name="adj2" fmla="val 72243"/>
            </a:avLst>
          </a:prstGeom>
          <a:solidFill>
            <a:srgbClr val="004442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260648"/>
            <a:ext cx="6948264" cy="1080120"/>
          </a:xfrm>
          <a:prstGeom prst="rect">
            <a:avLst/>
          </a:prstGeom>
          <a:solidFill>
            <a:srgbClr val="00444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cap="all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CICLO CONTÍNUO E sustentável</a:t>
            </a:r>
          </a:p>
        </p:txBody>
      </p:sp>
      <p:sp>
        <p:nvSpPr>
          <p:cNvPr id="21" name="Seta para cima 20"/>
          <p:cNvSpPr/>
          <p:nvPr/>
        </p:nvSpPr>
        <p:spPr>
          <a:xfrm rot="10800000">
            <a:off x="6057876" y="2996952"/>
            <a:ext cx="484632" cy="288032"/>
          </a:xfrm>
          <a:prstGeom prst="upArrow">
            <a:avLst/>
          </a:prstGeom>
          <a:solidFill>
            <a:srgbClr val="004442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4499992" y="1700808"/>
            <a:ext cx="3600400" cy="1152128"/>
          </a:xfrm>
          <a:prstGeom prst="rect">
            <a:avLst/>
          </a:prstGeom>
          <a:solidFill>
            <a:srgbClr val="00444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Desenvolvimento Econômico 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</a:rPr>
              <a:t>(atração do turismo de pesca; fabricação e venda de equipamentos, demanda hoteleira, barcos e demais serviços)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499992" y="3429000"/>
            <a:ext cx="3600400" cy="1152128"/>
          </a:xfrm>
          <a:prstGeom prst="rect">
            <a:avLst/>
          </a:prstGeom>
          <a:solidFill>
            <a:srgbClr val="00444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Desenvolvimento Social </a:t>
            </a:r>
            <a:endParaRPr lang="pt-BR" sz="1400" b="1" dirty="0">
              <a:solidFill>
                <a:schemeClr val="bg1"/>
              </a:solidFill>
            </a:endParaRPr>
          </a:p>
          <a:p>
            <a:pPr algn="ctr"/>
            <a:r>
              <a:rPr lang="pt-BR" sz="1400" b="1" dirty="0">
                <a:solidFill>
                  <a:schemeClr val="bg1"/>
                </a:solidFill>
              </a:rPr>
              <a:t>(novas oportunidades de trabalho para população local, aumento de renda, ganho social – com Aquicultura)</a:t>
            </a:r>
          </a:p>
        </p:txBody>
      </p:sp>
      <p:sp>
        <p:nvSpPr>
          <p:cNvPr id="24" name="Seta para cima 23"/>
          <p:cNvSpPr/>
          <p:nvPr/>
        </p:nvSpPr>
        <p:spPr>
          <a:xfrm rot="10800000">
            <a:off x="6057877" y="4725143"/>
            <a:ext cx="484632" cy="288032"/>
          </a:xfrm>
          <a:prstGeom prst="upArrow">
            <a:avLst/>
          </a:prstGeom>
          <a:solidFill>
            <a:srgbClr val="004442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5" name="Seta em forma de U 24"/>
          <p:cNvSpPr/>
          <p:nvPr/>
        </p:nvSpPr>
        <p:spPr>
          <a:xfrm rot="5400000" flipH="1">
            <a:off x="6588224" y="3501008"/>
            <a:ext cx="3816424" cy="79208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1074"/>
            </a:avLst>
          </a:prstGeom>
          <a:solidFill>
            <a:srgbClr val="00444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4499992" y="5157192"/>
            <a:ext cx="3600400" cy="1152128"/>
          </a:xfrm>
          <a:prstGeom prst="rect">
            <a:avLst/>
          </a:prstGeom>
          <a:solidFill>
            <a:srgbClr val="00444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Preservação Ambiental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</a:rPr>
              <a:t>(preservação dos estoques pesqueiros; senso local de proteção da fauna e flora; ribeirinhos sendo os melhores fiscais)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79512" y="1196752"/>
            <a:ext cx="8784976" cy="5544616"/>
          </a:xfrm>
          <a:prstGeom prst="roundRect">
            <a:avLst/>
          </a:prstGeom>
          <a:solidFill>
            <a:srgbClr val="0044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chemeClr val="tx1"/>
              </a:buClr>
            </a:pPr>
            <a:endParaRPr 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51520" y="836712"/>
            <a:ext cx="7691959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18394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18394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18394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18394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18394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18394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1484784"/>
            <a:ext cx="8042276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5600" indent="-273050" algn="ctr">
              <a:spcBef>
                <a:spcPct val="20000"/>
              </a:spcBef>
              <a:defRPr/>
            </a:pPr>
            <a:r>
              <a:rPr lang="pt-BR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DESAFIOS PARA O  DESENVOLVIMENTO DA PESCA  AMADORA ESPORTIVA NO BRASIL</a:t>
            </a:r>
            <a:endParaRPr lang="pt-BR" sz="1600" dirty="0">
              <a:solidFill>
                <a:schemeClr val="bg1"/>
              </a:solidFill>
              <a:cs typeface="Arial"/>
            </a:endParaRPr>
          </a:p>
          <a:p>
            <a:pPr marL="355600" marR="0" lvl="0" indent="-2730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/>
              </a:rPr>
              <a:t>Conscientização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/>
              </a:rPr>
              <a:t> efetiva, pública e privada, de que a pesca esportiva/recreativa, </a:t>
            </a:r>
            <a:r>
              <a:rPr kumimoji="0" lang="pt-BR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/>
              </a:rPr>
              <a:t>aliada á aquicultura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/>
              </a:rPr>
              <a:t>, é ferramenta para geração de renda, ganho social e proteção do meio-ambiente.</a:t>
            </a:r>
          </a:p>
          <a:p>
            <a:pPr marL="355600" marR="0" lvl="0" indent="-2730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/>
              </a:rPr>
              <a:t>Criação da noção de “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/>
              </a:rPr>
              <a:t>pertencimento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/>
              </a:rPr>
              <a:t>” pela população local. O patrimônio natural é dela. Ela pode dele obter benefícios e </a:t>
            </a:r>
            <a:r>
              <a:rPr lang="pt-BR" dirty="0">
                <a:solidFill>
                  <a:schemeClr val="bg1"/>
                </a:solidFill>
                <a:cs typeface="Arial"/>
              </a:rPr>
              <a:t>por ele DEVE zelar.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"/>
            </a:endParaRPr>
          </a:p>
          <a:p>
            <a:pPr marL="355600" marR="0" lvl="0" indent="-2730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pt-BR" b="1" dirty="0">
                <a:solidFill>
                  <a:schemeClr val="bg1"/>
                </a:solidFill>
                <a:cs typeface="Arial"/>
              </a:rPr>
              <a:t>A</a:t>
            </a:r>
            <a:r>
              <a:rPr kumimoji="0" lang="pt-BR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/>
              </a:rPr>
              <a:t>uto-organização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/>
              </a:rPr>
              <a:t> e fortalecimento do segmento (empresas unidas, pescadores unidos, empresas e pescadores unidos). Corpo musculoso e voz mais alta. </a:t>
            </a:r>
          </a:p>
          <a:p>
            <a:pPr marL="355600" lvl="0" indent="-27305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chemeClr val="bg1"/>
                </a:solidFill>
                <a:cs typeface="Arial"/>
              </a:rPr>
              <a:t>Percepção</a:t>
            </a:r>
            <a:r>
              <a:rPr lang="pt-BR" dirty="0">
                <a:solidFill>
                  <a:schemeClr val="bg1"/>
                </a:solidFill>
                <a:cs typeface="Arial"/>
              </a:rPr>
              <a:t> de que o peixe vivo vale mais que peixe morto. Conscientização </a:t>
            </a:r>
            <a:r>
              <a:rPr lang="pt-BR" u="sng" dirty="0">
                <a:solidFill>
                  <a:schemeClr val="bg1"/>
                </a:solidFill>
                <a:cs typeface="Arial"/>
              </a:rPr>
              <a:t>paulatina</a:t>
            </a:r>
            <a:r>
              <a:rPr lang="pt-BR" dirty="0">
                <a:solidFill>
                  <a:schemeClr val="bg1"/>
                </a:solidFill>
                <a:cs typeface="Arial"/>
              </a:rPr>
              <a:t> sobre os benefícios do pesque-e-solte. </a:t>
            </a:r>
          </a:p>
          <a:p>
            <a:pPr marL="355600" lvl="0" indent="-27305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chemeClr val="bg1"/>
                </a:solidFill>
                <a:cs typeface="Arial"/>
              </a:rPr>
              <a:t>Oferecimento de alternativas </a:t>
            </a:r>
            <a:r>
              <a:rPr lang="pt-BR" dirty="0">
                <a:solidFill>
                  <a:schemeClr val="bg1"/>
                </a:solidFill>
                <a:cs typeface="Arial"/>
              </a:rPr>
              <a:t>a ribeirinhos e comerciais.</a:t>
            </a:r>
          </a:p>
          <a:p>
            <a:pPr marL="355600" marR="0" lvl="0" indent="-2730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pt-BR" b="1" dirty="0">
                <a:solidFill>
                  <a:schemeClr val="bg1"/>
                </a:solidFill>
                <a:cs typeface="Arial"/>
              </a:rPr>
              <a:t>Políticas públicas de incentivo </a:t>
            </a:r>
            <a:r>
              <a:rPr lang="pt-BR" dirty="0">
                <a:solidFill>
                  <a:schemeClr val="bg1"/>
                </a:solidFill>
                <a:cs typeface="Arial"/>
              </a:rPr>
              <a:t>para atração da indústria; tratamento fiscal diferenciado para produtos, por ser atividade “verde” (sustentável); possibilidade de pesca na Piracema e em reservas naturais (pela não-ofensividade), terras indígenas; </a:t>
            </a:r>
          </a:p>
          <a:p>
            <a:pPr marL="355600" marR="0" lvl="0" indent="-2730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"/>
            </a:endParaRPr>
          </a:p>
          <a:p>
            <a:pPr marL="355600" marR="0" lvl="0" indent="-2730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pt-BR" dirty="0">
              <a:solidFill>
                <a:schemeClr val="bg1"/>
              </a:solidFill>
              <a:cs typeface="Arial"/>
            </a:endParaRPr>
          </a:p>
          <a:p>
            <a:pPr marL="355600" marR="0" lvl="0" indent="-2730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"/>
            </a:endParaRPr>
          </a:p>
          <a:p>
            <a:pPr marL="355600" marR="0" lvl="0" indent="-2730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pt-BR" dirty="0">
              <a:solidFill>
                <a:schemeClr val="bg1"/>
              </a:solidFill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Picture 2" descr="K:\ANEPE\10 - Logo ANEPE\01 - Logo ANEPE Atual\ANEPE com escrito web gran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1399" y="188640"/>
            <a:ext cx="1039073" cy="7920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79512" y="1196752"/>
            <a:ext cx="8784976" cy="5544616"/>
          </a:xfrm>
          <a:prstGeom prst="roundRect">
            <a:avLst/>
          </a:prstGeom>
          <a:solidFill>
            <a:srgbClr val="0044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chemeClr val="tx1"/>
              </a:buClr>
            </a:pPr>
            <a:endParaRPr 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51520" y="836712"/>
            <a:ext cx="7691959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18394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18394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18394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18394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18394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18394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1484784"/>
            <a:ext cx="8042276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5600" indent="-273050" algn="ctr">
              <a:spcBef>
                <a:spcPct val="20000"/>
              </a:spcBef>
              <a:defRPr/>
            </a:pPr>
            <a:r>
              <a:rPr lang="pt-BR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DESAFIOS PARA O  DESENVOLVIMENTO DA PESCA  AMADORA ESPORTIVA NO BRASIL</a:t>
            </a:r>
          </a:p>
          <a:p>
            <a:pPr marL="355600" indent="-273050" algn="ctr">
              <a:spcBef>
                <a:spcPct val="20000"/>
              </a:spcBef>
              <a:defRPr/>
            </a:pPr>
            <a:endParaRPr lang="pt-BR" sz="1600" dirty="0">
              <a:solidFill>
                <a:schemeClr val="bg1"/>
              </a:solidFill>
              <a:cs typeface="Arial"/>
            </a:endParaRPr>
          </a:p>
          <a:p>
            <a:pPr marL="355600" lvl="0" indent="-27305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Legislação protetiva e fiscalização inteligente e eficiente das ilegalidades. </a:t>
            </a:r>
          </a:p>
          <a:p>
            <a:pPr marL="355600" lvl="0" indent="-27305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pt-BR" dirty="0">
              <a:solidFill>
                <a:schemeClr val="bg1"/>
              </a:solidFill>
              <a:cs typeface="Arial" pitchFamily="34" charset="0"/>
            </a:endParaRPr>
          </a:p>
          <a:p>
            <a:pPr marL="355600" lvl="0" indent="-27305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A cadeia produtiva de equipamentos de pesca paga mais impostos do que a milionária indústria náutica. As alíquotas de IPI e ICMS para iates de luxo (alguns que custam mais de R$ 5 milhões) é de 10% e 7% respectivamente, enquanto um simples caniço de pesca recolhe 20% de IPI e 18% de ICMS. A grande maioria das fabricas que produziam equipamentos de pesca no Brasil encerraram sua operações, demitiram parte de seus funcionários e passaram a importar do exterior.</a:t>
            </a:r>
            <a:endParaRPr lang="pt-BR" dirty="0">
              <a:solidFill>
                <a:schemeClr val="bg1"/>
              </a:solidFill>
              <a:cs typeface="Arial"/>
            </a:endParaRPr>
          </a:p>
          <a:p>
            <a:pPr marL="355600" marR="0" lvl="0" indent="-2730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"/>
            </a:endParaRPr>
          </a:p>
          <a:p>
            <a:pPr marL="355600" marR="0" lvl="0" indent="-2730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pt-BR" dirty="0">
              <a:solidFill>
                <a:schemeClr val="bg1"/>
              </a:solidFill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Picture 2" descr="K:\ANEPE\10 - Logo ANEPE\01 - Logo ANEPE Atual\ANEPE com escrito web gran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1399" y="188640"/>
            <a:ext cx="1039073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6939704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DSC06682.JPG"/>
          <p:cNvPicPr>
            <a:picLocks noChangeAspect="1"/>
          </p:cNvPicPr>
          <p:nvPr/>
        </p:nvPicPr>
        <p:blipFill>
          <a:blip r:embed="rId2" cstate="print">
            <a:grayscl/>
            <a:lum bright="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4442"/>
          </a:solidFill>
        </p:spPr>
      </p:pic>
      <p:sp>
        <p:nvSpPr>
          <p:cNvPr id="6" name="Retângulo 5"/>
          <p:cNvSpPr/>
          <p:nvPr/>
        </p:nvSpPr>
        <p:spPr>
          <a:xfrm>
            <a:off x="0" y="1628800"/>
            <a:ext cx="9144000" cy="504056"/>
          </a:xfrm>
          <a:prstGeom prst="rect">
            <a:avLst/>
          </a:prstGeom>
          <a:solidFill>
            <a:srgbClr val="00444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latin typeface="+mj-lt"/>
              </a:rPr>
              <a:t>AGRADECEMOS A PRESENÇA DE TODOS</a:t>
            </a:r>
          </a:p>
        </p:txBody>
      </p:sp>
      <p:pic>
        <p:nvPicPr>
          <p:cNvPr id="11" name="Imagem 10" descr="ANEPE com escrito web gran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140968"/>
            <a:ext cx="2376264" cy="170051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860032" y="3356992"/>
            <a:ext cx="3528392" cy="1477328"/>
          </a:xfrm>
          <a:prstGeom prst="rect">
            <a:avLst/>
          </a:prstGeom>
          <a:solidFill>
            <a:srgbClr val="004442"/>
          </a:solidFill>
        </p:spPr>
        <p:txBody>
          <a:bodyPr wrap="square" rtlCol="0">
            <a:spAutoFit/>
          </a:bodyPr>
          <a:lstStyle/>
          <a:p>
            <a:pPr marL="263525" indent="0" algn="ctr">
              <a:spcBef>
                <a:spcPts val="300"/>
              </a:spcBef>
              <a:buNone/>
              <a:tabLst>
                <a:tab pos="806450" algn="l"/>
                <a:tab pos="2154238" algn="l"/>
              </a:tabLst>
            </a:pPr>
            <a:r>
              <a:rPr lang="pt-BR" sz="1600" dirty="0">
                <a:solidFill>
                  <a:schemeClr val="bg1"/>
                </a:solidFill>
                <a:cs typeface="Arial"/>
              </a:rPr>
              <a:t>Av. Paulista, 475 - 7º andar </a:t>
            </a:r>
          </a:p>
          <a:p>
            <a:pPr marL="263525" indent="0" algn="ctr">
              <a:spcBef>
                <a:spcPts val="300"/>
              </a:spcBef>
              <a:buNone/>
              <a:tabLst>
                <a:tab pos="806450" algn="l"/>
                <a:tab pos="2154238" algn="l"/>
              </a:tabLst>
            </a:pPr>
            <a:r>
              <a:rPr lang="pt-BR" sz="1600" dirty="0">
                <a:solidFill>
                  <a:schemeClr val="bg1"/>
                </a:solidFill>
                <a:cs typeface="Arial"/>
              </a:rPr>
              <a:t>Bela Vista | São Paulo |SP</a:t>
            </a:r>
          </a:p>
          <a:p>
            <a:pPr marL="263525" indent="0" algn="ctr">
              <a:spcBef>
                <a:spcPts val="300"/>
              </a:spcBef>
              <a:buNone/>
              <a:tabLst>
                <a:tab pos="806450" algn="l"/>
                <a:tab pos="2154238" algn="l"/>
              </a:tabLst>
            </a:pPr>
            <a:r>
              <a:rPr lang="pt-BR" sz="1600" dirty="0" err="1">
                <a:solidFill>
                  <a:schemeClr val="bg1"/>
                </a:solidFill>
                <a:cs typeface="Arial"/>
              </a:rPr>
              <a:t>Tel</a:t>
            </a:r>
            <a:r>
              <a:rPr lang="pt-BR" sz="1600" dirty="0">
                <a:solidFill>
                  <a:schemeClr val="bg1"/>
                </a:solidFill>
                <a:cs typeface="Arial"/>
              </a:rPr>
              <a:t>: +55 (11) 2149-0590</a:t>
            </a:r>
          </a:p>
          <a:p>
            <a:pPr marL="263525" indent="0" algn="ctr">
              <a:spcBef>
                <a:spcPts val="300"/>
              </a:spcBef>
              <a:buNone/>
              <a:tabLst>
                <a:tab pos="806450" algn="l"/>
                <a:tab pos="2154238" algn="l"/>
              </a:tabLst>
            </a:pPr>
            <a:r>
              <a:rPr lang="pt-BR" sz="1600" dirty="0">
                <a:solidFill>
                  <a:schemeClr val="bg1"/>
                </a:solidFill>
                <a:cs typeface="Arial"/>
              </a:rPr>
              <a:t>www.anepe.org.br</a:t>
            </a:r>
          </a:p>
          <a:p>
            <a:pPr marL="263525" indent="0" algn="ctr">
              <a:spcBef>
                <a:spcPts val="300"/>
              </a:spcBef>
              <a:buNone/>
              <a:tabLst>
                <a:tab pos="806450" algn="l"/>
                <a:tab pos="2154238" algn="l"/>
              </a:tabLst>
            </a:pPr>
            <a:r>
              <a:rPr lang="pt-BR" sz="1600" dirty="0">
                <a:solidFill>
                  <a:schemeClr val="bg1"/>
                </a:solidFill>
                <a:cs typeface="Arial"/>
              </a:rPr>
              <a:t>contato@anepe.org.br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K:\ANEPE\10 - Logo ANEPE\01 - Logo ANEPE Atual\ANEPE com escrito web gran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876543" cy="648072"/>
          </a:xfrm>
          <a:prstGeom prst="rect">
            <a:avLst/>
          </a:prstGeom>
          <a:noFill/>
        </p:spPr>
      </p:pic>
      <p:sp>
        <p:nvSpPr>
          <p:cNvPr id="6" name="Retângulo de cantos arredondados 5"/>
          <p:cNvSpPr/>
          <p:nvPr/>
        </p:nvSpPr>
        <p:spPr>
          <a:xfrm>
            <a:off x="395536" y="980728"/>
            <a:ext cx="8568952" cy="5616624"/>
          </a:xfrm>
          <a:prstGeom prst="roundRect">
            <a:avLst/>
          </a:prstGeom>
          <a:solidFill>
            <a:srgbClr val="0044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chemeClr val="tx1"/>
              </a:buClr>
            </a:pPr>
            <a:r>
              <a:rPr lang="pt-BR" sz="2400" b="1" dirty="0">
                <a:solidFill>
                  <a:schemeClr val="bg1"/>
                </a:solidFill>
                <a:cs typeface="Arial" pitchFamily="34" charset="0"/>
              </a:rPr>
              <a:t>A ANEPE - Associação Nacional de Ecologia e Pesca Esportiva</a:t>
            </a:r>
            <a:r>
              <a:rPr lang="pt-BR" sz="2400" dirty="0">
                <a:solidFill>
                  <a:schemeClr val="bg1"/>
                </a:solidFill>
                <a:cs typeface="Arial" pitchFamily="34" charset="0"/>
              </a:rPr>
              <a:t> é uma entidade sem fins lucrativos, fundada em 2005, com a </a:t>
            </a:r>
            <a:r>
              <a:rPr lang="pt-BR" sz="2400" b="1" dirty="0">
                <a:solidFill>
                  <a:schemeClr val="bg1"/>
                </a:solidFill>
                <a:cs typeface="Arial" pitchFamily="34" charset="0"/>
              </a:rPr>
              <a:t>missão</a:t>
            </a:r>
            <a:r>
              <a:rPr lang="pt-BR" sz="2400" dirty="0">
                <a:solidFill>
                  <a:schemeClr val="bg1"/>
                </a:solidFill>
                <a:cs typeface="Arial" pitchFamily="34" charset="0"/>
              </a:rPr>
              <a:t> de:</a:t>
            </a:r>
          </a:p>
          <a:p>
            <a:pPr marL="361950" indent="-271463" algn="just">
              <a:buClr>
                <a:schemeClr val="bg1"/>
              </a:buClr>
              <a:buFont typeface="Wingdings" pitchFamily="2" charset="2"/>
              <a:buChar char="ü"/>
            </a:pPr>
            <a:endParaRPr lang="pt-BR" sz="2400" dirty="0">
              <a:solidFill>
                <a:schemeClr val="bg1"/>
              </a:solidFill>
              <a:cs typeface="Arial" pitchFamily="34" charset="0"/>
            </a:endParaRPr>
          </a:p>
          <a:p>
            <a:pPr marL="361950" indent="-271463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  <a:cs typeface="Arial" pitchFamily="34" charset="0"/>
              </a:rPr>
              <a:t>Incentivar e disseminar a prática da pesca esportiva/recreativa (pesque-solte);</a:t>
            </a:r>
          </a:p>
          <a:p>
            <a:pPr marL="361950" indent="-271463" algn="just">
              <a:buClr>
                <a:schemeClr val="bg1"/>
              </a:buClr>
              <a:buFont typeface="Wingdings" pitchFamily="2" charset="2"/>
              <a:buChar char="ü"/>
            </a:pPr>
            <a:endParaRPr lang="pt-BR" sz="2400" dirty="0">
              <a:solidFill>
                <a:schemeClr val="bg1"/>
              </a:solidFill>
              <a:cs typeface="Arial" pitchFamily="34" charset="0"/>
            </a:endParaRPr>
          </a:p>
          <a:p>
            <a:pPr marL="361950" indent="-271463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  <a:cs typeface="Arial" pitchFamily="34" charset="0"/>
              </a:rPr>
              <a:t>Estimular o desenvolvimento da cadeia produtiva do mercado da pesca esportiva/recreativa (turismo, indústria, comércio e importadores);</a:t>
            </a:r>
          </a:p>
          <a:p>
            <a:pPr marL="361950" indent="-271463" algn="just">
              <a:buClr>
                <a:schemeClr val="bg1"/>
              </a:buClr>
              <a:buFont typeface="Wingdings" pitchFamily="2" charset="2"/>
              <a:buChar char="ü"/>
            </a:pPr>
            <a:endParaRPr lang="pt-BR" sz="2400" dirty="0">
              <a:solidFill>
                <a:schemeClr val="bg1"/>
              </a:solidFill>
              <a:cs typeface="Arial" pitchFamily="34" charset="0"/>
            </a:endParaRPr>
          </a:p>
          <a:p>
            <a:pPr marL="361950" indent="-271463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  <a:cs typeface="Arial" pitchFamily="34" charset="0"/>
              </a:rPr>
              <a:t>Promover a inclusão social sustentável, mediante a difusão dos benefícios do pesque-e-solte.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K:\ANEPE\10 - Logo ANEPE\01 - Logo ANEPE Atual\ANEPE com escrito web gran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876543" cy="648072"/>
          </a:xfrm>
          <a:prstGeom prst="rect">
            <a:avLst/>
          </a:prstGeom>
          <a:noFill/>
        </p:spPr>
      </p:pic>
      <p:sp>
        <p:nvSpPr>
          <p:cNvPr id="6" name="Retângulo de cantos arredondados 5"/>
          <p:cNvSpPr/>
          <p:nvPr/>
        </p:nvSpPr>
        <p:spPr>
          <a:xfrm>
            <a:off x="179512" y="908720"/>
            <a:ext cx="8712968" cy="5832648"/>
          </a:xfrm>
          <a:prstGeom prst="roundRect">
            <a:avLst/>
          </a:prstGeom>
          <a:solidFill>
            <a:srgbClr val="0044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chemeClr val="tx1"/>
              </a:buClr>
            </a:pPr>
            <a:endParaRPr 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980728"/>
            <a:ext cx="777686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cs typeface="Arial" pitchFamily="34" charset="0"/>
              </a:rPr>
              <a:t>CONQUISTAS</a:t>
            </a:r>
          </a:p>
          <a:p>
            <a:pPr algn="just"/>
            <a:endParaRPr lang="pt-BR" sz="20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pt-BR" sz="2000" dirty="0">
                <a:solidFill>
                  <a:schemeClr val="bg1"/>
                </a:solidFill>
                <a:cs typeface="Arial" pitchFamily="34" charset="0"/>
              </a:rPr>
              <a:t>Representante dos pescadores esportivos e da cadeia econômica </a:t>
            </a:r>
          </a:p>
          <a:p>
            <a:pPr algn="just"/>
            <a:r>
              <a:rPr lang="pt-BR" sz="2000" dirty="0">
                <a:solidFill>
                  <a:schemeClr val="bg1"/>
                </a:solidFill>
                <a:cs typeface="Arial" pitchFamily="34" charset="0"/>
              </a:rPr>
              <a:t>relacionada à pesca amadora/esportiva no Brasil:</a:t>
            </a:r>
          </a:p>
          <a:p>
            <a:pPr algn="just"/>
            <a:endParaRPr lang="pt-BR" sz="2000" dirty="0">
              <a:solidFill>
                <a:schemeClr val="bg1"/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</a:rPr>
              <a:t>Conselho Nacional de Aquicultura e Pesca – </a:t>
            </a:r>
            <a:r>
              <a:rPr lang="pt-BR" sz="2000" b="1" dirty="0">
                <a:solidFill>
                  <a:schemeClr val="bg1"/>
                </a:solidFill>
              </a:rPr>
              <a:t>CONAPE</a:t>
            </a:r>
            <a:r>
              <a:rPr lang="pt-BR" sz="2000" dirty="0">
                <a:solidFill>
                  <a:schemeClr val="bg1"/>
                </a:solidFill>
              </a:rPr>
              <a:t>, órgão do Ministério da Agricultura, Pecuária e Abastecimento - MAPA; </a:t>
            </a: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</a:rPr>
              <a:t>Comitê da Cadeia Produtiva da Pesca e Aquicultura – </a:t>
            </a:r>
            <a:r>
              <a:rPr lang="pt-BR" sz="2000" b="1" dirty="0">
                <a:solidFill>
                  <a:schemeClr val="bg1"/>
                </a:solidFill>
              </a:rPr>
              <a:t>COMPESCA,</a:t>
            </a:r>
            <a:r>
              <a:rPr lang="pt-BR" sz="2000" dirty="0">
                <a:solidFill>
                  <a:schemeClr val="bg1"/>
                </a:solidFill>
              </a:rPr>
              <a:t> órgão da Federação das Indústrias do Estado de São Paulo – FIESP;</a:t>
            </a:r>
          </a:p>
          <a:p>
            <a:pPr algn="just">
              <a:buFont typeface="Wingdings" pitchFamily="2" charset="2"/>
              <a:buChar char="ü"/>
            </a:pPr>
            <a:endParaRPr lang="pt-BR" sz="2000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</a:rPr>
              <a:t>Comitê Permanente de Gestão de Atuns e Afins – CPG, órgão do Ministério da Agricultura, Pecuária e Abastecimento; membro do Grupo de Trabalho Náutico (</a:t>
            </a:r>
            <a:r>
              <a:rPr lang="pt-BR" sz="2000" b="1" dirty="0" err="1">
                <a:solidFill>
                  <a:schemeClr val="bg1"/>
                </a:solidFill>
              </a:rPr>
              <a:t>GTT-Náutico</a:t>
            </a:r>
            <a:r>
              <a:rPr lang="pt-BR" sz="2000" b="1" dirty="0">
                <a:solidFill>
                  <a:schemeClr val="bg1"/>
                </a:solidFill>
              </a:rPr>
              <a:t>)</a:t>
            </a:r>
            <a:r>
              <a:rPr lang="pt-BR" sz="2000" dirty="0">
                <a:solidFill>
                  <a:schemeClr val="bg1"/>
                </a:solidFill>
              </a:rPr>
              <a:t> do Ministério do Turismo - MTUR; </a:t>
            </a:r>
          </a:p>
          <a:p>
            <a:pPr algn="just">
              <a:buFont typeface="Wingdings" pitchFamily="2" charset="2"/>
              <a:buChar char="ü"/>
            </a:pPr>
            <a:endParaRPr lang="pt-BR" sz="2000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</a:rPr>
              <a:t>Conselho Gestor da Área de Proteção Ambiental - </a:t>
            </a:r>
            <a:r>
              <a:rPr lang="pt-BR" sz="2000" b="1" dirty="0">
                <a:solidFill>
                  <a:schemeClr val="bg1"/>
                </a:solidFill>
              </a:rPr>
              <a:t>APA  Marinha do Litoral Centro</a:t>
            </a:r>
            <a:r>
              <a:rPr lang="pt-BR" sz="2000" dirty="0">
                <a:solidFill>
                  <a:schemeClr val="bg1"/>
                </a:solidFill>
              </a:rPr>
              <a:t> e </a:t>
            </a:r>
            <a:r>
              <a:rPr lang="pt-BR" sz="2000" b="1" dirty="0">
                <a:solidFill>
                  <a:schemeClr val="bg1"/>
                </a:solidFill>
              </a:rPr>
              <a:t>Litoral Norte </a:t>
            </a:r>
            <a:r>
              <a:rPr lang="pt-BR" sz="2000" dirty="0">
                <a:solidFill>
                  <a:schemeClr val="bg1"/>
                </a:solidFill>
              </a:rPr>
              <a:t>- Governo do Estado de São Paulo; </a:t>
            </a:r>
            <a:endParaRPr lang="pt-B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K:\ANEPE\10 - Logo ANEPE\01 - Logo ANEPE Atual\ANEPE com escrito web gran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876543" cy="648072"/>
          </a:xfrm>
          <a:prstGeom prst="rect">
            <a:avLst/>
          </a:prstGeom>
          <a:noFill/>
        </p:spPr>
      </p:pic>
      <p:sp>
        <p:nvSpPr>
          <p:cNvPr id="6" name="Retângulo de cantos arredondados 5"/>
          <p:cNvSpPr/>
          <p:nvPr/>
        </p:nvSpPr>
        <p:spPr>
          <a:xfrm>
            <a:off x="179512" y="620688"/>
            <a:ext cx="8784976" cy="6120680"/>
          </a:xfrm>
          <a:prstGeom prst="roundRect">
            <a:avLst/>
          </a:prstGeom>
          <a:solidFill>
            <a:srgbClr val="0044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ü"/>
            </a:pPr>
            <a:r>
              <a:rPr lang="pt-BR" sz="2000" dirty="0"/>
              <a:t>Comitê Permanente de Gestão do Uso Sustentável dos Recursos Pesqueiros das Bacias Hidrográficas Amazônia e Tocantins/Araguaia - CPG Norte, do Ministério da Agricultura, Pecuária e Abastecimento - MAPA; </a:t>
            </a:r>
          </a:p>
          <a:p>
            <a:pPr algn="just">
              <a:buFont typeface="Wingdings" pitchFamily="2" charset="2"/>
              <a:buChar char="ü"/>
            </a:pPr>
            <a:endParaRPr lang="pt-BR" sz="2000" dirty="0"/>
          </a:p>
          <a:p>
            <a:pPr algn="just">
              <a:buFont typeface="Wingdings" pitchFamily="2" charset="2"/>
              <a:buChar char="ü"/>
            </a:pPr>
            <a:r>
              <a:rPr lang="pt-BR" sz="2000" dirty="0"/>
              <a:t>Comitê Permanente de Gestão do Uso Sustentável dos Recursos Demersais Sudeste e Sul - CPG Demersais Sudeste e Sul, do Ministério da Agricultura, Pecuária e Abastecimento - MAPA; </a:t>
            </a:r>
          </a:p>
          <a:p>
            <a:pPr algn="just">
              <a:buFont typeface="Wingdings" pitchFamily="2" charset="2"/>
              <a:buChar char="ü"/>
            </a:pPr>
            <a:endParaRPr lang="pt-BR" sz="2000" dirty="0"/>
          </a:p>
          <a:p>
            <a:pPr algn="just">
              <a:buFont typeface="Wingdings" pitchFamily="2" charset="2"/>
              <a:buChar char="ü"/>
            </a:pPr>
            <a:r>
              <a:rPr lang="pt-BR" sz="2000" dirty="0"/>
              <a:t>Comitê Permanente de Gestão Continental Nordeste - CPG Nordeste, do Ministério da Agricultura, Pecuária e Abastecimento- MAPA; </a:t>
            </a:r>
          </a:p>
          <a:p>
            <a:pPr algn="just">
              <a:buFont typeface="Wingdings" pitchFamily="2" charset="2"/>
              <a:buChar char="ü"/>
            </a:pPr>
            <a:endParaRPr lang="pt-BR" sz="2000" dirty="0"/>
          </a:p>
          <a:p>
            <a:pPr algn="just">
              <a:buFont typeface="Wingdings" pitchFamily="2" charset="2"/>
              <a:buChar char="ü"/>
            </a:pPr>
            <a:r>
              <a:rPr lang="pt-BR" sz="2000" dirty="0"/>
              <a:t>Câmara Setorial da Cadeia Produtiva da Pesca  - Ministério da Agricultura, Pecuária e Abastecimento – MAPA; </a:t>
            </a:r>
          </a:p>
          <a:p>
            <a:pPr algn="just">
              <a:buFont typeface="Wingdings" pitchFamily="2" charset="2"/>
              <a:buChar char="ü"/>
            </a:pPr>
            <a:endParaRPr lang="pt-BR" sz="2000" dirty="0"/>
          </a:p>
          <a:p>
            <a:pPr algn="just">
              <a:buFont typeface="Wingdings" pitchFamily="2" charset="2"/>
              <a:buChar char="ü"/>
            </a:pPr>
            <a:r>
              <a:rPr lang="pt-BR" sz="2000" dirty="0"/>
              <a:t>Conselho Municipal de Meio Ambiente – COMDEMA, da Prefeitura Municipal da Estância de Cananeia/SP; </a:t>
            </a:r>
          </a:p>
          <a:p>
            <a:pPr algn="just">
              <a:buFont typeface="Wingdings" pitchFamily="2" charset="2"/>
              <a:buChar char="ü"/>
            </a:pPr>
            <a:endParaRPr lang="pt-BR" sz="2000" dirty="0"/>
          </a:p>
          <a:p>
            <a:pPr algn="just">
              <a:buFont typeface="Wingdings" pitchFamily="2" charset="2"/>
              <a:buChar char="ü"/>
            </a:pPr>
            <a:r>
              <a:rPr lang="pt-BR" sz="2000" dirty="0"/>
              <a:t>Câmara Setorial da Cadeia Produtiva de Animais de Estimação do Ministério da Agricultura, Pecuária e Abastecimento – MAPA -  CSPET.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11560" y="980728"/>
            <a:ext cx="77768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K:\ANEPE\10 - Logo ANEPE\01 - Logo ANEPE Atual\ANEPE com escrito web gran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876543" cy="648072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0" y="260648"/>
            <a:ext cx="6876256" cy="1152128"/>
          </a:xfrm>
          <a:prstGeom prst="rect">
            <a:avLst/>
          </a:prstGeom>
          <a:solidFill>
            <a:srgbClr val="004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latin typeface="AngsanaUPC" pitchFamily="18" charset="-34"/>
                <a:cs typeface="AngsanaUPC" pitchFamily="18" charset="-34"/>
              </a:rPr>
              <a:t>PERFIL DO PESCADOR ESPORTIVO NO BRASIL</a:t>
            </a:r>
          </a:p>
        </p:txBody>
      </p:sp>
      <p:sp>
        <p:nvSpPr>
          <p:cNvPr id="9" name="CaixaDeTexto 12"/>
          <p:cNvSpPr txBox="1">
            <a:spLocks noChangeArrowheads="1"/>
          </p:cNvSpPr>
          <p:nvPr/>
        </p:nvSpPr>
        <p:spPr bwMode="auto">
          <a:xfrm>
            <a:off x="395536" y="6525344"/>
            <a:ext cx="43199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FONTE: Pesquisa (IPSOS - 2010) – Estatísticas (MAPA/MPA - 2013)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1475656" y="5805264"/>
            <a:ext cx="100811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200" b="1" dirty="0">
                <a:latin typeface="Bebas Neue Bold" pitchFamily="34" charset="0"/>
                <a:ea typeface="Verdana" pitchFamily="34" charset="0"/>
                <a:cs typeface="Verdana" pitchFamily="34" charset="0"/>
              </a:rPr>
              <a:t>7%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3923928" y="4869160"/>
            <a:ext cx="936104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200" b="1" dirty="0">
                <a:latin typeface="Bebas Neue Bold" pitchFamily="34" charset="0"/>
                <a:ea typeface="Verdana" pitchFamily="34" charset="0"/>
                <a:cs typeface="Verdana" pitchFamily="34" charset="0"/>
              </a:rPr>
              <a:t>93%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 bwMode="auto">
          <a:xfrm>
            <a:off x="1168619" y="5445224"/>
            <a:ext cx="1243091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b="1" dirty="0">
                <a:latin typeface="Bebas Neue Light" pitchFamily="2" charset="0"/>
                <a:ea typeface="Verdana" pitchFamily="34" charset="0"/>
                <a:cs typeface="Verdana" pitchFamily="34" charset="0"/>
              </a:rPr>
              <a:t>mulheres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 bwMode="auto">
          <a:xfrm>
            <a:off x="3851920" y="5229200"/>
            <a:ext cx="96435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b="1" dirty="0">
                <a:latin typeface="Bebas Neue Light" pitchFamily="2" charset="0"/>
                <a:ea typeface="Verdana" pitchFamily="34" charset="0"/>
                <a:cs typeface="Verdana" pitchFamily="34" charset="0"/>
              </a:rPr>
              <a:t>homens</a:t>
            </a:r>
          </a:p>
        </p:txBody>
      </p:sp>
      <p:sp>
        <p:nvSpPr>
          <p:cNvPr id="21" name="Espaço Reservado para Conteúdo 6"/>
          <p:cNvSpPr txBox="1">
            <a:spLocks/>
          </p:cNvSpPr>
          <p:nvPr/>
        </p:nvSpPr>
        <p:spPr>
          <a:xfrm>
            <a:off x="179512" y="1844824"/>
            <a:ext cx="4716016" cy="28623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60363" marR="0" lvl="0" indent="-276225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Pesquisa realizada com 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omens e mulheres acima de 10 anos</a:t>
            </a:r>
          </a:p>
          <a:p>
            <a:pPr marL="360363" marR="0" lvl="0" indent="-276225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pt-BR" sz="2000" dirty="0">
              <a:cs typeface="Arial" panose="020B0604020202020204" pitchFamily="34" charset="0"/>
            </a:endParaRPr>
          </a:p>
          <a:p>
            <a:pPr marL="360363" marR="0" lvl="0" indent="-276225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A amostra representa universo de 48 milhões de pessoas</a:t>
            </a:r>
          </a:p>
          <a:p>
            <a:pPr marL="360363" marR="0" lvl="0" indent="-276225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pt-BR" sz="2000" dirty="0">
              <a:cs typeface="Arial" panose="020B0604020202020204" pitchFamily="34" charset="0"/>
            </a:endParaRPr>
          </a:p>
          <a:p>
            <a:pPr marL="360363" marR="0" lvl="0" indent="-276225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7,8 milhões (16%)  têm o hábito de pescar</a:t>
            </a:r>
            <a:endParaRPr lang="pt-BR" sz="2000" dirty="0">
              <a:cs typeface="Arial" panose="020B0604020202020204" pitchFamily="34" charset="0"/>
            </a:endParaRPr>
          </a:p>
          <a:p>
            <a:pPr marL="360363" marR="0" lvl="0" indent="-276225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03D3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3" name="Picture 4" descr="C:\Users\FishTV-001\Desktop\elementos\gener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23728" y="4797152"/>
            <a:ext cx="2069227" cy="17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tângulo 24"/>
          <p:cNvSpPr/>
          <p:nvPr/>
        </p:nvSpPr>
        <p:spPr>
          <a:xfrm>
            <a:off x="5878269" y="4941168"/>
            <a:ext cx="256672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Fonte: IPSOS 2004 e 2013, Hábitos de Pesca.</a:t>
            </a:r>
          </a:p>
        </p:txBody>
      </p:sp>
      <p:graphicFrame>
        <p:nvGraphicFramePr>
          <p:cNvPr id="26" name="Gráfico 25"/>
          <p:cNvGraphicFramePr/>
          <p:nvPr/>
        </p:nvGraphicFramePr>
        <p:xfrm>
          <a:off x="5148064" y="2420888"/>
          <a:ext cx="367240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CaixaDeTexto 26"/>
          <p:cNvSpPr txBox="1"/>
          <p:nvPr/>
        </p:nvSpPr>
        <p:spPr>
          <a:xfrm>
            <a:off x="5148064" y="1628800"/>
            <a:ext cx="366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002625"/>
                </a:solidFill>
              </a:rPr>
              <a:t>COSTUMAM PESCAR</a:t>
            </a:r>
          </a:p>
          <a:p>
            <a:pPr algn="ctr"/>
            <a:r>
              <a:rPr lang="pt-BR" b="1" dirty="0">
                <a:solidFill>
                  <a:srgbClr val="002625"/>
                </a:solidFill>
              </a:rPr>
              <a:t>( de acordo com a classe econômica)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K:\ANEPE\10 - Logo ANEPE\01 - Logo ANEPE Atual\ANEPE com escrito web gran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3290" y="188640"/>
            <a:ext cx="850151" cy="648072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0" y="260648"/>
            <a:ext cx="6876256" cy="1152128"/>
          </a:xfrm>
          <a:prstGeom prst="rect">
            <a:avLst/>
          </a:prstGeom>
          <a:solidFill>
            <a:srgbClr val="004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latin typeface="AngsanaUPC" pitchFamily="18" charset="-34"/>
                <a:cs typeface="AngsanaUPC" pitchFamily="18" charset="-34"/>
              </a:rPr>
              <a:t>PESCADORES ESPORTIVOS NO BRASIL</a:t>
            </a:r>
          </a:p>
        </p:txBody>
      </p:sp>
      <p:pic>
        <p:nvPicPr>
          <p:cNvPr id="15" name="Picture 2" descr="C:\Users\FishTV-001\Desktop\elementos\brazil-map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9512" y="1772816"/>
            <a:ext cx="403244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ítulo 1"/>
          <p:cNvSpPr txBox="1">
            <a:spLocks/>
          </p:cNvSpPr>
          <p:nvPr/>
        </p:nvSpPr>
        <p:spPr bwMode="auto">
          <a:xfrm>
            <a:off x="1460947" y="3212976"/>
            <a:ext cx="203093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200" b="1" dirty="0">
                <a:latin typeface="Bebas Neue Bold" pitchFamily="34" charset="0"/>
                <a:ea typeface="Verdana" pitchFamily="34" charset="0"/>
                <a:cs typeface="Verdana" pitchFamily="34" charset="0"/>
              </a:rPr>
              <a:t>8 </a:t>
            </a:r>
            <a:r>
              <a:rPr lang="pt-BR" sz="2800" b="1" dirty="0">
                <a:latin typeface="Bebas Neue Bold" pitchFamily="34" charset="0"/>
                <a:ea typeface="Verdana" pitchFamily="34" charset="0"/>
                <a:cs typeface="Verdana" pitchFamily="34" charset="0"/>
              </a:rPr>
              <a:t>MILHÕES</a:t>
            </a:r>
            <a:endParaRPr lang="pt-BR" sz="3200" b="1" dirty="0">
              <a:latin typeface="Bebas Neue Bold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 bwMode="auto">
          <a:xfrm>
            <a:off x="971600" y="2636912"/>
            <a:ext cx="26050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000" b="1" dirty="0">
                <a:latin typeface="Bebas Neue Bold" pitchFamily="34" charset="0"/>
                <a:ea typeface="Verdana" pitchFamily="34" charset="0"/>
                <a:cs typeface="Verdana" pitchFamily="34" charset="0"/>
              </a:rPr>
              <a:t>ESTIMATIVA DE</a:t>
            </a:r>
          </a:p>
        </p:txBody>
      </p:sp>
      <p:sp>
        <p:nvSpPr>
          <p:cNvPr id="21" name="Elipse 20"/>
          <p:cNvSpPr/>
          <p:nvPr/>
        </p:nvSpPr>
        <p:spPr>
          <a:xfrm>
            <a:off x="5940152" y="1700808"/>
            <a:ext cx="2808312" cy="2664296"/>
          </a:xfrm>
          <a:prstGeom prst="ellipse">
            <a:avLst/>
          </a:prstGeom>
          <a:solidFill>
            <a:srgbClr val="004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363" lvl="0" indent="-276225" algn="ctr">
              <a:lnSpc>
                <a:spcPct val="110000"/>
              </a:lnSpc>
              <a:defRPr/>
            </a:pPr>
            <a:endParaRPr lang="pt-BR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5" name="Picture 4" descr="C:\Users\FishTV-001\Desktop\elementos\man-standing-up-and-fishing-BLUE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505166" flipH="1" flipV="1">
            <a:off x="2184429" y="3962461"/>
            <a:ext cx="776613" cy="65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tângulo 25"/>
          <p:cNvSpPr/>
          <p:nvPr/>
        </p:nvSpPr>
        <p:spPr>
          <a:xfrm>
            <a:off x="5868144" y="2132856"/>
            <a:ext cx="288032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0" indent="-276225" algn="ctr">
              <a:lnSpc>
                <a:spcPct val="110000"/>
              </a:lnSpc>
              <a:defRPr/>
            </a:pPr>
            <a:r>
              <a:rPr lang="pt-BR" b="1" dirty="0">
                <a:solidFill>
                  <a:schemeClr val="bg1"/>
                </a:solidFill>
                <a:cs typeface="Arial" panose="020B0604020202020204" pitchFamily="34" charset="0"/>
              </a:rPr>
              <a:t>440.000</a:t>
            </a:r>
          </a:p>
          <a:p>
            <a:pPr marL="360363" lvl="0" indent="-276225" algn="ctr">
              <a:lnSpc>
                <a:spcPct val="110000"/>
              </a:lnSpc>
              <a:defRPr/>
            </a:pPr>
            <a:r>
              <a:rPr lang="pt-BR" b="1" dirty="0">
                <a:solidFill>
                  <a:schemeClr val="bg1"/>
                </a:solidFill>
                <a:cs typeface="Arial" panose="020B0604020202020204" pitchFamily="34" charset="0"/>
              </a:rPr>
              <a:t> pescadores amadores </a:t>
            </a:r>
          </a:p>
          <a:p>
            <a:pPr marL="360363" lvl="0" indent="-276225" algn="ctr">
              <a:lnSpc>
                <a:spcPct val="110000"/>
              </a:lnSpc>
              <a:defRPr/>
            </a:pPr>
            <a:r>
              <a:rPr lang="pt-BR" b="1" dirty="0">
                <a:solidFill>
                  <a:schemeClr val="bg1"/>
                </a:solidFill>
                <a:cs typeface="Arial" panose="020B0604020202020204" pitchFamily="34" charset="0"/>
              </a:rPr>
              <a:t>licenciados pelo Ministério da Pesca e Aquicultura – MPA</a:t>
            </a:r>
          </a:p>
          <a:p>
            <a:pPr marL="360363" lvl="0" indent="-276225" algn="ctr">
              <a:lnSpc>
                <a:spcPct val="110000"/>
              </a:lnSpc>
              <a:defRPr/>
            </a:pPr>
            <a:endParaRPr lang="pt-BR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3851920" y="3861048"/>
            <a:ext cx="2448272" cy="2304256"/>
          </a:xfrm>
          <a:prstGeom prst="ellipse">
            <a:avLst/>
          </a:prstGeom>
          <a:solidFill>
            <a:srgbClr val="004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363" lvl="0" indent="-276225" algn="ctr">
              <a:lnSpc>
                <a:spcPct val="110000"/>
              </a:lnSpc>
              <a:defRPr/>
            </a:pPr>
            <a:endParaRPr lang="pt-BR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4067944" y="4581128"/>
            <a:ext cx="2088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rial" panose="020B0604020202020204" pitchFamily="34" charset="0"/>
              </a:rPr>
              <a:t>80% praticam a pesca embarcada 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4499992" y="6453336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>
                <a:solidFill>
                  <a:srgbClr val="002625"/>
                </a:solidFill>
                <a:cs typeface="Arial" pitchFamily="34" charset="0"/>
              </a:rPr>
              <a:t>Fonte</a:t>
            </a:r>
            <a:r>
              <a:rPr lang="en-US" sz="1400" i="1" dirty="0">
                <a:solidFill>
                  <a:srgbClr val="002625"/>
                </a:solidFill>
                <a:cs typeface="Arial" pitchFamily="34" charset="0"/>
              </a:rPr>
              <a:t>: </a:t>
            </a:r>
            <a:r>
              <a:rPr lang="en-US" sz="1400" i="1" dirty="0" err="1">
                <a:solidFill>
                  <a:srgbClr val="002625"/>
                </a:solidFill>
                <a:cs typeface="Arial" pitchFamily="34" charset="0"/>
              </a:rPr>
              <a:t>Ministério</a:t>
            </a:r>
            <a:r>
              <a:rPr lang="en-US" sz="1400" i="1" dirty="0">
                <a:solidFill>
                  <a:srgbClr val="002625"/>
                </a:solidFill>
                <a:cs typeface="Arial" pitchFamily="34" charset="0"/>
              </a:rPr>
              <a:t> de Pesca e </a:t>
            </a:r>
            <a:r>
              <a:rPr lang="en-US" sz="1400" i="1" dirty="0" err="1">
                <a:solidFill>
                  <a:srgbClr val="002625"/>
                </a:solidFill>
                <a:cs typeface="Arial" pitchFamily="34" charset="0"/>
              </a:rPr>
              <a:t>Aquicultura</a:t>
            </a:r>
            <a:r>
              <a:rPr lang="en-US" sz="1400" i="1" dirty="0">
                <a:solidFill>
                  <a:srgbClr val="002625"/>
                </a:solidFill>
                <a:cs typeface="Arial" pitchFamily="34" charset="0"/>
              </a:rPr>
              <a:t> </a:t>
            </a:r>
            <a:endParaRPr lang="pt-BR" sz="1400" i="1" dirty="0">
              <a:solidFill>
                <a:srgbClr val="002625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11560" y="332656"/>
            <a:ext cx="6660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6766"/>
                </a:solidFill>
                <a:latin typeface="+mj-lt"/>
              </a:rPr>
              <a:t>O MERCADO DA PESCA AMADORA NO BRASIL</a:t>
            </a:r>
          </a:p>
          <a:p>
            <a:pPr algn="ctr"/>
            <a:r>
              <a:rPr lang="pt-BR" sz="2400" b="1" dirty="0">
                <a:solidFill>
                  <a:srgbClr val="006766"/>
                </a:solidFill>
                <a:latin typeface="+mj-lt"/>
              </a:rPr>
              <a:t> POR SEGMENTO</a:t>
            </a:r>
          </a:p>
        </p:txBody>
      </p:sp>
      <p:pic>
        <p:nvPicPr>
          <p:cNvPr id="11" name="Picture 2" descr="K:\ANEPE\10 - Logo ANEPE\01 - Logo ANEPE Atual\ANEPE com escrito web gran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1399" y="188640"/>
            <a:ext cx="1039073" cy="792088"/>
          </a:xfrm>
          <a:prstGeom prst="rect">
            <a:avLst/>
          </a:prstGeom>
          <a:noFill/>
        </p:spPr>
      </p:pic>
      <p:sp>
        <p:nvSpPr>
          <p:cNvPr id="15" name="Elipse 14"/>
          <p:cNvSpPr/>
          <p:nvPr/>
        </p:nvSpPr>
        <p:spPr>
          <a:xfrm>
            <a:off x="323528" y="2060848"/>
            <a:ext cx="1656184" cy="1656184"/>
          </a:xfrm>
          <a:prstGeom prst="ellipse">
            <a:avLst/>
          </a:prstGeom>
          <a:solidFill>
            <a:srgbClr val="004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 bwMode="auto">
          <a:xfrm>
            <a:off x="251520" y="2348880"/>
            <a:ext cx="1800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91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Barco-hotéis</a:t>
            </a:r>
          </a:p>
        </p:txBody>
      </p:sp>
      <p:sp>
        <p:nvSpPr>
          <p:cNvPr id="21" name="Elipse 20"/>
          <p:cNvSpPr/>
          <p:nvPr/>
        </p:nvSpPr>
        <p:spPr>
          <a:xfrm>
            <a:off x="2627784" y="1988840"/>
            <a:ext cx="1962150" cy="1981200"/>
          </a:xfrm>
          <a:prstGeom prst="ellipse">
            <a:avLst/>
          </a:prstGeom>
          <a:solidFill>
            <a:srgbClr val="004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6300192" y="3933056"/>
            <a:ext cx="2400300" cy="2420937"/>
          </a:xfrm>
          <a:prstGeom prst="ellipse">
            <a:avLst/>
          </a:prstGeom>
          <a:solidFill>
            <a:srgbClr val="004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3" name="CaixaDeTexto 51"/>
          <p:cNvSpPr txBox="1">
            <a:spLocks noChangeArrowheads="1"/>
          </p:cNvSpPr>
          <p:nvPr/>
        </p:nvSpPr>
        <p:spPr bwMode="auto">
          <a:xfrm>
            <a:off x="3491880" y="6567155"/>
            <a:ext cx="54721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FONTE: Revista e site Mapa da Pesca (anuários 2015 e 2016) – Fish TV</a:t>
            </a:r>
          </a:p>
        </p:txBody>
      </p:sp>
      <p:sp>
        <p:nvSpPr>
          <p:cNvPr id="24" name="Título 1"/>
          <p:cNvSpPr txBox="1">
            <a:spLocks/>
          </p:cNvSpPr>
          <p:nvPr/>
        </p:nvSpPr>
        <p:spPr bwMode="auto">
          <a:xfrm>
            <a:off x="2771800" y="2508126"/>
            <a:ext cx="1656184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275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Pesqueiros</a:t>
            </a:r>
          </a:p>
        </p:txBody>
      </p:sp>
      <p:sp>
        <p:nvSpPr>
          <p:cNvPr id="25" name="Elipse 24"/>
          <p:cNvSpPr/>
          <p:nvPr/>
        </p:nvSpPr>
        <p:spPr>
          <a:xfrm>
            <a:off x="3648075" y="3988097"/>
            <a:ext cx="1963738" cy="1981200"/>
          </a:xfrm>
          <a:prstGeom prst="ellipse">
            <a:avLst/>
          </a:prstGeom>
          <a:solidFill>
            <a:srgbClr val="004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" name="Título 1"/>
          <p:cNvSpPr txBox="1">
            <a:spLocks/>
          </p:cNvSpPr>
          <p:nvPr/>
        </p:nvSpPr>
        <p:spPr bwMode="auto">
          <a:xfrm>
            <a:off x="3707903" y="4524350"/>
            <a:ext cx="1872209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423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Hotéis e pousadas</a:t>
            </a:r>
            <a:endParaRPr lang="pt-BR" b="1" dirty="0">
              <a:solidFill>
                <a:schemeClr val="bg1"/>
              </a:solidFill>
              <a:latin typeface="Bebas Neue Bold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 bwMode="auto">
          <a:xfrm>
            <a:off x="6215384" y="4740374"/>
            <a:ext cx="26050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2.263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Lojas de pesca e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Acessórios</a:t>
            </a:r>
          </a:p>
        </p:txBody>
      </p:sp>
      <p:sp>
        <p:nvSpPr>
          <p:cNvPr id="28" name="Elipse 27"/>
          <p:cNvSpPr/>
          <p:nvPr/>
        </p:nvSpPr>
        <p:spPr>
          <a:xfrm>
            <a:off x="395536" y="4509120"/>
            <a:ext cx="2448272" cy="2304256"/>
          </a:xfrm>
          <a:prstGeom prst="ellipse">
            <a:avLst/>
          </a:prstGeom>
          <a:solidFill>
            <a:srgbClr val="004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Título 1"/>
          <p:cNvSpPr txBox="1">
            <a:spLocks/>
          </p:cNvSpPr>
          <p:nvPr/>
        </p:nvSpPr>
        <p:spPr bwMode="auto">
          <a:xfrm>
            <a:off x="251520" y="5229200"/>
            <a:ext cx="26035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222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Torneios de Pesca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em 2015 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0" y="188640"/>
            <a:ext cx="6876256" cy="1152128"/>
          </a:xfrm>
          <a:prstGeom prst="rect">
            <a:avLst/>
          </a:prstGeom>
          <a:solidFill>
            <a:srgbClr val="004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latin typeface="AngsanaUPC" pitchFamily="18" charset="-34"/>
                <a:cs typeface="AngsanaUPC" pitchFamily="18" charset="-34"/>
              </a:rPr>
              <a:t>O SETOR DE SERVIÇOS DA PESCA ESPORTIVA NO BRASIL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88640"/>
            <a:ext cx="7164288" cy="1152128"/>
          </a:xfrm>
          <a:prstGeom prst="rect">
            <a:avLst/>
          </a:prstGeom>
          <a:solidFill>
            <a:srgbClr val="004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latin typeface="AngsanaUPC" pitchFamily="18" charset="-34"/>
                <a:cs typeface="AngsanaUPC" pitchFamily="18" charset="-34"/>
              </a:rPr>
              <a:t>BRASIL </a:t>
            </a:r>
          </a:p>
          <a:p>
            <a:pPr algn="ctr"/>
            <a:r>
              <a:rPr lang="pt-BR" sz="3600" b="1" dirty="0">
                <a:latin typeface="AngsanaUPC" pitchFamily="18" charset="-34"/>
                <a:cs typeface="AngsanaUPC" pitchFamily="18" charset="-34"/>
              </a:rPr>
              <a:t>O FUTURO DA PESCA ESPORTIVA  MUNDIAL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484784"/>
            <a:ext cx="2736304" cy="2736304"/>
          </a:xfrm>
          <a:prstGeom prst="ellipse">
            <a:avLst/>
          </a:prstGeom>
          <a:solidFill>
            <a:srgbClr val="004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179512" y="2060848"/>
            <a:ext cx="2736304" cy="128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A Maior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Biodiversidade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Amazônia  e Pantanal</a:t>
            </a:r>
          </a:p>
        </p:txBody>
      </p:sp>
      <p:sp>
        <p:nvSpPr>
          <p:cNvPr id="15" name="Elipse 14"/>
          <p:cNvSpPr/>
          <p:nvPr/>
        </p:nvSpPr>
        <p:spPr>
          <a:xfrm>
            <a:off x="5436096" y="1484784"/>
            <a:ext cx="3456384" cy="3240360"/>
          </a:xfrm>
          <a:prstGeom prst="ellipse">
            <a:avLst/>
          </a:prstGeom>
          <a:solidFill>
            <a:srgbClr val="004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Título 1"/>
          <p:cNvSpPr txBox="1">
            <a:spLocks/>
          </p:cNvSpPr>
          <p:nvPr/>
        </p:nvSpPr>
        <p:spPr bwMode="auto">
          <a:xfrm>
            <a:off x="5724128" y="2420888"/>
            <a:ext cx="2916425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4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A Maior reserva de água doce do planeta  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REPRESAS, LAGOS E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RIOS</a:t>
            </a:r>
          </a:p>
          <a:p>
            <a:pPr algn="ctr"/>
            <a:endParaRPr lang="pt-BR" sz="2400" b="1" dirty="0">
              <a:solidFill>
                <a:schemeClr val="bg1"/>
              </a:solidFill>
              <a:latin typeface="Bebas Neue Bold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8 MIL KM DE LITORAL</a:t>
            </a:r>
          </a:p>
        </p:txBody>
      </p:sp>
      <p:sp>
        <p:nvSpPr>
          <p:cNvPr id="25" name="Elipse 24"/>
          <p:cNvSpPr/>
          <p:nvPr/>
        </p:nvSpPr>
        <p:spPr>
          <a:xfrm>
            <a:off x="2339752" y="3429000"/>
            <a:ext cx="3600400" cy="3429000"/>
          </a:xfrm>
          <a:prstGeom prst="ellipse">
            <a:avLst/>
          </a:prstGeom>
          <a:solidFill>
            <a:srgbClr val="004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" name="Título 1"/>
          <p:cNvSpPr txBox="1">
            <a:spLocks/>
          </p:cNvSpPr>
          <p:nvPr/>
        </p:nvSpPr>
        <p:spPr bwMode="auto">
          <a:xfrm>
            <a:off x="2483768" y="4077072"/>
            <a:ext cx="338437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 sz="2400" b="1" dirty="0">
              <a:solidFill>
                <a:schemeClr val="bg1"/>
              </a:solidFill>
              <a:latin typeface="Bebas Neue Bold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Os mais diversificados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destinos de pesca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Pousadas, Hotéis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Barcos-hotéis, expedições,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pesqueiros e centros urbanos</a:t>
            </a:r>
          </a:p>
        </p:txBody>
      </p:sp>
      <p:pic>
        <p:nvPicPr>
          <p:cNvPr id="18" name="Picture 2" descr="K:\ANEPE\10 - Logo ANEPE\01 - Logo ANEPE Atual\ANEPE com escrito web gran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1399" y="188640"/>
            <a:ext cx="1039073" cy="7920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e 14"/>
          <p:cNvSpPr/>
          <p:nvPr/>
        </p:nvSpPr>
        <p:spPr>
          <a:xfrm>
            <a:off x="323528" y="2348880"/>
            <a:ext cx="2088232" cy="2041327"/>
          </a:xfrm>
          <a:prstGeom prst="ellipse">
            <a:avLst/>
          </a:prstGeom>
          <a:solidFill>
            <a:srgbClr val="004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CaixaDeTexto 18"/>
          <p:cNvSpPr txBox="1">
            <a:spLocks noChangeArrowheads="1"/>
          </p:cNvSpPr>
          <p:nvPr/>
        </p:nvSpPr>
        <p:spPr bwMode="auto">
          <a:xfrm>
            <a:off x="468089" y="2276872"/>
            <a:ext cx="187166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104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Bebas Neue Bold"/>
                <a:ea typeface="Verdana" pitchFamily="34" charset="0"/>
                <a:cs typeface="Verdana" pitchFamily="34" charset="0"/>
              </a:rPr>
              <a:t>Estaleiros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Bebas Neue Bold"/>
                <a:ea typeface="Verdana" pitchFamily="34" charset="0"/>
                <a:cs typeface="Verdana" pitchFamily="34" charset="0"/>
              </a:rPr>
              <a:t>Lazer e pesca 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Bebas Neue Bold"/>
                <a:ea typeface="Verdana" pitchFamily="34" charset="0"/>
                <a:cs typeface="Verdana" pitchFamily="34" charset="0"/>
              </a:rPr>
              <a:t>recreativa</a:t>
            </a:r>
          </a:p>
        </p:txBody>
      </p:sp>
      <p:sp>
        <p:nvSpPr>
          <p:cNvPr id="17" name="Elipse 16"/>
          <p:cNvSpPr/>
          <p:nvPr/>
        </p:nvSpPr>
        <p:spPr>
          <a:xfrm>
            <a:off x="2051720" y="4149080"/>
            <a:ext cx="2664296" cy="2520280"/>
          </a:xfrm>
          <a:prstGeom prst="ellipse">
            <a:avLst/>
          </a:prstGeom>
          <a:solidFill>
            <a:srgbClr val="004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Título 1"/>
          <p:cNvSpPr txBox="1">
            <a:spLocks/>
          </p:cNvSpPr>
          <p:nvPr/>
        </p:nvSpPr>
        <p:spPr bwMode="auto">
          <a:xfrm>
            <a:off x="2123728" y="4941168"/>
            <a:ext cx="26035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19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Fabricantes, distribuidores,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Importadores 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Motores náuticos</a:t>
            </a:r>
          </a:p>
        </p:txBody>
      </p:sp>
      <p:sp>
        <p:nvSpPr>
          <p:cNvPr id="23" name="Elipse 22"/>
          <p:cNvSpPr/>
          <p:nvPr/>
        </p:nvSpPr>
        <p:spPr>
          <a:xfrm>
            <a:off x="4572000" y="1556792"/>
            <a:ext cx="2808312" cy="2736304"/>
          </a:xfrm>
          <a:prstGeom prst="ellipse">
            <a:avLst/>
          </a:prstGeom>
          <a:solidFill>
            <a:srgbClr val="004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" name="Título 1"/>
          <p:cNvSpPr txBox="1">
            <a:spLocks/>
          </p:cNvSpPr>
          <p:nvPr/>
        </p:nvSpPr>
        <p:spPr bwMode="auto">
          <a:xfrm>
            <a:off x="4716016" y="2436118"/>
            <a:ext cx="259228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96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Fabricantes, distribuidores,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Importadores,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motonáutica e acessórios náuticos</a:t>
            </a:r>
          </a:p>
        </p:txBody>
      </p:sp>
      <p:sp>
        <p:nvSpPr>
          <p:cNvPr id="26" name="Elipse 25"/>
          <p:cNvSpPr/>
          <p:nvPr/>
        </p:nvSpPr>
        <p:spPr>
          <a:xfrm>
            <a:off x="6372200" y="3933056"/>
            <a:ext cx="2614737" cy="2564953"/>
          </a:xfrm>
          <a:prstGeom prst="ellipse">
            <a:avLst/>
          </a:prstGeom>
          <a:solidFill>
            <a:srgbClr val="004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7" name="Título 1"/>
          <p:cNvSpPr txBox="1">
            <a:spLocks/>
          </p:cNvSpPr>
          <p:nvPr/>
        </p:nvSpPr>
        <p:spPr bwMode="auto">
          <a:xfrm>
            <a:off x="6431409" y="4725144"/>
            <a:ext cx="260508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190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Fabricantes, distribuidores,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Bebas Neue Bold" pitchFamily="34" charset="0"/>
                <a:ea typeface="Verdana" pitchFamily="34" charset="0"/>
                <a:cs typeface="Verdana" pitchFamily="34" charset="0"/>
              </a:rPr>
              <a:t>importadores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0" y="188640"/>
            <a:ext cx="6876256" cy="1152128"/>
          </a:xfrm>
          <a:prstGeom prst="rect">
            <a:avLst/>
          </a:prstGeom>
          <a:solidFill>
            <a:srgbClr val="004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latin typeface="AngsanaUPC" pitchFamily="18" charset="-34"/>
                <a:cs typeface="AngsanaUPC" pitchFamily="18" charset="-34"/>
              </a:rPr>
              <a:t>A INDUSTRIA DA PESCA ESPORTIVA NO BRASIL</a:t>
            </a:r>
          </a:p>
        </p:txBody>
      </p:sp>
      <p:pic>
        <p:nvPicPr>
          <p:cNvPr id="12" name="Picture 2" descr="K:\ANEPE\10 - Logo ANEPE\01 - Logo ANEPE Atual\ANEPE com escrito web gran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1399" y="188640"/>
            <a:ext cx="1039073" cy="7920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</TotalTime>
  <Words>1111</Words>
  <Application>Microsoft Office PowerPoint</Application>
  <PresentationFormat>Apresentação na tela (4:3)</PresentationFormat>
  <Paragraphs>178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esx</dc:creator>
  <cp:lastModifiedBy>Laís Mello</cp:lastModifiedBy>
  <cp:revision>189</cp:revision>
  <dcterms:created xsi:type="dcterms:W3CDTF">2014-08-26T12:54:40Z</dcterms:created>
  <dcterms:modified xsi:type="dcterms:W3CDTF">2018-12-03T19:19:20Z</dcterms:modified>
</cp:coreProperties>
</file>