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391" r:id="rId3"/>
    <p:sldId id="399" r:id="rId4"/>
    <p:sldId id="395" r:id="rId5"/>
    <p:sldId id="396" r:id="rId6"/>
    <p:sldId id="345" r:id="rId7"/>
    <p:sldId id="393" r:id="rId8"/>
    <p:sldId id="406" r:id="rId9"/>
    <p:sldId id="415" r:id="rId10"/>
    <p:sldId id="416" r:id="rId11"/>
    <p:sldId id="417" r:id="rId12"/>
    <p:sldId id="418" r:id="rId13"/>
    <p:sldId id="419" r:id="rId14"/>
    <p:sldId id="420" r:id="rId15"/>
    <p:sldId id="261" r:id="rId16"/>
    <p:sldId id="414" r:id="rId17"/>
    <p:sldId id="408" r:id="rId18"/>
    <p:sldId id="409" r:id="rId19"/>
    <p:sldId id="410" r:id="rId20"/>
    <p:sldId id="411" r:id="rId21"/>
    <p:sldId id="412" r:id="rId22"/>
    <p:sldId id="413" r:id="rId23"/>
    <p:sldId id="421" r:id="rId24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A20000"/>
    <a:srgbClr val="700000"/>
    <a:srgbClr val="FF3300"/>
    <a:srgbClr val="006600"/>
    <a:srgbClr val="005000"/>
    <a:srgbClr val="2C57B6"/>
    <a:srgbClr val="E0626E"/>
    <a:srgbClr val="003300"/>
    <a:srgbClr val="244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2C57B6"/>
                </a:solidFill>
              </a:rPr>
              <a:t>44</a:t>
            </a:r>
            <a:r>
              <a:rPr lang="en-US" baseline="0" dirty="0" smtClean="0">
                <a:solidFill>
                  <a:srgbClr val="2C57B6"/>
                </a:solidFill>
              </a:rPr>
              <a:t> COMPROMISSOS</a:t>
            </a:r>
            <a:endParaRPr lang="en-US" dirty="0">
              <a:solidFill>
                <a:srgbClr val="2C57B6"/>
              </a:solidFill>
            </a:endParaRPr>
          </a:p>
        </c:rich>
      </c:tx>
      <c:overlay val="0"/>
    </c:title>
    <c:autoTitleDeleted val="0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Ajuste de Conduta</c:v>
                </c:pt>
                <c:pt idx="1">
                  <c:v>Projetos Estruturantes</c:v>
                </c:pt>
                <c:pt idx="2">
                  <c:v>Compromisso Adicional FTTH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30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2C57B6"/>
                </a:solidFill>
              </a:rPr>
              <a:t>44</a:t>
            </a:r>
            <a:r>
              <a:rPr lang="en-US" baseline="0" dirty="0" smtClean="0">
                <a:solidFill>
                  <a:srgbClr val="2C57B6"/>
                </a:solidFill>
              </a:rPr>
              <a:t> COMPROMISSOS</a:t>
            </a:r>
            <a:endParaRPr lang="en-US" dirty="0">
              <a:solidFill>
                <a:srgbClr val="2C57B6"/>
              </a:solidFill>
            </a:endParaRPr>
          </a:p>
        </c:rich>
      </c:tx>
      <c:overlay val="0"/>
    </c:title>
    <c:autoTitleDeleted val="0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656049032899987E-2"/>
          <c:y val="0.10904707169288884"/>
          <c:w val="0.61680929257614447"/>
          <c:h val="0.804603334672215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Ampliação do Acesso</c:v>
                </c:pt>
                <c:pt idx="1">
                  <c:v>Compromisso Adicional FTTH</c:v>
                </c:pt>
                <c:pt idx="2">
                  <c:v>Direitos e Garantias dos Usuários</c:v>
                </c:pt>
                <c:pt idx="3">
                  <c:v>Fiscalização</c:v>
                </c:pt>
                <c:pt idx="4">
                  <c:v>Qualidade</c:v>
                </c:pt>
                <c:pt idx="5">
                  <c:v>Universalização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16</c:v>
                </c:pt>
                <c:pt idx="3">
                  <c:v>13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Entregas</c:v>
                </c:pt>
              </c:strCache>
            </c:strRef>
          </c:tx>
          <c:spPr>
            <a:solidFill>
              <a:srgbClr val="00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2C57B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Ampliação do Backbone</c:v>
                </c:pt>
                <c:pt idx="1">
                  <c:v>Ampliação da Capacidade Móvel</c:v>
                </c:pt>
                <c:pt idx="2">
                  <c:v>Ampliação do SMP</c:v>
                </c:pt>
                <c:pt idx="3">
                  <c:v>Ultra Banda Larga (Compromisso Adicional)</c:v>
                </c:pt>
                <c:pt idx="4">
                  <c:v>Implantação de 3G em 2G only</c:v>
                </c:pt>
                <c:pt idx="5">
                  <c:v>Opticalização de Sites</c:v>
                </c:pt>
                <c:pt idx="6">
                  <c:v>Implantação de 4G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101</c:v>
                </c:pt>
                <c:pt idx="1">
                  <c:v>145</c:v>
                </c:pt>
                <c:pt idx="2">
                  <c:v>144</c:v>
                </c:pt>
                <c:pt idx="3">
                  <c:v>105</c:v>
                </c:pt>
                <c:pt idx="4">
                  <c:v>39</c:v>
                </c:pt>
                <c:pt idx="5">
                  <c:v>221</c:v>
                </c:pt>
                <c:pt idx="6">
                  <c:v>152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695488"/>
        <c:axId val="188699376"/>
      </c:barChart>
      <c:catAx>
        <c:axId val="188695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 algn="just">
              <a:defRPr>
                <a:solidFill>
                  <a:srgbClr val="2C5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t-BR"/>
          </a:p>
        </c:txPr>
        <c:crossAx val="188699376"/>
        <c:crosses val="autoZero"/>
        <c:auto val="1"/>
        <c:lblAlgn val="r"/>
        <c:lblOffset val="100"/>
        <c:noMultiLvlLbl val="0"/>
      </c:catAx>
      <c:valAx>
        <c:axId val="188699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6954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0" dirty="0" err="1" smtClean="0"/>
              <a:t>Quantidade</a:t>
            </a:r>
            <a:r>
              <a:rPr lang="en-US" sz="2000" b="0" dirty="0" smtClean="0"/>
              <a:t> de </a:t>
            </a:r>
            <a:r>
              <a:rPr lang="en-US" sz="2000" b="0" dirty="0" err="1" smtClean="0"/>
              <a:t>projetos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por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município</a:t>
            </a:r>
            <a:endParaRPr lang="en-US" sz="2000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433</c:v>
                </c:pt>
                <c:pt idx="1">
                  <c:v>96</c:v>
                </c:pt>
                <c:pt idx="2">
                  <c:v>86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347440"/>
        <c:axId val="187347832"/>
      </c:barChart>
      <c:catAx>
        <c:axId val="18734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347832"/>
        <c:crosses val="autoZero"/>
        <c:auto val="1"/>
        <c:lblAlgn val="ctr"/>
        <c:lblOffset val="100"/>
        <c:noMultiLvlLbl val="0"/>
      </c:catAx>
      <c:valAx>
        <c:axId val="1873478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73474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2C57B6"/>
                </a:solidFill>
              </a:defRPr>
            </a:pPr>
            <a:r>
              <a:rPr lang="en-US" sz="1800" dirty="0">
                <a:solidFill>
                  <a:srgbClr val="2C57B6"/>
                </a:solidFill>
              </a:rPr>
              <a:t>Valor de </a:t>
            </a:r>
            <a:r>
              <a:rPr lang="en-US" sz="1800" dirty="0" err="1">
                <a:solidFill>
                  <a:srgbClr val="2C57B6"/>
                </a:solidFill>
              </a:rPr>
              <a:t>Referência</a:t>
            </a:r>
            <a:r>
              <a:rPr lang="en-US" sz="1800" dirty="0">
                <a:solidFill>
                  <a:srgbClr val="2C57B6"/>
                </a:solidFill>
              </a:rPr>
              <a:t> R$ </a:t>
            </a:r>
            <a:r>
              <a:rPr lang="en-US" sz="1800" dirty="0" smtClean="0">
                <a:solidFill>
                  <a:srgbClr val="2C57B6"/>
                </a:solidFill>
              </a:rPr>
              <a:t>3,07 Bi*</a:t>
            </a:r>
            <a:endParaRPr lang="en-US" sz="1800" dirty="0">
              <a:solidFill>
                <a:srgbClr val="2C57B6"/>
              </a:solidFill>
            </a:endParaRPr>
          </a:p>
        </c:rich>
      </c:tx>
      <c:layout>
        <c:manualLayout>
          <c:xMode val="edge"/>
          <c:yMode val="edge"/>
          <c:x val="0.12786876561040542"/>
          <c:y val="3.180429861162967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34562620614173"/>
          <c:y val="0.49995014215178285"/>
          <c:w val="0.54839019944286027"/>
          <c:h val="0.39905698091833153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VR Ajuste de Conduta</c:v>
                </c:pt>
                <c:pt idx="1">
                  <c:v>VR Compromisso Adicional</c:v>
                </c:pt>
              </c:strCache>
            </c:strRef>
          </c:cat>
          <c:val>
            <c:numRef>
              <c:f>Plan1!$B$2:$B$3</c:f>
              <c:numCache>
                <c:formatCode>0.0</c:formatCode>
                <c:ptCount val="2"/>
                <c:pt idx="0">
                  <c:v>1.839</c:v>
                </c:pt>
                <c:pt idx="1">
                  <c:v>1.226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2C57B6"/>
                </a:solidFill>
              </a:defRPr>
            </a:pPr>
            <a:r>
              <a:rPr lang="en-US" dirty="0" err="1">
                <a:solidFill>
                  <a:srgbClr val="2C57B6"/>
                </a:solidFill>
              </a:rPr>
              <a:t>Multa</a:t>
            </a:r>
            <a:r>
              <a:rPr lang="en-US" dirty="0">
                <a:solidFill>
                  <a:srgbClr val="2C57B6"/>
                </a:solidFill>
              </a:rPr>
              <a:t> Total R$ </a:t>
            </a:r>
            <a:r>
              <a:rPr lang="en-US" dirty="0" smtClean="0">
                <a:solidFill>
                  <a:srgbClr val="2C57B6"/>
                </a:solidFill>
              </a:rPr>
              <a:t>9,8 </a:t>
            </a:r>
            <a:r>
              <a:rPr lang="en-US" dirty="0" err="1" smtClean="0">
                <a:solidFill>
                  <a:srgbClr val="2C57B6"/>
                </a:solidFill>
              </a:rPr>
              <a:t>Bilhões</a:t>
            </a:r>
            <a:r>
              <a:rPr lang="en-US" dirty="0" smtClean="0">
                <a:solidFill>
                  <a:srgbClr val="2C57B6"/>
                </a:solidFill>
              </a:rPr>
              <a:t>*</a:t>
            </a:r>
            <a:endParaRPr lang="en-US" dirty="0">
              <a:solidFill>
                <a:srgbClr val="2C57B6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Multa VR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Multa do Ajuste</c:v>
                </c:pt>
                <c:pt idx="1">
                  <c:v>Multa do Compromisso Adicional</c:v>
                </c:pt>
              </c:strCache>
            </c:strRef>
          </c:cat>
          <c:val>
            <c:numRef>
              <c:f>Plan1!$B$2:$B$3</c:f>
              <c:numCache>
                <c:formatCode>0.00</c:formatCode>
                <c:ptCount val="2"/>
                <c:pt idx="0">
                  <c:v>1.839</c:v>
                </c:pt>
                <c:pt idx="1">
                  <c:v>1.226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Multas Diárias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A2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Multa do Ajuste</c:v>
                </c:pt>
                <c:pt idx="1">
                  <c:v>Multa do Compromisso Adicional</c:v>
                </c:pt>
              </c:strCache>
            </c:strRef>
          </c:cat>
          <c:val>
            <c:numRef>
              <c:f>Plan1!$C$2:$C$3</c:f>
              <c:numCache>
                <c:formatCode>0.00</c:formatCode>
                <c:ptCount val="2"/>
                <c:pt idx="0">
                  <c:v>3.6779999999999999</c:v>
                </c:pt>
                <c:pt idx="1">
                  <c:v>3.0649999999999999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1280208"/>
        <c:axId val="541286088"/>
      </c:barChart>
      <c:catAx>
        <c:axId val="54128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1286088"/>
        <c:crosses val="autoZero"/>
        <c:auto val="1"/>
        <c:lblAlgn val="ctr"/>
        <c:lblOffset val="100"/>
        <c:noMultiLvlLbl val="0"/>
      </c:catAx>
      <c:valAx>
        <c:axId val="541286088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54128020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9E3F4-D8A3-44BC-927C-D650B73DE48F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F4AED7F-FD60-4AD8-B973-506247CFB2FA}">
      <dgm:prSet phldrT="[Texto]"/>
      <dgm:spPr/>
      <dgm:t>
        <a:bodyPr/>
        <a:lstStyle/>
        <a:p>
          <a:r>
            <a:rPr lang="pt-BR" dirty="0" smtClean="0"/>
            <a:t>Acesso aos serviços com qualidade</a:t>
          </a:r>
          <a:endParaRPr lang="pt-BR" dirty="0"/>
        </a:p>
      </dgm:t>
    </dgm:pt>
    <dgm:pt modelId="{901F5CF0-7DB6-4BA5-B2FE-D4705D3AE3C2}" type="parTrans" cxnId="{234FA106-D7FF-411F-8196-85A0F13D0E02}">
      <dgm:prSet/>
      <dgm:spPr/>
      <dgm:t>
        <a:bodyPr/>
        <a:lstStyle/>
        <a:p>
          <a:endParaRPr lang="pt-BR"/>
        </a:p>
      </dgm:t>
    </dgm:pt>
    <dgm:pt modelId="{A5B6EA3A-1C44-4561-A3C8-1635C45B94F0}" type="sibTrans" cxnId="{234FA106-D7FF-411F-8196-85A0F13D0E02}">
      <dgm:prSet/>
      <dgm:spPr/>
      <dgm:t>
        <a:bodyPr/>
        <a:lstStyle/>
        <a:p>
          <a:endParaRPr lang="pt-BR"/>
        </a:p>
      </dgm:t>
    </dgm:pt>
    <dgm:pt modelId="{84F06666-09DB-4FEF-9F06-01F6A907BD0A}">
      <dgm:prSet phldrT="[Texto]"/>
      <dgm:spPr/>
      <dgm:t>
        <a:bodyPr/>
        <a:lstStyle/>
        <a:p>
          <a:r>
            <a:rPr lang="pt-BR" dirty="0" smtClean="0"/>
            <a:t>Maior efetividade das ações regulatórias</a:t>
          </a:r>
          <a:endParaRPr lang="pt-BR" dirty="0"/>
        </a:p>
      </dgm:t>
    </dgm:pt>
    <dgm:pt modelId="{189DBD07-38CA-4596-AC1F-CBC99E477D32}" type="parTrans" cxnId="{4AFA0A29-EC1D-4978-94C4-DB08EDA70389}">
      <dgm:prSet/>
      <dgm:spPr>
        <a:gradFill rotWithShape="0">
          <a:gsLst>
            <a:gs pos="0">
              <a:schemeClr val="bg1"/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pt-BR"/>
        </a:p>
      </dgm:t>
    </dgm:pt>
    <dgm:pt modelId="{970DCCA6-B4FA-4650-8CD8-2E724F6DF6D6}" type="sibTrans" cxnId="{4AFA0A29-EC1D-4978-94C4-DB08EDA70389}">
      <dgm:prSet/>
      <dgm:spPr/>
      <dgm:t>
        <a:bodyPr/>
        <a:lstStyle/>
        <a:p>
          <a:endParaRPr lang="pt-BR"/>
        </a:p>
      </dgm:t>
    </dgm:pt>
    <dgm:pt modelId="{31989135-CE56-4E02-A24B-BF1A6CD50D08}">
      <dgm:prSet phldrT="[Texto]"/>
      <dgm:spPr/>
      <dgm:t>
        <a:bodyPr/>
        <a:lstStyle/>
        <a:p>
          <a:r>
            <a:rPr lang="pt-BR" dirty="0" smtClean="0"/>
            <a:t>Foco na causa-raiz dos problemas recorrentes</a:t>
          </a:r>
          <a:endParaRPr lang="pt-BR" dirty="0"/>
        </a:p>
      </dgm:t>
    </dgm:pt>
    <dgm:pt modelId="{0E225D2E-1CE9-44D4-8137-0CFBA9BA7D57}" type="parTrans" cxnId="{2873C71D-8048-4112-A9B4-CB6B93164021}">
      <dgm:prSet/>
      <dgm:spPr>
        <a:gradFill rotWithShape="0">
          <a:gsLst>
            <a:gs pos="0">
              <a:schemeClr val="bg1"/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pt-BR"/>
        </a:p>
      </dgm:t>
    </dgm:pt>
    <dgm:pt modelId="{0B06A866-8C76-45A4-9884-F88CED28186A}" type="sibTrans" cxnId="{2873C71D-8048-4112-A9B4-CB6B93164021}">
      <dgm:prSet/>
      <dgm:spPr/>
      <dgm:t>
        <a:bodyPr/>
        <a:lstStyle/>
        <a:p>
          <a:endParaRPr lang="pt-BR"/>
        </a:p>
      </dgm:t>
    </dgm:pt>
    <dgm:pt modelId="{C66671D2-4189-40F0-A821-C24D851DFA7F}">
      <dgm:prSet phldrT="[Texto]"/>
      <dgm:spPr/>
      <dgm:t>
        <a:bodyPr/>
        <a:lstStyle/>
        <a:p>
          <a:r>
            <a:rPr lang="pt-BR" dirty="0" smtClean="0"/>
            <a:t>Melhorar a prestação dos serviços</a:t>
          </a:r>
          <a:endParaRPr lang="pt-BR" dirty="0"/>
        </a:p>
      </dgm:t>
    </dgm:pt>
    <dgm:pt modelId="{5AD4A68D-BD5A-490D-B14F-4924F9162786}" type="parTrans" cxnId="{8ED4FA0B-5DF2-4FB0-A12C-211E36D91E23}">
      <dgm:prSet/>
      <dgm:spPr>
        <a:gradFill rotWithShape="0">
          <a:gsLst>
            <a:gs pos="0">
              <a:schemeClr val="bg1"/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pt-BR"/>
        </a:p>
      </dgm:t>
    </dgm:pt>
    <dgm:pt modelId="{A922FFCB-8081-4CA3-A36A-B5F7ADA014ED}" type="sibTrans" cxnId="{8ED4FA0B-5DF2-4FB0-A12C-211E36D91E23}">
      <dgm:prSet/>
      <dgm:spPr/>
      <dgm:t>
        <a:bodyPr/>
        <a:lstStyle/>
        <a:p>
          <a:endParaRPr lang="pt-BR"/>
        </a:p>
      </dgm:t>
    </dgm:pt>
    <dgm:pt modelId="{5D52833A-EB44-4EB2-98C3-6CC4D06E5AF5}">
      <dgm:prSet phldrT="[Texto]"/>
      <dgm:spPr/>
      <dgm:t>
        <a:bodyPr/>
        <a:lstStyle/>
        <a:p>
          <a:r>
            <a:rPr lang="pt-BR" dirty="0" smtClean="0"/>
            <a:t>Solução rápida e eficaz da irregularidade</a:t>
          </a:r>
          <a:endParaRPr lang="pt-BR" dirty="0"/>
        </a:p>
      </dgm:t>
    </dgm:pt>
    <dgm:pt modelId="{B73D1C1E-77FE-44F7-A3A9-2D3925EAD516}" type="parTrans" cxnId="{D7212702-478B-45BE-8DC9-4286F81D15E2}">
      <dgm:prSet/>
      <dgm:spPr/>
      <dgm:t>
        <a:bodyPr/>
        <a:lstStyle/>
        <a:p>
          <a:endParaRPr lang="pt-BR"/>
        </a:p>
      </dgm:t>
    </dgm:pt>
    <dgm:pt modelId="{4AE427A2-C641-4D0B-9059-D69D3885FF74}" type="sibTrans" cxnId="{D7212702-478B-45BE-8DC9-4286F81D15E2}">
      <dgm:prSet/>
      <dgm:spPr/>
      <dgm:t>
        <a:bodyPr/>
        <a:lstStyle/>
        <a:p>
          <a:endParaRPr lang="pt-BR"/>
        </a:p>
      </dgm:t>
    </dgm:pt>
    <dgm:pt modelId="{B7CBA73D-7768-4B15-A236-B55BBE8D9E8E}">
      <dgm:prSet phldrT="[Texto]"/>
      <dgm:spPr/>
      <dgm:t>
        <a:bodyPr/>
        <a:lstStyle/>
        <a:p>
          <a:r>
            <a:rPr lang="pt-BR" dirty="0" smtClean="0"/>
            <a:t>Direcionar investimentos na rede</a:t>
          </a:r>
          <a:endParaRPr lang="pt-BR" dirty="0"/>
        </a:p>
      </dgm:t>
    </dgm:pt>
    <dgm:pt modelId="{8AA1269D-AD4E-424D-935D-29F5A6F43167}" type="parTrans" cxnId="{3160EF86-90AD-4FB8-9004-B6F4DFF05307}">
      <dgm:prSet/>
      <dgm:spPr/>
      <dgm:t>
        <a:bodyPr/>
        <a:lstStyle/>
        <a:p>
          <a:endParaRPr lang="pt-BR"/>
        </a:p>
      </dgm:t>
    </dgm:pt>
    <dgm:pt modelId="{0C174714-BC2B-44E4-A0D9-EAE0C8BA4A53}" type="sibTrans" cxnId="{3160EF86-90AD-4FB8-9004-B6F4DFF05307}">
      <dgm:prSet/>
      <dgm:spPr/>
      <dgm:t>
        <a:bodyPr/>
        <a:lstStyle/>
        <a:p>
          <a:endParaRPr lang="pt-BR"/>
        </a:p>
      </dgm:t>
    </dgm:pt>
    <dgm:pt modelId="{996BE5C3-5600-4D40-A04A-F3A9E7E3D3E4}" type="pres">
      <dgm:prSet presAssocID="{37B9E3F4-D8A3-44BC-927C-D650B73DE48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9FA6D3-FCAA-4FF3-8363-F232FD4E3080}" type="pres">
      <dgm:prSet presAssocID="{3F4AED7F-FD60-4AD8-B973-506247CFB2FA}" presName="centerShape" presStyleLbl="node0" presStyleIdx="0" presStyleCnt="1"/>
      <dgm:spPr/>
      <dgm:t>
        <a:bodyPr/>
        <a:lstStyle/>
        <a:p>
          <a:endParaRPr lang="pt-BR"/>
        </a:p>
      </dgm:t>
    </dgm:pt>
    <dgm:pt modelId="{E339666D-9A2A-45FA-8C38-838205F13764}" type="pres">
      <dgm:prSet presAssocID="{189DBD07-38CA-4596-AC1F-CBC99E477D32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2E1369F7-CB2F-4161-BADE-CBA2F67D3184}" type="pres">
      <dgm:prSet presAssocID="{84F06666-09DB-4FEF-9F06-01F6A907BD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4A7D3E-F987-4A20-8347-EB7EFF4E9D10}" type="pres">
      <dgm:prSet presAssocID="{0E225D2E-1CE9-44D4-8137-0CFBA9BA7D57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EF81FEFD-4B0B-45B8-B069-03F774B4943B}" type="pres">
      <dgm:prSet presAssocID="{31989135-CE56-4E02-A24B-BF1A6CD50D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EAA714-F75B-4699-BFEF-7DEA2AAF84D7}" type="pres">
      <dgm:prSet presAssocID="{B73D1C1E-77FE-44F7-A3A9-2D3925EAD516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F89E44F2-2467-4EA9-BD05-9493ED1573E7}" type="pres">
      <dgm:prSet presAssocID="{5D52833A-EB44-4EB2-98C3-6CC4D06E5AF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DAA8A9-B25C-4CF2-AAA8-F64CCD0FE8B1}" type="pres">
      <dgm:prSet presAssocID="{8AA1269D-AD4E-424D-935D-29F5A6F43167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AC149BCF-7780-45B3-8FFF-D4CE29C5FFEA}" type="pres">
      <dgm:prSet presAssocID="{B7CBA73D-7768-4B15-A236-B55BBE8D9E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EE5C89-FA61-4F6C-B8C6-BDF887CF61DC}" type="pres">
      <dgm:prSet presAssocID="{5AD4A68D-BD5A-490D-B14F-4924F9162786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A65FC987-DF41-4686-BEEC-D27C8156F352}" type="pres">
      <dgm:prSet presAssocID="{C66671D2-4189-40F0-A821-C24D851DFA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0BAD58-45B1-4062-86BB-7694D133DD04}" type="presOf" srcId="{31989135-CE56-4E02-A24B-BF1A6CD50D08}" destId="{EF81FEFD-4B0B-45B8-B069-03F774B4943B}" srcOrd="0" destOrd="0" presId="urn:microsoft.com/office/officeart/2005/8/layout/radial4"/>
    <dgm:cxn modelId="{6EDD5BE3-C6B8-4A63-A002-B28D69F0B844}" type="presOf" srcId="{37B9E3F4-D8A3-44BC-927C-D650B73DE48F}" destId="{996BE5C3-5600-4D40-A04A-F3A9E7E3D3E4}" srcOrd="0" destOrd="0" presId="urn:microsoft.com/office/officeart/2005/8/layout/radial4"/>
    <dgm:cxn modelId="{74EEE869-6A6D-4317-AB03-753744D5A63C}" type="presOf" srcId="{C66671D2-4189-40F0-A821-C24D851DFA7F}" destId="{A65FC987-DF41-4686-BEEC-D27C8156F352}" srcOrd="0" destOrd="0" presId="urn:microsoft.com/office/officeart/2005/8/layout/radial4"/>
    <dgm:cxn modelId="{E6135EF3-0E35-45FD-80FC-F75CDDA93F63}" type="presOf" srcId="{5D52833A-EB44-4EB2-98C3-6CC4D06E5AF5}" destId="{F89E44F2-2467-4EA9-BD05-9493ED1573E7}" srcOrd="0" destOrd="0" presId="urn:microsoft.com/office/officeart/2005/8/layout/radial4"/>
    <dgm:cxn modelId="{D7212702-478B-45BE-8DC9-4286F81D15E2}" srcId="{3F4AED7F-FD60-4AD8-B973-506247CFB2FA}" destId="{5D52833A-EB44-4EB2-98C3-6CC4D06E5AF5}" srcOrd="2" destOrd="0" parTransId="{B73D1C1E-77FE-44F7-A3A9-2D3925EAD516}" sibTransId="{4AE427A2-C641-4D0B-9059-D69D3885FF74}"/>
    <dgm:cxn modelId="{5D55CA08-F1F3-48D1-859D-3411EFC48BD5}" type="presOf" srcId="{3F4AED7F-FD60-4AD8-B973-506247CFB2FA}" destId="{C79FA6D3-FCAA-4FF3-8363-F232FD4E3080}" srcOrd="0" destOrd="0" presId="urn:microsoft.com/office/officeart/2005/8/layout/radial4"/>
    <dgm:cxn modelId="{234FA106-D7FF-411F-8196-85A0F13D0E02}" srcId="{37B9E3F4-D8A3-44BC-927C-D650B73DE48F}" destId="{3F4AED7F-FD60-4AD8-B973-506247CFB2FA}" srcOrd="0" destOrd="0" parTransId="{901F5CF0-7DB6-4BA5-B2FE-D4705D3AE3C2}" sibTransId="{A5B6EA3A-1C44-4561-A3C8-1635C45B94F0}"/>
    <dgm:cxn modelId="{90592800-AEAE-4E8F-B148-8E4FCADFF627}" type="presOf" srcId="{189DBD07-38CA-4596-AC1F-CBC99E477D32}" destId="{E339666D-9A2A-45FA-8C38-838205F13764}" srcOrd="0" destOrd="0" presId="urn:microsoft.com/office/officeart/2005/8/layout/radial4"/>
    <dgm:cxn modelId="{2873C71D-8048-4112-A9B4-CB6B93164021}" srcId="{3F4AED7F-FD60-4AD8-B973-506247CFB2FA}" destId="{31989135-CE56-4E02-A24B-BF1A6CD50D08}" srcOrd="1" destOrd="0" parTransId="{0E225D2E-1CE9-44D4-8137-0CFBA9BA7D57}" sibTransId="{0B06A866-8C76-45A4-9884-F88CED28186A}"/>
    <dgm:cxn modelId="{56C5CA78-A92F-4020-B3EC-4DC6FF670D87}" type="presOf" srcId="{0E225D2E-1CE9-44D4-8137-0CFBA9BA7D57}" destId="{314A7D3E-F987-4A20-8347-EB7EFF4E9D10}" srcOrd="0" destOrd="0" presId="urn:microsoft.com/office/officeart/2005/8/layout/radial4"/>
    <dgm:cxn modelId="{B93A0935-D297-445C-9712-C64783A9BC33}" type="presOf" srcId="{8AA1269D-AD4E-424D-935D-29F5A6F43167}" destId="{0CDAA8A9-B25C-4CF2-AAA8-F64CCD0FE8B1}" srcOrd="0" destOrd="0" presId="urn:microsoft.com/office/officeart/2005/8/layout/radial4"/>
    <dgm:cxn modelId="{3160EF86-90AD-4FB8-9004-B6F4DFF05307}" srcId="{3F4AED7F-FD60-4AD8-B973-506247CFB2FA}" destId="{B7CBA73D-7768-4B15-A236-B55BBE8D9E8E}" srcOrd="3" destOrd="0" parTransId="{8AA1269D-AD4E-424D-935D-29F5A6F43167}" sibTransId="{0C174714-BC2B-44E4-A0D9-EAE0C8BA4A53}"/>
    <dgm:cxn modelId="{C39B174C-3105-48B0-B4B1-8F41BB28775E}" type="presOf" srcId="{84F06666-09DB-4FEF-9F06-01F6A907BD0A}" destId="{2E1369F7-CB2F-4161-BADE-CBA2F67D3184}" srcOrd="0" destOrd="0" presId="urn:microsoft.com/office/officeart/2005/8/layout/radial4"/>
    <dgm:cxn modelId="{7A114D9A-9A48-43A8-A688-920461601F27}" type="presOf" srcId="{B73D1C1E-77FE-44F7-A3A9-2D3925EAD516}" destId="{6FEAA714-F75B-4699-BFEF-7DEA2AAF84D7}" srcOrd="0" destOrd="0" presId="urn:microsoft.com/office/officeart/2005/8/layout/radial4"/>
    <dgm:cxn modelId="{90787D65-19A5-41F3-A38D-C0B4A80C7ED0}" type="presOf" srcId="{5AD4A68D-BD5A-490D-B14F-4924F9162786}" destId="{70EE5C89-FA61-4F6C-B8C6-BDF887CF61DC}" srcOrd="0" destOrd="0" presId="urn:microsoft.com/office/officeart/2005/8/layout/radial4"/>
    <dgm:cxn modelId="{8ED4FA0B-5DF2-4FB0-A12C-211E36D91E23}" srcId="{3F4AED7F-FD60-4AD8-B973-506247CFB2FA}" destId="{C66671D2-4189-40F0-A821-C24D851DFA7F}" srcOrd="4" destOrd="0" parTransId="{5AD4A68D-BD5A-490D-B14F-4924F9162786}" sibTransId="{A922FFCB-8081-4CA3-A36A-B5F7ADA014ED}"/>
    <dgm:cxn modelId="{4D3C332D-55A0-4AF1-91D1-4F25164B3391}" type="presOf" srcId="{B7CBA73D-7768-4B15-A236-B55BBE8D9E8E}" destId="{AC149BCF-7780-45B3-8FFF-D4CE29C5FFEA}" srcOrd="0" destOrd="0" presId="urn:microsoft.com/office/officeart/2005/8/layout/radial4"/>
    <dgm:cxn modelId="{4AFA0A29-EC1D-4978-94C4-DB08EDA70389}" srcId="{3F4AED7F-FD60-4AD8-B973-506247CFB2FA}" destId="{84F06666-09DB-4FEF-9F06-01F6A907BD0A}" srcOrd="0" destOrd="0" parTransId="{189DBD07-38CA-4596-AC1F-CBC99E477D32}" sibTransId="{970DCCA6-B4FA-4650-8CD8-2E724F6DF6D6}"/>
    <dgm:cxn modelId="{BDCAC718-14C7-4358-9FE0-7C714278C4F1}" type="presParOf" srcId="{996BE5C3-5600-4D40-A04A-F3A9E7E3D3E4}" destId="{C79FA6D3-FCAA-4FF3-8363-F232FD4E3080}" srcOrd="0" destOrd="0" presId="urn:microsoft.com/office/officeart/2005/8/layout/radial4"/>
    <dgm:cxn modelId="{A2A75AD7-5F93-4214-8AAF-CBF785202237}" type="presParOf" srcId="{996BE5C3-5600-4D40-A04A-F3A9E7E3D3E4}" destId="{E339666D-9A2A-45FA-8C38-838205F13764}" srcOrd="1" destOrd="0" presId="urn:microsoft.com/office/officeart/2005/8/layout/radial4"/>
    <dgm:cxn modelId="{1B50B2DE-8F23-4287-A274-1A1E5D36CF4B}" type="presParOf" srcId="{996BE5C3-5600-4D40-A04A-F3A9E7E3D3E4}" destId="{2E1369F7-CB2F-4161-BADE-CBA2F67D3184}" srcOrd="2" destOrd="0" presId="urn:microsoft.com/office/officeart/2005/8/layout/radial4"/>
    <dgm:cxn modelId="{205E4FA0-A6FF-4257-A58B-E9D91595B9B3}" type="presParOf" srcId="{996BE5C3-5600-4D40-A04A-F3A9E7E3D3E4}" destId="{314A7D3E-F987-4A20-8347-EB7EFF4E9D10}" srcOrd="3" destOrd="0" presId="urn:microsoft.com/office/officeart/2005/8/layout/radial4"/>
    <dgm:cxn modelId="{0E1B7E07-D3F7-4A6A-B708-141BA30275C9}" type="presParOf" srcId="{996BE5C3-5600-4D40-A04A-F3A9E7E3D3E4}" destId="{EF81FEFD-4B0B-45B8-B069-03F774B4943B}" srcOrd="4" destOrd="0" presId="urn:microsoft.com/office/officeart/2005/8/layout/radial4"/>
    <dgm:cxn modelId="{AF87F4D3-20B0-431C-8A59-B70FA33F8092}" type="presParOf" srcId="{996BE5C3-5600-4D40-A04A-F3A9E7E3D3E4}" destId="{6FEAA714-F75B-4699-BFEF-7DEA2AAF84D7}" srcOrd="5" destOrd="0" presId="urn:microsoft.com/office/officeart/2005/8/layout/radial4"/>
    <dgm:cxn modelId="{53F02034-E096-49AE-9457-BD7AF9B6753A}" type="presParOf" srcId="{996BE5C3-5600-4D40-A04A-F3A9E7E3D3E4}" destId="{F89E44F2-2467-4EA9-BD05-9493ED1573E7}" srcOrd="6" destOrd="0" presId="urn:microsoft.com/office/officeart/2005/8/layout/radial4"/>
    <dgm:cxn modelId="{328FF6BE-61E3-491B-909D-955D8C1923B1}" type="presParOf" srcId="{996BE5C3-5600-4D40-A04A-F3A9E7E3D3E4}" destId="{0CDAA8A9-B25C-4CF2-AAA8-F64CCD0FE8B1}" srcOrd="7" destOrd="0" presId="urn:microsoft.com/office/officeart/2005/8/layout/radial4"/>
    <dgm:cxn modelId="{D8830552-56BF-446F-9CD1-DC6EC6F22A87}" type="presParOf" srcId="{996BE5C3-5600-4D40-A04A-F3A9E7E3D3E4}" destId="{AC149BCF-7780-45B3-8FFF-D4CE29C5FFEA}" srcOrd="8" destOrd="0" presId="urn:microsoft.com/office/officeart/2005/8/layout/radial4"/>
    <dgm:cxn modelId="{18662A0C-BE02-41C0-9C2F-88BDD140E61A}" type="presParOf" srcId="{996BE5C3-5600-4D40-A04A-F3A9E7E3D3E4}" destId="{70EE5C89-FA61-4F6C-B8C6-BDF887CF61DC}" srcOrd="9" destOrd="0" presId="urn:microsoft.com/office/officeart/2005/8/layout/radial4"/>
    <dgm:cxn modelId="{054ACDA0-712C-4039-8C77-C88C6CCF5C8F}" type="presParOf" srcId="{996BE5C3-5600-4D40-A04A-F3A9E7E3D3E4}" destId="{A65FC987-DF41-4686-BEEC-D27C8156F35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FA6D3-FCAA-4FF3-8363-F232FD4E3080}">
      <dsp:nvSpPr>
        <dsp:cNvPr id="0" name=""/>
        <dsp:cNvSpPr/>
      </dsp:nvSpPr>
      <dsp:spPr>
        <a:xfrm>
          <a:off x="3263160" y="2729251"/>
          <a:ext cx="2021730" cy="20217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Acesso aos serviços com qualidade</a:t>
          </a:r>
          <a:endParaRPr lang="pt-BR" sz="2400" kern="1200" dirty="0"/>
        </a:p>
      </dsp:txBody>
      <dsp:txXfrm>
        <a:off x="3559236" y="3025327"/>
        <a:ext cx="1429578" cy="1429578"/>
      </dsp:txXfrm>
    </dsp:sp>
    <dsp:sp modelId="{E339666D-9A2A-45FA-8C38-838205F13764}">
      <dsp:nvSpPr>
        <dsp:cNvPr id="0" name=""/>
        <dsp:cNvSpPr/>
      </dsp:nvSpPr>
      <dsp:spPr>
        <a:xfrm rot="10800000">
          <a:off x="1303711" y="3452020"/>
          <a:ext cx="1851679" cy="57619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bg1"/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1369F7-CB2F-4161-BADE-CBA2F67D3184}">
      <dsp:nvSpPr>
        <dsp:cNvPr id="0" name=""/>
        <dsp:cNvSpPr/>
      </dsp:nvSpPr>
      <dsp:spPr>
        <a:xfrm>
          <a:off x="343388" y="2971859"/>
          <a:ext cx="1920644" cy="1536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Maior efetividade das ações regulatórias</a:t>
          </a:r>
          <a:endParaRPr lang="pt-BR" sz="2300" kern="1200" dirty="0"/>
        </a:p>
      </dsp:txBody>
      <dsp:txXfrm>
        <a:off x="388391" y="3016862"/>
        <a:ext cx="1830638" cy="1446509"/>
      </dsp:txXfrm>
    </dsp:sp>
    <dsp:sp modelId="{314A7D3E-F987-4A20-8347-EB7EFF4E9D10}">
      <dsp:nvSpPr>
        <dsp:cNvPr id="0" name=""/>
        <dsp:cNvSpPr/>
      </dsp:nvSpPr>
      <dsp:spPr>
        <a:xfrm rot="13500000">
          <a:off x="1902523" y="2006358"/>
          <a:ext cx="1851679" cy="57619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bg1"/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81FEFD-4B0B-45B8-B069-03F774B4943B}">
      <dsp:nvSpPr>
        <dsp:cNvPr id="0" name=""/>
        <dsp:cNvSpPr/>
      </dsp:nvSpPr>
      <dsp:spPr>
        <a:xfrm>
          <a:off x="1213373" y="871530"/>
          <a:ext cx="1920644" cy="1536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Foco na causa-raiz dos problemas recorrentes</a:t>
          </a:r>
          <a:endParaRPr lang="pt-BR" sz="2300" kern="1200" dirty="0"/>
        </a:p>
      </dsp:txBody>
      <dsp:txXfrm>
        <a:off x="1258376" y="916533"/>
        <a:ext cx="1830638" cy="1446509"/>
      </dsp:txXfrm>
    </dsp:sp>
    <dsp:sp modelId="{6FEAA714-F75B-4699-BFEF-7DEA2AAF84D7}">
      <dsp:nvSpPr>
        <dsp:cNvPr id="0" name=""/>
        <dsp:cNvSpPr/>
      </dsp:nvSpPr>
      <dsp:spPr>
        <a:xfrm rot="16200000">
          <a:off x="3348185" y="1407545"/>
          <a:ext cx="1851679" cy="57619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E44F2-2467-4EA9-BD05-9493ED1573E7}">
      <dsp:nvSpPr>
        <dsp:cNvPr id="0" name=""/>
        <dsp:cNvSpPr/>
      </dsp:nvSpPr>
      <dsp:spPr>
        <a:xfrm>
          <a:off x="3313703" y="1545"/>
          <a:ext cx="1920644" cy="1536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Solução rápida e eficaz da irregularidade</a:t>
          </a:r>
          <a:endParaRPr lang="pt-BR" sz="2300" kern="1200" dirty="0"/>
        </a:p>
      </dsp:txBody>
      <dsp:txXfrm>
        <a:off x="3358706" y="46548"/>
        <a:ext cx="1830638" cy="1446509"/>
      </dsp:txXfrm>
    </dsp:sp>
    <dsp:sp modelId="{0CDAA8A9-B25C-4CF2-AAA8-F64CCD0FE8B1}">
      <dsp:nvSpPr>
        <dsp:cNvPr id="0" name=""/>
        <dsp:cNvSpPr/>
      </dsp:nvSpPr>
      <dsp:spPr>
        <a:xfrm rot="18900000">
          <a:off x="4793847" y="2006358"/>
          <a:ext cx="1851679" cy="57619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49BCF-7780-45B3-8FFF-D4CE29C5FFEA}">
      <dsp:nvSpPr>
        <dsp:cNvPr id="0" name=""/>
        <dsp:cNvSpPr/>
      </dsp:nvSpPr>
      <dsp:spPr>
        <a:xfrm>
          <a:off x="5414032" y="871530"/>
          <a:ext cx="1920644" cy="1536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Direcionar investimentos na rede</a:t>
          </a:r>
          <a:endParaRPr lang="pt-BR" sz="2300" kern="1200" dirty="0"/>
        </a:p>
      </dsp:txBody>
      <dsp:txXfrm>
        <a:off x="5459035" y="916533"/>
        <a:ext cx="1830638" cy="1446509"/>
      </dsp:txXfrm>
    </dsp:sp>
    <dsp:sp modelId="{70EE5C89-FA61-4F6C-B8C6-BDF887CF61DC}">
      <dsp:nvSpPr>
        <dsp:cNvPr id="0" name=""/>
        <dsp:cNvSpPr/>
      </dsp:nvSpPr>
      <dsp:spPr>
        <a:xfrm>
          <a:off x="5392660" y="3452020"/>
          <a:ext cx="1851679" cy="57619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bg1"/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5FC987-DF41-4686-BEEC-D27C8156F352}">
      <dsp:nvSpPr>
        <dsp:cNvPr id="0" name=""/>
        <dsp:cNvSpPr/>
      </dsp:nvSpPr>
      <dsp:spPr>
        <a:xfrm>
          <a:off x="6284017" y="2971859"/>
          <a:ext cx="1920644" cy="1536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Melhorar a prestação dos serviços</a:t>
          </a:r>
          <a:endParaRPr lang="pt-BR" sz="2300" kern="1200" dirty="0"/>
        </a:p>
      </dsp:txBody>
      <dsp:txXfrm>
        <a:off x="6329020" y="3016862"/>
        <a:ext cx="1830638" cy="144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0.45902</cdr:y>
    </cdr:from>
    <cdr:to>
      <cdr:x>0.39651</cdr:x>
      <cdr:y>0.55001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32048" y="2016224"/>
          <a:ext cx="1109767" cy="399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R$ 1,23 Bi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0.62963</cdr:x>
      <cdr:y>0.84591</cdr:y>
    </cdr:from>
    <cdr:to>
      <cdr:x>0.94444</cdr:x>
      <cdr:y>0.95082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448272" y="3715630"/>
          <a:ext cx="1224136" cy="460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 smtClean="0"/>
            <a:t>R$ 1,84 Bi</a:t>
          </a:r>
          <a:endParaRPr lang="pt-BR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0.15464</cdr:x>
      <cdr:y>0.10294</cdr:y>
    </cdr:from>
    <cdr:to>
      <cdr:x>0.40349</cdr:x>
      <cdr:y>0.18457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89620" y="504056"/>
          <a:ext cx="1109767" cy="399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 smtClean="0"/>
            <a:t>R$ 5,52 Bi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0.62291</cdr:x>
      <cdr:y>0.23529</cdr:y>
    </cdr:from>
    <cdr:to>
      <cdr:x>0.87176</cdr:x>
      <cdr:y>0.31692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777852" y="1152128"/>
          <a:ext cx="1109767" cy="399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 smtClean="0"/>
            <a:t>R$ 4,3 Bi</a:t>
          </a:r>
          <a:endParaRPr lang="pt-BR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DABA-129D-41ED-875B-4FC536BFC856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E2F23-D279-444F-8725-1B5CA5A216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68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69BE3-50AC-451C-9A05-47A7D5D1AAC7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4D5-3347-4414-A24B-CD589C35A0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93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72618" y="2073274"/>
            <a:ext cx="7271790" cy="1362075"/>
          </a:xfrm>
        </p:spPr>
        <p:txBody>
          <a:bodyPr anchor="t"/>
          <a:lstStyle>
            <a:lvl1pPr algn="ctr">
              <a:defRPr sz="40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z="4800" dirty="0" smtClean="0"/>
              <a:t>Clique Aqui Para Adicionar Seu Título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3" hasCustomPrompt="1"/>
          </p:nvPr>
        </p:nvSpPr>
        <p:spPr>
          <a:xfrm>
            <a:off x="994918" y="3501008"/>
            <a:ext cx="7269754" cy="1127113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aqui para adicionar seu subtítulo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4" hasCustomPrompt="1"/>
          </p:nvPr>
        </p:nvSpPr>
        <p:spPr>
          <a:xfrm>
            <a:off x="980879" y="5182207"/>
            <a:ext cx="7269754" cy="1127113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000" dirty="0" smtClean="0"/>
              <a:t>CLIQUE AQUI PARA ADICIONAR SEU NOME – XXX (SUA ÁREA)</a:t>
            </a:r>
          </a:p>
        </p:txBody>
      </p:sp>
    </p:spTree>
    <p:extLst>
      <p:ext uri="{BB962C8B-B14F-4D97-AF65-F5344CB8AC3E}">
        <p14:creationId xmlns:p14="http://schemas.microsoft.com/office/powerpoint/2010/main" val="45935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244794"/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8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44794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78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244794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>
              <a:defRPr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8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/Agradeci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7504" y="2852936"/>
            <a:ext cx="9002018" cy="1146051"/>
          </a:xfrm>
        </p:spPr>
        <p:txBody>
          <a:bodyPr anchor="t"/>
          <a:lstStyle>
            <a:lvl1pPr algn="ctr">
              <a:defRPr sz="40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z="4800" dirty="0" smtClean="0"/>
              <a:t>“OBRIGADO” </a:t>
            </a:r>
            <a:br>
              <a:rPr lang="pt-BR" sz="4800" dirty="0" smtClean="0"/>
            </a:br>
            <a:r>
              <a:rPr lang="pt-BR" sz="4800" dirty="0" smtClean="0"/>
              <a:t>(Escreva seu Agradecimento)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4" hasCustomPrompt="1"/>
          </p:nvPr>
        </p:nvSpPr>
        <p:spPr>
          <a:xfrm>
            <a:off x="980879" y="5182207"/>
            <a:ext cx="7269754" cy="1127113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000" dirty="0" smtClean="0"/>
              <a:t>CLIQUE AQUI PARA ADICIONAR SEU NOME – XXX (SUA ÁREA)</a:t>
            </a:r>
          </a:p>
        </p:txBody>
      </p:sp>
    </p:spTree>
    <p:extLst>
      <p:ext uri="{BB962C8B-B14F-4D97-AF65-F5344CB8AC3E}">
        <p14:creationId xmlns:p14="http://schemas.microsoft.com/office/powerpoint/2010/main" val="48444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244794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72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306896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BE7C1C"/>
                </a:solidFill>
                <a:effectLst/>
              </a:defRPr>
            </a:lvl1pPr>
          </a:lstStyle>
          <a:p>
            <a:r>
              <a:rPr lang="pt-BR" dirty="0" smtClean="0"/>
              <a:t>Clique para editar o </a:t>
            </a:r>
            <a:br>
              <a:rPr lang="pt-BR" dirty="0" smtClean="0"/>
            </a:br>
            <a:r>
              <a:rPr lang="pt-BR" dirty="0" smtClean="0"/>
              <a:t>Cabeçalho da Seção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1556792"/>
            <a:ext cx="7772400" cy="1500187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Adicionar numeração de seção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755576" y="3068960"/>
            <a:ext cx="7776864" cy="45719"/>
          </a:xfrm>
          <a:prstGeom prst="rect">
            <a:avLst/>
          </a:prstGeom>
          <a:solidFill>
            <a:srgbClr val="244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82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ção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2924944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solidFill>
                  <a:srgbClr val="244794"/>
                </a:solidFill>
                <a:effectLst/>
              </a:defRPr>
            </a:lvl1pPr>
          </a:lstStyle>
          <a:p>
            <a:r>
              <a:rPr lang="pt-BR" dirty="0" smtClean="0"/>
              <a:t>“Adicione aqui uma citação”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4293096"/>
            <a:ext cx="7772400" cy="852115"/>
          </a:xfrm>
        </p:spPr>
        <p:txBody>
          <a:bodyPr anchor="t"/>
          <a:lstStyle>
            <a:lvl1pPr marL="0" indent="0" algn="r">
              <a:buNone/>
              <a:defRPr sz="2000" b="1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Adicione Aqui o Autor da Citação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78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44794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27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44794"/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244794"/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87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47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47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5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E7C1C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43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5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</a:t>
            </a:r>
            <a:br>
              <a:rPr lang="pt-BR" dirty="0" smtClean="0"/>
            </a:br>
            <a:r>
              <a:rPr lang="pt-BR" dirty="0" smtClean="0"/>
              <a:t>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23528" y="6522830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75656" y="6522830"/>
            <a:ext cx="540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65296" y="0"/>
            <a:ext cx="864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rgbClr val="E19A31"/>
                </a:solidFill>
              </a:defRPr>
            </a:lvl1pPr>
          </a:lstStyle>
          <a:p>
            <a:fld id="{4732A424-5D5A-431E-9798-B7222BE0FF1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5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61" r:id="rId4"/>
    <p:sldLayoutId id="2147483657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8" r:id="rId11"/>
    <p:sldLayoutId id="2147483659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BE7C1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2C57B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osmarb@anatel.gov.br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271790" cy="779662"/>
          </a:xfrm>
        </p:spPr>
        <p:txBody>
          <a:bodyPr>
            <a:normAutofit/>
          </a:bodyPr>
          <a:lstStyle/>
          <a:p>
            <a:r>
              <a:rPr lang="pt-BR" sz="4400" dirty="0" err="1" smtClean="0"/>
              <a:t>Tac</a:t>
            </a:r>
            <a:r>
              <a:rPr lang="pt-BR" sz="4400" dirty="0" smtClean="0"/>
              <a:t> - telefônica </a:t>
            </a:r>
            <a:endParaRPr lang="pt-BR" sz="4400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pt-BR" dirty="0" smtClean="0"/>
              <a:t>19 de dezembro </a:t>
            </a:r>
            <a:r>
              <a:rPr lang="pt-BR" dirty="0"/>
              <a:t>de 2017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pt-BR" b="0" dirty="0" smtClean="0"/>
              <a:t>Superintendência de Controle de Obrigações (SCO)</a:t>
            </a:r>
            <a:endParaRPr lang="pt-BR" b="0" dirty="0"/>
          </a:p>
          <a:p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37883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553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ATENDIMENTO DE DETERMINAÇÕES DO TCU</a:t>
            </a:r>
            <a:br>
              <a:rPr lang="pt-BR" sz="3600" dirty="0" smtClean="0"/>
            </a:br>
            <a:r>
              <a:rPr lang="pt-BR" sz="3600" dirty="0" smtClean="0"/>
              <a:t>Acórdão 2121/2017</a:t>
            </a:r>
            <a:endParaRPr lang="pt-BR" sz="36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7107" y="2789587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0" y="1447611"/>
            <a:ext cx="8964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</a:rPr>
              <a:t>Realizada a análise de admissibilidade de todos os processos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</a:rPr>
              <a:t>Estabelecimento de metas intermediárias do IGQ ao longo do TAC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</a:rPr>
              <a:t>Multa pelo descumprimento de compromissos adicionais superior aos investimentos (CAPEX)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</a:rPr>
              <a:t>Análise do estado inicial dos compromissos em andamento (19/01/2018)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</a:rPr>
              <a:t>Substituídos os municípios já atendidos durante esse ano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</a:rPr>
              <a:t>Medidas para assegurar a representatividade socioeconômica das variáveis para cálculo do VPL (anteprojeto com cobertura dos setores censitários)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</a:rPr>
              <a:t>Manutenção de garantia do compromisso que substitui obrigação 2G por 4G</a:t>
            </a:r>
            <a:endParaRPr lang="pt-BR" sz="2800" b="1" dirty="0" smtClean="0">
              <a:solidFill>
                <a:srgbClr val="2C57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51520" y="3366284"/>
            <a:ext cx="3816424" cy="14071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4096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COMPROMISSOS ADICIONAIS</a:t>
            </a:r>
            <a:endParaRPr lang="pt-BR" sz="3200" dirty="0"/>
          </a:p>
        </p:txBody>
      </p:sp>
      <p:pic>
        <p:nvPicPr>
          <p:cNvPr id="9" name="Imagem 8" descr="C:\Users\eduardoj\Desktop\Juazei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26" y="2060848"/>
            <a:ext cx="4269740" cy="34620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51520" y="1268760"/>
            <a:ext cx="3908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sng" dirty="0"/>
              <a:t>Item 9.4.8</a:t>
            </a:r>
            <a:r>
              <a:rPr lang="pt-BR" dirty="0"/>
              <a:t> Medidas para assegurar que os projetos executivos relativos aos compromissos adicionais sejam representativos estatisticamente do conjunto socioeconômico retratado nas variáveis para cálculo do VPL</a:t>
            </a:r>
            <a:r>
              <a:rPr lang="pt-BR" dirty="0" smtClean="0"/>
              <a:t>.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3212976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>
                <a:solidFill>
                  <a:schemeClr val="tx2"/>
                </a:solidFill>
              </a:rPr>
              <a:t>Apresentação de anteprojeto para cada município:</a:t>
            </a:r>
          </a:p>
          <a:p>
            <a:pPr algn="just"/>
            <a:endParaRPr lang="pt-BR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b="1" dirty="0" smtClean="0">
                <a:solidFill>
                  <a:schemeClr val="tx2"/>
                </a:solidFill>
              </a:rPr>
              <a:t>Mancha de cobertura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b="1" dirty="0" smtClean="0">
                <a:solidFill>
                  <a:schemeClr val="tx2"/>
                </a:solidFill>
              </a:rPr>
              <a:t>Setores censitários a serem atendidos (com perfil de renda do IBGE)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b="1" dirty="0" smtClean="0">
                <a:solidFill>
                  <a:schemeClr val="tx2"/>
                </a:solidFill>
              </a:rPr>
              <a:t>Projeto </a:t>
            </a:r>
            <a:r>
              <a:rPr lang="pt-BR" sz="2200" b="1" dirty="0">
                <a:solidFill>
                  <a:schemeClr val="tx2"/>
                </a:solidFill>
              </a:rPr>
              <a:t>e</a:t>
            </a:r>
            <a:r>
              <a:rPr lang="pt-BR" sz="2200" b="1" dirty="0" smtClean="0">
                <a:solidFill>
                  <a:schemeClr val="tx2"/>
                </a:solidFill>
              </a:rPr>
              <a:t>xecutivo aderente</a:t>
            </a:r>
            <a:endParaRPr lang="pt-BR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1196752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51520" y="3366284"/>
            <a:ext cx="3816424" cy="14071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377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COMPROMISSOS ADICIONAIS</a:t>
            </a:r>
            <a:br>
              <a:rPr lang="pt-BR" sz="3200" dirty="0" smtClean="0"/>
            </a:br>
            <a:r>
              <a:rPr lang="pt-BR" sz="3200" dirty="0" smtClean="0"/>
              <a:t>Lista dos 105 Municípios - FTTH</a:t>
            </a:r>
            <a:endParaRPr lang="pt-BR" sz="32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88865"/>
              </p:ext>
            </p:extLst>
          </p:nvPr>
        </p:nvGraphicFramePr>
        <p:xfrm>
          <a:off x="251520" y="1336614"/>
          <a:ext cx="8568954" cy="494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350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39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BRANCO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BARREIRAS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ITAJUBA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3639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ILHEUS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350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JUAZEIRO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ITUIUTABA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350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CASTANHAL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ALFENAS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JOAO MONLEVADE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350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ARAGUARI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350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ARAXA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MONTES CLAROS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5458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ARAGUAINA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BARBACENA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MURIAE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4133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PALMAS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CONSELHEIRO LAFAIETE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 SERRANA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350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IMPERATRIZ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DIVINOPOLIS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 DE MINAS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350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SAO LUIS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PATOS DE MINAS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350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MOSSORO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IBIRITE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PATROCINIO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  <a:tr h="4133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DE SANTO AGOSTINHO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ITABIRA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POCOS DE CALDAS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9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1196752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51520" y="3366284"/>
            <a:ext cx="3816424" cy="14071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377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COMPROMISSOS ADICIONAIS</a:t>
            </a:r>
            <a:br>
              <a:rPr lang="pt-BR" sz="3200" dirty="0" smtClean="0"/>
            </a:br>
            <a:r>
              <a:rPr lang="pt-BR" sz="3200" dirty="0" smtClean="0"/>
              <a:t>Lista dos 105 Municípios - FTTH</a:t>
            </a:r>
            <a:endParaRPr lang="pt-BR" sz="32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84686"/>
              </p:ext>
            </p:extLst>
          </p:nvPr>
        </p:nvGraphicFramePr>
        <p:xfrm>
          <a:off x="251520" y="1336614"/>
          <a:ext cx="8568954" cy="5081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324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060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RIBEIRAO DAS NEVES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ITAGUAI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CAJAMAR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3371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LUZIA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ITAPERUNA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CARAGUATATUBA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324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SAO JOAO DEL REI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CRUZEIRO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324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CUBATAO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4060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VESPASIANO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SAO JOAO DE MERITI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EMBU DAS ARTES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4060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VICOSA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SAO PEDRO DA ALDEIA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EMBU-GUACU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5057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ARACRUZ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SAQUAREMA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FERRAZ DE VASCONCELOS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4060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SAO MATEUS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AMPARO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FRANCISCO MORATO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4060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ARARUAMA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FRANCO DA ROCHA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324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BARRA DO PIRAI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BARRETOS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IBIUNA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3242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FRIO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BATATAIS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ITANHAEM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  <a:tr h="4060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ITABORAI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BEBEDOURO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ITAPECERICA DA SERRA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5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1196752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51520" y="3366284"/>
            <a:ext cx="3816424" cy="14071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377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COMPROMISSOS ADICIONAIS</a:t>
            </a:r>
            <a:br>
              <a:rPr lang="pt-BR" sz="3200" dirty="0" smtClean="0"/>
            </a:br>
            <a:r>
              <a:rPr lang="pt-BR" sz="3200" dirty="0" smtClean="0"/>
              <a:t>Lista dos 105 Municípios - FTTH</a:t>
            </a:r>
            <a:endParaRPr lang="pt-BR" sz="32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24553"/>
              </p:ext>
            </p:extLst>
          </p:nvPr>
        </p:nvGraphicFramePr>
        <p:xfrm>
          <a:off x="251520" y="1336615"/>
          <a:ext cx="8568954" cy="453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313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62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ITAPETININGA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UBATUBA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ROSA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</a:tr>
              <a:tr h="3262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ITAPIRA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SANTO ANGELO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</a:tr>
              <a:tr h="3138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JAGUARIUNA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ARARANGUA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TRES LAGOAS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9525" marR="9525" marT="9525" marB="0" anchor="ctr"/>
                </a:tc>
              </a:tr>
              <a:tr h="4012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CANOINHAS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PRIMAVERA DO LESTE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ctr"/>
                </a:tc>
              </a:tr>
              <a:tr h="3138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MIRASSOL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CONCORDIA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CALDAS NOVAS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9525" marR="9525" marT="9525" marB="0" anchor="ctr"/>
                </a:tc>
              </a:tr>
              <a:tr h="3138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MOCOCA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ITAPEMA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CATALAO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9525" marR="9525" marT="9525" marB="0" anchor="ctr"/>
                </a:tc>
              </a:tr>
              <a:tr h="4894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PENAPOLIS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MAFRA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9525" marR="9525" marT="9525" marB="0" anchor="ctr"/>
                </a:tc>
              </a:tr>
              <a:tr h="327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DO SUL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ITUMBIARA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9525" marR="9525" marT="9525" marB="0" anchor="ctr"/>
                </a:tc>
              </a:tr>
              <a:tr h="3138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SAO ROQUE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NEGRINHO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JATAI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9525" marR="9525" marT="9525" marB="0" anchor="ctr"/>
                </a:tc>
              </a:tr>
              <a:tr h="4012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SAO SEBASTIAO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SAO BENTO DO SUL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38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TATUI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CARAZINHO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38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IJUI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92113" y="5877272"/>
            <a:ext cx="733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 smtClean="0"/>
              <a:t>Substituição de</a:t>
            </a:r>
            <a:r>
              <a:rPr lang="pt-BR" sz="1200" dirty="0" smtClean="0"/>
              <a:t>: Avaré-SP, Hortolândia-SP, </a:t>
            </a:r>
            <a:r>
              <a:rPr lang="pt-BR" sz="1200" dirty="0" err="1" smtClean="0"/>
              <a:t>Lençois</a:t>
            </a:r>
            <a:r>
              <a:rPr lang="pt-BR" sz="1200" dirty="0" smtClean="0"/>
              <a:t> </a:t>
            </a:r>
            <a:r>
              <a:rPr lang="pt-BR" sz="1200" dirty="0" err="1" smtClean="0"/>
              <a:t>Paulista-SP</a:t>
            </a:r>
            <a:r>
              <a:rPr lang="pt-BR" sz="1200" dirty="0" smtClean="0"/>
              <a:t>, Cosmópolis-SP, Campo Limpo </a:t>
            </a:r>
            <a:r>
              <a:rPr lang="pt-BR" sz="1200" dirty="0" err="1" smtClean="0"/>
              <a:t>Paulista-SP</a:t>
            </a:r>
            <a:r>
              <a:rPr lang="pt-BR" sz="1200" dirty="0" smtClean="0"/>
              <a:t>, Guarapari-ES e Petrolina-PE.</a:t>
            </a:r>
          </a:p>
          <a:p>
            <a:r>
              <a:rPr lang="pt-BR" sz="1200" u="sng" dirty="0" smtClean="0"/>
              <a:t>Por: </a:t>
            </a:r>
            <a:r>
              <a:rPr lang="pt-BR" sz="1200" dirty="0"/>
              <a:t>Barreiras-BA, </a:t>
            </a:r>
            <a:r>
              <a:rPr lang="pt-BR" sz="1200" dirty="0" err="1"/>
              <a:t>Catalão-GO</a:t>
            </a:r>
            <a:r>
              <a:rPr lang="pt-BR" sz="1200" dirty="0"/>
              <a:t>, </a:t>
            </a:r>
            <a:r>
              <a:rPr lang="pt-BR" sz="1200" dirty="0" err="1"/>
              <a:t>Imperatriz-MA</a:t>
            </a:r>
            <a:r>
              <a:rPr lang="pt-BR" sz="1200" dirty="0"/>
              <a:t>, Manaus-AM, Marabá-PA, Primavera do Leste-MT e Rio Branco-AC</a:t>
            </a:r>
            <a:endParaRPr lang="pt-BR" sz="1200" u="sng" dirty="0"/>
          </a:p>
        </p:txBody>
      </p:sp>
    </p:spTree>
    <p:extLst>
      <p:ext uri="{BB962C8B-B14F-4D97-AF65-F5344CB8AC3E}">
        <p14:creationId xmlns:p14="http://schemas.microsoft.com/office/powerpoint/2010/main" val="14362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Osmar Bernardes – Superintendente de Controle de Obrigações</a:t>
            </a:r>
          </a:p>
          <a:p>
            <a:r>
              <a:rPr lang="pt-BR" dirty="0" smtClean="0">
                <a:hlinkClick r:id="rId2"/>
              </a:rPr>
              <a:t>osmarb@anatel.gov.br</a:t>
            </a:r>
            <a:endParaRPr lang="pt-BR" dirty="0" smtClean="0"/>
          </a:p>
          <a:p>
            <a:r>
              <a:rPr lang="pt-BR" dirty="0" smtClean="0"/>
              <a:t>2312-2623/2084/2086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0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05166"/>
            <a:ext cx="9144000" cy="565704"/>
          </a:xfrm>
        </p:spPr>
        <p:txBody>
          <a:bodyPr>
            <a:noAutofit/>
          </a:bodyPr>
          <a:lstStyle/>
          <a:p>
            <a:r>
              <a:rPr lang="pt-BR" sz="3200" dirty="0" smtClean="0"/>
              <a:t>ULTRA BANDA LARGA - COMPROMISSO ADICIONAL</a:t>
            </a:r>
            <a:endParaRPr lang="pt-BR" sz="32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715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724128" y="140406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105 Municípios</a:t>
            </a:r>
            <a:endParaRPr lang="pt-BR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205166"/>
            <a:ext cx="7910264" cy="565704"/>
          </a:xfrm>
        </p:spPr>
        <p:txBody>
          <a:bodyPr>
            <a:noAutofit/>
          </a:bodyPr>
          <a:lstStyle/>
          <a:p>
            <a:r>
              <a:rPr lang="pt-BR" sz="3200" dirty="0" smtClean="0"/>
              <a:t>IMPLANTAÇÃO DE 4G</a:t>
            </a:r>
            <a:endParaRPr lang="pt-BR" sz="3200" b="1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764704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48444"/>
            <a:ext cx="51435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724128" y="140406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152 Municípios</a:t>
            </a:r>
            <a:endParaRPr lang="pt-BR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205166"/>
            <a:ext cx="7910264" cy="565704"/>
          </a:xfrm>
        </p:spPr>
        <p:txBody>
          <a:bodyPr>
            <a:noAutofit/>
          </a:bodyPr>
          <a:lstStyle/>
          <a:p>
            <a:r>
              <a:rPr lang="pt-BR" sz="3200" dirty="0" smtClean="0"/>
              <a:t>OPTICALIZAÇÃO DE SITES (420 sites)</a:t>
            </a:r>
            <a:endParaRPr lang="pt-BR" sz="3200" b="1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764704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63030"/>
            <a:ext cx="51911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724128" y="140406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221 Municípios</a:t>
            </a:r>
            <a:endParaRPr lang="pt-BR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205166"/>
            <a:ext cx="7910264" cy="565704"/>
          </a:xfrm>
        </p:spPr>
        <p:txBody>
          <a:bodyPr>
            <a:noAutofit/>
          </a:bodyPr>
          <a:lstStyle/>
          <a:p>
            <a:r>
              <a:rPr lang="pt-BR" sz="3200" dirty="0" smtClean="0"/>
              <a:t>IMPLANTAÇÃO DE 3G em 2G </a:t>
            </a:r>
            <a:r>
              <a:rPr lang="pt-BR" sz="3200" dirty="0" err="1" smtClean="0"/>
              <a:t>only</a:t>
            </a:r>
            <a:endParaRPr lang="pt-BR" sz="3200" b="1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71686"/>
            <a:ext cx="53625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940152" y="140406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39 Municípios</a:t>
            </a:r>
            <a:endParaRPr lang="pt-BR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7107" y="2789587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1124744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416437" y="589864"/>
            <a:ext cx="8260019" cy="565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E7C1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PREMISSAS DO TAC DA ANATEL</a:t>
            </a:r>
          </a:p>
          <a:p>
            <a:endParaRPr lang="pt-BR" sz="32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23559520"/>
              </p:ext>
            </p:extLst>
          </p:nvPr>
        </p:nvGraphicFramePr>
        <p:xfrm>
          <a:off x="416437" y="1340768"/>
          <a:ext cx="85480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2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205166"/>
            <a:ext cx="7910264" cy="565704"/>
          </a:xfrm>
        </p:spPr>
        <p:txBody>
          <a:bodyPr>
            <a:noAutofit/>
          </a:bodyPr>
          <a:lstStyle/>
          <a:p>
            <a:r>
              <a:rPr lang="pt-BR" sz="3200" dirty="0" smtClean="0"/>
              <a:t>AMPLIAÇÃO DO SMP (1200 sites 3G/4G)</a:t>
            </a:r>
            <a:endParaRPr lang="pt-BR" sz="3200" b="1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93812"/>
            <a:ext cx="52101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940152" y="140406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145 Municípios</a:t>
            </a:r>
            <a:endParaRPr lang="pt-BR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205166"/>
            <a:ext cx="7910264" cy="565704"/>
          </a:xfrm>
        </p:spPr>
        <p:txBody>
          <a:bodyPr>
            <a:noAutofit/>
          </a:bodyPr>
          <a:lstStyle/>
          <a:p>
            <a:r>
              <a:rPr lang="pt-BR" sz="3200" dirty="0" smtClean="0"/>
              <a:t>AMPLIAÇÃO DA CAPACIDADE MÓVEL </a:t>
            </a:r>
            <a:br>
              <a:rPr lang="pt-BR" sz="3200" dirty="0" smtClean="0"/>
            </a:br>
            <a:r>
              <a:rPr lang="pt-BR" sz="2800" dirty="0" smtClean="0"/>
              <a:t>(4000 portadoras)</a:t>
            </a:r>
            <a:endParaRPr lang="pt-BR" sz="2800" b="1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006252"/>
            <a:ext cx="52006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724128" y="140406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152 Municípios</a:t>
            </a:r>
            <a:endParaRPr lang="pt-BR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205166"/>
            <a:ext cx="7910264" cy="565704"/>
          </a:xfrm>
        </p:spPr>
        <p:txBody>
          <a:bodyPr>
            <a:noAutofit/>
          </a:bodyPr>
          <a:lstStyle/>
          <a:p>
            <a:r>
              <a:rPr lang="pt-BR" sz="3200" dirty="0" smtClean="0"/>
              <a:t>AMPLIAÇÃO DO BACKBONE (7200 Km)</a:t>
            </a:r>
            <a:endParaRPr lang="pt-BR" sz="3200" b="1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85428"/>
            <a:ext cx="53149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724128" y="140406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101 Municípios</a:t>
            </a:r>
            <a:endParaRPr lang="pt-BR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205166"/>
            <a:ext cx="7910264" cy="565704"/>
          </a:xfrm>
        </p:spPr>
        <p:txBody>
          <a:bodyPr>
            <a:noAutofit/>
          </a:bodyPr>
          <a:lstStyle/>
          <a:p>
            <a:r>
              <a:rPr lang="pt-BR" sz="3200" dirty="0" smtClean="0"/>
              <a:t>TAC GRUPO TIM – 3G</a:t>
            </a:r>
            <a:endParaRPr lang="pt-BR" sz="3200" b="1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68886"/>
            <a:ext cx="6120680" cy="52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580112" y="16288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107 Localidades</a:t>
            </a:r>
            <a:endParaRPr lang="pt-BR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7107" y="2789587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416437" y="589864"/>
            <a:ext cx="8260019" cy="565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E7C1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CONDIÇÕES MÍNIMAS DO TAC DA ANATEL</a:t>
            </a:r>
          </a:p>
          <a:p>
            <a:pPr marL="0" lvl="1" algn="ctr">
              <a:spcBef>
                <a:spcPct val="0"/>
              </a:spcBef>
            </a:pPr>
            <a:r>
              <a:rPr lang="pt-BR" sz="2000" b="1" dirty="0" smtClean="0">
                <a:solidFill>
                  <a:srgbClr val="BE7C1C"/>
                </a:solidFill>
                <a:latin typeface="+mj-lt"/>
                <a:ea typeface="+mj-ea"/>
                <a:cs typeface="+mj-cs"/>
              </a:rPr>
              <a:t>Resolução nº 629, de 16 de dezembro de 2013</a:t>
            </a:r>
          </a:p>
          <a:p>
            <a:endParaRPr lang="pt-BR" sz="3200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-78382" y="1340768"/>
            <a:ext cx="9145016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spcBef>
                <a:spcPts val="1200"/>
              </a:spcBef>
              <a:buNone/>
            </a:pPr>
            <a:r>
              <a:rPr lang="pt-PT" b="1" dirty="0" smtClean="0">
                <a:solidFill>
                  <a:srgbClr val="2C57B6"/>
                </a:solidFill>
              </a:rPr>
              <a:t>Compromissos </a:t>
            </a:r>
            <a:r>
              <a:rPr lang="pt-PT" b="1" dirty="0">
                <a:solidFill>
                  <a:srgbClr val="2C57B6"/>
                </a:solidFill>
              </a:rPr>
              <a:t>de ajustamento das condutas irregulares</a:t>
            </a:r>
            <a:endParaRPr lang="pt-BR" b="1" dirty="0">
              <a:solidFill>
                <a:srgbClr val="2C57B6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Todas as condutas incluídas na negociação devem ser ajustadas até o final do TAC</a:t>
            </a: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Não tem previsão de investimento mínimo</a:t>
            </a:r>
          </a:p>
          <a:p>
            <a:pPr marL="457200" lvl="1" indent="0" algn="just">
              <a:spcBef>
                <a:spcPts val="1200"/>
              </a:spcBef>
              <a:buNone/>
            </a:pPr>
            <a:r>
              <a:rPr lang="pt-PT" b="1" dirty="0" smtClean="0">
                <a:solidFill>
                  <a:srgbClr val="2C57B6"/>
                </a:solidFill>
              </a:rPr>
              <a:t>Compromissos </a:t>
            </a:r>
            <a:r>
              <a:rPr lang="pt-PT" b="1" dirty="0">
                <a:solidFill>
                  <a:srgbClr val="2C57B6"/>
                </a:solidFill>
              </a:rPr>
              <a:t>Adicionais</a:t>
            </a: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Novas obrigações não previstas na regulamentação vigente</a:t>
            </a: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Projetos ou Beneficios aos usuários</a:t>
            </a: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Previsão de investimento mínimo (VPL negativo)</a:t>
            </a:r>
          </a:p>
          <a:p>
            <a:pPr marL="457200" lvl="1" indent="0" algn="just">
              <a:spcBef>
                <a:spcPts val="1200"/>
              </a:spcBef>
              <a:buNone/>
            </a:pPr>
            <a:r>
              <a:rPr lang="pt-PT" b="1" dirty="0">
                <a:solidFill>
                  <a:srgbClr val="2C57B6"/>
                </a:solidFill>
              </a:rPr>
              <a:t>Outras inovações</a:t>
            </a: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Valor de Referência do TAC: totalidade dos valores de multas aplicadas e estimadas de todos os processos (não um percentual)</a:t>
            </a:r>
            <a:endParaRPr lang="pt-BR" sz="1800" dirty="0">
              <a:solidFill>
                <a:schemeClr val="tx2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Descumprimento total ou mais de 50% do TAC: pagamento do valor total de referência</a:t>
            </a: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Multas diárias (até o dobro do VR). Pode chegar a 3 vezes o VR (descumprimento total)</a:t>
            </a: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Cumprimento parcial (50% ou mais): pagamento de valor proporcional</a:t>
            </a:r>
            <a:endParaRPr lang="pt-BR" sz="1800" dirty="0">
              <a:solidFill>
                <a:schemeClr val="tx2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Pagamento de 10% do valor de multas aplicadas  (processos decididos)</a:t>
            </a:r>
            <a:endParaRPr lang="pt-BR" sz="1800" dirty="0">
              <a:solidFill>
                <a:schemeClr val="tx2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pt-PT" sz="1800" dirty="0">
                <a:solidFill>
                  <a:schemeClr val="tx2"/>
                </a:solidFill>
              </a:rPr>
              <a:t>Arquivamento de todos os processos no ato da celebração</a:t>
            </a:r>
            <a:endParaRPr lang="pt-BR" sz="1800" dirty="0">
              <a:solidFill>
                <a:schemeClr val="tx2"/>
              </a:solidFill>
            </a:endParaRPr>
          </a:p>
          <a:p>
            <a:pPr lvl="1" algn="just">
              <a:spcBef>
                <a:spcPts val="1200"/>
              </a:spcBef>
            </a:pPr>
            <a:endParaRPr lang="pt-PT" sz="800" b="1" dirty="0">
              <a:solidFill>
                <a:srgbClr val="2C57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1770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COMPROMISSOS DO TAC TELEFÔNICA </a:t>
            </a:r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2900" dirty="0" smtClean="0"/>
              <a:t>Quantitativo Geral</a:t>
            </a:r>
            <a:endParaRPr lang="pt-BR" sz="27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251520" y="1124744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7201"/>
            <a:ext cx="8424936" cy="5538143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endParaRPr lang="pt-B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ctr">
              <a:spcBef>
                <a:spcPts val="600"/>
              </a:spcBef>
              <a:buNone/>
            </a:pPr>
            <a:endParaRPr lang="pt-BR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129455748"/>
              </p:ext>
            </p:extLst>
          </p:nvPr>
        </p:nvGraphicFramePr>
        <p:xfrm>
          <a:off x="575556" y="1196752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5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1770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COMPROMISSOS DO TAC TELEFÔNICA</a:t>
            </a:r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2900" dirty="0" smtClean="0"/>
              <a:t>Por natureza do compromisso</a:t>
            </a:r>
            <a:endParaRPr lang="pt-BR" sz="27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251520" y="1052736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7201"/>
            <a:ext cx="8424936" cy="5538143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endParaRPr lang="pt-B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ctr">
              <a:spcBef>
                <a:spcPts val="600"/>
              </a:spcBef>
              <a:buNone/>
            </a:pPr>
            <a:endParaRPr lang="pt-BR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477882324"/>
              </p:ext>
            </p:extLst>
          </p:nvPr>
        </p:nvGraphicFramePr>
        <p:xfrm>
          <a:off x="575556" y="1196752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8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7201"/>
            <a:ext cx="8424936" cy="5538143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t-BR" sz="2000" dirty="0" smtClean="0">
                <a:solidFill>
                  <a:srgbClr val="2C57B6"/>
                </a:solidFill>
              </a:rPr>
              <a:t>QUALIDADE</a:t>
            </a: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/>
                </a:solidFill>
              </a:rPr>
              <a:t>Atingimento de todas as metas de qualidade, com avaliação por meio do Índice Geral da Qualidade (IGQ): de 69% para 100% até o final do TAC</a:t>
            </a: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/>
                </a:solidFill>
              </a:rPr>
              <a:t>Aumento da disponibilidade dos serviços para 96% </a:t>
            </a:r>
            <a:r>
              <a:rPr lang="pt-BR" sz="1800" dirty="0" smtClean="0">
                <a:solidFill>
                  <a:schemeClr val="tx2"/>
                </a:solidFill>
              </a:rPr>
              <a:t>(Móvel) </a:t>
            </a:r>
            <a:r>
              <a:rPr lang="pt-BR" sz="1800" dirty="0">
                <a:solidFill>
                  <a:schemeClr val="tx2"/>
                </a:solidFill>
              </a:rPr>
              <a:t>e 99% </a:t>
            </a:r>
            <a:r>
              <a:rPr lang="pt-BR" sz="1800" dirty="0" smtClean="0">
                <a:solidFill>
                  <a:schemeClr val="tx2"/>
                </a:solidFill>
              </a:rPr>
              <a:t>(Fixo) </a:t>
            </a:r>
            <a:r>
              <a:rPr lang="pt-BR" sz="1800" dirty="0">
                <a:solidFill>
                  <a:schemeClr val="tx2"/>
                </a:solidFill>
              </a:rPr>
              <a:t>até 24 meses após a celebração do TAC 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ü"/>
            </a:pPr>
            <a:endParaRPr lang="pt-BR" sz="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pt-BR" sz="2000" dirty="0" smtClean="0">
                <a:solidFill>
                  <a:srgbClr val="2C57B6"/>
                </a:solidFill>
              </a:rPr>
              <a:t>UNIVERSALIZAÇÃO</a:t>
            </a: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/>
                </a:solidFill>
              </a:rPr>
              <a:t>Atendimento de localidades e municípios pendentes até 12 meses após a celebração</a:t>
            </a: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/>
                </a:solidFill>
              </a:rPr>
              <a:t>Adequação de 100% da planta de TUP (orelhões) até o final do TAC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ü"/>
            </a:pPr>
            <a:endParaRPr lang="pt-BR" sz="7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400"/>
              </a:spcBef>
              <a:buNone/>
            </a:pPr>
            <a:r>
              <a:rPr lang="pt-BR" sz="2000" dirty="0" smtClean="0">
                <a:solidFill>
                  <a:srgbClr val="2C57B6"/>
                </a:solidFill>
              </a:rPr>
              <a:t>DIREITOS DOS CONSUMIDORES</a:t>
            </a: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/>
                </a:solidFill>
              </a:rPr>
              <a:t>Redução do número de reclamações na Anatel de 0,72 para 0,6 até o final do TAC</a:t>
            </a: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/>
                </a:solidFill>
              </a:rPr>
              <a:t>Melhoria dos sistemas de atendimento e aplicativos até o final do TAC</a:t>
            </a: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/>
                </a:solidFill>
              </a:rPr>
              <a:t>Ressarcimento aos consumidores em R$ 50 milhões</a:t>
            </a:r>
          </a:p>
          <a:p>
            <a:pPr marL="457200" lvl="1" indent="0" algn="just">
              <a:lnSpc>
                <a:spcPct val="90000"/>
              </a:lnSpc>
              <a:spcBef>
                <a:spcPts val="600"/>
              </a:spcBef>
              <a:buNone/>
            </a:pPr>
            <a:endParaRPr lang="pt-BR" sz="7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400"/>
              </a:spcBef>
              <a:buNone/>
            </a:pPr>
            <a:r>
              <a:rPr lang="pt-BR" sz="2000" dirty="0">
                <a:solidFill>
                  <a:srgbClr val="2C57B6"/>
                </a:solidFill>
              </a:rPr>
              <a:t>FISCALIZAÇÃO DA </a:t>
            </a:r>
            <a:r>
              <a:rPr lang="pt-BR" sz="2000" dirty="0" smtClean="0">
                <a:solidFill>
                  <a:srgbClr val="2C57B6"/>
                </a:solidFill>
              </a:rPr>
              <a:t>ANATEL</a:t>
            </a: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/>
                </a:solidFill>
              </a:rPr>
              <a:t>Regularização do licenciamento de Estações em até 36 meses após celebração</a:t>
            </a: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2"/>
                </a:solidFill>
              </a:rPr>
              <a:t>Melhoria do atendimento às demandas de fiscalização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pt-BR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95536" y="205166"/>
            <a:ext cx="8640960" cy="565704"/>
          </a:xfrm>
        </p:spPr>
        <p:txBody>
          <a:bodyPr>
            <a:noAutofit/>
          </a:bodyPr>
          <a:lstStyle/>
          <a:p>
            <a:pPr algn="ctr"/>
            <a:r>
              <a:rPr lang="pt-BR" sz="2600" dirty="0" smtClean="0"/>
              <a:t>AJUSTAMENTO DE CONDUTAS - TAC TELEFÔNICA</a:t>
            </a:r>
            <a:endParaRPr lang="pt-BR" sz="2600" b="1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1770"/>
            <a:ext cx="8229600" cy="940966"/>
          </a:xfrm>
        </p:spPr>
        <p:txBody>
          <a:bodyPr>
            <a:normAutofit/>
          </a:bodyPr>
          <a:lstStyle/>
          <a:p>
            <a:r>
              <a:rPr lang="pt-BR" sz="2900" dirty="0" smtClean="0"/>
              <a:t>907 PROJETOS DE INVESTIMENTO</a:t>
            </a:r>
            <a:endParaRPr lang="pt-BR" sz="27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251520" y="980728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987584428"/>
              </p:ext>
            </p:extLst>
          </p:nvPr>
        </p:nvGraphicFramePr>
        <p:xfrm>
          <a:off x="0" y="1124744"/>
          <a:ext cx="9143999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04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1770"/>
            <a:ext cx="8229600" cy="94096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DISTRIBUIÇÃO DOS MUNICÍPIOS NO TAC TELEFÔNICA</a:t>
            </a:r>
            <a:endParaRPr lang="pt-BR" sz="28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251520" y="980728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24802"/>
            <a:ext cx="5112568" cy="550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796136" y="134076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624 Municípios</a:t>
            </a:r>
            <a:endParaRPr lang="pt-BR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867268072"/>
              </p:ext>
            </p:extLst>
          </p:nvPr>
        </p:nvGraphicFramePr>
        <p:xfrm>
          <a:off x="179512" y="2348880"/>
          <a:ext cx="283312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74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1340768"/>
            <a:ext cx="8784976" cy="0"/>
          </a:xfrm>
          <a:prstGeom prst="line">
            <a:avLst/>
          </a:prstGeom>
          <a:ln>
            <a:solidFill>
              <a:srgbClr val="BE7C1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51520" y="3366284"/>
            <a:ext cx="3816424" cy="14071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40966"/>
          </a:xfrm>
        </p:spPr>
        <p:txBody>
          <a:bodyPr>
            <a:normAutofit/>
          </a:bodyPr>
          <a:lstStyle/>
          <a:p>
            <a:r>
              <a:rPr lang="pt-BR" dirty="0" smtClean="0"/>
              <a:t>VALORES TAC TELEFÔNICA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1441093"/>
              </p:ext>
            </p:extLst>
          </p:nvPr>
        </p:nvGraphicFramePr>
        <p:xfrm>
          <a:off x="107504" y="1556792"/>
          <a:ext cx="38884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2386402"/>
              </p:ext>
            </p:extLst>
          </p:nvPr>
        </p:nvGraphicFramePr>
        <p:xfrm>
          <a:off x="4355976" y="1356826"/>
          <a:ext cx="445951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251520" y="593020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Investimento Total </a:t>
            </a:r>
            <a:r>
              <a:rPr lang="pt-BR" sz="2000" b="1" dirty="0">
                <a:solidFill>
                  <a:schemeClr val="tx2"/>
                </a:solidFill>
              </a:rPr>
              <a:t>R$ </a:t>
            </a:r>
            <a:r>
              <a:rPr lang="pt-BR" sz="2000" b="1" dirty="0" smtClean="0">
                <a:solidFill>
                  <a:schemeClr val="tx2"/>
                </a:solidFill>
              </a:rPr>
              <a:t>5,5 </a:t>
            </a:r>
            <a:r>
              <a:rPr lang="pt-BR" sz="2000" b="1" dirty="0">
                <a:solidFill>
                  <a:schemeClr val="tx2"/>
                </a:solidFill>
              </a:rPr>
              <a:t>bi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6597932"/>
            <a:ext cx="5040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*Valor sujeito à alteração até assinatura do TAC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643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982</Words>
  <Application>Microsoft Office PowerPoint</Application>
  <PresentationFormat>Apresentação na tela (4:3)</PresentationFormat>
  <Paragraphs>340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Tema do Office</vt:lpstr>
      <vt:lpstr>Tac - telefônica </vt:lpstr>
      <vt:lpstr>Apresentação do PowerPoint</vt:lpstr>
      <vt:lpstr>Apresentação do PowerPoint</vt:lpstr>
      <vt:lpstr>COMPROMISSOS DO TAC TELEFÔNICA  Quantitativo Geral</vt:lpstr>
      <vt:lpstr>COMPROMISSOS DO TAC TELEFÔNICA Por natureza do compromisso</vt:lpstr>
      <vt:lpstr>AJUSTAMENTO DE CONDUTAS - TAC TELEFÔNICA</vt:lpstr>
      <vt:lpstr>907 PROJETOS DE INVESTIMENTO</vt:lpstr>
      <vt:lpstr>DISTRIBUIÇÃO DOS MUNICÍPIOS NO TAC TELEFÔNICA</vt:lpstr>
      <vt:lpstr>VALORES TAC TELEFÔNICA</vt:lpstr>
      <vt:lpstr>ATENDIMENTO DE DETERMINAÇÕES DO TCU Acórdão 2121/2017</vt:lpstr>
      <vt:lpstr>COMPROMISSOS ADICIONAIS</vt:lpstr>
      <vt:lpstr>COMPROMISSOS ADICIONAIS Lista dos 105 Municípios - FTTH</vt:lpstr>
      <vt:lpstr>COMPROMISSOS ADICIONAIS Lista dos 105 Municípios - FTTH</vt:lpstr>
      <vt:lpstr>COMPROMISSOS ADICIONAIS Lista dos 105 Municípios - FTTH</vt:lpstr>
      <vt:lpstr>Obrigado!</vt:lpstr>
      <vt:lpstr>ULTRA BANDA LARGA - COMPROMISSO ADICIONAL</vt:lpstr>
      <vt:lpstr>IMPLANTAÇÃO DE 4G</vt:lpstr>
      <vt:lpstr>OPTICALIZAÇÃO DE SITES (420 sites)</vt:lpstr>
      <vt:lpstr>IMPLANTAÇÃO DE 3G em 2G only</vt:lpstr>
      <vt:lpstr>AMPLIAÇÃO DO SMP (1200 sites 3G/4G)</vt:lpstr>
      <vt:lpstr>AMPLIAÇÃO DA CAPACIDADE MÓVEL  (4000 portadoras)</vt:lpstr>
      <vt:lpstr>AMPLIAÇÃO DO BACKBONE (7200 Km)</vt:lpstr>
      <vt:lpstr>TAC GRUPO TIM – 3G</vt:lpstr>
    </vt:vector>
  </TitlesOfParts>
  <Company>Anatel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Cecilia Maria Luli</cp:lastModifiedBy>
  <cp:revision>746</cp:revision>
  <cp:lastPrinted>2017-12-19T12:44:03Z</cp:lastPrinted>
  <dcterms:created xsi:type="dcterms:W3CDTF">2016-03-02T12:03:43Z</dcterms:created>
  <dcterms:modified xsi:type="dcterms:W3CDTF">2017-12-19T12:44:06Z</dcterms:modified>
</cp:coreProperties>
</file>