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notesMasterIdLst>
    <p:notesMasterId r:id="rId30"/>
  </p:notesMasterIdLst>
  <p:handoutMasterIdLst>
    <p:handoutMasterId r:id="rId31"/>
  </p:handoutMasterIdLst>
  <p:sldIdLst>
    <p:sldId id="675" r:id="rId9"/>
    <p:sldId id="257" r:id="rId10"/>
    <p:sldId id="614" r:id="rId11"/>
    <p:sldId id="789" r:id="rId12"/>
    <p:sldId id="270" r:id="rId13"/>
    <p:sldId id="790" r:id="rId14"/>
    <p:sldId id="793" r:id="rId15"/>
    <p:sldId id="794" r:id="rId16"/>
    <p:sldId id="791" r:id="rId17"/>
    <p:sldId id="792" r:id="rId18"/>
    <p:sldId id="259" r:id="rId19"/>
    <p:sldId id="260" r:id="rId20"/>
    <p:sldId id="786" r:id="rId21"/>
    <p:sldId id="788" r:id="rId22"/>
    <p:sldId id="258" r:id="rId23"/>
    <p:sldId id="785" r:id="rId24"/>
    <p:sldId id="721" r:id="rId25"/>
    <p:sldId id="709" r:id="rId26"/>
    <p:sldId id="710" r:id="rId27"/>
    <p:sldId id="695" r:id="rId28"/>
    <p:sldId id="714" r:id="rId2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6DD"/>
    <a:srgbClr val="0F283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0" autoAdjust="0"/>
    <p:restoredTop sz="95501" autoAdjust="0"/>
  </p:normalViewPr>
  <p:slideViewPr>
    <p:cSldViewPr snapToGrid="0" snapToObjects="1">
      <p:cViewPr varScale="1">
        <p:scale>
          <a:sx n="70" d="100"/>
          <a:sy n="70" d="100"/>
        </p:scale>
        <p:origin x="11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1806" y="-139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iz.gordo\Documents\GEAC\Dados%20Estat&#237;sticos\Pax%20dom&#233;sticos%20e%20internacionais%202000%20a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ristian\Apresenta&#231;&#245;es\Indicador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astro\ANAC\GEAC\Atendimentos\DIR%20-%20Apresenta&#231;&#227;o%20Diretor%20Presidente\Indicadores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Cristian\Apresenta&#231;&#245;es\Indicadore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Luiz.gordo\Documents\GEAC\Tarifas\Previas\2018%20T4\Gr&#225;ficos%20Relat&#243;rio%20de%20Tarifas%20Trimestral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Luiz.gordo\Documents\GEAC\Tarifas\Previas\2018%20T4\Gr&#225;ficos%20Relat&#243;rio%20de%20Tarifas%20Trimestra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cdf1001\ANAC\SAS\GEAC\Apresenta&#231;&#245;es\20190530%20-%20Desregula&#231;&#227;o%20e%20compara&#231;&#227;o%20EUA\Tarifa%20B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cdf1001\ANAC\SAS\GEAC\Apresenta&#231;&#245;es\20190530%20-%20Desregula&#231;&#227;o%20e%20compara&#231;&#227;o%20EUA\Tarifa%20B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Passageiros transportados</a:t>
            </a:r>
            <a:r>
              <a:rPr lang="pt-BR" baseline="0"/>
              <a:t> pagos - milhões</a:t>
            </a:r>
            <a:endParaRPr lang="pt-B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4253472222222221E-2"/>
          <c:y val="8.1456388888888911E-2"/>
          <c:w val="0.95149305555555552"/>
          <c:h val="0.75600694444444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Planilha1!$B$2</c:f>
              <c:strCache>
                <c:ptCount val="1"/>
                <c:pt idx="0">
                  <c:v>Doméstica</c:v>
                </c:pt>
              </c:strCache>
            </c:strRef>
          </c:tx>
          <c:spPr>
            <a:solidFill>
              <a:schemeClr val="accent1">
                <a:alpha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Planilha1!$A$23:$A$41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Planilha1!$B$23:$B$41</c:f>
              <c:numCache>
                <c:formatCode>_(* #,##0_);_(* \(#,##0\);_(* "-"??_);_(@_)</c:formatCode>
                <c:ptCount val="19"/>
                <c:pt idx="0">
                  <c:v>29.045974000000001</c:v>
                </c:pt>
                <c:pt idx="1">
                  <c:v>30.823111000000001</c:v>
                </c:pt>
                <c:pt idx="2">
                  <c:v>31.018823000000001</c:v>
                </c:pt>
                <c:pt idx="3">
                  <c:v>29.113657</c:v>
                </c:pt>
                <c:pt idx="4">
                  <c:v>32.073827000000001</c:v>
                </c:pt>
                <c:pt idx="5">
                  <c:v>38.719836000000001</c:v>
                </c:pt>
                <c:pt idx="6">
                  <c:v>43.191198</c:v>
                </c:pt>
                <c:pt idx="7">
                  <c:v>47.365946000000001</c:v>
                </c:pt>
                <c:pt idx="8">
                  <c:v>50.121267000000003</c:v>
                </c:pt>
                <c:pt idx="9">
                  <c:v>57.123671999999999</c:v>
                </c:pt>
                <c:pt idx="10">
                  <c:v>70.148028999999994</c:v>
                </c:pt>
                <c:pt idx="11">
                  <c:v>82.072794999999999</c:v>
                </c:pt>
                <c:pt idx="12">
                  <c:v>88.688896</c:v>
                </c:pt>
                <c:pt idx="13">
                  <c:v>90.239470999999995</c:v>
                </c:pt>
                <c:pt idx="14">
                  <c:v>95.913262000000003</c:v>
                </c:pt>
                <c:pt idx="15">
                  <c:v>96.180342999999993</c:v>
                </c:pt>
                <c:pt idx="16">
                  <c:v>88.680273999999997</c:v>
                </c:pt>
                <c:pt idx="17">
                  <c:v>90.626531999999997</c:v>
                </c:pt>
                <c:pt idx="18">
                  <c:v>93.648820999999998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32-4146-B9A9-C6871159B6D2}"/>
            </c:ext>
          </c:extLst>
        </c:ser>
        <c:ser>
          <c:idx val="1"/>
          <c:order val="1"/>
          <c:tx>
            <c:strRef>
              <c:f>Planilha1!$C$2</c:f>
              <c:strCache>
                <c:ptCount val="1"/>
                <c:pt idx="0">
                  <c:v>Internacional</c:v>
                </c:pt>
              </c:strCache>
            </c:strRef>
          </c:tx>
          <c:spPr>
            <a:solidFill>
              <a:schemeClr val="accent3">
                <a:alpha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Planilha1!$A$23:$A$41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Planilha1!$C$23:$C$41</c:f>
              <c:numCache>
                <c:formatCode>_(* #,##0_);_(* \(#,##0\);_(* "-"??_);_(@_)</c:formatCode>
                <c:ptCount val="19"/>
                <c:pt idx="0">
                  <c:v>8.6719860000000004</c:v>
                </c:pt>
                <c:pt idx="1">
                  <c:v>7.9166759999999998</c:v>
                </c:pt>
                <c:pt idx="2">
                  <c:v>7.2675879999999999</c:v>
                </c:pt>
                <c:pt idx="3">
                  <c:v>8.0886519999999997</c:v>
                </c:pt>
                <c:pt idx="4">
                  <c:v>9.1405580000000004</c:v>
                </c:pt>
                <c:pt idx="5">
                  <c:v>10.403835000000001</c:v>
                </c:pt>
                <c:pt idx="6">
                  <c:v>10.820989000000001</c:v>
                </c:pt>
                <c:pt idx="7">
                  <c:v>12.310282000000001</c:v>
                </c:pt>
                <c:pt idx="8">
                  <c:v>13.40056</c:v>
                </c:pt>
                <c:pt idx="9">
                  <c:v>12.601853</c:v>
                </c:pt>
                <c:pt idx="10">
                  <c:v>15.371053</c:v>
                </c:pt>
                <c:pt idx="11">
                  <c:v>17.884288000000002</c:v>
                </c:pt>
                <c:pt idx="12">
                  <c:v>18.945951000000001</c:v>
                </c:pt>
                <c:pt idx="13">
                  <c:v>19.785492000000001</c:v>
                </c:pt>
                <c:pt idx="14">
                  <c:v>21.302022000000001</c:v>
                </c:pt>
                <c:pt idx="15">
                  <c:v>21.568211000000002</c:v>
                </c:pt>
                <c:pt idx="16">
                  <c:v>20.914826999999999</c:v>
                </c:pt>
                <c:pt idx="17">
                  <c:v>21.888591999999999</c:v>
                </c:pt>
                <c:pt idx="18">
                  <c:v>23.956423999999998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32-4146-B9A9-C6871159B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7709104"/>
        <c:axId val="237707536"/>
      </c:barChart>
      <c:catAx>
        <c:axId val="23770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7707536"/>
        <c:crosses val="autoZero"/>
        <c:auto val="1"/>
        <c:lblAlgn val="ctr"/>
        <c:lblOffset val="100"/>
        <c:noMultiLvlLbl val="0"/>
      </c:catAx>
      <c:valAx>
        <c:axId val="237707536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23770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43308080808085E-2"/>
          <c:y val="0.13088055555555556"/>
          <c:w val="0.88207533972821739"/>
          <c:h val="0.61471134259259264"/>
        </c:manualLayout>
      </c:layout>
      <c:lineChart>
        <c:grouping val="standard"/>
        <c:varyColors val="0"/>
        <c:ser>
          <c:idx val="2"/>
          <c:order val="0"/>
          <c:tx>
            <c:strRef>
              <c:f>'Passageiros vs PIB'!$B$2</c:f>
              <c:strCache>
                <c:ptCount val="1"/>
                <c:pt idx="0">
                  <c:v>PIB (base 100)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E69-4191-B171-B7DAF548C9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69-4191-B171-B7DAF548C9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E69-4191-B171-B7DAF548C9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'Passageiros vs PIB'!$A$3:$A$29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'Passageiros vs PIB'!$B$3:$B$29</c:f>
              <c:numCache>
                <c:formatCode>_-* #,##0.0_-;\-* #,##0.0_-;_-* "-"??_-;_-@_-</c:formatCode>
                <c:ptCount val="27"/>
                <c:pt idx="0">
                  <c:v>100</c:v>
                </c:pt>
                <c:pt idx="1">
                  <c:v>101.03148731677337</c:v>
                </c:pt>
                <c:pt idx="2">
                  <c:v>100.48230050782615</c:v>
                </c:pt>
                <c:pt idx="3">
                  <c:v>105.43081887751853</c:v>
                </c:pt>
                <c:pt idx="4">
                  <c:v>111.60155053710288</c:v>
                </c:pt>
                <c:pt idx="5">
                  <c:v>116.31182720071112</c:v>
                </c:pt>
                <c:pt idx="6">
                  <c:v>118.8809966943985</c:v>
                </c:pt>
                <c:pt idx="7">
                  <c:v>122.91682343798195</c:v>
                </c:pt>
                <c:pt idx="8">
                  <c:v>123.33240263917203</c:v>
                </c:pt>
                <c:pt idx="9">
                  <c:v>123.90952128300923</c:v>
                </c:pt>
                <c:pt idx="10">
                  <c:v>129.34660843277499</c:v>
                </c:pt>
                <c:pt idx="11">
                  <c:v>131.14439229267086</c:v>
                </c:pt>
                <c:pt idx="12">
                  <c:v>135.14883628870706</c:v>
                </c:pt>
                <c:pt idx="13">
                  <c:v>136.69065340458999</c:v>
                </c:pt>
                <c:pt idx="14">
                  <c:v>144.5639867025873</c:v>
                </c:pt>
                <c:pt idx="15">
                  <c:v>149.19311476242046</c:v>
                </c:pt>
                <c:pt idx="16">
                  <c:v>155.10412935971877</c:v>
                </c:pt>
                <c:pt idx="17">
                  <c:v>164.518749454795</c:v>
                </c:pt>
                <c:pt idx="18">
                  <c:v>172.89965597222471</c:v>
                </c:pt>
                <c:pt idx="19">
                  <c:v>172.68212740221014</c:v>
                </c:pt>
                <c:pt idx="20">
                  <c:v>185.68202764321376</c:v>
                </c:pt>
                <c:pt idx="21">
                  <c:v>193.06181700425086</c:v>
                </c:pt>
                <c:pt idx="22">
                  <c:v>196.7708742689239</c:v>
                </c:pt>
                <c:pt idx="23">
                  <c:v>202.68349010748202</c:v>
                </c:pt>
                <c:pt idx="24">
                  <c:v>203.70492519046496</c:v>
                </c:pt>
                <c:pt idx="25">
                  <c:v>196.02676585478167</c:v>
                </c:pt>
                <c:pt idx="26">
                  <c:v>188.98011486360633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E69-4191-B171-B7DAF548C919}"/>
            </c:ext>
          </c:extLst>
        </c:ser>
        <c:ser>
          <c:idx val="3"/>
          <c:order val="1"/>
          <c:tx>
            <c:strRef>
              <c:f>'Passageiros vs PIB'!$C$2</c:f>
              <c:strCache>
                <c:ptCount val="1"/>
                <c:pt idx="0">
                  <c:v>Passageiros (base 100)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E69-4191-B171-B7DAF548C9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E69-4191-B171-B7DAF548C9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E69-4191-B171-B7DAF548C9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E69-4191-B171-B7DAF548C9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'Passageiros vs PIB'!$A$3:$A$29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cat>
          <c:val>
            <c:numRef>
              <c:f>'Passageiros vs PIB'!$C$3:$C$29</c:f>
              <c:numCache>
                <c:formatCode>_-* #,##0.0_-;\-* #,##0.0_-;_-* "-"??_-;_-@_-</c:formatCode>
                <c:ptCount val="27"/>
                <c:pt idx="0">
                  <c:v>100</c:v>
                </c:pt>
                <c:pt idx="1">
                  <c:v>102.43784690888818</c:v>
                </c:pt>
                <c:pt idx="2">
                  <c:v>89.46897366461657</c:v>
                </c:pt>
                <c:pt idx="3">
                  <c:v>92.505026935932619</c:v>
                </c:pt>
                <c:pt idx="4">
                  <c:v>106.01690001408647</c:v>
                </c:pt>
                <c:pt idx="5">
                  <c:v>118.60176901584512</c:v>
                </c:pt>
                <c:pt idx="6">
                  <c:v>120.72389357100666</c:v>
                </c:pt>
                <c:pt idx="7">
                  <c:v>143.86286191275309</c:v>
                </c:pt>
                <c:pt idx="8">
                  <c:v>182.71641077563572</c:v>
                </c:pt>
                <c:pt idx="9">
                  <c:v>176.73320780461398</c:v>
                </c:pt>
                <c:pt idx="10">
                  <c:v>186.03391721812366</c:v>
                </c:pt>
                <c:pt idx="11">
                  <c:v>191.06848825358171</c:v>
                </c:pt>
                <c:pt idx="12">
                  <c:v>188.98915578648072</c:v>
                </c:pt>
                <c:pt idx="13">
                  <c:v>183.49277447011008</c:v>
                </c:pt>
                <c:pt idx="14">
                  <c:v>203.28074648025708</c:v>
                </c:pt>
                <c:pt idx="15">
                  <c:v>242.28625756457188</c:v>
                </c:pt>
                <c:pt idx="16">
                  <c:v>266.39785317480204</c:v>
                </c:pt>
                <c:pt idx="17">
                  <c:v>294.33246512809814</c:v>
                </c:pt>
                <c:pt idx="18">
                  <c:v>313.30470926041312</c:v>
                </c:pt>
                <c:pt idx="19">
                  <c:v>343.90281303231177</c:v>
                </c:pt>
                <c:pt idx="20">
                  <c:v>421.79896340161793</c:v>
                </c:pt>
                <c:pt idx="21">
                  <c:v>493.01722494985898</c:v>
                </c:pt>
                <c:pt idx="22">
                  <c:v>530.87925114437769</c:v>
                </c:pt>
                <c:pt idx="23">
                  <c:v>542.68864918655584</c:v>
                </c:pt>
                <c:pt idx="24">
                  <c:v>578.22957452156322</c:v>
                </c:pt>
                <c:pt idx="25">
                  <c:v>580.85278476072938</c:v>
                </c:pt>
                <c:pt idx="26">
                  <c:v>540.12055669566962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9E69-4191-B171-B7DAF548C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704008"/>
        <c:axId val="237706360"/>
      </c:lineChart>
      <c:catAx>
        <c:axId val="237704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7706360"/>
        <c:crosses val="autoZero"/>
        <c:auto val="1"/>
        <c:lblAlgn val="ctr"/>
        <c:lblOffset val="100"/>
        <c:tickLblSkip val="1"/>
        <c:noMultiLvlLbl val="0"/>
      </c:catAx>
      <c:valAx>
        <c:axId val="237706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770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270202020201433E-4"/>
          <c:y val="0.91840486111111119"/>
          <c:w val="0.61117891414141412"/>
          <c:h val="8.15951388888888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pt-BR" sz="2400" b="0" i="0" u="none" strike="noStrike" kern="1200" cap="all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BR" sz="2400" b="0" i="0" cap="none" baseline="0" dirty="0">
                <a:effectLst/>
              </a:rPr>
              <a:t>2017</a:t>
            </a:r>
            <a:endParaRPr lang="pt-BR" sz="2400" cap="none" baseline="0" dirty="0">
              <a:effectLst/>
            </a:endParaRPr>
          </a:p>
        </c:rich>
      </c:tx>
      <c:layout>
        <c:manualLayout>
          <c:xMode val="edge"/>
          <c:yMode val="edge"/>
          <c:x val="0.40217985151049668"/>
          <c:y val="8.2314814814814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pt-BR" sz="2400" b="0" i="0" u="none" strike="noStrike" kern="1200" cap="all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001044932079415"/>
          <c:y val="1.7491898148148149E-2"/>
          <c:w val="0.59575743455053798"/>
          <c:h val="0.97662847222222227"/>
        </c:manualLayout>
      </c:layout>
      <c:pie3D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14-4369-83C2-D10975C0270D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14-4369-83C2-D10975C0270D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D50E93D-D2FF-4607-BE73-19DCC88462BE}" type="CATEGORYNAME">
                      <a:rPr lang="en-US"/>
                      <a:pPr>
                        <a:defRPr sz="2000" b="0">
                          <a:solidFill>
                            <a:schemeClr val="bg1"/>
                          </a:solidFill>
                        </a:defRPr>
                      </a:pPr>
                      <a:t>[NOME DA CATEGORIA]</a:t>
                    </a:fld>
                    <a:r>
                      <a:rPr lang="en-US" baseline="0" dirty="0"/>
                      <a:t>
32,5%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914-4369-83C2-D10975C0270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95C004C-5D1A-4493-B05F-058E8051ECEC}" type="CATEGORYNAME">
                      <a:rPr lang="en-US"/>
                      <a:pPr>
                        <a:defRPr sz="2000" b="0">
                          <a:solidFill>
                            <a:schemeClr val="bg1"/>
                          </a:solidFill>
                        </a:defRPr>
                      </a:pPr>
                      <a:t>[NOME DA CATEGORIA]</a:t>
                    </a:fld>
                    <a:r>
                      <a:rPr lang="en-US" baseline="0" dirty="0"/>
                      <a:t>
67,5%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914-4369-83C2-D10975C0270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'Aéreo vs Rodoviário'!$B$2:$C$2</c:f>
              <c:strCache>
                <c:ptCount val="2"/>
                <c:pt idx="0">
                  <c:v>Rodoviário</c:v>
                </c:pt>
                <c:pt idx="1">
                  <c:v>Aéreo</c:v>
                </c:pt>
              </c:strCache>
            </c:strRef>
          </c:cat>
          <c:val>
            <c:numRef>
              <c:f>'Aéreo vs Rodoviário'!$B$18:$C$18</c:f>
              <c:numCache>
                <c:formatCode>_-* #,##0_-;\-* #,##0_-;_-* "-"??_-;_-@_-</c:formatCode>
                <c:ptCount val="2"/>
                <c:pt idx="0">
                  <c:v>37481049</c:v>
                </c:pt>
                <c:pt idx="1">
                  <c:v>80786942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14-4369-83C2-D10975C0270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pt-BR" sz="2400" b="0" i="0" u="none" strike="noStrike" kern="1200" cap="all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BR" sz="2400" b="0" i="0" cap="none" baseline="0" dirty="0">
                <a:effectLst/>
              </a:rPr>
              <a:t>2003</a:t>
            </a:r>
            <a:endParaRPr lang="pt-BR" sz="2400" cap="none" baseline="0" dirty="0">
              <a:effectLst/>
            </a:endParaRPr>
          </a:p>
        </c:rich>
      </c:tx>
      <c:layout>
        <c:manualLayout>
          <c:xMode val="edge"/>
          <c:yMode val="edge"/>
          <c:x val="0.46009842130531786"/>
          <c:y val="9.113425925925926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3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001044932079415"/>
          <c:y val="1.7491898148148149E-2"/>
          <c:w val="0.59575743455053798"/>
          <c:h val="0.97662847222222227"/>
        </c:manualLayout>
      </c:layout>
      <c:pie3DChart>
        <c:varyColors val="1"/>
        <c:ser>
          <c:idx val="0"/>
          <c:order val="0"/>
          <c:spPr>
            <a:ln>
              <a:solidFill>
                <a:schemeClr val="accent5"/>
              </a:solidFill>
            </a:ln>
          </c:spPr>
          <c:explosion val="5"/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>
                <a:solidFill>
                  <a:schemeClr val="accent5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5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33-40D6-8A39-1FDBE8D47775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>
                <a:solidFill>
                  <a:schemeClr val="accent5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5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33-40D6-8A39-1FDBE8D4777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'Aéreo vs Rodoviário'!$B$2:$C$2</c:f>
              <c:strCache>
                <c:ptCount val="2"/>
                <c:pt idx="0">
                  <c:v>Rodoviário</c:v>
                </c:pt>
                <c:pt idx="1">
                  <c:v>Aéreo</c:v>
                </c:pt>
              </c:strCache>
            </c:strRef>
          </c:cat>
          <c:val>
            <c:numRef>
              <c:f>'Aéreo vs Rodoviário'!$B$3:$C$3</c:f>
              <c:numCache>
                <c:formatCode>_-* #,##0_-;\-* #,##0_-;_-* "-"??_-;_-@_-</c:formatCode>
                <c:ptCount val="2"/>
                <c:pt idx="0">
                  <c:v>70376135</c:v>
                </c:pt>
                <c:pt idx="1">
                  <c:v>27274711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B33-40D6-8A39-1FDBE8D4777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8477690288716"/>
          <c:y val="4.8360802469135815E-2"/>
          <c:w val="0.86520380577427836"/>
          <c:h val="0.72001635802469133"/>
        </c:manualLayout>
      </c:layout>
      <c:lineChart>
        <c:grouping val="standard"/>
        <c:varyColors val="0"/>
        <c:ser>
          <c:idx val="0"/>
          <c:order val="0"/>
          <c:tx>
            <c:strRef>
              <c:f>'Yield Real Acumul'!$B$24</c:f>
              <c:strCache>
                <c:ptCount val="1"/>
                <c:pt idx="0">
                  <c:v>Rotas Monitoradas pelas Portarias 1.213/2001 e 447/2004</c:v>
                </c:pt>
              </c:strCache>
            </c:strRef>
          </c:tx>
          <c:dLbls>
            <c:dLbl>
              <c:idx val="0"/>
              <c:layout>
                <c:manualLayout>
                  <c:x val="-3.5242290748898682E-2"/>
                  <c:y val="3.6036036036035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5B0-4245-9AA2-5F059B5946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3.3462033462033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5B0-4245-9AA2-5F059B5946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'Yield Real Acumul'!$A$25:$A$41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'Yield Real Acumul'!$B$25:$B$41</c:f>
              <c:numCache>
                <c:formatCode>0.00000</c:formatCode>
                <c:ptCount val="17"/>
                <c:pt idx="0">
                  <c:v>1.0567657097759651</c:v>
                </c:pt>
                <c:pt idx="1">
                  <c:v>1.1654573389624545</c:v>
                </c:pt>
                <c:pt idx="2">
                  <c:v>1.1184656403964019</c:v>
                </c:pt>
                <c:pt idx="3">
                  <c:v>1.0901557660955044</c:v>
                </c:pt>
                <c:pt idx="4">
                  <c:v>0.96964029089872372</c:v>
                </c:pt>
                <c:pt idx="5">
                  <c:v>0.6930362328661539</c:v>
                </c:pt>
                <c:pt idx="6">
                  <c:v>0.92176737148291721</c:v>
                </c:pt>
                <c:pt idx="7">
                  <c:v>0.662787050343569</c:v>
                </c:pt>
                <c:pt idx="8">
                  <c:v>0.4985238687109238</c:v>
                </c:pt>
                <c:pt idx="9">
                  <c:v>0.45297829033170123</c:v>
                </c:pt>
                <c:pt idx="10">
                  <c:v>0.45470139589721953</c:v>
                </c:pt>
                <c:pt idx="11">
                  <c:v>0.48316310494892567</c:v>
                </c:pt>
                <c:pt idx="12">
                  <c:v>0.44899803293185681</c:v>
                </c:pt>
                <c:pt idx="13">
                  <c:v>0.38677505336718504</c:v>
                </c:pt>
                <c:pt idx="14">
                  <c:v>0.36696575976473633</c:v>
                </c:pt>
                <c:pt idx="15">
                  <c:v>0.36398755387904347</c:v>
                </c:pt>
                <c:pt idx="16">
                  <c:v>0.35906236880471881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5B0-4245-9AA2-5F059B594615}"/>
            </c:ext>
          </c:extLst>
        </c:ser>
        <c:ser>
          <c:idx val="1"/>
          <c:order val="1"/>
          <c:tx>
            <c:strRef>
              <c:f>'Yield Real Acumul'!$B$3</c:f>
              <c:strCache>
                <c:ptCount val="1"/>
                <c:pt idx="0">
                  <c:v>Todas as Rotas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'Yield Real Acumul'!$A$25:$A$41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'Yield Real Acumul'!$B$4:$B$20</c:f>
              <c:numCache>
                <c:formatCode>General</c:formatCode>
                <c:ptCount val="17"/>
                <c:pt idx="9" formatCode="_(* #,##0.00000_);_(* \(#,##0.00000\);_(* &quot;-&quot;??_);_(@_)">
                  <c:v>0.40151222650224344</c:v>
                </c:pt>
                <c:pt idx="10" formatCode="_(* #,##0.00000_);_(* \(#,##0.00000\);_(* &quot;-&quot;??_);_(@_)">
                  <c:v>0.40285151714357997</c:v>
                </c:pt>
                <c:pt idx="11" formatCode="_(* #,##0.00000_);_(* \(#,##0.00000\);_(* &quot;-&quot;??_);_(@_)">
                  <c:v>0.4101977734173019</c:v>
                </c:pt>
                <c:pt idx="12" formatCode="_(* #,##0.00000_);_(* \(#,##0.00000\);_(* &quot;-&quot;??_);_(@_)">
                  <c:v>0.38913529951935388</c:v>
                </c:pt>
                <c:pt idx="13" formatCode="_(* #,##0.00000_);_(* \(#,##0.00000\);_(* &quot;-&quot;??_);_(@_)">
                  <c:v>0.34355799690275118</c:v>
                </c:pt>
                <c:pt idx="14" formatCode="_(* #,##0.00000_);_(* \(#,##0.00000\);_(* &quot;-&quot;??_);_(@_)">
                  <c:v>0.32974053768326816</c:v>
                </c:pt>
                <c:pt idx="15" formatCode="_(* #,##0.00000_);_(* \(#,##0.00000\);_(* &quot;-&quot;??_);_(@_)">
                  <c:v>0.31949452044660004</c:v>
                </c:pt>
                <c:pt idx="16" formatCode="_(* #,##0.00000_);_(* \(#,##0.00000\);_(* &quot;-&quot;??_);_(@_)">
                  <c:v>0.31692554973825371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5B0-4245-9AA2-5F059B594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709888"/>
        <c:axId val="237703616"/>
      </c:lineChart>
      <c:catAx>
        <c:axId val="237709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37703616"/>
        <c:crosses val="autoZero"/>
        <c:auto val="1"/>
        <c:lblAlgn val="ctr"/>
        <c:lblOffset val="100"/>
        <c:noMultiLvlLbl val="0"/>
      </c:catAx>
      <c:valAx>
        <c:axId val="2377036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Yield Tarifa Aérea Médio -  R$*</a:t>
                </a:r>
              </a:p>
            </c:rich>
          </c:tx>
          <c:layout>
            <c:manualLayout>
              <c:xMode val="edge"/>
              <c:yMode val="edge"/>
              <c:x val="1.0690235690235691E-2"/>
              <c:y val="0.16319814814814815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37709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2784927819916805E-2"/>
          <c:y val="0.85055432098765427"/>
          <c:w val="0.88685976430976432"/>
          <c:h val="9.1132142857142856E-2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88541666666664E-2"/>
          <c:y val="4.3117283950617286E-2"/>
          <c:w val="0.92065798611111116"/>
          <c:h val="0.41443166666666675"/>
        </c:manualLayout>
      </c:layout>
      <c:areaChart>
        <c:grouping val="standard"/>
        <c:varyColors val="0"/>
        <c:ser>
          <c:idx val="2"/>
          <c:order val="2"/>
          <c:tx>
            <c:strRef>
              <c:f>'Tarifa Dist Acumul Total'!$E$3</c:f>
              <c:strCache>
                <c:ptCount val="1"/>
                <c:pt idx="0">
                  <c:v>Inferiores a R$ 300 em 2018</c:v>
                </c:pt>
              </c:strCache>
            </c:strRef>
          </c:tx>
          <c:spPr>
            <a:solidFill>
              <a:srgbClr val="C00000">
                <a:alpha val="24000"/>
              </a:srgbClr>
            </a:solidFill>
            <a:ln>
              <a:noFill/>
            </a:ln>
          </c:spPr>
          <c:val>
            <c:numRef>
              <c:f>'Tarifa Dist Acumul Total'!$E$4:$E$6</c:f>
              <c:numCache>
                <c:formatCode>0.0</c:formatCode>
                <c:ptCount val="3"/>
                <c:pt idx="0">
                  <c:v>6.6986847080724239</c:v>
                </c:pt>
                <c:pt idx="1">
                  <c:v>24.035915136551697</c:v>
                </c:pt>
                <c:pt idx="2">
                  <c:v>20.210720694199544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13-4537-B313-651EB803F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063856"/>
        <c:axId val="237708320"/>
      </c:areaChart>
      <c:lineChart>
        <c:grouping val="standard"/>
        <c:varyColors val="0"/>
        <c:ser>
          <c:idx val="0"/>
          <c:order val="0"/>
          <c:tx>
            <c:strRef>
              <c:f>'Tarifa Dist Acumul Total'!$C$3</c:f>
              <c:strCache>
                <c:ptCount val="1"/>
                <c:pt idx="0">
                  <c:v>2002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0038552188552186E-2"/>
                  <c:y val="2.6587962962962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997431662167012E-2"/>
                  <c:y val="3.55611804848892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923063973064011E-2"/>
                  <c:y val="4.6170679012345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294012770082796E-2"/>
                  <c:y val="4.1972222222222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658491287891487E-2"/>
                  <c:y val="-6.38611111111111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921548821548822E-2"/>
                  <c:y val="-2.8583333333333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2824410774410777E-2"/>
                  <c:y val="-3.9973015873015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7100505050505127E-2"/>
                  <c:y val="-2.9333641975308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496245791245791E-2"/>
                  <c:y val="-2.8773765432098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710050505050505E-2"/>
                  <c:y val="-2.8773765432098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7100505050505127E-2"/>
                  <c:y val="-2.76537037037037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96245791245791E-2"/>
                  <c:y val="-2.7093827160493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4962391771876843E-2"/>
                  <c:y val="-2.7093827160493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5213633307704162E-2"/>
                  <c:y val="-2.70938271604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3.3075480178142422E-2"/>
                  <c:y val="-3.77330246913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2329184356462856E-2"/>
                  <c:y val="-3.8853086419753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2"/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'Tarifa Dist Acumul Total'!$A$4:$B$19</c:f>
              <c:multiLvlStrCache>
                <c:ptCount val="16"/>
                <c:lvl>
                  <c:pt idx="0">
                    <c:v>&gt; 0.00 e &lt; 100.00</c:v>
                  </c:pt>
                  <c:pt idx="1">
                    <c:v>&gt;= 100.00 e &lt; 200.00</c:v>
                  </c:pt>
                  <c:pt idx="2">
                    <c:v>&gt;= 200.00 e &lt; 300.00</c:v>
                  </c:pt>
                  <c:pt idx="3">
                    <c:v>&gt;= 300.00 e &lt; 400.00</c:v>
                  </c:pt>
                  <c:pt idx="4">
                    <c:v>&gt;= 400.00 e &lt; 500.00</c:v>
                  </c:pt>
                  <c:pt idx="5">
                    <c:v>&gt;= 500.00 e &lt; 600.00</c:v>
                  </c:pt>
                  <c:pt idx="6">
                    <c:v>&gt;= 600.00 e &lt; 700.00</c:v>
                  </c:pt>
                  <c:pt idx="7">
                    <c:v>&gt;= 700.00 e &lt; 800.00</c:v>
                  </c:pt>
                  <c:pt idx="8">
                    <c:v>&gt;= 800.00 e &lt; 900.00</c:v>
                  </c:pt>
                  <c:pt idx="9">
                    <c:v>&gt;= 900.00 e &lt; 1.000.00</c:v>
                  </c:pt>
                  <c:pt idx="10">
                    <c:v>&gt;= 1.000.00 e &lt; 1.100.00</c:v>
                  </c:pt>
                  <c:pt idx="11">
                    <c:v>&gt;= 1.100.00 e &lt; 1.200.00</c:v>
                  </c:pt>
                  <c:pt idx="12">
                    <c:v>&gt;= 1.200.00 e &lt; 1.300.00</c:v>
                  </c:pt>
                  <c:pt idx="13">
                    <c:v>&gt;= 1.300.00 e &lt; 1.400.00</c:v>
                  </c:pt>
                  <c:pt idx="14">
                    <c:v>&gt;= 1.400.00 e &lt; 1.500.00</c:v>
                  </c:pt>
                  <c:pt idx="15">
                    <c:v>&gt;= 1.500.00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</c:lvl>
              </c:multiLvlStrCache>
            </c:multiLvlStrRef>
          </c:cat>
          <c:val>
            <c:numRef>
              <c:f>'Tarifa Dist Acumul Total'!$C$4:$C$19</c:f>
              <c:numCache>
                <c:formatCode>0.0</c:formatCode>
                <c:ptCount val="16"/>
                <c:pt idx="0">
                  <c:v>1.0064177872373126E-2</c:v>
                </c:pt>
                <c:pt idx="1">
                  <c:v>0.91814701529813258</c:v>
                </c:pt>
                <c:pt idx="2">
                  <c:v>6.0703875356139454</c:v>
                </c:pt>
                <c:pt idx="3">
                  <c:v>12.515390987852545</c:v>
                </c:pt>
                <c:pt idx="4">
                  <c:v>13.868844623647778</c:v>
                </c:pt>
                <c:pt idx="5">
                  <c:v>13.883813541857082</c:v>
                </c:pt>
                <c:pt idx="6">
                  <c:v>11.983998029953554</c:v>
                </c:pt>
                <c:pt idx="7">
                  <c:v>11.140877532272318</c:v>
                </c:pt>
                <c:pt idx="8">
                  <c:v>6.0400130754264652</c:v>
                </c:pt>
                <c:pt idx="9">
                  <c:v>4.8842408509855471</c:v>
                </c:pt>
                <c:pt idx="10">
                  <c:v>4.0811296446581116</c:v>
                </c:pt>
                <c:pt idx="11">
                  <c:v>2.9630598826588175</c:v>
                </c:pt>
                <c:pt idx="12">
                  <c:v>1.8043186165896075</c:v>
                </c:pt>
                <c:pt idx="13">
                  <c:v>1.9825848243549902</c:v>
                </c:pt>
                <c:pt idx="14">
                  <c:v>1.580869125809355</c:v>
                </c:pt>
                <c:pt idx="15">
                  <c:v>6.2722605351493783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9413-4537-B313-651EB803F35C}"/>
            </c:ext>
          </c:extLst>
        </c:ser>
        <c:ser>
          <c:idx val="1"/>
          <c:order val="1"/>
          <c:tx>
            <c:strRef>
              <c:f>'Tarifa Dist Acumul Total'!$D$3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19915824915825E-2"/>
                  <c:y val="-5.07333333333333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072390572390572E-2"/>
                  <c:y val="-3.7208333333333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565081219959816E-2"/>
                  <c:y val="-4.5010603067933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411621592508809E-2"/>
                  <c:y val="-8.2289814814814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607481060606062E-2"/>
                  <c:y val="4.146280864197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9413-4537-B313-651EB803F35C}"/>
                </c:ext>
                <c:ext xmlns:c15="http://schemas.microsoft.com/office/drawing/2012/chart" uri="{CE6537A1-D6FC-4f65-9D91-7224C49458BB}">
                  <c15:layout>
                    <c:manualLayout>
                      <c:w val="6.4515624999999993E-2"/>
                      <c:h val="7.04969135802469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3.5197643097643096E-2"/>
                  <c:y val="5.2661728395061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335690235690236E-2"/>
                  <c:y val="4.2022530864197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5197643097643096E-2"/>
                  <c:y val="3.3347222222222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5197643097643096E-2"/>
                  <c:y val="2.9427469135802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7335690235690236E-2"/>
                  <c:y val="2.1587962962962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5197643097643019E-2"/>
                  <c:y val="2.1587962962962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5197643097643096E-2"/>
                  <c:y val="2.1587962962962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519758713037148E-2"/>
                  <c:y val="2.55077160493827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5197587130371612E-2"/>
                  <c:y val="2.5507716049382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3.3059582576525921E-2"/>
                  <c:y val="2.5507716049382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7658409571247627E-2"/>
                  <c:y val="2.5507716049382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9413-4537-B313-651EB803F3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C00000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'Tarifa Dist Acumul Total'!$D$4:$D$19</c:f>
              <c:numCache>
                <c:formatCode>0.0</c:formatCode>
                <c:ptCount val="16"/>
                <c:pt idx="0">
                  <c:v>6.6986847080724239</c:v>
                </c:pt>
                <c:pt idx="1">
                  <c:v>24.035915136551697</c:v>
                </c:pt>
                <c:pt idx="2">
                  <c:v>20.210720694199544</c:v>
                </c:pt>
                <c:pt idx="3">
                  <c:v>15.539853734751041</c:v>
                </c:pt>
                <c:pt idx="4">
                  <c:v>10.284559023734767</c:v>
                </c:pt>
                <c:pt idx="5">
                  <c:v>6.9234864234607869</c:v>
                </c:pt>
                <c:pt idx="6">
                  <c:v>4.7368167771505512</c:v>
                </c:pt>
                <c:pt idx="7">
                  <c:v>3.2712185990457701</c:v>
                </c:pt>
                <c:pt idx="8">
                  <c:v>2.3914632581672564</c:v>
                </c:pt>
                <c:pt idx="9">
                  <c:v>1.6781366929164618</c:v>
                </c:pt>
                <c:pt idx="10">
                  <c:v>1.2029068222277244</c:v>
                </c:pt>
                <c:pt idx="11">
                  <c:v>0.88200267543078137</c:v>
                </c:pt>
                <c:pt idx="12">
                  <c:v>0.62283196865955448</c:v>
                </c:pt>
                <c:pt idx="13">
                  <c:v>0.4401651507353706</c:v>
                </c:pt>
                <c:pt idx="14">
                  <c:v>0.31069137646012096</c:v>
                </c:pt>
                <c:pt idx="15">
                  <c:v>0.77054695843615129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2-9413-4537-B313-651EB803F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703224"/>
        <c:axId val="237707928"/>
      </c:lineChart>
      <c:catAx>
        <c:axId val="237703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pt-BR"/>
          </a:p>
        </c:txPr>
        <c:crossAx val="237707928"/>
        <c:crosses val="autoZero"/>
        <c:auto val="1"/>
        <c:lblAlgn val="ctr"/>
        <c:lblOffset val="300"/>
        <c:noMultiLvlLbl val="0"/>
      </c:catAx>
      <c:valAx>
        <c:axId val="237707928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pt-BR" sz="900"/>
                  <a:t>% de Assentos Comercializados</a:t>
                </a:r>
              </a:p>
            </c:rich>
          </c:tx>
          <c:layout>
            <c:manualLayout>
              <c:xMode val="edge"/>
              <c:yMode val="edge"/>
              <c:x val="1.4966329966329966E-2"/>
              <c:y val="0.1838672839506172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37703224"/>
        <c:crosses val="autoZero"/>
        <c:crossBetween val="between"/>
      </c:valAx>
      <c:valAx>
        <c:axId val="237708320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239063856"/>
        <c:crosses val="max"/>
        <c:crossBetween val="between"/>
      </c:valAx>
      <c:catAx>
        <c:axId val="239063856"/>
        <c:scaling>
          <c:orientation val="minMax"/>
        </c:scaling>
        <c:delete val="1"/>
        <c:axPos val="b"/>
        <c:majorTickMark val="out"/>
        <c:minorTickMark val="none"/>
        <c:tickLblPos val="nextTo"/>
        <c:crossAx val="23770832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3.6361111111111112E-3"/>
          <c:y val="0.86392500000000005"/>
          <c:w val="0.9945704861111111"/>
          <c:h val="8.6588271604938274E-2"/>
        </c:manualLayout>
      </c:layout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% </a:t>
            </a:r>
            <a:r>
              <a:rPr lang="en-US" sz="1800" dirty="0" err="1"/>
              <a:t>Receita</a:t>
            </a:r>
            <a:r>
              <a:rPr lang="en-US" sz="1800" dirty="0"/>
              <a:t> </a:t>
            </a:r>
            <a:r>
              <a:rPr lang="en-US" sz="1800" dirty="0" err="1"/>
              <a:t>Auxiliar</a:t>
            </a:r>
            <a:r>
              <a:rPr lang="en-US" sz="1800" dirty="0"/>
              <a:t>/Total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% Receita Auxiliar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Spirit</c:v>
                </c:pt>
                <c:pt idx="1">
                  <c:v>Frontier</c:v>
                </c:pt>
                <c:pt idx="2">
                  <c:v>Allegiant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46.6</c:v>
                </c:pt>
                <c:pt idx="1">
                  <c:v>42.4</c:v>
                </c:pt>
                <c:pt idx="2">
                  <c:v>39.799999999999997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DF-4726-AF80-46D689655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061112"/>
        <c:axId val="239066208"/>
      </c:barChart>
      <c:catAx>
        <c:axId val="239061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066208"/>
        <c:crosses val="autoZero"/>
        <c:auto val="1"/>
        <c:lblAlgn val="ctr"/>
        <c:lblOffset val="100"/>
        <c:noMultiLvlLbl val="0"/>
      </c:catAx>
      <c:valAx>
        <c:axId val="23906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061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'Planilha base201809'!$K$2</c:f>
              <c:strCache>
                <c:ptCount val="1"/>
                <c:pt idx="0">
                  <c:v>2018/T3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'Planilha base201809'!$J$3:$J$8</c:f>
              <c:strCache>
                <c:ptCount val="6"/>
                <c:pt idx="0">
                  <c:v>ULCC (Internacional)</c:v>
                </c:pt>
                <c:pt idx="1">
                  <c:v>ULCC (Doméstico)</c:v>
                </c:pt>
                <c:pt idx="2">
                  <c:v>LCC (Internacional)</c:v>
                </c:pt>
                <c:pt idx="3">
                  <c:v>LCC (Doméstico)</c:v>
                </c:pt>
                <c:pt idx="4">
                  <c:v>Network Carriers 
(Internacional)</c:v>
                </c:pt>
                <c:pt idx="5">
                  <c:v>Network Carriers 
(Doméstico)</c:v>
                </c:pt>
              </c:strCache>
            </c:strRef>
          </c:cat>
          <c:val>
            <c:numRef>
              <c:f>'Planilha base201809'!$K$3:$K$8</c:f>
              <c:numCache>
                <c:formatCode>General</c:formatCode>
                <c:ptCount val="6"/>
                <c:pt idx="0">
                  <c:v>5.9</c:v>
                </c:pt>
                <c:pt idx="1">
                  <c:v>6.5</c:v>
                </c:pt>
                <c:pt idx="2">
                  <c:v>13.4</c:v>
                </c:pt>
                <c:pt idx="3">
                  <c:v>14</c:v>
                </c:pt>
                <c:pt idx="4">
                  <c:v>13.8</c:v>
                </c:pt>
                <c:pt idx="5">
                  <c:v>14.7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3E-41A1-BCA3-1E6AFB0D5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9063464"/>
        <c:axId val="239061504"/>
      </c:barChart>
      <c:catAx>
        <c:axId val="239063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061504"/>
        <c:crosses val="autoZero"/>
        <c:auto val="1"/>
        <c:lblAlgn val="ctr"/>
        <c:lblOffset val="100"/>
        <c:noMultiLvlLbl val="0"/>
      </c:catAx>
      <c:valAx>
        <c:axId val="239061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063464"/>
        <c:crosses val="autoZero"/>
        <c:crossBetween val="between"/>
        <c:majorUnit val="2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'Planilha base201809'!$B$15</c:f>
              <c:strCache>
                <c:ptCount val="1"/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'Planilha base201809'!$A$23:$A$26</c:f>
              <c:strCache>
                <c:ptCount val="4"/>
                <c:pt idx="0">
                  <c:v>Latam</c:v>
                </c:pt>
                <c:pt idx="1">
                  <c:v>Gol</c:v>
                </c:pt>
                <c:pt idx="2">
                  <c:v>Avianca</c:v>
                </c:pt>
                <c:pt idx="3">
                  <c:v>Azul</c:v>
                </c:pt>
              </c:strCache>
            </c:strRef>
          </c:cat>
          <c:val>
            <c:numRef>
              <c:f>'Planilha base201809'!$B$23:$B$26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65-4884-8281-C2D9F96BCB19}"/>
            </c:ext>
          </c:extLst>
        </c:ser>
        <c:ser>
          <c:idx val="1"/>
          <c:order val="1"/>
          <c:tx>
            <c:strRef>
              <c:f>'Planilha base201809'!$C$15</c:f>
              <c:strCache>
                <c:ptCount val="1"/>
                <c:pt idx="0">
                  <c:v>2018/T3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'Planilha base201809'!$A$23:$A$26</c:f>
              <c:strCache>
                <c:ptCount val="4"/>
                <c:pt idx="0">
                  <c:v>Latam</c:v>
                </c:pt>
                <c:pt idx="1">
                  <c:v>Gol</c:v>
                </c:pt>
                <c:pt idx="2">
                  <c:v>Avianca</c:v>
                </c:pt>
                <c:pt idx="3">
                  <c:v>Azul</c:v>
                </c:pt>
              </c:strCache>
            </c:strRef>
          </c:cat>
          <c:val>
            <c:numRef>
              <c:f>'Planilha base201809'!$C$23:$C$26</c:f>
              <c:numCache>
                <c:formatCode>0.0</c:formatCode>
                <c:ptCount val="4"/>
                <c:pt idx="0">
                  <c:v>9.8043246423292398</c:v>
                </c:pt>
                <c:pt idx="1">
                  <c:v>12.094832000304674</c:v>
                </c:pt>
                <c:pt idx="2">
                  <c:v>15.053451588380353</c:v>
                </c:pt>
                <c:pt idx="3">
                  <c:v>18.856260832284043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65-4884-8281-C2D9F96BC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9062288"/>
        <c:axId val="239060720"/>
      </c:barChart>
      <c:catAx>
        <c:axId val="239062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060720"/>
        <c:crosses val="autoZero"/>
        <c:auto val="1"/>
        <c:lblAlgn val="ctr"/>
        <c:lblOffset val="100"/>
        <c:noMultiLvlLbl val="0"/>
      </c:catAx>
      <c:valAx>
        <c:axId val="239060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062288"/>
        <c:crosses val="autoZero"/>
        <c:crossBetween val="between"/>
        <c:majorUnit val="2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E6762-F3C8-402D-8EA2-A2246AAE976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C85030FD-EF9D-4938-BD12-149D3D417FC4}">
      <dgm:prSet phldrT="[Texto]" custT="1"/>
      <dgm:spPr/>
      <dgm:t>
        <a:bodyPr/>
        <a:lstStyle/>
        <a:p>
          <a:r>
            <a:rPr lang="pt-BR" sz="800" dirty="0"/>
            <a:t>1978: Desregulação EUA</a:t>
          </a:r>
        </a:p>
      </dgm:t>
    </dgm:pt>
    <dgm:pt modelId="{E2429BFE-C412-4633-A623-9DF9B65A57D7}" type="parTrans" cxnId="{6E9F6489-4C66-4C2A-87AB-43829E7E67D5}">
      <dgm:prSet/>
      <dgm:spPr/>
      <dgm:t>
        <a:bodyPr/>
        <a:lstStyle/>
        <a:p>
          <a:endParaRPr lang="pt-BR" sz="2000"/>
        </a:p>
      </dgm:t>
    </dgm:pt>
    <dgm:pt modelId="{6261B4D4-FEED-46E3-81BD-8D8FC2AB07A1}" type="sibTrans" cxnId="{6E9F6489-4C66-4C2A-87AB-43829E7E67D5}">
      <dgm:prSet/>
      <dgm:spPr/>
      <dgm:t>
        <a:bodyPr/>
        <a:lstStyle/>
        <a:p>
          <a:endParaRPr lang="pt-BR" sz="2000"/>
        </a:p>
      </dgm:t>
    </dgm:pt>
    <dgm:pt modelId="{E66E2224-C27F-4AA4-AD16-D8B047064B3A}">
      <dgm:prSet phldrT="[Texto]" custT="1"/>
      <dgm:spPr/>
      <dgm:t>
        <a:bodyPr/>
        <a:lstStyle/>
        <a:p>
          <a:r>
            <a:rPr lang="pt-BR" sz="800" dirty="0"/>
            <a:t>1987/90: Início desregulação Europa (UE) - liberdade tarifa e capacidade</a:t>
          </a:r>
        </a:p>
      </dgm:t>
    </dgm:pt>
    <dgm:pt modelId="{EF2612B8-F836-4960-9160-E089CCF6862E}" type="parTrans" cxnId="{34F0B76E-6E24-483E-8E79-AD28CB7C3C2E}">
      <dgm:prSet/>
      <dgm:spPr/>
      <dgm:t>
        <a:bodyPr/>
        <a:lstStyle/>
        <a:p>
          <a:endParaRPr lang="pt-BR" sz="2000"/>
        </a:p>
      </dgm:t>
    </dgm:pt>
    <dgm:pt modelId="{48A6A9E5-290F-45D3-ABD8-9FCBDA6FAD78}" type="sibTrans" cxnId="{34F0B76E-6E24-483E-8E79-AD28CB7C3C2E}">
      <dgm:prSet/>
      <dgm:spPr/>
      <dgm:t>
        <a:bodyPr/>
        <a:lstStyle/>
        <a:p>
          <a:endParaRPr lang="pt-BR" sz="2000"/>
        </a:p>
      </dgm:t>
    </dgm:pt>
    <dgm:pt modelId="{C092A344-C3C6-4F69-860C-339CC33382A0}">
      <dgm:prSet phldrT="[Texto]" custT="1"/>
      <dgm:spPr/>
      <dgm:t>
        <a:bodyPr/>
        <a:lstStyle/>
        <a:p>
          <a:r>
            <a:rPr lang="pt-BR" sz="800" dirty="0"/>
            <a:t>1991: Início desregulação BR</a:t>
          </a:r>
        </a:p>
      </dgm:t>
    </dgm:pt>
    <dgm:pt modelId="{9D03056D-D090-4658-90D6-B26BFF5DF82A}" type="parTrans" cxnId="{F8AE031C-9D67-4D40-A34E-B6C3E69332C4}">
      <dgm:prSet/>
      <dgm:spPr/>
      <dgm:t>
        <a:bodyPr/>
        <a:lstStyle/>
        <a:p>
          <a:endParaRPr lang="pt-BR" sz="2000"/>
        </a:p>
      </dgm:t>
    </dgm:pt>
    <dgm:pt modelId="{459C82D9-B3C7-4E07-9B4C-BF11FCD544AF}" type="sibTrans" cxnId="{F8AE031C-9D67-4D40-A34E-B6C3E69332C4}">
      <dgm:prSet/>
      <dgm:spPr/>
      <dgm:t>
        <a:bodyPr/>
        <a:lstStyle/>
        <a:p>
          <a:endParaRPr lang="pt-BR" sz="2000"/>
        </a:p>
      </dgm:t>
    </dgm:pt>
    <dgm:pt modelId="{14B3242B-9D89-40E3-B8D8-CA161B66C84B}">
      <dgm:prSet phldrT="[Texto]" custT="1"/>
      <dgm:spPr/>
      <dgm:t>
        <a:bodyPr/>
        <a:lstStyle/>
        <a:p>
          <a:r>
            <a:rPr lang="pt-BR" sz="800" dirty="0"/>
            <a:t>2001: Fim Teto Tarifário BR / Criação GOL</a:t>
          </a:r>
        </a:p>
      </dgm:t>
    </dgm:pt>
    <dgm:pt modelId="{03FC9C18-BCA1-452B-B707-73B007477B2D}" type="parTrans" cxnId="{2B0F5B05-64AB-4505-A002-36180AEFF3FB}">
      <dgm:prSet/>
      <dgm:spPr/>
      <dgm:t>
        <a:bodyPr/>
        <a:lstStyle/>
        <a:p>
          <a:endParaRPr lang="pt-BR" sz="2000"/>
        </a:p>
      </dgm:t>
    </dgm:pt>
    <dgm:pt modelId="{3ABBD23D-31E6-40BE-A330-5C6278FEED52}" type="sibTrans" cxnId="{2B0F5B05-64AB-4505-A002-36180AEFF3FB}">
      <dgm:prSet/>
      <dgm:spPr/>
      <dgm:t>
        <a:bodyPr/>
        <a:lstStyle/>
        <a:p>
          <a:endParaRPr lang="pt-BR" sz="2000"/>
        </a:p>
      </dgm:t>
    </dgm:pt>
    <dgm:pt modelId="{787AF173-F0FE-4401-A102-072B79ECB23A}">
      <dgm:prSet phldrT="[Texto]" custT="1"/>
      <dgm:spPr/>
      <dgm:t>
        <a:bodyPr/>
        <a:lstStyle/>
        <a:p>
          <a:r>
            <a:rPr lang="pt-BR" sz="800" dirty="0"/>
            <a:t>2005: Criação da ANAC, liberdade tarifária/rotas/oferta</a:t>
          </a:r>
        </a:p>
      </dgm:t>
    </dgm:pt>
    <dgm:pt modelId="{F5B908C2-7A65-4040-971B-1DF1E7C5774E}" type="parTrans" cxnId="{DD0476F5-C5A9-41B3-A7D6-1719B5C590AF}">
      <dgm:prSet/>
      <dgm:spPr/>
      <dgm:t>
        <a:bodyPr/>
        <a:lstStyle/>
        <a:p>
          <a:endParaRPr lang="pt-BR" sz="2000"/>
        </a:p>
      </dgm:t>
    </dgm:pt>
    <dgm:pt modelId="{A9F7B1F0-016F-43FF-921D-56154EA0A305}" type="sibTrans" cxnId="{DD0476F5-C5A9-41B3-A7D6-1719B5C590AF}">
      <dgm:prSet/>
      <dgm:spPr/>
      <dgm:t>
        <a:bodyPr/>
        <a:lstStyle/>
        <a:p>
          <a:endParaRPr lang="pt-BR" sz="2000"/>
        </a:p>
      </dgm:t>
    </dgm:pt>
    <dgm:pt modelId="{FE99F9F4-E5BC-4CBD-AE56-D6D15CA66DDA}">
      <dgm:prSet phldrT="[Texto]" custT="1"/>
      <dgm:spPr/>
      <dgm:t>
        <a:bodyPr/>
        <a:lstStyle/>
        <a:p>
          <a:r>
            <a:rPr lang="pt-BR" sz="800" dirty="0"/>
            <a:t>2005: Início cobrança serviços adicionais EUA/Reino Unido</a:t>
          </a:r>
        </a:p>
      </dgm:t>
    </dgm:pt>
    <dgm:pt modelId="{B1D1FEFD-8CBA-4A0D-9AA1-F1FAA4F599B7}" type="parTrans" cxnId="{FF2B3451-5EDD-4CE3-9F98-F40858842DFE}">
      <dgm:prSet/>
      <dgm:spPr/>
      <dgm:t>
        <a:bodyPr/>
        <a:lstStyle/>
        <a:p>
          <a:endParaRPr lang="pt-BR" sz="2000"/>
        </a:p>
      </dgm:t>
    </dgm:pt>
    <dgm:pt modelId="{AB756A32-E30C-49F1-AFF7-FEE719B8594B}" type="sibTrans" cxnId="{FF2B3451-5EDD-4CE3-9F98-F40858842DFE}">
      <dgm:prSet/>
      <dgm:spPr/>
      <dgm:t>
        <a:bodyPr/>
        <a:lstStyle/>
        <a:p>
          <a:endParaRPr lang="pt-BR" sz="2000"/>
        </a:p>
      </dgm:t>
    </dgm:pt>
    <dgm:pt modelId="{E2C1726F-0E08-44A0-8CB5-347685741964}">
      <dgm:prSet phldrT="[Texto]" custT="1"/>
      <dgm:spPr/>
      <dgm:t>
        <a:bodyPr/>
        <a:lstStyle/>
        <a:p>
          <a:r>
            <a:rPr lang="pt-BR" sz="800" dirty="0"/>
            <a:t>2008: Início operações Azul</a:t>
          </a:r>
        </a:p>
      </dgm:t>
    </dgm:pt>
    <dgm:pt modelId="{F2DAF522-232B-424B-B56E-76CC4982D05E}" type="parTrans" cxnId="{D43BDE40-619B-4A1F-ADDB-A8EFFAFABBD2}">
      <dgm:prSet/>
      <dgm:spPr/>
      <dgm:t>
        <a:bodyPr/>
        <a:lstStyle/>
        <a:p>
          <a:endParaRPr lang="pt-BR" sz="2000"/>
        </a:p>
      </dgm:t>
    </dgm:pt>
    <dgm:pt modelId="{BFF82AE3-D43A-4686-8359-0D2C6BA9AA2E}" type="sibTrans" cxnId="{D43BDE40-619B-4A1F-ADDB-A8EFFAFABBD2}">
      <dgm:prSet/>
      <dgm:spPr/>
      <dgm:t>
        <a:bodyPr/>
        <a:lstStyle/>
        <a:p>
          <a:endParaRPr lang="pt-BR" sz="2000"/>
        </a:p>
      </dgm:t>
    </dgm:pt>
    <dgm:pt modelId="{CAF9B0EF-4DDA-430C-A921-FD0845D35404}">
      <dgm:prSet phldrT="[Texto]" custT="1"/>
      <dgm:spPr/>
      <dgm:t>
        <a:bodyPr/>
        <a:lstStyle/>
        <a:p>
          <a:r>
            <a:rPr lang="pt-BR" sz="800" dirty="0"/>
            <a:t>1992: Terceiro pacote EU - </a:t>
          </a:r>
          <a:r>
            <a:rPr lang="pt-BR" sz="800" i="0" dirty="0"/>
            <a:t>Mercado único </a:t>
          </a:r>
        </a:p>
      </dgm:t>
    </dgm:pt>
    <dgm:pt modelId="{F6A86E34-82B6-42C2-8BDE-3265DA3F3B1D}" type="parTrans" cxnId="{9BF3F4D0-76B6-456A-9E71-BDC0F3220312}">
      <dgm:prSet/>
      <dgm:spPr/>
      <dgm:t>
        <a:bodyPr/>
        <a:lstStyle/>
        <a:p>
          <a:endParaRPr lang="pt-BR" sz="2000"/>
        </a:p>
      </dgm:t>
    </dgm:pt>
    <dgm:pt modelId="{DE870D98-C4AA-4497-BF0E-F603ED69BE30}" type="sibTrans" cxnId="{9BF3F4D0-76B6-456A-9E71-BDC0F3220312}">
      <dgm:prSet/>
      <dgm:spPr/>
      <dgm:t>
        <a:bodyPr/>
        <a:lstStyle/>
        <a:p>
          <a:endParaRPr lang="pt-BR" sz="2000"/>
        </a:p>
      </dgm:t>
    </dgm:pt>
    <dgm:pt modelId="{76D67F95-7B79-4D75-8FCF-1ADAB90FAE27}" type="pres">
      <dgm:prSet presAssocID="{E61E6762-F3C8-402D-8EA2-A2246AAE9762}" presName="Name0" presStyleCnt="0">
        <dgm:presLayoutVars>
          <dgm:dir/>
          <dgm:resizeHandles val="exact"/>
        </dgm:presLayoutVars>
      </dgm:prSet>
      <dgm:spPr/>
    </dgm:pt>
    <dgm:pt modelId="{38E9AE92-58A2-45F9-AEC8-AC335538C545}" type="pres">
      <dgm:prSet presAssocID="{E61E6762-F3C8-402D-8EA2-A2246AAE9762}" presName="arrow" presStyleLbl="bgShp" presStyleIdx="0" presStyleCnt="1"/>
      <dgm:spPr/>
    </dgm:pt>
    <dgm:pt modelId="{68BB1750-39E9-45B9-A659-D31C5A82FE13}" type="pres">
      <dgm:prSet presAssocID="{E61E6762-F3C8-402D-8EA2-A2246AAE9762}" presName="points" presStyleCnt="0"/>
      <dgm:spPr/>
    </dgm:pt>
    <dgm:pt modelId="{C2C2FFE9-4998-4CAC-B1F2-7BC615C9E6D5}" type="pres">
      <dgm:prSet presAssocID="{C85030FD-EF9D-4938-BD12-149D3D417FC4}" presName="compositeA" presStyleCnt="0"/>
      <dgm:spPr/>
    </dgm:pt>
    <dgm:pt modelId="{D1EA8862-A7BC-4051-B0BF-79D511A2FDF2}" type="pres">
      <dgm:prSet presAssocID="{C85030FD-EF9D-4938-BD12-149D3D417FC4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7711F1-F59A-462D-894D-1C40C41CEF1F}" type="pres">
      <dgm:prSet presAssocID="{C85030FD-EF9D-4938-BD12-149D3D417FC4}" presName="circleA" presStyleLbl="node1" presStyleIdx="0" presStyleCnt="8"/>
      <dgm:spPr>
        <a:solidFill>
          <a:srgbClr val="C00000"/>
        </a:solidFill>
      </dgm:spPr>
    </dgm:pt>
    <dgm:pt modelId="{3F96BE33-A275-4719-985F-5A1B3D958996}" type="pres">
      <dgm:prSet presAssocID="{C85030FD-EF9D-4938-BD12-149D3D417FC4}" presName="spaceA" presStyleCnt="0"/>
      <dgm:spPr/>
    </dgm:pt>
    <dgm:pt modelId="{8197EEF5-A8DB-46FF-B0E6-BE43B5FA691A}" type="pres">
      <dgm:prSet presAssocID="{6261B4D4-FEED-46E3-81BD-8D8FC2AB07A1}" presName="space" presStyleCnt="0"/>
      <dgm:spPr/>
    </dgm:pt>
    <dgm:pt modelId="{BE883548-5E3C-4302-B42B-22935A8DB278}" type="pres">
      <dgm:prSet presAssocID="{E66E2224-C27F-4AA4-AD16-D8B047064B3A}" presName="compositeB" presStyleCnt="0"/>
      <dgm:spPr/>
    </dgm:pt>
    <dgm:pt modelId="{47CAB321-C7C3-4687-81D7-BF260DAA7B8E}" type="pres">
      <dgm:prSet presAssocID="{E66E2224-C27F-4AA4-AD16-D8B047064B3A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970A42-ACCC-4488-8145-EA060C4549DB}" type="pres">
      <dgm:prSet presAssocID="{E66E2224-C27F-4AA4-AD16-D8B047064B3A}" presName="circleB" presStyleLbl="node1" presStyleIdx="1" presStyleCnt="8"/>
      <dgm:spPr/>
    </dgm:pt>
    <dgm:pt modelId="{075A3740-F28B-421B-8259-3197FF981FA1}" type="pres">
      <dgm:prSet presAssocID="{E66E2224-C27F-4AA4-AD16-D8B047064B3A}" presName="spaceB" presStyleCnt="0"/>
      <dgm:spPr/>
    </dgm:pt>
    <dgm:pt modelId="{DFFB9C37-96FB-49B9-AD65-E9F8666A09BD}" type="pres">
      <dgm:prSet presAssocID="{48A6A9E5-290F-45D3-ABD8-9FCBDA6FAD78}" presName="space" presStyleCnt="0"/>
      <dgm:spPr/>
    </dgm:pt>
    <dgm:pt modelId="{2A134F59-7998-45AE-9954-AD28C26BF763}" type="pres">
      <dgm:prSet presAssocID="{C092A344-C3C6-4F69-860C-339CC33382A0}" presName="compositeA" presStyleCnt="0"/>
      <dgm:spPr/>
    </dgm:pt>
    <dgm:pt modelId="{0A9E3D53-CFA8-47E5-9DB7-04E457F9A599}" type="pres">
      <dgm:prSet presAssocID="{C092A344-C3C6-4F69-860C-339CC33382A0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C941E9-903E-4EAB-B862-C61777876D92}" type="pres">
      <dgm:prSet presAssocID="{C092A344-C3C6-4F69-860C-339CC33382A0}" presName="circleA" presStyleLbl="node1" presStyleIdx="2" presStyleCnt="8"/>
      <dgm:spPr>
        <a:solidFill>
          <a:srgbClr val="00B050"/>
        </a:solidFill>
      </dgm:spPr>
    </dgm:pt>
    <dgm:pt modelId="{D68A3918-07C2-46C1-B88B-07E0728E5578}" type="pres">
      <dgm:prSet presAssocID="{C092A344-C3C6-4F69-860C-339CC33382A0}" presName="spaceA" presStyleCnt="0"/>
      <dgm:spPr/>
    </dgm:pt>
    <dgm:pt modelId="{0B7A9E57-9A5A-47F2-97F6-FDFCE6A97F57}" type="pres">
      <dgm:prSet presAssocID="{459C82D9-B3C7-4E07-9B4C-BF11FCD544AF}" presName="space" presStyleCnt="0"/>
      <dgm:spPr/>
    </dgm:pt>
    <dgm:pt modelId="{258C74FE-0F98-4EAF-BCB7-82AE774CD77E}" type="pres">
      <dgm:prSet presAssocID="{CAF9B0EF-4DDA-430C-A921-FD0845D35404}" presName="compositeB" presStyleCnt="0"/>
      <dgm:spPr/>
    </dgm:pt>
    <dgm:pt modelId="{57B3505D-7198-4067-9516-FB5CF6F3B267}" type="pres">
      <dgm:prSet presAssocID="{CAF9B0EF-4DDA-430C-A921-FD0845D35404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2C43C7-3DC7-4807-9C2B-89A49E02FF9F}" type="pres">
      <dgm:prSet presAssocID="{CAF9B0EF-4DDA-430C-A921-FD0845D35404}" presName="circleB" presStyleLbl="node1" presStyleIdx="3" presStyleCnt="8"/>
      <dgm:spPr/>
    </dgm:pt>
    <dgm:pt modelId="{67A528DA-E77D-4E9F-82F6-96F252CECBFA}" type="pres">
      <dgm:prSet presAssocID="{CAF9B0EF-4DDA-430C-A921-FD0845D35404}" presName="spaceB" presStyleCnt="0"/>
      <dgm:spPr/>
    </dgm:pt>
    <dgm:pt modelId="{440C4F6F-FAB7-4A4A-8E41-2B1109A6C481}" type="pres">
      <dgm:prSet presAssocID="{DE870D98-C4AA-4497-BF0E-F603ED69BE30}" presName="space" presStyleCnt="0"/>
      <dgm:spPr/>
    </dgm:pt>
    <dgm:pt modelId="{607C9032-B2D0-4CA4-8A5E-98B0C0362FAA}" type="pres">
      <dgm:prSet presAssocID="{14B3242B-9D89-40E3-B8D8-CA161B66C84B}" presName="compositeA" presStyleCnt="0"/>
      <dgm:spPr/>
    </dgm:pt>
    <dgm:pt modelId="{04DE0D51-0912-4A0C-9527-A1A7EBFC22C9}" type="pres">
      <dgm:prSet presAssocID="{14B3242B-9D89-40E3-B8D8-CA161B66C84B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083E83-907B-4291-B345-E5BFC8759315}" type="pres">
      <dgm:prSet presAssocID="{14B3242B-9D89-40E3-B8D8-CA161B66C84B}" presName="circleA" presStyleLbl="node1" presStyleIdx="4" presStyleCnt="8"/>
      <dgm:spPr>
        <a:solidFill>
          <a:srgbClr val="00B050"/>
        </a:solidFill>
      </dgm:spPr>
    </dgm:pt>
    <dgm:pt modelId="{DFAD1195-C712-46A7-AB2C-4E38EC51D241}" type="pres">
      <dgm:prSet presAssocID="{14B3242B-9D89-40E3-B8D8-CA161B66C84B}" presName="spaceA" presStyleCnt="0"/>
      <dgm:spPr/>
    </dgm:pt>
    <dgm:pt modelId="{E748A6F0-2618-4BEA-ADBC-5BA724D3649A}" type="pres">
      <dgm:prSet presAssocID="{3ABBD23D-31E6-40BE-A330-5C6278FEED52}" presName="space" presStyleCnt="0"/>
      <dgm:spPr/>
    </dgm:pt>
    <dgm:pt modelId="{9EBA1F1D-D2E9-4326-8C7F-60C362F1AB89}" type="pres">
      <dgm:prSet presAssocID="{787AF173-F0FE-4401-A102-072B79ECB23A}" presName="compositeB" presStyleCnt="0"/>
      <dgm:spPr/>
    </dgm:pt>
    <dgm:pt modelId="{6313D6FD-BF01-453E-9810-7D648DD72483}" type="pres">
      <dgm:prSet presAssocID="{787AF173-F0FE-4401-A102-072B79ECB23A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BE55A3-02C9-4035-8288-7BABB4E8318D}" type="pres">
      <dgm:prSet presAssocID="{787AF173-F0FE-4401-A102-072B79ECB23A}" presName="circleB" presStyleLbl="node1" presStyleIdx="5" presStyleCnt="8"/>
      <dgm:spPr>
        <a:solidFill>
          <a:srgbClr val="00B050"/>
        </a:solidFill>
      </dgm:spPr>
    </dgm:pt>
    <dgm:pt modelId="{EAB31325-3AC1-46C4-A94E-804E3BBBE714}" type="pres">
      <dgm:prSet presAssocID="{787AF173-F0FE-4401-A102-072B79ECB23A}" presName="spaceB" presStyleCnt="0"/>
      <dgm:spPr/>
    </dgm:pt>
    <dgm:pt modelId="{3B67E947-DDE6-49CF-920C-7CD907CC23AB}" type="pres">
      <dgm:prSet presAssocID="{A9F7B1F0-016F-43FF-921D-56154EA0A305}" presName="space" presStyleCnt="0"/>
      <dgm:spPr/>
    </dgm:pt>
    <dgm:pt modelId="{22FC7382-881E-4341-9E66-9D0BF25BD431}" type="pres">
      <dgm:prSet presAssocID="{FE99F9F4-E5BC-4CBD-AE56-D6D15CA66DDA}" presName="compositeA" presStyleCnt="0"/>
      <dgm:spPr/>
    </dgm:pt>
    <dgm:pt modelId="{0A188312-834D-4A55-B95A-4C8510D6067B}" type="pres">
      <dgm:prSet presAssocID="{FE99F9F4-E5BC-4CBD-AE56-D6D15CA66DDA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45C7FD-98C1-4FDC-AC1A-070ED27D19D4}" type="pres">
      <dgm:prSet presAssocID="{FE99F9F4-E5BC-4CBD-AE56-D6D15CA66DDA}" presName="circleA" presStyleLbl="node1" presStyleIdx="6" presStyleCnt="8"/>
      <dgm:spPr>
        <a:solidFill>
          <a:srgbClr val="7030A0"/>
        </a:solidFill>
      </dgm:spPr>
    </dgm:pt>
    <dgm:pt modelId="{7F550356-26A5-4F71-AE1C-77736624A23B}" type="pres">
      <dgm:prSet presAssocID="{FE99F9F4-E5BC-4CBD-AE56-D6D15CA66DDA}" presName="spaceA" presStyleCnt="0"/>
      <dgm:spPr/>
    </dgm:pt>
    <dgm:pt modelId="{0887ABFF-A20B-4AE9-9209-A3C2790E1640}" type="pres">
      <dgm:prSet presAssocID="{AB756A32-E30C-49F1-AFF7-FEE719B8594B}" presName="space" presStyleCnt="0"/>
      <dgm:spPr/>
    </dgm:pt>
    <dgm:pt modelId="{2E8454C6-55E2-4B74-B9AE-3D7345CBCF26}" type="pres">
      <dgm:prSet presAssocID="{E2C1726F-0E08-44A0-8CB5-347685741964}" presName="compositeB" presStyleCnt="0"/>
      <dgm:spPr/>
    </dgm:pt>
    <dgm:pt modelId="{EBDD9520-8680-48A0-BE85-68092F85AE11}" type="pres">
      <dgm:prSet presAssocID="{E2C1726F-0E08-44A0-8CB5-347685741964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20871F-9509-48EB-9021-BEC0D7ADE515}" type="pres">
      <dgm:prSet presAssocID="{E2C1726F-0E08-44A0-8CB5-347685741964}" presName="circleB" presStyleLbl="node1" presStyleIdx="7" presStyleCnt="8"/>
      <dgm:spPr>
        <a:solidFill>
          <a:srgbClr val="00B050"/>
        </a:solidFill>
      </dgm:spPr>
    </dgm:pt>
    <dgm:pt modelId="{21B9FED8-B4B2-4A64-AC88-241B5210D256}" type="pres">
      <dgm:prSet presAssocID="{E2C1726F-0E08-44A0-8CB5-347685741964}" presName="spaceB" presStyleCnt="0"/>
      <dgm:spPr/>
    </dgm:pt>
  </dgm:ptLst>
  <dgm:cxnLst>
    <dgm:cxn modelId="{D43BDE40-619B-4A1F-ADDB-A8EFFAFABBD2}" srcId="{E61E6762-F3C8-402D-8EA2-A2246AAE9762}" destId="{E2C1726F-0E08-44A0-8CB5-347685741964}" srcOrd="7" destOrd="0" parTransId="{F2DAF522-232B-424B-B56E-76CC4982D05E}" sibTransId="{BFF82AE3-D43A-4686-8359-0D2C6BA9AA2E}"/>
    <dgm:cxn modelId="{F8AE031C-9D67-4D40-A34E-B6C3E69332C4}" srcId="{E61E6762-F3C8-402D-8EA2-A2246AAE9762}" destId="{C092A344-C3C6-4F69-860C-339CC33382A0}" srcOrd="2" destOrd="0" parTransId="{9D03056D-D090-4658-90D6-B26BFF5DF82A}" sibTransId="{459C82D9-B3C7-4E07-9B4C-BF11FCD544AF}"/>
    <dgm:cxn modelId="{9BF3F4D0-76B6-456A-9E71-BDC0F3220312}" srcId="{E61E6762-F3C8-402D-8EA2-A2246AAE9762}" destId="{CAF9B0EF-4DDA-430C-A921-FD0845D35404}" srcOrd="3" destOrd="0" parTransId="{F6A86E34-82B6-42C2-8BDE-3265DA3F3B1D}" sibTransId="{DE870D98-C4AA-4497-BF0E-F603ED69BE30}"/>
    <dgm:cxn modelId="{1D0B1F97-7DFF-43B9-8863-33FF9BCB6467}" type="presOf" srcId="{E2C1726F-0E08-44A0-8CB5-347685741964}" destId="{EBDD9520-8680-48A0-BE85-68092F85AE11}" srcOrd="0" destOrd="0" presId="urn:microsoft.com/office/officeart/2005/8/layout/hProcess11"/>
    <dgm:cxn modelId="{DD0476F5-C5A9-41B3-A7D6-1719B5C590AF}" srcId="{E61E6762-F3C8-402D-8EA2-A2246AAE9762}" destId="{787AF173-F0FE-4401-A102-072B79ECB23A}" srcOrd="5" destOrd="0" parTransId="{F5B908C2-7A65-4040-971B-1DF1E7C5774E}" sibTransId="{A9F7B1F0-016F-43FF-921D-56154EA0A305}"/>
    <dgm:cxn modelId="{2AF3DB02-0C9A-462C-A7D0-354A7A752620}" type="presOf" srcId="{E61E6762-F3C8-402D-8EA2-A2246AAE9762}" destId="{76D67F95-7B79-4D75-8FCF-1ADAB90FAE27}" srcOrd="0" destOrd="0" presId="urn:microsoft.com/office/officeart/2005/8/layout/hProcess11"/>
    <dgm:cxn modelId="{502AA651-E500-40AB-BD00-C268EB95344B}" type="presOf" srcId="{787AF173-F0FE-4401-A102-072B79ECB23A}" destId="{6313D6FD-BF01-453E-9810-7D648DD72483}" srcOrd="0" destOrd="0" presId="urn:microsoft.com/office/officeart/2005/8/layout/hProcess11"/>
    <dgm:cxn modelId="{3DD7B83E-08E0-4C66-A588-2D30F56328EC}" type="presOf" srcId="{C85030FD-EF9D-4938-BD12-149D3D417FC4}" destId="{D1EA8862-A7BC-4051-B0BF-79D511A2FDF2}" srcOrd="0" destOrd="0" presId="urn:microsoft.com/office/officeart/2005/8/layout/hProcess11"/>
    <dgm:cxn modelId="{351E2D14-0C8A-4030-90D8-67A307A7A5FD}" type="presOf" srcId="{14B3242B-9D89-40E3-B8D8-CA161B66C84B}" destId="{04DE0D51-0912-4A0C-9527-A1A7EBFC22C9}" srcOrd="0" destOrd="0" presId="urn:microsoft.com/office/officeart/2005/8/layout/hProcess11"/>
    <dgm:cxn modelId="{088932FC-49D3-4C65-976E-785708253996}" type="presOf" srcId="{C092A344-C3C6-4F69-860C-339CC33382A0}" destId="{0A9E3D53-CFA8-47E5-9DB7-04E457F9A599}" srcOrd="0" destOrd="0" presId="urn:microsoft.com/office/officeart/2005/8/layout/hProcess11"/>
    <dgm:cxn modelId="{FF2B3451-5EDD-4CE3-9F98-F40858842DFE}" srcId="{E61E6762-F3C8-402D-8EA2-A2246AAE9762}" destId="{FE99F9F4-E5BC-4CBD-AE56-D6D15CA66DDA}" srcOrd="6" destOrd="0" parTransId="{B1D1FEFD-8CBA-4A0D-9AA1-F1FAA4F599B7}" sibTransId="{AB756A32-E30C-49F1-AFF7-FEE719B8594B}"/>
    <dgm:cxn modelId="{6E9F6489-4C66-4C2A-87AB-43829E7E67D5}" srcId="{E61E6762-F3C8-402D-8EA2-A2246AAE9762}" destId="{C85030FD-EF9D-4938-BD12-149D3D417FC4}" srcOrd="0" destOrd="0" parTransId="{E2429BFE-C412-4633-A623-9DF9B65A57D7}" sibTransId="{6261B4D4-FEED-46E3-81BD-8D8FC2AB07A1}"/>
    <dgm:cxn modelId="{2B0F5B05-64AB-4505-A002-36180AEFF3FB}" srcId="{E61E6762-F3C8-402D-8EA2-A2246AAE9762}" destId="{14B3242B-9D89-40E3-B8D8-CA161B66C84B}" srcOrd="4" destOrd="0" parTransId="{03FC9C18-BCA1-452B-B707-73B007477B2D}" sibTransId="{3ABBD23D-31E6-40BE-A330-5C6278FEED52}"/>
    <dgm:cxn modelId="{D9B31D6E-1888-4EC8-8249-A55E7C51E2FD}" type="presOf" srcId="{CAF9B0EF-4DDA-430C-A921-FD0845D35404}" destId="{57B3505D-7198-4067-9516-FB5CF6F3B267}" srcOrd="0" destOrd="0" presId="urn:microsoft.com/office/officeart/2005/8/layout/hProcess11"/>
    <dgm:cxn modelId="{5E722E2C-0486-4B8C-A6B5-FAEAC249C544}" type="presOf" srcId="{FE99F9F4-E5BC-4CBD-AE56-D6D15CA66DDA}" destId="{0A188312-834D-4A55-B95A-4C8510D6067B}" srcOrd="0" destOrd="0" presId="urn:microsoft.com/office/officeart/2005/8/layout/hProcess11"/>
    <dgm:cxn modelId="{34F0B76E-6E24-483E-8E79-AD28CB7C3C2E}" srcId="{E61E6762-F3C8-402D-8EA2-A2246AAE9762}" destId="{E66E2224-C27F-4AA4-AD16-D8B047064B3A}" srcOrd="1" destOrd="0" parTransId="{EF2612B8-F836-4960-9160-E089CCF6862E}" sibTransId="{48A6A9E5-290F-45D3-ABD8-9FCBDA6FAD78}"/>
    <dgm:cxn modelId="{DFD71373-2624-4962-B2BD-0616103D6E01}" type="presOf" srcId="{E66E2224-C27F-4AA4-AD16-D8B047064B3A}" destId="{47CAB321-C7C3-4687-81D7-BF260DAA7B8E}" srcOrd="0" destOrd="0" presId="urn:microsoft.com/office/officeart/2005/8/layout/hProcess11"/>
    <dgm:cxn modelId="{C04A642C-0480-4CD7-820B-F0891A7B4BC2}" type="presParOf" srcId="{76D67F95-7B79-4D75-8FCF-1ADAB90FAE27}" destId="{38E9AE92-58A2-45F9-AEC8-AC335538C545}" srcOrd="0" destOrd="0" presId="urn:microsoft.com/office/officeart/2005/8/layout/hProcess11"/>
    <dgm:cxn modelId="{BD189456-C450-4FE2-A994-FB7A44E7ACE5}" type="presParOf" srcId="{76D67F95-7B79-4D75-8FCF-1ADAB90FAE27}" destId="{68BB1750-39E9-45B9-A659-D31C5A82FE13}" srcOrd="1" destOrd="0" presId="urn:microsoft.com/office/officeart/2005/8/layout/hProcess11"/>
    <dgm:cxn modelId="{BF258810-46E1-46A5-BADC-5121B0DBFDDF}" type="presParOf" srcId="{68BB1750-39E9-45B9-A659-D31C5A82FE13}" destId="{C2C2FFE9-4998-4CAC-B1F2-7BC615C9E6D5}" srcOrd="0" destOrd="0" presId="urn:microsoft.com/office/officeart/2005/8/layout/hProcess11"/>
    <dgm:cxn modelId="{D6F5139F-361E-4BB3-9383-60A3F7524184}" type="presParOf" srcId="{C2C2FFE9-4998-4CAC-B1F2-7BC615C9E6D5}" destId="{D1EA8862-A7BC-4051-B0BF-79D511A2FDF2}" srcOrd="0" destOrd="0" presId="urn:microsoft.com/office/officeart/2005/8/layout/hProcess11"/>
    <dgm:cxn modelId="{85420076-CFFC-4C48-ACE3-D3F7F4C1CEC0}" type="presParOf" srcId="{C2C2FFE9-4998-4CAC-B1F2-7BC615C9E6D5}" destId="{E57711F1-F59A-462D-894D-1C40C41CEF1F}" srcOrd="1" destOrd="0" presId="urn:microsoft.com/office/officeart/2005/8/layout/hProcess11"/>
    <dgm:cxn modelId="{9167F3AA-37E1-413B-AFBC-8C51B8FAC67B}" type="presParOf" srcId="{C2C2FFE9-4998-4CAC-B1F2-7BC615C9E6D5}" destId="{3F96BE33-A275-4719-985F-5A1B3D958996}" srcOrd="2" destOrd="0" presId="urn:microsoft.com/office/officeart/2005/8/layout/hProcess11"/>
    <dgm:cxn modelId="{BE83CA3B-6C37-48E8-97D7-E9AD857E0E66}" type="presParOf" srcId="{68BB1750-39E9-45B9-A659-D31C5A82FE13}" destId="{8197EEF5-A8DB-46FF-B0E6-BE43B5FA691A}" srcOrd="1" destOrd="0" presId="urn:microsoft.com/office/officeart/2005/8/layout/hProcess11"/>
    <dgm:cxn modelId="{9DDBB0FE-C5DB-4861-B8D0-5FAA9DBDCFA0}" type="presParOf" srcId="{68BB1750-39E9-45B9-A659-D31C5A82FE13}" destId="{BE883548-5E3C-4302-B42B-22935A8DB278}" srcOrd="2" destOrd="0" presId="urn:microsoft.com/office/officeart/2005/8/layout/hProcess11"/>
    <dgm:cxn modelId="{9C6554A9-1C7C-43DB-B82B-011E142CF5A9}" type="presParOf" srcId="{BE883548-5E3C-4302-B42B-22935A8DB278}" destId="{47CAB321-C7C3-4687-81D7-BF260DAA7B8E}" srcOrd="0" destOrd="0" presId="urn:microsoft.com/office/officeart/2005/8/layout/hProcess11"/>
    <dgm:cxn modelId="{D36C70E9-CC5C-4793-AD5A-BD85D0D6C538}" type="presParOf" srcId="{BE883548-5E3C-4302-B42B-22935A8DB278}" destId="{27970A42-ACCC-4488-8145-EA060C4549DB}" srcOrd="1" destOrd="0" presId="urn:microsoft.com/office/officeart/2005/8/layout/hProcess11"/>
    <dgm:cxn modelId="{0AC8B41E-E401-455D-9286-58133C4EFBC1}" type="presParOf" srcId="{BE883548-5E3C-4302-B42B-22935A8DB278}" destId="{075A3740-F28B-421B-8259-3197FF981FA1}" srcOrd="2" destOrd="0" presId="urn:microsoft.com/office/officeart/2005/8/layout/hProcess11"/>
    <dgm:cxn modelId="{17065EB1-6533-4AFC-81BC-9C5315949BFA}" type="presParOf" srcId="{68BB1750-39E9-45B9-A659-D31C5A82FE13}" destId="{DFFB9C37-96FB-49B9-AD65-E9F8666A09BD}" srcOrd="3" destOrd="0" presId="urn:microsoft.com/office/officeart/2005/8/layout/hProcess11"/>
    <dgm:cxn modelId="{A1DF7B7A-BA2A-4E91-BE72-1ADD2A068B8B}" type="presParOf" srcId="{68BB1750-39E9-45B9-A659-D31C5A82FE13}" destId="{2A134F59-7998-45AE-9954-AD28C26BF763}" srcOrd="4" destOrd="0" presId="urn:microsoft.com/office/officeart/2005/8/layout/hProcess11"/>
    <dgm:cxn modelId="{00FD23F7-E399-4CA6-A1BC-A7986BC13948}" type="presParOf" srcId="{2A134F59-7998-45AE-9954-AD28C26BF763}" destId="{0A9E3D53-CFA8-47E5-9DB7-04E457F9A599}" srcOrd="0" destOrd="0" presId="urn:microsoft.com/office/officeart/2005/8/layout/hProcess11"/>
    <dgm:cxn modelId="{AB82F844-FD08-4CAF-8DB0-B60AA11F393B}" type="presParOf" srcId="{2A134F59-7998-45AE-9954-AD28C26BF763}" destId="{EAC941E9-903E-4EAB-B862-C61777876D92}" srcOrd="1" destOrd="0" presId="urn:microsoft.com/office/officeart/2005/8/layout/hProcess11"/>
    <dgm:cxn modelId="{D542AC11-59B2-4233-B665-00FAA1DEA7FC}" type="presParOf" srcId="{2A134F59-7998-45AE-9954-AD28C26BF763}" destId="{D68A3918-07C2-46C1-B88B-07E0728E5578}" srcOrd="2" destOrd="0" presId="urn:microsoft.com/office/officeart/2005/8/layout/hProcess11"/>
    <dgm:cxn modelId="{CAF18451-D7F2-455D-A5E7-F158CFEC9FFE}" type="presParOf" srcId="{68BB1750-39E9-45B9-A659-D31C5A82FE13}" destId="{0B7A9E57-9A5A-47F2-97F6-FDFCE6A97F57}" srcOrd="5" destOrd="0" presId="urn:microsoft.com/office/officeart/2005/8/layout/hProcess11"/>
    <dgm:cxn modelId="{DC51567F-B2B8-4AE0-9FCC-AAB8A992C96D}" type="presParOf" srcId="{68BB1750-39E9-45B9-A659-D31C5A82FE13}" destId="{258C74FE-0F98-4EAF-BCB7-82AE774CD77E}" srcOrd="6" destOrd="0" presId="urn:microsoft.com/office/officeart/2005/8/layout/hProcess11"/>
    <dgm:cxn modelId="{A04ECA11-B606-49FF-8F16-2BD2238C7DC9}" type="presParOf" srcId="{258C74FE-0F98-4EAF-BCB7-82AE774CD77E}" destId="{57B3505D-7198-4067-9516-FB5CF6F3B267}" srcOrd="0" destOrd="0" presId="urn:microsoft.com/office/officeart/2005/8/layout/hProcess11"/>
    <dgm:cxn modelId="{978EEC68-0147-4D75-88E8-48494EDCB392}" type="presParOf" srcId="{258C74FE-0F98-4EAF-BCB7-82AE774CD77E}" destId="{9D2C43C7-3DC7-4807-9C2B-89A49E02FF9F}" srcOrd="1" destOrd="0" presId="urn:microsoft.com/office/officeart/2005/8/layout/hProcess11"/>
    <dgm:cxn modelId="{47C36D3A-0487-4EEC-950B-ABFA95EC2F9A}" type="presParOf" srcId="{258C74FE-0F98-4EAF-BCB7-82AE774CD77E}" destId="{67A528DA-E77D-4E9F-82F6-96F252CECBFA}" srcOrd="2" destOrd="0" presId="urn:microsoft.com/office/officeart/2005/8/layout/hProcess11"/>
    <dgm:cxn modelId="{C987722D-276A-4524-A357-D903C503FE3A}" type="presParOf" srcId="{68BB1750-39E9-45B9-A659-D31C5A82FE13}" destId="{440C4F6F-FAB7-4A4A-8E41-2B1109A6C481}" srcOrd="7" destOrd="0" presId="urn:microsoft.com/office/officeart/2005/8/layout/hProcess11"/>
    <dgm:cxn modelId="{8F3E28E6-50A6-454D-98CB-70B4567BE855}" type="presParOf" srcId="{68BB1750-39E9-45B9-A659-D31C5A82FE13}" destId="{607C9032-B2D0-4CA4-8A5E-98B0C0362FAA}" srcOrd="8" destOrd="0" presId="urn:microsoft.com/office/officeart/2005/8/layout/hProcess11"/>
    <dgm:cxn modelId="{A9B74A92-5F3F-4F42-B17E-34E09B5D583B}" type="presParOf" srcId="{607C9032-B2D0-4CA4-8A5E-98B0C0362FAA}" destId="{04DE0D51-0912-4A0C-9527-A1A7EBFC22C9}" srcOrd="0" destOrd="0" presId="urn:microsoft.com/office/officeart/2005/8/layout/hProcess11"/>
    <dgm:cxn modelId="{FC8C9E18-277D-4284-8AC1-B1DDB21BCE0B}" type="presParOf" srcId="{607C9032-B2D0-4CA4-8A5E-98B0C0362FAA}" destId="{16083E83-907B-4291-B345-E5BFC8759315}" srcOrd="1" destOrd="0" presId="urn:microsoft.com/office/officeart/2005/8/layout/hProcess11"/>
    <dgm:cxn modelId="{B7292B52-9D82-44B6-A844-D9B3032B6AEE}" type="presParOf" srcId="{607C9032-B2D0-4CA4-8A5E-98B0C0362FAA}" destId="{DFAD1195-C712-46A7-AB2C-4E38EC51D241}" srcOrd="2" destOrd="0" presId="urn:microsoft.com/office/officeart/2005/8/layout/hProcess11"/>
    <dgm:cxn modelId="{4298743A-2602-48B9-8BF9-7305D08162B2}" type="presParOf" srcId="{68BB1750-39E9-45B9-A659-D31C5A82FE13}" destId="{E748A6F0-2618-4BEA-ADBC-5BA724D3649A}" srcOrd="9" destOrd="0" presId="urn:microsoft.com/office/officeart/2005/8/layout/hProcess11"/>
    <dgm:cxn modelId="{89333BBE-0053-4BE6-A62B-05902DD5546E}" type="presParOf" srcId="{68BB1750-39E9-45B9-A659-D31C5A82FE13}" destId="{9EBA1F1D-D2E9-4326-8C7F-60C362F1AB89}" srcOrd="10" destOrd="0" presId="urn:microsoft.com/office/officeart/2005/8/layout/hProcess11"/>
    <dgm:cxn modelId="{38EE3338-06A1-426D-8B30-70DC3862A981}" type="presParOf" srcId="{9EBA1F1D-D2E9-4326-8C7F-60C362F1AB89}" destId="{6313D6FD-BF01-453E-9810-7D648DD72483}" srcOrd="0" destOrd="0" presId="urn:microsoft.com/office/officeart/2005/8/layout/hProcess11"/>
    <dgm:cxn modelId="{AD8C40BE-27F7-4892-9762-28F1F55E0FE3}" type="presParOf" srcId="{9EBA1F1D-D2E9-4326-8C7F-60C362F1AB89}" destId="{A3BE55A3-02C9-4035-8288-7BABB4E8318D}" srcOrd="1" destOrd="0" presId="urn:microsoft.com/office/officeart/2005/8/layout/hProcess11"/>
    <dgm:cxn modelId="{C1A73871-73A6-4D70-A1DE-36454BD615D7}" type="presParOf" srcId="{9EBA1F1D-D2E9-4326-8C7F-60C362F1AB89}" destId="{EAB31325-3AC1-46C4-A94E-804E3BBBE714}" srcOrd="2" destOrd="0" presId="urn:microsoft.com/office/officeart/2005/8/layout/hProcess11"/>
    <dgm:cxn modelId="{5F94178E-3664-40A1-A625-6AE8072FF0BB}" type="presParOf" srcId="{68BB1750-39E9-45B9-A659-D31C5A82FE13}" destId="{3B67E947-DDE6-49CF-920C-7CD907CC23AB}" srcOrd="11" destOrd="0" presId="urn:microsoft.com/office/officeart/2005/8/layout/hProcess11"/>
    <dgm:cxn modelId="{7B7C6A85-B016-4AB8-A9C9-B3C950090D07}" type="presParOf" srcId="{68BB1750-39E9-45B9-A659-D31C5A82FE13}" destId="{22FC7382-881E-4341-9E66-9D0BF25BD431}" srcOrd="12" destOrd="0" presId="urn:microsoft.com/office/officeart/2005/8/layout/hProcess11"/>
    <dgm:cxn modelId="{3D1A8C49-4534-4E5D-B0F6-9E3990646386}" type="presParOf" srcId="{22FC7382-881E-4341-9E66-9D0BF25BD431}" destId="{0A188312-834D-4A55-B95A-4C8510D6067B}" srcOrd="0" destOrd="0" presId="urn:microsoft.com/office/officeart/2005/8/layout/hProcess11"/>
    <dgm:cxn modelId="{5793FDEA-43D7-4465-B60F-91308F9E5D37}" type="presParOf" srcId="{22FC7382-881E-4341-9E66-9D0BF25BD431}" destId="{1045C7FD-98C1-4FDC-AC1A-070ED27D19D4}" srcOrd="1" destOrd="0" presId="urn:microsoft.com/office/officeart/2005/8/layout/hProcess11"/>
    <dgm:cxn modelId="{D07F2177-D572-496A-9F5A-F640EB5D28B9}" type="presParOf" srcId="{22FC7382-881E-4341-9E66-9D0BF25BD431}" destId="{7F550356-26A5-4F71-AE1C-77736624A23B}" srcOrd="2" destOrd="0" presId="urn:microsoft.com/office/officeart/2005/8/layout/hProcess11"/>
    <dgm:cxn modelId="{B1068B37-06B3-495D-B0A1-7848009F78CC}" type="presParOf" srcId="{68BB1750-39E9-45B9-A659-D31C5A82FE13}" destId="{0887ABFF-A20B-4AE9-9209-A3C2790E1640}" srcOrd="13" destOrd="0" presId="urn:microsoft.com/office/officeart/2005/8/layout/hProcess11"/>
    <dgm:cxn modelId="{9080A9FE-3EA0-4B3C-B064-581D3C7D8CFC}" type="presParOf" srcId="{68BB1750-39E9-45B9-A659-D31C5A82FE13}" destId="{2E8454C6-55E2-4B74-B9AE-3D7345CBCF26}" srcOrd="14" destOrd="0" presId="urn:microsoft.com/office/officeart/2005/8/layout/hProcess11"/>
    <dgm:cxn modelId="{853B3FAE-484A-446B-9C44-AA9C9CC526F2}" type="presParOf" srcId="{2E8454C6-55E2-4B74-B9AE-3D7345CBCF26}" destId="{EBDD9520-8680-48A0-BE85-68092F85AE11}" srcOrd="0" destOrd="0" presId="urn:microsoft.com/office/officeart/2005/8/layout/hProcess11"/>
    <dgm:cxn modelId="{287D693D-0F9D-4188-960E-9633748B7D21}" type="presParOf" srcId="{2E8454C6-55E2-4B74-B9AE-3D7345CBCF26}" destId="{F520871F-9509-48EB-9021-BEC0D7ADE515}" srcOrd="1" destOrd="0" presId="urn:microsoft.com/office/officeart/2005/8/layout/hProcess11"/>
    <dgm:cxn modelId="{0BC61EC3-EBA4-4F36-B524-E8ADB1B1C432}" type="presParOf" srcId="{2E8454C6-55E2-4B74-B9AE-3D7345CBCF26}" destId="{21B9FED8-B4B2-4A64-AC88-241B5210D25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A9B77C-91ED-4B55-85A4-FA365391B444}" type="doc">
      <dgm:prSet loTypeId="urn:microsoft.com/office/officeart/2009/3/layout/StepUpProcess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7DDFE6B9-17FF-4992-9F91-3D89F405F9F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200" b="0" dirty="0">
              <a:solidFill>
                <a:schemeClr val="tx1"/>
              </a:solidFill>
            </a:rPr>
            <a:t>Liberdade Tarifária Doméstica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pt-BR" sz="1200" b="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200" b="0" dirty="0">
              <a:solidFill>
                <a:schemeClr val="tx1"/>
              </a:solidFill>
            </a:rPr>
            <a:t>Port. 248 Min. Fazenda </a:t>
          </a:r>
        </a:p>
      </dgm:t>
    </dgm:pt>
    <dgm:pt modelId="{FB89EEE8-0C14-402E-AEEC-57758C32C215}" type="parTrans" cxnId="{BE05B781-6AD5-40C4-B690-9BE99C364422}">
      <dgm:prSet/>
      <dgm:spPr/>
      <dgm:t>
        <a:bodyPr/>
        <a:lstStyle/>
        <a:p>
          <a:endParaRPr lang="pt-BR" sz="1200" b="0"/>
        </a:p>
      </dgm:t>
    </dgm:pt>
    <dgm:pt modelId="{19596334-92B3-4A30-BFE5-3A40F27F58CA}" type="sibTrans" cxnId="{BE05B781-6AD5-40C4-B690-9BE99C364422}">
      <dgm:prSet/>
      <dgm:spPr/>
      <dgm:t>
        <a:bodyPr/>
        <a:lstStyle/>
        <a:p>
          <a:endParaRPr lang="pt-BR" sz="1200" b="0"/>
        </a:p>
      </dgm:t>
    </dgm:pt>
    <dgm:pt modelId="{A1E1BAA5-B57A-4C48-B528-46844415500F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200" b="0" dirty="0">
              <a:solidFill>
                <a:schemeClr val="tx1"/>
              </a:solidFill>
            </a:rPr>
            <a:t>Criação da ANAC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pt-BR" sz="1200" b="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200" b="0" dirty="0">
              <a:solidFill>
                <a:schemeClr val="tx1"/>
              </a:solidFill>
            </a:rPr>
            <a:t>Liberdade Tarifária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pt-BR" sz="1200" b="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200" b="0" dirty="0">
              <a:solidFill>
                <a:schemeClr val="tx1"/>
              </a:solidFill>
            </a:rPr>
            <a:t>Liberdade Oferta de Voos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pt-BR" sz="1200" b="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200" b="0" dirty="0">
              <a:solidFill>
                <a:schemeClr val="tx1"/>
              </a:solidFill>
            </a:rPr>
            <a:t>Lei 11.182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pt-BR" sz="1200" b="0" dirty="0">
            <a:solidFill>
              <a:schemeClr val="tx1"/>
            </a:solidFill>
          </a:endParaRPr>
        </a:p>
      </dgm:t>
    </dgm:pt>
    <dgm:pt modelId="{DF263092-5391-41FD-B0AF-4DB1065440BF}" type="parTrans" cxnId="{4CDC9A79-37B7-46E4-811A-2151A02CD7B4}">
      <dgm:prSet/>
      <dgm:spPr/>
      <dgm:t>
        <a:bodyPr/>
        <a:lstStyle/>
        <a:p>
          <a:endParaRPr lang="pt-BR" sz="1200" b="0"/>
        </a:p>
      </dgm:t>
    </dgm:pt>
    <dgm:pt modelId="{F23B1B39-D5B6-4CEB-B7A4-709936534C04}" type="sibTrans" cxnId="{4CDC9A79-37B7-46E4-811A-2151A02CD7B4}">
      <dgm:prSet/>
      <dgm:spPr/>
      <dgm:t>
        <a:bodyPr/>
        <a:lstStyle/>
        <a:p>
          <a:endParaRPr lang="pt-BR" sz="1200" b="0"/>
        </a:p>
      </dgm:t>
    </dgm:pt>
    <dgm:pt modelId="{581F3041-B0C0-4BCE-83DC-3FD4ECC5746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200" b="0" dirty="0">
              <a:solidFill>
                <a:schemeClr val="tx1"/>
              </a:solidFill>
            </a:rPr>
            <a:t>Liberdade Tarifária </a:t>
          </a:r>
          <a:r>
            <a:rPr lang="pt-BR" sz="1200" b="0" dirty="0" err="1">
              <a:solidFill>
                <a:schemeClr val="tx1"/>
              </a:solidFill>
            </a:rPr>
            <a:t>InternacionalAmérica</a:t>
          </a:r>
          <a:r>
            <a:rPr lang="pt-BR" sz="1200" b="0" dirty="0">
              <a:solidFill>
                <a:schemeClr val="tx1"/>
              </a:solidFill>
            </a:rPr>
            <a:t> do Sul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pt-BR" sz="1200" b="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200" b="0" dirty="0">
              <a:solidFill>
                <a:schemeClr val="tx1"/>
              </a:solidFill>
            </a:rPr>
            <a:t>Res 16 ANAC</a:t>
          </a:r>
        </a:p>
      </dgm:t>
    </dgm:pt>
    <dgm:pt modelId="{132E2298-7A9F-49EE-9728-83A175EB2CAA}" type="parTrans" cxnId="{BF40FECE-9F01-47F8-997C-007EB3040E57}">
      <dgm:prSet/>
      <dgm:spPr/>
      <dgm:t>
        <a:bodyPr/>
        <a:lstStyle/>
        <a:p>
          <a:endParaRPr lang="pt-BR" sz="1200" b="0"/>
        </a:p>
      </dgm:t>
    </dgm:pt>
    <dgm:pt modelId="{AB70DF29-A9AE-476B-9120-3998756001AF}" type="sibTrans" cxnId="{BF40FECE-9F01-47F8-997C-007EB3040E57}">
      <dgm:prSet/>
      <dgm:spPr/>
      <dgm:t>
        <a:bodyPr/>
        <a:lstStyle/>
        <a:p>
          <a:endParaRPr lang="pt-BR" sz="1200" b="0"/>
        </a:p>
      </dgm:t>
    </dgm:pt>
    <dgm:pt modelId="{CD5E2933-73DA-4423-AF2A-4355CD0D03D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200" b="0" dirty="0">
              <a:solidFill>
                <a:schemeClr val="tx1"/>
              </a:solidFill>
            </a:rPr>
            <a:t>Liberdade Tarifária internacional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200" b="0" dirty="0">
              <a:solidFill>
                <a:schemeClr val="tx1"/>
              </a:solidFill>
            </a:rPr>
            <a:t>Demais destinos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pt-BR" sz="1200" b="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200" b="0" dirty="0">
              <a:solidFill>
                <a:schemeClr val="tx1"/>
              </a:solidFill>
            </a:rPr>
            <a:t>Res 83 ANAC</a:t>
          </a:r>
        </a:p>
      </dgm:t>
    </dgm:pt>
    <dgm:pt modelId="{3F0A4471-7F86-4102-9D30-F9B33425F75C}" type="parTrans" cxnId="{715599BC-5FFB-4389-9997-58AE8E70395D}">
      <dgm:prSet/>
      <dgm:spPr/>
      <dgm:t>
        <a:bodyPr/>
        <a:lstStyle/>
        <a:p>
          <a:endParaRPr lang="pt-BR" sz="1200" b="0"/>
        </a:p>
      </dgm:t>
    </dgm:pt>
    <dgm:pt modelId="{8D78B455-13D6-42AE-87E9-942E4D03C67F}" type="sibTrans" cxnId="{715599BC-5FFB-4389-9997-58AE8E70395D}">
      <dgm:prSet/>
      <dgm:spPr/>
      <dgm:t>
        <a:bodyPr/>
        <a:lstStyle/>
        <a:p>
          <a:endParaRPr lang="pt-BR" sz="1200" b="0"/>
        </a:p>
      </dgm:t>
    </dgm:pt>
    <dgm:pt modelId="{4A6FC06A-F59B-44E5-9870-F544638C02E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200" b="0" dirty="0">
              <a:solidFill>
                <a:schemeClr val="tx1"/>
              </a:solidFill>
            </a:rPr>
            <a:t>Bandas Tarifárias Voos Domésticos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pt-BR" sz="1200" b="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200" b="0" dirty="0">
              <a:solidFill>
                <a:schemeClr val="tx1"/>
              </a:solidFill>
            </a:rPr>
            <a:t>Port. 318/SPL DAC</a:t>
          </a:r>
        </a:p>
      </dgm:t>
    </dgm:pt>
    <dgm:pt modelId="{D690811E-3463-45B1-9743-B7EB24B1B8DC}" type="parTrans" cxnId="{0B8FE89D-1095-435A-A5CF-56223D3F6518}">
      <dgm:prSet/>
      <dgm:spPr/>
      <dgm:t>
        <a:bodyPr/>
        <a:lstStyle/>
        <a:p>
          <a:endParaRPr lang="pt-BR" sz="1200" b="0"/>
        </a:p>
      </dgm:t>
    </dgm:pt>
    <dgm:pt modelId="{9ABBBA47-60B6-49C5-8758-B41EEAACB795}" type="sibTrans" cxnId="{0B8FE89D-1095-435A-A5CF-56223D3F6518}">
      <dgm:prSet/>
      <dgm:spPr/>
      <dgm:t>
        <a:bodyPr/>
        <a:lstStyle/>
        <a:p>
          <a:endParaRPr lang="pt-BR" sz="1200" b="0"/>
        </a:p>
      </dgm:t>
    </dgm:pt>
    <dgm:pt modelId="{351E9994-E0F7-4C33-BB10-E771CA2BD80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200" b="0" dirty="0">
              <a:solidFill>
                <a:schemeClr val="tx1"/>
              </a:solidFill>
            </a:rPr>
            <a:t>Fim do registro prévio de tarifa </a:t>
          </a:r>
          <a:r>
            <a:rPr lang="pt-BR" sz="1130" b="0" dirty="0">
              <a:solidFill>
                <a:schemeClr val="tx1"/>
              </a:solidFill>
            </a:rPr>
            <a:t>promocional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pt-BR" sz="1200" b="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200" b="0" dirty="0">
              <a:solidFill>
                <a:schemeClr val="tx1"/>
              </a:solidFill>
            </a:rPr>
            <a:t>Res 140 ANAC</a:t>
          </a:r>
        </a:p>
      </dgm:t>
    </dgm:pt>
    <dgm:pt modelId="{6C36DC60-9DA0-40A1-B0B4-4C16DF129C47}" type="parTrans" cxnId="{47EBB75F-8344-4687-AAB1-16EDD472F362}">
      <dgm:prSet/>
      <dgm:spPr/>
      <dgm:t>
        <a:bodyPr/>
        <a:lstStyle/>
        <a:p>
          <a:endParaRPr lang="pt-BR" sz="1200" b="0"/>
        </a:p>
      </dgm:t>
    </dgm:pt>
    <dgm:pt modelId="{72ACA19F-59F2-4A44-944E-C81BEA82AB57}" type="sibTrans" cxnId="{47EBB75F-8344-4687-AAB1-16EDD472F362}">
      <dgm:prSet/>
      <dgm:spPr/>
      <dgm:t>
        <a:bodyPr/>
        <a:lstStyle/>
        <a:p>
          <a:endParaRPr lang="pt-BR" sz="1200" b="0"/>
        </a:p>
      </dgm:t>
    </dgm:pt>
    <dgm:pt modelId="{D29D20A3-9EA6-4894-ABA5-61EBF86BEB6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200" b="0" dirty="0">
              <a:solidFill>
                <a:schemeClr val="tx1"/>
              </a:solidFill>
            </a:rPr>
            <a:t>Início Concessão de Aeroportos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pt-BR" sz="1200" b="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200" b="0" dirty="0">
              <a:solidFill>
                <a:schemeClr val="tx1"/>
              </a:solidFill>
            </a:rPr>
            <a:t>Criação da Secretaria de Aviação Civil</a:t>
          </a:r>
        </a:p>
      </dgm:t>
    </dgm:pt>
    <dgm:pt modelId="{A9E51F76-5B5A-4855-945D-1BF6CCB6DA02}" type="parTrans" cxnId="{CB022BAE-575A-4FB7-8176-8F9607108313}">
      <dgm:prSet/>
      <dgm:spPr/>
      <dgm:t>
        <a:bodyPr/>
        <a:lstStyle/>
        <a:p>
          <a:endParaRPr lang="pt-BR" sz="1200" b="0"/>
        </a:p>
      </dgm:t>
    </dgm:pt>
    <dgm:pt modelId="{777109ED-CC73-4AB8-9930-E2659DC18FD1}" type="sibTrans" cxnId="{CB022BAE-575A-4FB7-8176-8F9607108313}">
      <dgm:prSet/>
      <dgm:spPr/>
      <dgm:t>
        <a:bodyPr/>
        <a:lstStyle/>
        <a:p>
          <a:endParaRPr lang="pt-BR" sz="1200" b="0"/>
        </a:p>
      </dgm:t>
    </dgm:pt>
    <dgm:pt modelId="{DB8C0A04-9C78-4B35-8502-395986DA4434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200" b="0" dirty="0">
              <a:solidFill>
                <a:schemeClr val="tx1"/>
              </a:solidFill>
            </a:rPr>
            <a:t>Tarifas Fixadas pelo Estado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200" b="0" dirty="0">
              <a:solidFill>
                <a:schemeClr val="tx1"/>
              </a:solidFill>
            </a:rPr>
            <a:t>Controles de Oferta</a:t>
          </a:r>
        </a:p>
      </dgm:t>
    </dgm:pt>
    <dgm:pt modelId="{8525A99B-D4F6-4C3F-B4F8-0366A05085BA}" type="parTrans" cxnId="{04241E55-2E16-43F6-BAA4-B4E58713592E}">
      <dgm:prSet/>
      <dgm:spPr/>
      <dgm:t>
        <a:bodyPr/>
        <a:lstStyle/>
        <a:p>
          <a:endParaRPr lang="pt-BR"/>
        </a:p>
      </dgm:t>
    </dgm:pt>
    <dgm:pt modelId="{5ECDAC50-F224-41AD-8A02-F852BC23C720}" type="sibTrans" cxnId="{04241E55-2E16-43F6-BAA4-B4E58713592E}">
      <dgm:prSet/>
      <dgm:spPr/>
      <dgm:t>
        <a:bodyPr/>
        <a:lstStyle/>
        <a:p>
          <a:endParaRPr lang="pt-BR"/>
        </a:p>
      </dgm:t>
    </dgm:pt>
    <dgm:pt modelId="{D8B2AFED-B23A-4F6F-BF66-C66AB4EF47B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200" b="0" dirty="0" err="1">
              <a:solidFill>
                <a:schemeClr val="tx1"/>
              </a:solidFill>
            </a:rPr>
            <a:t>Desregul</a:t>
          </a:r>
          <a:r>
            <a:rPr lang="pt-BR" sz="1200" b="0" dirty="0">
              <a:solidFill>
                <a:schemeClr val="tx1"/>
              </a:solidFill>
            </a:rPr>
            <a:t>. Franquia de Bagagem Despachada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pt-BR" sz="1200" b="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200" b="0" dirty="0">
              <a:solidFill>
                <a:schemeClr val="tx1"/>
              </a:solidFill>
            </a:rPr>
            <a:t>Res 400 ANAC</a:t>
          </a:r>
        </a:p>
      </dgm:t>
    </dgm:pt>
    <dgm:pt modelId="{B4D53597-745D-4CAF-BD26-6463227082CB}" type="parTrans" cxnId="{0EA9C33E-84FE-4ED8-9305-E1E957CFBF9A}">
      <dgm:prSet/>
      <dgm:spPr/>
      <dgm:t>
        <a:bodyPr/>
        <a:lstStyle/>
        <a:p>
          <a:endParaRPr lang="pt-BR"/>
        </a:p>
      </dgm:t>
    </dgm:pt>
    <dgm:pt modelId="{6FD3A06B-93F8-4223-806E-C4AE4897C17D}" type="sibTrans" cxnId="{0EA9C33E-84FE-4ED8-9305-E1E957CFBF9A}">
      <dgm:prSet/>
      <dgm:spPr/>
      <dgm:t>
        <a:bodyPr/>
        <a:lstStyle/>
        <a:p>
          <a:endParaRPr lang="pt-BR"/>
        </a:p>
      </dgm:t>
    </dgm:pt>
    <dgm:pt modelId="{4B44D579-B548-4106-90E6-FA8220E18BF3}" type="pres">
      <dgm:prSet presAssocID="{27A9B77C-91ED-4B55-85A4-FA365391B44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459F9BC8-7FB2-448C-A7B0-04F7956A017E}" type="pres">
      <dgm:prSet presAssocID="{DB8C0A04-9C78-4B35-8502-395986DA4434}" presName="composite" presStyleCnt="0"/>
      <dgm:spPr/>
    </dgm:pt>
    <dgm:pt modelId="{ED87D046-AE7F-4C87-9486-CC873A709F1A}" type="pres">
      <dgm:prSet presAssocID="{DB8C0A04-9C78-4B35-8502-395986DA4434}" presName="LShape" presStyleLbl="alignNode1" presStyleIdx="0" presStyleCnt="17"/>
      <dgm:spPr/>
    </dgm:pt>
    <dgm:pt modelId="{206E63E6-4488-4317-B61D-EE263F8BECEF}" type="pres">
      <dgm:prSet presAssocID="{DB8C0A04-9C78-4B35-8502-395986DA4434}" presName="ParentText" presStyleLbl="revTx" presStyleIdx="0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0FAAAE-819C-4A4D-A4A7-B9840C80C9EE}" type="pres">
      <dgm:prSet presAssocID="{DB8C0A04-9C78-4B35-8502-395986DA4434}" presName="Triangle" presStyleLbl="alignNode1" presStyleIdx="1" presStyleCnt="17"/>
      <dgm:spPr/>
    </dgm:pt>
    <dgm:pt modelId="{D03808E6-FB6E-4645-A65D-E2AE34BEB6D2}" type="pres">
      <dgm:prSet presAssocID="{5ECDAC50-F224-41AD-8A02-F852BC23C720}" presName="sibTrans" presStyleCnt="0"/>
      <dgm:spPr/>
    </dgm:pt>
    <dgm:pt modelId="{A266773F-8DB5-4CC9-AA3C-78BCD54283F8}" type="pres">
      <dgm:prSet presAssocID="{5ECDAC50-F224-41AD-8A02-F852BC23C720}" presName="space" presStyleCnt="0"/>
      <dgm:spPr/>
    </dgm:pt>
    <dgm:pt modelId="{1E44F858-7965-486C-A6B9-94375BB5115B}" type="pres">
      <dgm:prSet presAssocID="{4A6FC06A-F59B-44E5-9870-F544638C02E1}" presName="composite" presStyleCnt="0"/>
      <dgm:spPr/>
    </dgm:pt>
    <dgm:pt modelId="{93154F84-EE67-4D87-8F84-85112A650177}" type="pres">
      <dgm:prSet presAssocID="{4A6FC06A-F59B-44E5-9870-F544638C02E1}" presName="LShape" presStyleLbl="alignNode1" presStyleIdx="2" presStyleCnt="17"/>
      <dgm:spPr/>
    </dgm:pt>
    <dgm:pt modelId="{7D6E54E5-4494-4952-86AC-FA7A0684698D}" type="pres">
      <dgm:prSet presAssocID="{4A6FC06A-F59B-44E5-9870-F544638C02E1}" presName="ParentText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CE0A9A-A71E-4C1E-BEC7-A77DA758B0FF}" type="pres">
      <dgm:prSet presAssocID="{4A6FC06A-F59B-44E5-9870-F544638C02E1}" presName="Triangle" presStyleLbl="alignNode1" presStyleIdx="3" presStyleCnt="17"/>
      <dgm:spPr/>
    </dgm:pt>
    <dgm:pt modelId="{DC3A7462-74E9-4E64-8CD7-CE1A04ADA1B3}" type="pres">
      <dgm:prSet presAssocID="{9ABBBA47-60B6-49C5-8758-B41EEAACB795}" presName="sibTrans" presStyleCnt="0"/>
      <dgm:spPr/>
    </dgm:pt>
    <dgm:pt modelId="{C42B248B-62E5-472A-97CD-4BFED9357FE5}" type="pres">
      <dgm:prSet presAssocID="{9ABBBA47-60B6-49C5-8758-B41EEAACB795}" presName="space" presStyleCnt="0"/>
      <dgm:spPr/>
    </dgm:pt>
    <dgm:pt modelId="{D8E3DB20-61E4-41EE-8905-C57EDA8A1C41}" type="pres">
      <dgm:prSet presAssocID="{7DDFE6B9-17FF-4992-9F91-3D89F405F9FE}" presName="composite" presStyleCnt="0"/>
      <dgm:spPr/>
    </dgm:pt>
    <dgm:pt modelId="{676F7385-F79C-406C-92FD-E6B1536447D2}" type="pres">
      <dgm:prSet presAssocID="{7DDFE6B9-17FF-4992-9F91-3D89F405F9FE}" presName="LShape" presStyleLbl="alignNode1" presStyleIdx="4" presStyleCnt="17"/>
      <dgm:spPr/>
    </dgm:pt>
    <dgm:pt modelId="{24D8E6BE-C3CC-474E-AA18-E346C0049755}" type="pres">
      <dgm:prSet presAssocID="{7DDFE6B9-17FF-4992-9F91-3D89F405F9FE}" presName="ParentText" presStyleLbl="revTx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686CC2-7C1E-46EC-9F9D-47E313F6748D}" type="pres">
      <dgm:prSet presAssocID="{7DDFE6B9-17FF-4992-9F91-3D89F405F9FE}" presName="Triangle" presStyleLbl="alignNode1" presStyleIdx="5" presStyleCnt="17"/>
      <dgm:spPr/>
    </dgm:pt>
    <dgm:pt modelId="{91A5F2A9-60D4-4C0D-87A7-FDFE5B78B9E2}" type="pres">
      <dgm:prSet presAssocID="{19596334-92B3-4A30-BFE5-3A40F27F58CA}" presName="sibTrans" presStyleCnt="0"/>
      <dgm:spPr/>
    </dgm:pt>
    <dgm:pt modelId="{2EE06573-A005-47E2-A94F-8FCB99ECBF74}" type="pres">
      <dgm:prSet presAssocID="{19596334-92B3-4A30-BFE5-3A40F27F58CA}" presName="space" presStyleCnt="0"/>
      <dgm:spPr/>
    </dgm:pt>
    <dgm:pt modelId="{54AA1C2F-FBBE-4B47-A040-209FF9E4B4BA}" type="pres">
      <dgm:prSet presAssocID="{A1E1BAA5-B57A-4C48-B528-46844415500F}" presName="composite" presStyleCnt="0"/>
      <dgm:spPr/>
    </dgm:pt>
    <dgm:pt modelId="{737E1E3F-1EF5-4494-BE4A-718D12BA66B1}" type="pres">
      <dgm:prSet presAssocID="{A1E1BAA5-B57A-4C48-B528-46844415500F}" presName="LShape" presStyleLbl="alignNode1" presStyleIdx="6" presStyleCnt="17"/>
      <dgm:spPr/>
    </dgm:pt>
    <dgm:pt modelId="{02DCF352-7935-4949-8C69-90F8B24EF944}" type="pres">
      <dgm:prSet presAssocID="{A1E1BAA5-B57A-4C48-B528-46844415500F}" presName="ParentText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2DB01E-A1C2-4F6B-8312-0E958D180E7B}" type="pres">
      <dgm:prSet presAssocID="{A1E1BAA5-B57A-4C48-B528-46844415500F}" presName="Triangle" presStyleLbl="alignNode1" presStyleIdx="7" presStyleCnt="17"/>
      <dgm:spPr/>
    </dgm:pt>
    <dgm:pt modelId="{CCE28CB9-3BC7-4AF9-B269-DB45CCA010E8}" type="pres">
      <dgm:prSet presAssocID="{F23B1B39-D5B6-4CEB-B7A4-709936534C04}" presName="sibTrans" presStyleCnt="0"/>
      <dgm:spPr/>
    </dgm:pt>
    <dgm:pt modelId="{AF2CF101-B15A-47CA-91DA-5B8688CE7B54}" type="pres">
      <dgm:prSet presAssocID="{F23B1B39-D5B6-4CEB-B7A4-709936534C04}" presName="space" presStyleCnt="0"/>
      <dgm:spPr/>
    </dgm:pt>
    <dgm:pt modelId="{449CD936-10B7-45E7-8072-AE0FAFB4F68C}" type="pres">
      <dgm:prSet presAssocID="{581F3041-B0C0-4BCE-83DC-3FD4ECC57467}" presName="composite" presStyleCnt="0"/>
      <dgm:spPr/>
    </dgm:pt>
    <dgm:pt modelId="{B60BC832-919F-4A05-A246-5D6FECDEA2AB}" type="pres">
      <dgm:prSet presAssocID="{581F3041-B0C0-4BCE-83DC-3FD4ECC57467}" presName="LShape" presStyleLbl="alignNode1" presStyleIdx="8" presStyleCnt="17"/>
      <dgm:spPr/>
    </dgm:pt>
    <dgm:pt modelId="{72F495B4-4441-43CF-A59F-47520703D270}" type="pres">
      <dgm:prSet presAssocID="{581F3041-B0C0-4BCE-83DC-3FD4ECC57467}" presName="ParentText" presStyleLbl="revTx" presStyleIdx="4" presStyleCnt="9" custScaleX="1102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4ACB0B-EBB0-49D9-8085-5AA5F27E583D}" type="pres">
      <dgm:prSet presAssocID="{581F3041-B0C0-4BCE-83DC-3FD4ECC57467}" presName="Triangle" presStyleLbl="alignNode1" presStyleIdx="9" presStyleCnt="17"/>
      <dgm:spPr/>
    </dgm:pt>
    <dgm:pt modelId="{1BFFC14E-BF82-4D9D-950D-D0629A4D21B9}" type="pres">
      <dgm:prSet presAssocID="{AB70DF29-A9AE-476B-9120-3998756001AF}" presName="sibTrans" presStyleCnt="0"/>
      <dgm:spPr/>
    </dgm:pt>
    <dgm:pt modelId="{091A81C5-EC96-4B8B-825D-9CA0B5FF331A}" type="pres">
      <dgm:prSet presAssocID="{AB70DF29-A9AE-476B-9120-3998756001AF}" presName="space" presStyleCnt="0"/>
      <dgm:spPr/>
    </dgm:pt>
    <dgm:pt modelId="{06B8AE83-7FD8-4AC1-8DAC-9E2DA5935CF3}" type="pres">
      <dgm:prSet presAssocID="{CD5E2933-73DA-4423-AF2A-4355CD0D03D5}" presName="composite" presStyleCnt="0"/>
      <dgm:spPr/>
    </dgm:pt>
    <dgm:pt modelId="{56DB08CD-5FC2-4AA8-A2B5-DDB956759974}" type="pres">
      <dgm:prSet presAssocID="{CD5E2933-73DA-4423-AF2A-4355CD0D03D5}" presName="LShape" presStyleLbl="alignNode1" presStyleIdx="10" presStyleCnt="17"/>
      <dgm:spPr/>
    </dgm:pt>
    <dgm:pt modelId="{617734B5-61B0-4662-901D-5A4C43285F13}" type="pres">
      <dgm:prSet presAssocID="{CD5E2933-73DA-4423-AF2A-4355CD0D03D5}" presName="ParentText" presStyleLbl="revTx" presStyleIdx="5" presStyleCnt="9" custScaleX="1097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7028B5-1E26-4324-B910-E281520A8424}" type="pres">
      <dgm:prSet presAssocID="{CD5E2933-73DA-4423-AF2A-4355CD0D03D5}" presName="Triangle" presStyleLbl="alignNode1" presStyleIdx="11" presStyleCnt="17"/>
      <dgm:spPr/>
    </dgm:pt>
    <dgm:pt modelId="{90331FB8-EF6C-4629-95A7-6D5DD47AF2D5}" type="pres">
      <dgm:prSet presAssocID="{8D78B455-13D6-42AE-87E9-942E4D03C67F}" presName="sibTrans" presStyleCnt="0"/>
      <dgm:spPr/>
    </dgm:pt>
    <dgm:pt modelId="{7B5035B1-906D-4D75-8CBF-56C7B3E92E38}" type="pres">
      <dgm:prSet presAssocID="{8D78B455-13D6-42AE-87E9-942E4D03C67F}" presName="space" presStyleCnt="0"/>
      <dgm:spPr/>
    </dgm:pt>
    <dgm:pt modelId="{3689F7C1-2651-4BC5-B3A0-FE6D0BB0F258}" type="pres">
      <dgm:prSet presAssocID="{351E9994-E0F7-4C33-BB10-E771CA2BD80C}" presName="composite" presStyleCnt="0"/>
      <dgm:spPr/>
    </dgm:pt>
    <dgm:pt modelId="{09A3C03F-62E6-47AE-9408-11FC514E861C}" type="pres">
      <dgm:prSet presAssocID="{351E9994-E0F7-4C33-BB10-E771CA2BD80C}" presName="LShape" presStyleLbl="alignNode1" presStyleIdx="12" presStyleCnt="17"/>
      <dgm:spPr/>
    </dgm:pt>
    <dgm:pt modelId="{FC67F5B7-9F68-4709-8B65-34FFD7DD9531}" type="pres">
      <dgm:prSet presAssocID="{351E9994-E0F7-4C33-BB10-E771CA2BD80C}" presName="ParentText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98F677-BEE7-4C49-9B6F-51F2C27ED36A}" type="pres">
      <dgm:prSet presAssocID="{351E9994-E0F7-4C33-BB10-E771CA2BD80C}" presName="Triangle" presStyleLbl="alignNode1" presStyleIdx="13" presStyleCnt="17"/>
      <dgm:spPr/>
    </dgm:pt>
    <dgm:pt modelId="{EFB26974-977E-4CA7-92F9-A8BFC035A063}" type="pres">
      <dgm:prSet presAssocID="{72ACA19F-59F2-4A44-944E-C81BEA82AB57}" presName="sibTrans" presStyleCnt="0"/>
      <dgm:spPr/>
    </dgm:pt>
    <dgm:pt modelId="{3756B64F-55EF-4578-9E9A-7A88B5EDA1AA}" type="pres">
      <dgm:prSet presAssocID="{72ACA19F-59F2-4A44-944E-C81BEA82AB57}" presName="space" presStyleCnt="0"/>
      <dgm:spPr/>
    </dgm:pt>
    <dgm:pt modelId="{762A9705-72D8-4B2D-BA10-3A02AFF9FE99}" type="pres">
      <dgm:prSet presAssocID="{D29D20A3-9EA6-4894-ABA5-61EBF86BEB67}" presName="composite" presStyleCnt="0"/>
      <dgm:spPr/>
    </dgm:pt>
    <dgm:pt modelId="{63642FED-3C77-47C4-B313-E300D1EB05D7}" type="pres">
      <dgm:prSet presAssocID="{D29D20A3-9EA6-4894-ABA5-61EBF86BEB67}" presName="LShape" presStyleLbl="alignNode1" presStyleIdx="14" presStyleCnt="17"/>
      <dgm:spPr/>
    </dgm:pt>
    <dgm:pt modelId="{E605CF73-F060-44BB-91F9-6D476E9D6765}" type="pres">
      <dgm:prSet presAssocID="{D29D20A3-9EA6-4894-ABA5-61EBF86BEB67}" presName="ParentText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306542-0095-4A80-9E15-432B06BDC5BE}" type="pres">
      <dgm:prSet presAssocID="{D29D20A3-9EA6-4894-ABA5-61EBF86BEB67}" presName="Triangle" presStyleLbl="alignNode1" presStyleIdx="15" presStyleCnt="17"/>
      <dgm:spPr/>
    </dgm:pt>
    <dgm:pt modelId="{5280F59D-3EFC-4D1E-B137-143A350CC206}" type="pres">
      <dgm:prSet presAssocID="{777109ED-CC73-4AB8-9930-E2659DC18FD1}" presName="sibTrans" presStyleCnt="0"/>
      <dgm:spPr/>
    </dgm:pt>
    <dgm:pt modelId="{366E5C8D-6F95-479E-BA75-765A2B642F62}" type="pres">
      <dgm:prSet presAssocID="{777109ED-CC73-4AB8-9930-E2659DC18FD1}" presName="space" presStyleCnt="0"/>
      <dgm:spPr/>
    </dgm:pt>
    <dgm:pt modelId="{84E28015-9B10-45F4-B590-1A1CEFF7792E}" type="pres">
      <dgm:prSet presAssocID="{D8B2AFED-B23A-4F6F-BF66-C66AB4EF47B6}" presName="composite" presStyleCnt="0"/>
      <dgm:spPr/>
    </dgm:pt>
    <dgm:pt modelId="{4A6C3C0E-3934-43CE-9D63-88DD4A5CD31D}" type="pres">
      <dgm:prSet presAssocID="{D8B2AFED-B23A-4F6F-BF66-C66AB4EF47B6}" presName="LShape" presStyleLbl="alignNode1" presStyleIdx="16" presStyleCnt="17"/>
      <dgm:spPr/>
    </dgm:pt>
    <dgm:pt modelId="{60892C8C-D0DC-4F9C-91F2-B941DC88C95A}" type="pres">
      <dgm:prSet presAssocID="{D8B2AFED-B23A-4F6F-BF66-C66AB4EF47B6}" presName="ParentText" presStyleLbl="revTx" presStyleIdx="8" presStyleCnt="9" custScaleX="1011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EA9C33E-84FE-4ED8-9305-E1E957CFBF9A}" srcId="{27A9B77C-91ED-4B55-85A4-FA365391B444}" destId="{D8B2AFED-B23A-4F6F-BF66-C66AB4EF47B6}" srcOrd="8" destOrd="0" parTransId="{B4D53597-745D-4CAF-BD26-6463227082CB}" sibTransId="{6FD3A06B-93F8-4223-806E-C4AE4897C17D}"/>
    <dgm:cxn modelId="{47EBB75F-8344-4687-AAB1-16EDD472F362}" srcId="{27A9B77C-91ED-4B55-85A4-FA365391B444}" destId="{351E9994-E0F7-4C33-BB10-E771CA2BD80C}" srcOrd="6" destOrd="0" parTransId="{6C36DC60-9DA0-40A1-B0B4-4C16DF129C47}" sibTransId="{72ACA19F-59F2-4A44-944E-C81BEA82AB57}"/>
    <dgm:cxn modelId="{2B1A38CD-0DDF-428E-9CFC-DC36A240F477}" type="presOf" srcId="{27A9B77C-91ED-4B55-85A4-FA365391B444}" destId="{4B44D579-B548-4106-90E6-FA8220E18BF3}" srcOrd="0" destOrd="0" presId="urn:microsoft.com/office/officeart/2009/3/layout/StepUpProcess"/>
    <dgm:cxn modelId="{60154821-8155-479B-A52E-34DD0EC94838}" type="presOf" srcId="{D29D20A3-9EA6-4894-ABA5-61EBF86BEB67}" destId="{E605CF73-F060-44BB-91F9-6D476E9D6765}" srcOrd="0" destOrd="0" presId="urn:microsoft.com/office/officeart/2009/3/layout/StepUpProcess"/>
    <dgm:cxn modelId="{BF40FECE-9F01-47F8-997C-007EB3040E57}" srcId="{27A9B77C-91ED-4B55-85A4-FA365391B444}" destId="{581F3041-B0C0-4BCE-83DC-3FD4ECC57467}" srcOrd="4" destOrd="0" parTransId="{132E2298-7A9F-49EE-9728-83A175EB2CAA}" sibTransId="{AB70DF29-A9AE-476B-9120-3998756001AF}"/>
    <dgm:cxn modelId="{4CFBEA14-BD8D-4363-9B8F-C9F6732CDD67}" type="presOf" srcId="{A1E1BAA5-B57A-4C48-B528-46844415500F}" destId="{02DCF352-7935-4949-8C69-90F8B24EF944}" srcOrd="0" destOrd="0" presId="urn:microsoft.com/office/officeart/2009/3/layout/StepUpProcess"/>
    <dgm:cxn modelId="{94074AE0-6F8C-4545-BC76-72606620E516}" type="presOf" srcId="{7DDFE6B9-17FF-4992-9F91-3D89F405F9FE}" destId="{24D8E6BE-C3CC-474E-AA18-E346C0049755}" srcOrd="0" destOrd="0" presId="urn:microsoft.com/office/officeart/2009/3/layout/StepUpProcess"/>
    <dgm:cxn modelId="{90269AFD-5C26-4124-A0AD-53D571E74016}" type="presOf" srcId="{D8B2AFED-B23A-4F6F-BF66-C66AB4EF47B6}" destId="{60892C8C-D0DC-4F9C-91F2-B941DC88C95A}" srcOrd="0" destOrd="0" presId="urn:microsoft.com/office/officeart/2009/3/layout/StepUpProcess"/>
    <dgm:cxn modelId="{0B8FE89D-1095-435A-A5CF-56223D3F6518}" srcId="{27A9B77C-91ED-4B55-85A4-FA365391B444}" destId="{4A6FC06A-F59B-44E5-9870-F544638C02E1}" srcOrd="1" destOrd="0" parTransId="{D690811E-3463-45B1-9743-B7EB24B1B8DC}" sibTransId="{9ABBBA47-60B6-49C5-8758-B41EEAACB795}"/>
    <dgm:cxn modelId="{715599BC-5FFB-4389-9997-58AE8E70395D}" srcId="{27A9B77C-91ED-4B55-85A4-FA365391B444}" destId="{CD5E2933-73DA-4423-AF2A-4355CD0D03D5}" srcOrd="5" destOrd="0" parTransId="{3F0A4471-7F86-4102-9D30-F9B33425F75C}" sibTransId="{8D78B455-13D6-42AE-87E9-942E4D03C67F}"/>
    <dgm:cxn modelId="{BE05B781-6AD5-40C4-B690-9BE99C364422}" srcId="{27A9B77C-91ED-4B55-85A4-FA365391B444}" destId="{7DDFE6B9-17FF-4992-9F91-3D89F405F9FE}" srcOrd="2" destOrd="0" parTransId="{FB89EEE8-0C14-402E-AEEC-57758C32C215}" sibTransId="{19596334-92B3-4A30-BFE5-3A40F27F58CA}"/>
    <dgm:cxn modelId="{CB863296-9F50-4A7C-9F48-32E6D829F102}" type="presOf" srcId="{CD5E2933-73DA-4423-AF2A-4355CD0D03D5}" destId="{617734B5-61B0-4662-901D-5A4C43285F13}" srcOrd="0" destOrd="0" presId="urn:microsoft.com/office/officeart/2009/3/layout/StepUpProcess"/>
    <dgm:cxn modelId="{62B22F98-B2DE-4B61-8201-B04E3CEF9A4C}" type="presOf" srcId="{DB8C0A04-9C78-4B35-8502-395986DA4434}" destId="{206E63E6-4488-4317-B61D-EE263F8BECEF}" srcOrd="0" destOrd="0" presId="urn:microsoft.com/office/officeart/2009/3/layout/StepUpProcess"/>
    <dgm:cxn modelId="{8C25F92A-2C9C-4214-B254-9C8D4114C6A2}" type="presOf" srcId="{351E9994-E0F7-4C33-BB10-E771CA2BD80C}" destId="{FC67F5B7-9F68-4709-8B65-34FFD7DD9531}" srcOrd="0" destOrd="0" presId="urn:microsoft.com/office/officeart/2009/3/layout/StepUpProcess"/>
    <dgm:cxn modelId="{04241E55-2E16-43F6-BAA4-B4E58713592E}" srcId="{27A9B77C-91ED-4B55-85A4-FA365391B444}" destId="{DB8C0A04-9C78-4B35-8502-395986DA4434}" srcOrd="0" destOrd="0" parTransId="{8525A99B-D4F6-4C3F-B4F8-0366A05085BA}" sibTransId="{5ECDAC50-F224-41AD-8A02-F852BC23C720}"/>
    <dgm:cxn modelId="{4CDC9A79-37B7-46E4-811A-2151A02CD7B4}" srcId="{27A9B77C-91ED-4B55-85A4-FA365391B444}" destId="{A1E1BAA5-B57A-4C48-B528-46844415500F}" srcOrd="3" destOrd="0" parTransId="{DF263092-5391-41FD-B0AF-4DB1065440BF}" sibTransId="{F23B1B39-D5B6-4CEB-B7A4-709936534C04}"/>
    <dgm:cxn modelId="{6066D4A2-9864-4687-88FD-7E22F516B4CD}" type="presOf" srcId="{581F3041-B0C0-4BCE-83DC-3FD4ECC57467}" destId="{72F495B4-4441-43CF-A59F-47520703D270}" srcOrd="0" destOrd="0" presId="urn:microsoft.com/office/officeart/2009/3/layout/StepUpProcess"/>
    <dgm:cxn modelId="{6F0C9E96-940C-40D8-834A-86413A3B8CEF}" type="presOf" srcId="{4A6FC06A-F59B-44E5-9870-F544638C02E1}" destId="{7D6E54E5-4494-4952-86AC-FA7A0684698D}" srcOrd="0" destOrd="0" presId="urn:microsoft.com/office/officeart/2009/3/layout/StepUpProcess"/>
    <dgm:cxn modelId="{CB022BAE-575A-4FB7-8176-8F9607108313}" srcId="{27A9B77C-91ED-4B55-85A4-FA365391B444}" destId="{D29D20A3-9EA6-4894-ABA5-61EBF86BEB67}" srcOrd="7" destOrd="0" parTransId="{A9E51F76-5B5A-4855-945D-1BF6CCB6DA02}" sibTransId="{777109ED-CC73-4AB8-9930-E2659DC18FD1}"/>
    <dgm:cxn modelId="{EF9FA52B-051A-4B82-B2D5-05C575F757F8}" type="presParOf" srcId="{4B44D579-B548-4106-90E6-FA8220E18BF3}" destId="{459F9BC8-7FB2-448C-A7B0-04F7956A017E}" srcOrd="0" destOrd="0" presId="urn:microsoft.com/office/officeart/2009/3/layout/StepUpProcess"/>
    <dgm:cxn modelId="{6F6D0AA2-0E3C-4C47-AF5F-D67DE65418C4}" type="presParOf" srcId="{459F9BC8-7FB2-448C-A7B0-04F7956A017E}" destId="{ED87D046-AE7F-4C87-9486-CC873A709F1A}" srcOrd="0" destOrd="0" presId="urn:microsoft.com/office/officeart/2009/3/layout/StepUpProcess"/>
    <dgm:cxn modelId="{5B34F9B8-8024-4790-B956-CEA4ECC0221E}" type="presParOf" srcId="{459F9BC8-7FB2-448C-A7B0-04F7956A017E}" destId="{206E63E6-4488-4317-B61D-EE263F8BECEF}" srcOrd="1" destOrd="0" presId="urn:microsoft.com/office/officeart/2009/3/layout/StepUpProcess"/>
    <dgm:cxn modelId="{B8D951D1-C3D7-4336-B5A2-565A484143F4}" type="presParOf" srcId="{459F9BC8-7FB2-448C-A7B0-04F7956A017E}" destId="{EF0FAAAE-819C-4A4D-A4A7-B9840C80C9EE}" srcOrd="2" destOrd="0" presId="urn:microsoft.com/office/officeart/2009/3/layout/StepUpProcess"/>
    <dgm:cxn modelId="{AA13DC8E-CE77-4FFF-820A-26DFB0D33885}" type="presParOf" srcId="{4B44D579-B548-4106-90E6-FA8220E18BF3}" destId="{D03808E6-FB6E-4645-A65D-E2AE34BEB6D2}" srcOrd="1" destOrd="0" presId="urn:microsoft.com/office/officeart/2009/3/layout/StepUpProcess"/>
    <dgm:cxn modelId="{F960A61B-9FB7-4DCA-A59C-DE2BAF45FA3D}" type="presParOf" srcId="{D03808E6-FB6E-4645-A65D-E2AE34BEB6D2}" destId="{A266773F-8DB5-4CC9-AA3C-78BCD54283F8}" srcOrd="0" destOrd="0" presId="urn:microsoft.com/office/officeart/2009/3/layout/StepUpProcess"/>
    <dgm:cxn modelId="{E9839082-DD8D-448B-810D-D169E0BD3AA4}" type="presParOf" srcId="{4B44D579-B548-4106-90E6-FA8220E18BF3}" destId="{1E44F858-7965-486C-A6B9-94375BB5115B}" srcOrd="2" destOrd="0" presId="urn:microsoft.com/office/officeart/2009/3/layout/StepUpProcess"/>
    <dgm:cxn modelId="{286B3D30-F8BC-47F7-904F-B9DD0B858C4D}" type="presParOf" srcId="{1E44F858-7965-486C-A6B9-94375BB5115B}" destId="{93154F84-EE67-4D87-8F84-85112A650177}" srcOrd="0" destOrd="0" presId="urn:microsoft.com/office/officeart/2009/3/layout/StepUpProcess"/>
    <dgm:cxn modelId="{B2DDCDFE-8EB9-47FB-AC48-ECAF7D5AC774}" type="presParOf" srcId="{1E44F858-7965-486C-A6B9-94375BB5115B}" destId="{7D6E54E5-4494-4952-86AC-FA7A0684698D}" srcOrd="1" destOrd="0" presId="urn:microsoft.com/office/officeart/2009/3/layout/StepUpProcess"/>
    <dgm:cxn modelId="{8D238691-2BA6-4B47-83BA-ED68C42161B2}" type="presParOf" srcId="{1E44F858-7965-486C-A6B9-94375BB5115B}" destId="{54CE0A9A-A71E-4C1E-BEC7-A77DA758B0FF}" srcOrd="2" destOrd="0" presId="urn:microsoft.com/office/officeart/2009/3/layout/StepUpProcess"/>
    <dgm:cxn modelId="{ADB72C70-2810-4709-AC00-8B69F81B8066}" type="presParOf" srcId="{4B44D579-B548-4106-90E6-FA8220E18BF3}" destId="{DC3A7462-74E9-4E64-8CD7-CE1A04ADA1B3}" srcOrd="3" destOrd="0" presId="urn:microsoft.com/office/officeart/2009/3/layout/StepUpProcess"/>
    <dgm:cxn modelId="{07E872EC-1E4C-46C1-A519-5C9152F48C5C}" type="presParOf" srcId="{DC3A7462-74E9-4E64-8CD7-CE1A04ADA1B3}" destId="{C42B248B-62E5-472A-97CD-4BFED9357FE5}" srcOrd="0" destOrd="0" presId="urn:microsoft.com/office/officeart/2009/3/layout/StepUpProcess"/>
    <dgm:cxn modelId="{81CB54CC-7EB1-4DA0-9532-B6103637E1DA}" type="presParOf" srcId="{4B44D579-B548-4106-90E6-FA8220E18BF3}" destId="{D8E3DB20-61E4-41EE-8905-C57EDA8A1C41}" srcOrd="4" destOrd="0" presId="urn:microsoft.com/office/officeart/2009/3/layout/StepUpProcess"/>
    <dgm:cxn modelId="{AF451983-9F89-4005-B15E-93D00C9E8481}" type="presParOf" srcId="{D8E3DB20-61E4-41EE-8905-C57EDA8A1C41}" destId="{676F7385-F79C-406C-92FD-E6B1536447D2}" srcOrd="0" destOrd="0" presId="urn:microsoft.com/office/officeart/2009/3/layout/StepUpProcess"/>
    <dgm:cxn modelId="{FC88F276-5D02-4422-9FD7-838813880EB8}" type="presParOf" srcId="{D8E3DB20-61E4-41EE-8905-C57EDA8A1C41}" destId="{24D8E6BE-C3CC-474E-AA18-E346C0049755}" srcOrd="1" destOrd="0" presId="urn:microsoft.com/office/officeart/2009/3/layout/StepUpProcess"/>
    <dgm:cxn modelId="{FC5A72A9-E576-4914-BEE7-BA8C8CD9F64B}" type="presParOf" srcId="{D8E3DB20-61E4-41EE-8905-C57EDA8A1C41}" destId="{50686CC2-7C1E-46EC-9F9D-47E313F6748D}" srcOrd="2" destOrd="0" presId="urn:microsoft.com/office/officeart/2009/3/layout/StepUpProcess"/>
    <dgm:cxn modelId="{10B567F0-3996-4FF3-8DA7-E6181956B14C}" type="presParOf" srcId="{4B44D579-B548-4106-90E6-FA8220E18BF3}" destId="{91A5F2A9-60D4-4C0D-87A7-FDFE5B78B9E2}" srcOrd="5" destOrd="0" presId="urn:microsoft.com/office/officeart/2009/3/layout/StepUpProcess"/>
    <dgm:cxn modelId="{89874FF5-324C-4934-999E-84B7D09556B2}" type="presParOf" srcId="{91A5F2A9-60D4-4C0D-87A7-FDFE5B78B9E2}" destId="{2EE06573-A005-47E2-A94F-8FCB99ECBF74}" srcOrd="0" destOrd="0" presId="urn:microsoft.com/office/officeart/2009/3/layout/StepUpProcess"/>
    <dgm:cxn modelId="{E89CF77E-7F1A-43D7-99D4-2B2EA3493F4D}" type="presParOf" srcId="{4B44D579-B548-4106-90E6-FA8220E18BF3}" destId="{54AA1C2F-FBBE-4B47-A040-209FF9E4B4BA}" srcOrd="6" destOrd="0" presId="urn:microsoft.com/office/officeart/2009/3/layout/StepUpProcess"/>
    <dgm:cxn modelId="{0BD8F98C-9DEC-439C-830C-2F20084D9E98}" type="presParOf" srcId="{54AA1C2F-FBBE-4B47-A040-209FF9E4B4BA}" destId="{737E1E3F-1EF5-4494-BE4A-718D12BA66B1}" srcOrd="0" destOrd="0" presId="urn:microsoft.com/office/officeart/2009/3/layout/StepUpProcess"/>
    <dgm:cxn modelId="{77E9ED94-BBEE-4953-92BD-0AEAA3928200}" type="presParOf" srcId="{54AA1C2F-FBBE-4B47-A040-209FF9E4B4BA}" destId="{02DCF352-7935-4949-8C69-90F8B24EF944}" srcOrd="1" destOrd="0" presId="urn:microsoft.com/office/officeart/2009/3/layout/StepUpProcess"/>
    <dgm:cxn modelId="{6B5898A5-B53B-482B-9DC7-9BBB898F0312}" type="presParOf" srcId="{54AA1C2F-FBBE-4B47-A040-209FF9E4B4BA}" destId="{C82DB01E-A1C2-4F6B-8312-0E958D180E7B}" srcOrd="2" destOrd="0" presId="urn:microsoft.com/office/officeart/2009/3/layout/StepUpProcess"/>
    <dgm:cxn modelId="{5C4901CD-BBAA-4060-89B9-E3BF7C6D556B}" type="presParOf" srcId="{4B44D579-B548-4106-90E6-FA8220E18BF3}" destId="{CCE28CB9-3BC7-4AF9-B269-DB45CCA010E8}" srcOrd="7" destOrd="0" presId="urn:microsoft.com/office/officeart/2009/3/layout/StepUpProcess"/>
    <dgm:cxn modelId="{0C3E8860-C16D-47CD-95A0-5335DC9AD147}" type="presParOf" srcId="{CCE28CB9-3BC7-4AF9-B269-DB45CCA010E8}" destId="{AF2CF101-B15A-47CA-91DA-5B8688CE7B54}" srcOrd="0" destOrd="0" presId="urn:microsoft.com/office/officeart/2009/3/layout/StepUpProcess"/>
    <dgm:cxn modelId="{3761D082-C0D7-431A-89C3-C5AD79388C88}" type="presParOf" srcId="{4B44D579-B548-4106-90E6-FA8220E18BF3}" destId="{449CD936-10B7-45E7-8072-AE0FAFB4F68C}" srcOrd="8" destOrd="0" presId="urn:microsoft.com/office/officeart/2009/3/layout/StepUpProcess"/>
    <dgm:cxn modelId="{2D62DF40-773C-448F-A21A-6D34B9AFC952}" type="presParOf" srcId="{449CD936-10B7-45E7-8072-AE0FAFB4F68C}" destId="{B60BC832-919F-4A05-A246-5D6FECDEA2AB}" srcOrd="0" destOrd="0" presId="urn:microsoft.com/office/officeart/2009/3/layout/StepUpProcess"/>
    <dgm:cxn modelId="{866E5F5D-6FA3-4953-B6AA-393261B22FCC}" type="presParOf" srcId="{449CD936-10B7-45E7-8072-AE0FAFB4F68C}" destId="{72F495B4-4441-43CF-A59F-47520703D270}" srcOrd="1" destOrd="0" presId="urn:microsoft.com/office/officeart/2009/3/layout/StepUpProcess"/>
    <dgm:cxn modelId="{2945844F-C64E-4232-8A54-EEDA4227700D}" type="presParOf" srcId="{449CD936-10B7-45E7-8072-AE0FAFB4F68C}" destId="{0A4ACB0B-EBB0-49D9-8085-5AA5F27E583D}" srcOrd="2" destOrd="0" presId="urn:microsoft.com/office/officeart/2009/3/layout/StepUpProcess"/>
    <dgm:cxn modelId="{B51FA9F8-53C9-40D2-8075-CE008572A79B}" type="presParOf" srcId="{4B44D579-B548-4106-90E6-FA8220E18BF3}" destId="{1BFFC14E-BF82-4D9D-950D-D0629A4D21B9}" srcOrd="9" destOrd="0" presId="urn:microsoft.com/office/officeart/2009/3/layout/StepUpProcess"/>
    <dgm:cxn modelId="{67A2C3D0-7208-4C2C-A947-FA0AC95B1CC8}" type="presParOf" srcId="{1BFFC14E-BF82-4D9D-950D-D0629A4D21B9}" destId="{091A81C5-EC96-4B8B-825D-9CA0B5FF331A}" srcOrd="0" destOrd="0" presId="urn:microsoft.com/office/officeart/2009/3/layout/StepUpProcess"/>
    <dgm:cxn modelId="{D684CB50-6760-46AA-8418-EA3D885E915C}" type="presParOf" srcId="{4B44D579-B548-4106-90E6-FA8220E18BF3}" destId="{06B8AE83-7FD8-4AC1-8DAC-9E2DA5935CF3}" srcOrd="10" destOrd="0" presId="urn:microsoft.com/office/officeart/2009/3/layout/StepUpProcess"/>
    <dgm:cxn modelId="{8BF3BC85-53C6-4FFB-B810-97E3AC849C0C}" type="presParOf" srcId="{06B8AE83-7FD8-4AC1-8DAC-9E2DA5935CF3}" destId="{56DB08CD-5FC2-4AA8-A2B5-DDB956759974}" srcOrd="0" destOrd="0" presId="urn:microsoft.com/office/officeart/2009/3/layout/StepUpProcess"/>
    <dgm:cxn modelId="{8281FC29-3875-40CD-8BAF-76C71364A71D}" type="presParOf" srcId="{06B8AE83-7FD8-4AC1-8DAC-9E2DA5935CF3}" destId="{617734B5-61B0-4662-901D-5A4C43285F13}" srcOrd="1" destOrd="0" presId="urn:microsoft.com/office/officeart/2009/3/layout/StepUpProcess"/>
    <dgm:cxn modelId="{5398FEDE-FBB8-4879-B9A5-F0F1E99283C7}" type="presParOf" srcId="{06B8AE83-7FD8-4AC1-8DAC-9E2DA5935CF3}" destId="{7D7028B5-1E26-4324-B910-E281520A8424}" srcOrd="2" destOrd="0" presId="urn:microsoft.com/office/officeart/2009/3/layout/StepUpProcess"/>
    <dgm:cxn modelId="{E600BEF7-8BF7-464A-87C9-BB9C667E5264}" type="presParOf" srcId="{4B44D579-B548-4106-90E6-FA8220E18BF3}" destId="{90331FB8-EF6C-4629-95A7-6D5DD47AF2D5}" srcOrd="11" destOrd="0" presId="urn:microsoft.com/office/officeart/2009/3/layout/StepUpProcess"/>
    <dgm:cxn modelId="{74CB71E7-1605-41CC-BCBA-BEEB78821D10}" type="presParOf" srcId="{90331FB8-EF6C-4629-95A7-6D5DD47AF2D5}" destId="{7B5035B1-906D-4D75-8CBF-56C7B3E92E38}" srcOrd="0" destOrd="0" presId="urn:microsoft.com/office/officeart/2009/3/layout/StepUpProcess"/>
    <dgm:cxn modelId="{27388E7C-6CAD-463E-A460-C4B39245B923}" type="presParOf" srcId="{4B44D579-B548-4106-90E6-FA8220E18BF3}" destId="{3689F7C1-2651-4BC5-B3A0-FE6D0BB0F258}" srcOrd="12" destOrd="0" presId="urn:microsoft.com/office/officeart/2009/3/layout/StepUpProcess"/>
    <dgm:cxn modelId="{5328A2BC-DA9B-4921-8D96-EFF510AEA93A}" type="presParOf" srcId="{3689F7C1-2651-4BC5-B3A0-FE6D0BB0F258}" destId="{09A3C03F-62E6-47AE-9408-11FC514E861C}" srcOrd="0" destOrd="0" presId="urn:microsoft.com/office/officeart/2009/3/layout/StepUpProcess"/>
    <dgm:cxn modelId="{DCA8D85F-CA9A-497F-8DE4-808C0D542F70}" type="presParOf" srcId="{3689F7C1-2651-4BC5-B3A0-FE6D0BB0F258}" destId="{FC67F5B7-9F68-4709-8B65-34FFD7DD9531}" srcOrd="1" destOrd="0" presId="urn:microsoft.com/office/officeart/2009/3/layout/StepUpProcess"/>
    <dgm:cxn modelId="{B13182FD-9E61-4C6E-A18C-53C9E8D0F650}" type="presParOf" srcId="{3689F7C1-2651-4BC5-B3A0-FE6D0BB0F258}" destId="{A798F677-BEE7-4C49-9B6F-51F2C27ED36A}" srcOrd="2" destOrd="0" presId="urn:microsoft.com/office/officeart/2009/3/layout/StepUpProcess"/>
    <dgm:cxn modelId="{05794E2A-F727-48AC-9E00-F4B2AB4597F5}" type="presParOf" srcId="{4B44D579-B548-4106-90E6-FA8220E18BF3}" destId="{EFB26974-977E-4CA7-92F9-A8BFC035A063}" srcOrd="13" destOrd="0" presId="urn:microsoft.com/office/officeart/2009/3/layout/StepUpProcess"/>
    <dgm:cxn modelId="{07206A6A-3D78-4229-9B74-8872D645A7D5}" type="presParOf" srcId="{EFB26974-977E-4CA7-92F9-A8BFC035A063}" destId="{3756B64F-55EF-4578-9E9A-7A88B5EDA1AA}" srcOrd="0" destOrd="0" presId="urn:microsoft.com/office/officeart/2009/3/layout/StepUpProcess"/>
    <dgm:cxn modelId="{32029918-2684-4D4D-B6A0-59BE387C7378}" type="presParOf" srcId="{4B44D579-B548-4106-90E6-FA8220E18BF3}" destId="{762A9705-72D8-4B2D-BA10-3A02AFF9FE99}" srcOrd="14" destOrd="0" presId="urn:microsoft.com/office/officeart/2009/3/layout/StepUpProcess"/>
    <dgm:cxn modelId="{11EE66E1-8E48-4B1B-9163-F31E4C9F3156}" type="presParOf" srcId="{762A9705-72D8-4B2D-BA10-3A02AFF9FE99}" destId="{63642FED-3C77-47C4-B313-E300D1EB05D7}" srcOrd="0" destOrd="0" presId="urn:microsoft.com/office/officeart/2009/3/layout/StepUpProcess"/>
    <dgm:cxn modelId="{D1D09E07-5D36-4B78-AC06-E05D19CF7E67}" type="presParOf" srcId="{762A9705-72D8-4B2D-BA10-3A02AFF9FE99}" destId="{E605CF73-F060-44BB-91F9-6D476E9D6765}" srcOrd="1" destOrd="0" presId="urn:microsoft.com/office/officeart/2009/3/layout/StepUpProcess"/>
    <dgm:cxn modelId="{390E3BCD-5CC1-4850-8CE3-8CAE0349B7A4}" type="presParOf" srcId="{762A9705-72D8-4B2D-BA10-3A02AFF9FE99}" destId="{3E306542-0095-4A80-9E15-432B06BDC5BE}" srcOrd="2" destOrd="0" presId="urn:microsoft.com/office/officeart/2009/3/layout/StepUpProcess"/>
    <dgm:cxn modelId="{A4553F98-F5EB-4ADB-B825-09F9A62167AC}" type="presParOf" srcId="{4B44D579-B548-4106-90E6-FA8220E18BF3}" destId="{5280F59D-3EFC-4D1E-B137-143A350CC206}" srcOrd="15" destOrd="0" presId="urn:microsoft.com/office/officeart/2009/3/layout/StepUpProcess"/>
    <dgm:cxn modelId="{8AB52405-5DCA-46D6-A749-91744CB9A1F5}" type="presParOf" srcId="{5280F59D-3EFC-4D1E-B137-143A350CC206}" destId="{366E5C8D-6F95-479E-BA75-765A2B642F62}" srcOrd="0" destOrd="0" presId="urn:microsoft.com/office/officeart/2009/3/layout/StepUpProcess"/>
    <dgm:cxn modelId="{2EB51E5E-819D-421C-B92C-CB8B345A2E76}" type="presParOf" srcId="{4B44D579-B548-4106-90E6-FA8220E18BF3}" destId="{84E28015-9B10-45F4-B590-1A1CEFF7792E}" srcOrd="16" destOrd="0" presId="urn:microsoft.com/office/officeart/2009/3/layout/StepUpProcess"/>
    <dgm:cxn modelId="{0CF5D6B6-BFE9-4FD3-A5C3-271D4DF86128}" type="presParOf" srcId="{84E28015-9B10-45F4-B590-1A1CEFF7792E}" destId="{4A6C3C0E-3934-43CE-9D63-88DD4A5CD31D}" srcOrd="0" destOrd="0" presId="urn:microsoft.com/office/officeart/2009/3/layout/StepUpProcess"/>
    <dgm:cxn modelId="{47730242-5CC3-4479-A4C0-49A708CBCC13}" type="presParOf" srcId="{84E28015-9B10-45F4-B590-1A1CEFF7792E}" destId="{60892C8C-D0DC-4F9C-91F2-B941DC88C95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9AE92-58A2-45F9-AEC8-AC335538C545}">
      <dsp:nvSpPr>
        <dsp:cNvPr id="0" name=""/>
        <dsp:cNvSpPr/>
      </dsp:nvSpPr>
      <dsp:spPr>
        <a:xfrm>
          <a:off x="0" y="493395"/>
          <a:ext cx="8783886" cy="65786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A8862-A7BC-4051-B0BF-79D511A2FDF2}">
      <dsp:nvSpPr>
        <dsp:cNvPr id="0" name=""/>
        <dsp:cNvSpPr/>
      </dsp:nvSpPr>
      <dsp:spPr>
        <a:xfrm>
          <a:off x="313" y="0"/>
          <a:ext cx="946691" cy="65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/>
            <a:t>1978: Desregulação EUA</a:t>
          </a:r>
        </a:p>
      </dsp:txBody>
      <dsp:txXfrm>
        <a:off x="313" y="0"/>
        <a:ext cx="946691" cy="657860"/>
      </dsp:txXfrm>
    </dsp:sp>
    <dsp:sp modelId="{E57711F1-F59A-462D-894D-1C40C41CEF1F}">
      <dsp:nvSpPr>
        <dsp:cNvPr id="0" name=""/>
        <dsp:cNvSpPr/>
      </dsp:nvSpPr>
      <dsp:spPr>
        <a:xfrm>
          <a:off x="391426" y="740093"/>
          <a:ext cx="164465" cy="16446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AB321-C7C3-4687-81D7-BF260DAA7B8E}">
      <dsp:nvSpPr>
        <dsp:cNvPr id="0" name=""/>
        <dsp:cNvSpPr/>
      </dsp:nvSpPr>
      <dsp:spPr>
        <a:xfrm>
          <a:off x="994339" y="986791"/>
          <a:ext cx="946691" cy="65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/>
            <a:t>1987/90: Início desregulação Europa (UE) - liberdade tarifa e capacidade</a:t>
          </a:r>
        </a:p>
      </dsp:txBody>
      <dsp:txXfrm>
        <a:off x="994339" y="986791"/>
        <a:ext cx="946691" cy="657860"/>
      </dsp:txXfrm>
    </dsp:sp>
    <dsp:sp modelId="{27970A42-ACCC-4488-8145-EA060C4549DB}">
      <dsp:nvSpPr>
        <dsp:cNvPr id="0" name=""/>
        <dsp:cNvSpPr/>
      </dsp:nvSpPr>
      <dsp:spPr>
        <a:xfrm>
          <a:off x="1385452" y="740093"/>
          <a:ext cx="164465" cy="164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E3D53-CFA8-47E5-9DB7-04E457F9A599}">
      <dsp:nvSpPr>
        <dsp:cNvPr id="0" name=""/>
        <dsp:cNvSpPr/>
      </dsp:nvSpPr>
      <dsp:spPr>
        <a:xfrm>
          <a:off x="1988364" y="0"/>
          <a:ext cx="946691" cy="65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/>
            <a:t>1991: Início desregulação BR</a:t>
          </a:r>
        </a:p>
      </dsp:txBody>
      <dsp:txXfrm>
        <a:off x="1988364" y="0"/>
        <a:ext cx="946691" cy="657860"/>
      </dsp:txXfrm>
    </dsp:sp>
    <dsp:sp modelId="{EAC941E9-903E-4EAB-B862-C61777876D92}">
      <dsp:nvSpPr>
        <dsp:cNvPr id="0" name=""/>
        <dsp:cNvSpPr/>
      </dsp:nvSpPr>
      <dsp:spPr>
        <a:xfrm>
          <a:off x="2379477" y="740093"/>
          <a:ext cx="164465" cy="16446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3505D-7198-4067-9516-FB5CF6F3B267}">
      <dsp:nvSpPr>
        <dsp:cNvPr id="0" name=""/>
        <dsp:cNvSpPr/>
      </dsp:nvSpPr>
      <dsp:spPr>
        <a:xfrm>
          <a:off x="2982390" y="986791"/>
          <a:ext cx="946691" cy="65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/>
            <a:t>1992: Terceiro pacote EU - </a:t>
          </a:r>
          <a:r>
            <a:rPr lang="pt-BR" sz="800" i="0" kern="1200" dirty="0"/>
            <a:t>Mercado único </a:t>
          </a:r>
        </a:p>
      </dsp:txBody>
      <dsp:txXfrm>
        <a:off x="2982390" y="986791"/>
        <a:ext cx="946691" cy="657860"/>
      </dsp:txXfrm>
    </dsp:sp>
    <dsp:sp modelId="{9D2C43C7-3DC7-4807-9C2B-89A49E02FF9F}">
      <dsp:nvSpPr>
        <dsp:cNvPr id="0" name=""/>
        <dsp:cNvSpPr/>
      </dsp:nvSpPr>
      <dsp:spPr>
        <a:xfrm>
          <a:off x="3373503" y="740093"/>
          <a:ext cx="164465" cy="164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E0D51-0912-4A0C-9527-A1A7EBFC22C9}">
      <dsp:nvSpPr>
        <dsp:cNvPr id="0" name=""/>
        <dsp:cNvSpPr/>
      </dsp:nvSpPr>
      <dsp:spPr>
        <a:xfrm>
          <a:off x="3976415" y="0"/>
          <a:ext cx="946691" cy="65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/>
            <a:t>2001: Fim Teto Tarifário BR / Criação GOL</a:t>
          </a:r>
        </a:p>
      </dsp:txBody>
      <dsp:txXfrm>
        <a:off x="3976415" y="0"/>
        <a:ext cx="946691" cy="657860"/>
      </dsp:txXfrm>
    </dsp:sp>
    <dsp:sp modelId="{16083E83-907B-4291-B345-E5BFC8759315}">
      <dsp:nvSpPr>
        <dsp:cNvPr id="0" name=""/>
        <dsp:cNvSpPr/>
      </dsp:nvSpPr>
      <dsp:spPr>
        <a:xfrm>
          <a:off x="4367528" y="740093"/>
          <a:ext cx="164465" cy="16446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3D6FD-BF01-453E-9810-7D648DD72483}">
      <dsp:nvSpPr>
        <dsp:cNvPr id="0" name=""/>
        <dsp:cNvSpPr/>
      </dsp:nvSpPr>
      <dsp:spPr>
        <a:xfrm>
          <a:off x="4970441" y="986791"/>
          <a:ext cx="946691" cy="65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/>
            <a:t>2005: Criação da ANAC, liberdade tarifária/rotas/oferta</a:t>
          </a:r>
        </a:p>
      </dsp:txBody>
      <dsp:txXfrm>
        <a:off x="4970441" y="986791"/>
        <a:ext cx="946691" cy="657860"/>
      </dsp:txXfrm>
    </dsp:sp>
    <dsp:sp modelId="{A3BE55A3-02C9-4035-8288-7BABB4E8318D}">
      <dsp:nvSpPr>
        <dsp:cNvPr id="0" name=""/>
        <dsp:cNvSpPr/>
      </dsp:nvSpPr>
      <dsp:spPr>
        <a:xfrm>
          <a:off x="5361554" y="740093"/>
          <a:ext cx="164465" cy="16446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88312-834D-4A55-B95A-4C8510D6067B}">
      <dsp:nvSpPr>
        <dsp:cNvPr id="0" name=""/>
        <dsp:cNvSpPr/>
      </dsp:nvSpPr>
      <dsp:spPr>
        <a:xfrm>
          <a:off x="5964467" y="0"/>
          <a:ext cx="946691" cy="65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/>
            <a:t>2005: Início cobrança serviços adicionais EUA/Reino Unido</a:t>
          </a:r>
        </a:p>
      </dsp:txBody>
      <dsp:txXfrm>
        <a:off x="5964467" y="0"/>
        <a:ext cx="946691" cy="657860"/>
      </dsp:txXfrm>
    </dsp:sp>
    <dsp:sp modelId="{1045C7FD-98C1-4FDC-AC1A-070ED27D19D4}">
      <dsp:nvSpPr>
        <dsp:cNvPr id="0" name=""/>
        <dsp:cNvSpPr/>
      </dsp:nvSpPr>
      <dsp:spPr>
        <a:xfrm>
          <a:off x="6355580" y="740093"/>
          <a:ext cx="164465" cy="164465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D9520-8680-48A0-BE85-68092F85AE11}">
      <dsp:nvSpPr>
        <dsp:cNvPr id="0" name=""/>
        <dsp:cNvSpPr/>
      </dsp:nvSpPr>
      <dsp:spPr>
        <a:xfrm>
          <a:off x="6958492" y="986791"/>
          <a:ext cx="946691" cy="65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/>
            <a:t>2008: Início operações Azul</a:t>
          </a:r>
        </a:p>
      </dsp:txBody>
      <dsp:txXfrm>
        <a:off x="6958492" y="986791"/>
        <a:ext cx="946691" cy="657860"/>
      </dsp:txXfrm>
    </dsp:sp>
    <dsp:sp modelId="{F520871F-9509-48EB-9021-BEC0D7ADE515}">
      <dsp:nvSpPr>
        <dsp:cNvPr id="0" name=""/>
        <dsp:cNvSpPr/>
      </dsp:nvSpPr>
      <dsp:spPr>
        <a:xfrm>
          <a:off x="7349605" y="740093"/>
          <a:ext cx="164465" cy="16446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7D046-AE7F-4C87-9486-CC873A709F1A}">
      <dsp:nvSpPr>
        <dsp:cNvPr id="0" name=""/>
        <dsp:cNvSpPr/>
      </dsp:nvSpPr>
      <dsp:spPr>
        <a:xfrm rot="5400000">
          <a:off x="187496" y="3845758"/>
          <a:ext cx="557677" cy="92796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6E63E6-4488-4317-B61D-EE263F8BECEF}">
      <dsp:nvSpPr>
        <dsp:cNvPr id="0" name=""/>
        <dsp:cNvSpPr/>
      </dsp:nvSpPr>
      <dsp:spPr>
        <a:xfrm>
          <a:off x="94406" y="4123019"/>
          <a:ext cx="837770" cy="73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0" kern="1200" dirty="0">
              <a:solidFill>
                <a:schemeClr val="tx1"/>
              </a:solidFill>
            </a:rPr>
            <a:t>Tarifas Fixadas pelo Estado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0" kern="1200" dirty="0">
              <a:solidFill>
                <a:schemeClr val="tx1"/>
              </a:solidFill>
            </a:rPr>
            <a:t>Controles de Oferta</a:t>
          </a:r>
        </a:p>
      </dsp:txBody>
      <dsp:txXfrm>
        <a:off x="94406" y="4123019"/>
        <a:ext cx="837770" cy="734355"/>
      </dsp:txXfrm>
    </dsp:sp>
    <dsp:sp modelId="{EF0FAAAE-819C-4A4D-A4A7-B9840C80C9EE}">
      <dsp:nvSpPr>
        <dsp:cNvPr id="0" name=""/>
        <dsp:cNvSpPr/>
      </dsp:nvSpPr>
      <dsp:spPr>
        <a:xfrm>
          <a:off x="774107" y="3777440"/>
          <a:ext cx="158069" cy="158069"/>
        </a:xfrm>
        <a:prstGeom prst="triangle">
          <a:avLst>
            <a:gd name="adj" fmla="val 100000"/>
          </a:avLst>
        </a:prstGeom>
        <a:solidFill>
          <a:schemeClr val="accent2">
            <a:hueOff val="292595"/>
            <a:satOff val="-365"/>
            <a:lumOff val="86"/>
            <a:alphaOff val="0"/>
          </a:schemeClr>
        </a:solidFill>
        <a:ln w="25400" cap="flat" cmpd="sng" algn="ctr">
          <a:solidFill>
            <a:schemeClr val="accent2">
              <a:hueOff val="292595"/>
              <a:satOff val="-365"/>
              <a:lumOff val="8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154F84-EE67-4D87-8F84-85112A650177}">
      <dsp:nvSpPr>
        <dsp:cNvPr id="0" name=""/>
        <dsp:cNvSpPr/>
      </dsp:nvSpPr>
      <dsp:spPr>
        <a:xfrm rot="5400000">
          <a:off x="1213091" y="3591973"/>
          <a:ext cx="557677" cy="92796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585190"/>
            <a:satOff val="-730"/>
            <a:lumOff val="172"/>
            <a:alphaOff val="0"/>
          </a:schemeClr>
        </a:solidFill>
        <a:ln w="25400" cap="flat" cmpd="sng" algn="ctr">
          <a:solidFill>
            <a:schemeClr val="accent2">
              <a:hueOff val="585190"/>
              <a:satOff val="-730"/>
              <a:lumOff val="17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6E54E5-4494-4952-86AC-FA7A0684698D}">
      <dsp:nvSpPr>
        <dsp:cNvPr id="0" name=""/>
        <dsp:cNvSpPr/>
      </dsp:nvSpPr>
      <dsp:spPr>
        <a:xfrm>
          <a:off x="1120001" y="3869235"/>
          <a:ext cx="837770" cy="73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0" kern="1200" dirty="0">
              <a:solidFill>
                <a:schemeClr val="tx1"/>
              </a:solidFill>
            </a:rPr>
            <a:t>Bandas Tarifárias Voos Domésticos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200" b="0" kern="1200" dirty="0">
            <a:solidFill>
              <a:schemeClr val="tx1"/>
            </a:solidFill>
          </a:endParaRP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0" kern="1200" dirty="0">
              <a:solidFill>
                <a:schemeClr val="tx1"/>
              </a:solidFill>
            </a:rPr>
            <a:t>Port. 318/SPL DAC</a:t>
          </a:r>
        </a:p>
      </dsp:txBody>
      <dsp:txXfrm>
        <a:off x="1120001" y="3869235"/>
        <a:ext cx="837770" cy="734355"/>
      </dsp:txXfrm>
    </dsp:sp>
    <dsp:sp modelId="{54CE0A9A-A71E-4C1E-BEC7-A77DA758B0FF}">
      <dsp:nvSpPr>
        <dsp:cNvPr id="0" name=""/>
        <dsp:cNvSpPr/>
      </dsp:nvSpPr>
      <dsp:spPr>
        <a:xfrm>
          <a:off x="1799702" y="3523656"/>
          <a:ext cx="158069" cy="158069"/>
        </a:xfrm>
        <a:prstGeom prst="triangle">
          <a:avLst>
            <a:gd name="adj" fmla="val 100000"/>
          </a:avLst>
        </a:prstGeom>
        <a:solidFill>
          <a:schemeClr val="accent2">
            <a:hueOff val="877785"/>
            <a:satOff val="-1095"/>
            <a:lumOff val="257"/>
            <a:alphaOff val="0"/>
          </a:schemeClr>
        </a:solidFill>
        <a:ln w="25400" cap="flat" cmpd="sng" algn="ctr">
          <a:solidFill>
            <a:schemeClr val="accent2">
              <a:hueOff val="877785"/>
              <a:satOff val="-1095"/>
              <a:lumOff val="25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6F7385-F79C-406C-92FD-E6B1536447D2}">
      <dsp:nvSpPr>
        <dsp:cNvPr id="0" name=""/>
        <dsp:cNvSpPr/>
      </dsp:nvSpPr>
      <dsp:spPr>
        <a:xfrm rot="5400000">
          <a:off x="2238686" y="3338189"/>
          <a:ext cx="557677" cy="92796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D8E6BE-C3CC-474E-AA18-E346C0049755}">
      <dsp:nvSpPr>
        <dsp:cNvPr id="0" name=""/>
        <dsp:cNvSpPr/>
      </dsp:nvSpPr>
      <dsp:spPr>
        <a:xfrm>
          <a:off x="2145596" y="3615450"/>
          <a:ext cx="837770" cy="73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0" kern="1200" dirty="0">
              <a:solidFill>
                <a:schemeClr val="tx1"/>
              </a:solidFill>
            </a:rPr>
            <a:t>Liberdade Tarifária Doméstica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200" b="0" kern="1200" dirty="0">
            <a:solidFill>
              <a:schemeClr val="tx1"/>
            </a:solidFill>
          </a:endParaRP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0" kern="1200" dirty="0">
              <a:solidFill>
                <a:schemeClr val="tx1"/>
              </a:solidFill>
            </a:rPr>
            <a:t>Port. 248 Min. Fazenda </a:t>
          </a:r>
        </a:p>
      </dsp:txBody>
      <dsp:txXfrm>
        <a:off x="2145596" y="3615450"/>
        <a:ext cx="837770" cy="734355"/>
      </dsp:txXfrm>
    </dsp:sp>
    <dsp:sp modelId="{50686CC2-7C1E-46EC-9F9D-47E313F6748D}">
      <dsp:nvSpPr>
        <dsp:cNvPr id="0" name=""/>
        <dsp:cNvSpPr/>
      </dsp:nvSpPr>
      <dsp:spPr>
        <a:xfrm>
          <a:off x="2825297" y="3269871"/>
          <a:ext cx="158069" cy="158069"/>
        </a:xfrm>
        <a:prstGeom prst="triangle">
          <a:avLst>
            <a:gd name="adj" fmla="val 100000"/>
          </a:avLst>
        </a:prstGeom>
        <a:solidFill>
          <a:schemeClr val="accent2">
            <a:hueOff val="1462975"/>
            <a:satOff val="-1825"/>
            <a:lumOff val="429"/>
            <a:alphaOff val="0"/>
          </a:schemeClr>
        </a:solidFill>
        <a:ln w="25400" cap="flat" cmpd="sng" algn="ctr">
          <a:solidFill>
            <a:schemeClr val="accent2">
              <a:hueOff val="1462975"/>
              <a:satOff val="-1825"/>
              <a:lumOff val="42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7E1E3F-1EF5-4494-BE4A-718D12BA66B1}">
      <dsp:nvSpPr>
        <dsp:cNvPr id="0" name=""/>
        <dsp:cNvSpPr/>
      </dsp:nvSpPr>
      <dsp:spPr>
        <a:xfrm rot="5400000">
          <a:off x="3264282" y="3084404"/>
          <a:ext cx="557677" cy="92796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1755570"/>
            <a:satOff val="-2190"/>
            <a:lumOff val="515"/>
            <a:alphaOff val="0"/>
          </a:schemeClr>
        </a:solidFill>
        <a:ln w="25400" cap="flat" cmpd="sng" algn="ctr">
          <a:solidFill>
            <a:schemeClr val="accent2">
              <a:hueOff val="1755570"/>
              <a:satOff val="-2190"/>
              <a:lumOff val="51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DCF352-7935-4949-8C69-90F8B24EF944}">
      <dsp:nvSpPr>
        <dsp:cNvPr id="0" name=""/>
        <dsp:cNvSpPr/>
      </dsp:nvSpPr>
      <dsp:spPr>
        <a:xfrm>
          <a:off x="3171191" y="3361666"/>
          <a:ext cx="837770" cy="73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0" kern="1200" dirty="0">
              <a:solidFill>
                <a:schemeClr val="tx1"/>
              </a:solidFill>
            </a:rPr>
            <a:t>Criação da ANAC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200" b="0" kern="1200" dirty="0">
            <a:solidFill>
              <a:schemeClr val="tx1"/>
            </a:solidFill>
          </a:endParaRP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0" kern="1200" dirty="0">
              <a:solidFill>
                <a:schemeClr val="tx1"/>
              </a:solidFill>
            </a:rPr>
            <a:t>Liberdade Tarifária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200" b="0" kern="1200" dirty="0">
            <a:solidFill>
              <a:schemeClr val="tx1"/>
            </a:solidFill>
          </a:endParaRP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0" kern="1200" dirty="0">
              <a:solidFill>
                <a:schemeClr val="tx1"/>
              </a:solidFill>
            </a:rPr>
            <a:t>Liberdade Oferta de Voos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200" b="0" kern="1200" dirty="0">
            <a:solidFill>
              <a:schemeClr val="tx1"/>
            </a:solidFill>
          </a:endParaRP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0" kern="1200" dirty="0">
              <a:solidFill>
                <a:schemeClr val="tx1"/>
              </a:solidFill>
            </a:rPr>
            <a:t>Lei 11.182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200" b="0" kern="1200" dirty="0">
            <a:solidFill>
              <a:schemeClr val="tx1"/>
            </a:solidFill>
          </a:endParaRPr>
        </a:p>
      </dsp:txBody>
      <dsp:txXfrm>
        <a:off x="3171191" y="3361666"/>
        <a:ext cx="837770" cy="734355"/>
      </dsp:txXfrm>
    </dsp:sp>
    <dsp:sp modelId="{C82DB01E-A1C2-4F6B-8312-0E958D180E7B}">
      <dsp:nvSpPr>
        <dsp:cNvPr id="0" name=""/>
        <dsp:cNvSpPr/>
      </dsp:nvSpPr>
      <dsp:spPr>
        <a:xfrm>
          <a:off x="3850892" y="3016087"/>
          <a:ext cx="158069" cy="158069"/>
        </a:xfrm>
        <a:prstGeom prst="triangle">
          <a:avLst>
            <a:gd name="adj" fmla="val 100000"/>
          </a:avLst>
        </a:prstGeom>
        <a:solidFill>
          <a:schemeClr val="accent2">
            <a:hueOff val="2048164"/>
            <a:satOff val="-2555"/>
            <a:lumOff val="601"/>
            <a:alphaOff val="0"/>
          </a:schemeClr>
        </a:solidFill>
        <a:ln w="25400" cap="flat" cmpd="sng" algn="ctr">
          <a:solidFill>
            <a:schemeClr val="accent2">
              <a:hueOff val="2048164"/>
              <a:satOff val="-2555"/>
              <a:lumOff val="60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0BC832-919F-4A05-A246-5D6FECDEA2AB}">
      <dsp:nvSpPr>
        <dsp:cNvPr id="0" name=""/>
        <dsp:cNvSpPr/>
      </dsp:nvSpPr>
      <dsp:spPr>
        <a:xfrm rot="5400000">
          <a:off x="4289877" y="2830620"/>
          <a:ext cx="557677" cy="92796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F495B4-4441-43CF-A59F-47520703D270}">
      <dsp:nvSpPr>
        <dsp:cNvPr id="0" name=""/>
        <dsp:cNvSpPr/>
      </dsp:nvSpPr>
      <dsp:spPr>
        <a:xfrm>
          <a:off x="4153696" y="3107881"/>
          <a:ext cx="923952" cy="73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0" kern="1200" dirty="0">
              <a:solidFill>
                <a:schemeClr val="tx1"/>
              </a:solidFill>
            </a:rPr>
            <a:t>Liberdade Tarifária </a:t>
          </a:r>
          <a:r>
            <a:rPr lang="pt-BR" sz="1200" b="0" kern="1200" dirty="0" err="1">
              <a:solidFill>
                <a:schemeClr val="tx1"/>
              </a:solidFill>
            </a:rPr>
            <a:t>InternacionalAmérica</a:t>
          </a:r>
          <a:r>
            <a:rPr lang="pt-BR" sz="1200" b="0" kern="1200" dirty="0">
              <a:solidFill>
                <a:schemeClr val="tx1"/>
              </a:solidFill>
            </a:rPr>
            <a:t> do Sul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200" b="0" kern="1200" dirty="0">
            <a:solidFill>
              <a:schemeClr val="tx1"/>
            </a:solidFill>
          </a:endParaRP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0" kern="1200" dirty="0">
              <a:solidFill>
                <a:schemeClr val="tx1"/>
              </a:solidFill>
            </a:rPr>
            <a:t>Res 16 ANAC</a:t>
          </a:r>
        </a:p>
      </dsp:txBody>
      <dsp:txXfrm>
        <a:off x="4153696" y="3107881"/>
        <a:ext cx="923952" cy="734355"/>
      </dsp:txXfrm>
    </dsp:sp>
    <dsp:sp modelId="{0A4ACB0B-EBB0-49D9-8085-5AA5F27E583D}">
      <dsp:nvSpPr>
        <dsp:cNvPr id="0" name=""/>
        <dsp:cNvSpPr/>
      </dsp:nvSpPr>
      <dsp:spPr>
        <a:xfrm>
          <a:off x="4876487" y="2762302"/>
          <a:ext cx="158069" cy="158069"/>
        </a:xfrm>
        <a:prstGeom prst="triangle">
          <a:avLst>
            <a:gd name="adj" fmla="val 100000"/>
          </a:avLst>
        </a:prstGeom>
        <a:solidFill>
          <a:schemeClr val="accent2">
            <a:hueOff val="2633354"/>
            <a:satOff val="-3284"/>
            <a:lumOff val="772"/>
            <a:alphaOff val="0"/>
          </a:schemeClr>
        </a:solidFill>
        <a:ln w="25400" cap="flat" cmpd="sng" algn="ctr">
          <a:solidFill>
            <a:schemeClr val="accent2">
              <a:hueOff val="2633354"/>
              <a:satOff val="-3284"/>
              <a:lumOff val="77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DB08CD-5FC2-4AA8-A2B5-DDB956759974}">
      <dsp:nvSpPr>
        <dsp:cNvPr id="0" name=""/>
        <dsp:cNvSpPr/>
      </dsp:nvSpPr>
      <dsp:spPr>
        <a:xfrm rot="5400000">
          <a:off x="5315472" y="2576835"/>
          <a:ext cx="557677" cy="92796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2925949"/>
            <a:satOff val="-3649"/>
            <a:lumOff val="858"/>
            <a:alphaOff val="0"/>
          </a:schemeClr>
        </a:solidFill>
        <a:ln w="25400" cap="flat" cmpd="sng" algn="ctr">
          <a:solidFill>
            <a:schemeClr val="accent2">
              <a:hueOff val="2925949"/>
              <a:satOff val="-3649"/>
              <a:lumOff val="85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7734B5-61B0-4662-901D-5A4C43285F13}">
      <dsp:nvSpPr>
        <dsp:cNvPr id="0" name=""/>
        <dsp:cNvSpPr/>
      </dsp:nvSpPr>
      <dsp:spPr>
        <a:xfrm>
          <a:off x="5181477" y="2854097"/>
          <a:ext cx="919579" cy="73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0" kern="1200" dirty="0">
              <a:solidFill>
                <a:schemeClr val="tx1"/>
              </a:solidFill>
            </a:rPr>
            <a:t>Liberdade Tarifária internacional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0" kern="1200" dirty="0">
              <a:solidFill>
                <a:schemeClr val="tx1"/>
              </a:solidFill>
            </a:rPr>
            <a:t>Demais destinos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200" b="0" kern="1200" dirty="0">
            <a:solidFill>
              <a:schemeClr val="tx1"/>
            </a:solidFill>
          </a:endParaRP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0" kern="1200" dirty="0">
              <a:solidFill>
                <a:schemeClr val="tx1"/>
              </a:solidFill>
            </a:rPr>
            <a:t>Res 83 ANAC</a:t>
          </a:r>
        </a:p>
      </dsp:txBody>
      <dsp:txXfrm>
        <a:off x="5181477" y="2854097"/>
        <a:ext cx="919579" cy="734355"/>
      </dsp:txXfrm>
    </dsp:sp>
    <dsp:sp modelId="{7D7028B5-1E26-4324-B910-E281520A8424}">
      <dsp:nvSpPr>
        <dsp:cNvPr id="0" name=""/>
        <dsp:cNvSpPr/>
      </dsp:nvSpPr>
      <dsp:spPr>
        <a:xfrm>
          <a:off x="5902082" y="2508518"/>
          <a:ext cx="158069" cy="158069"/>
        </a:xfrm>
        <a:prstGeom prst="triangle">
          <a:avLst>
            <a:gd name="adj" fmla="val 100000"/>
          </a:avLst>
        </a:prstGeom>
        <a:solidFill>
          <a:schemeClr val="accent2">
            <a:hueOff val="3218544"/>
            <a:satOff val="-4014"/>
            <a:lumOff val="944"/>
            <a:alphaOff val="0"/>
          </a:schemeClr>
        </a:solidFill>
        <a:ln w="25400" cap="flat" cmpd="sng" algn="ctr">
          <a:solidFill>
            <a:schemeClr val="accent2">
              <a:hueOff val="3218544"/>
              <a:satOff val="-4014"/>
              <a:lumOff val="94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A3C03F-62E6-47AE-9408-11FC514E861C}">
      <dsp:nvSpPr>
        <dsp:cNvPr id="0" name=""/>
        <dsp:cNvSpPr/>
      </dsp:nvSpPr>
      <dsp:spPr>
        <a:xfrm rot="5400000">
          <a:off x="6341067" y="2323051"/>
          <a:ext cx="557677" cy="92796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67F5B7-9F68-4709-8B65-34FFD7DD9531}">
      <dsp:nvSpPr>
        <dsp:cNvPr id="0" name=""/>
        <dsp:cNvSpPr/>
      </dsp:nvSpPr>
      <dsp:spPr>
        <a:xfrm>
          <a:off x="6247976" y="2600312"/>
          <a:ext cx="837770" cy="73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0" kern="1200" dirty="0">
              <a:solidFill>
                <a:schemeClr val="tx1"/>
              </a:solidFill>
            </a:rPr>
            <a:t>Fim do registro prévio de tarifa </a:t>
          </a:r>
          <a:r>
            <a:rPr lang="pt-BR" sz="1130" b="0" kern="1200" dirty="0">
              <a:solidFill>
                <a:schemeClr val="tx1"/>
              </a:solidFill>
            </a:rPr>
            <a:t>promocional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200" b="0" kern="1200" dirty="0">
            <a:solidFill>
              <a:schemeClr val="tx1"/>
            </a:solidFill>
          </a:endParaRP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0" kern="1200" dirty="0">
              <a:solidFill>
                <a:schemeClr val="tx1"/>
              </a:solidFill>
            </a:rPr>
            <a:t>Res 140 ANAC</a:t>
          </a:r>
        </a:p>
      </dsp:txBody>
      <dsp:txXfrm>
        <a:off x="6247976" y="2600312"/>
        <a:ext cx="837770" cy="734355"/>
      </dsp:txXfrm>
    </dsp:sp>
    <dsp:sp modelId="{A798F677-BEE7-4C49-9B6F-51F2C27ED36A}">
      <dsp:nvSpPr>
        <dsp:cNvPr id="0" name=""/>
        <dsp:cNvSpPr/>
      </dsp:nvSpPr>
      <dsp:spPr>
        <a:xfrm>
          <a:off x="6927677" y="2254733"/>
          <a:ext cx="158069" cy="158069"/>
        </a:xfrm>
        <a:prstGeom prst="triangle">
          <a:avLst>
            <a:gd name="adj" fmla="val 100000"/>
          </a:avLst>
        </a:prstGeom>
        <a:solidFill>
          <a:schemeClr val="accent2">
            <a:hueOff val="3803734"/>
            <a:satOff val="-4744"/>
            <a:lumOff val="1116"/>
            <a:alphaOff val="0"/>
          </a:schemeClr>
        </a:solidFill>
        <a:ln w="25400" cap="flat" cmpd="sng" algn="ctr">
          <a:solidFill>
            <a:schemeClr val="accent2">
              <a:hueOff val="3803734"/>
              <a:satOff val="-4744"/>
              <a:lumOff val="111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642FED-3C77-47C4-B313-E300D1EB05D7}">
      <dsp:nvSpPr>
        <dsp:cNvPr id="0" name=""/>
        <dsp:cNvSpPr/>
      </dsp:nvSpPr>
      <dsp:spPr>
        <a:xfrm rot="5400000">
          <a:off x="7366662" y="2069266"/>
          <a:ext cx="557677" cy="92796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4096329"/>
            <a:satOff val="-5109"/>
            <a:lumOff val="1201"/>
            <a:alphaOff val="0"/>
          </a:schemeClr>
        </a:solidFill>
        <a:ln w="25400" cap="flat" cmpd="sng" algn="ctr">
          <a:solidFill>
            <a:schemeClr val="accent2">
              <a:hueOff val="4096329"/>
              <a:satOff val="-5109"/>
              <a:lumOff val="120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05CF73-F060-44BB-91F9-6D476E9D6765}">
      <dsp:nvSpPr>
        <dsp:cNvPr id="0" name=""/>
        <dsp:cNvSpPr/>
      </dsp:nvSpPr>
      <dsp:spPr>
        <a:xfrm>
          <a:off x="7273571" y="2346528"/>
          <a:ext cx="837770" cy="73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0" kern="1200" dirty="0">
              <a:solidFill>
                <a:schemeClr val="tx1"/>
              </a:solidFill>
            </a:rPr>
            <a:t>Início Concessão de Aeroportos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200" b="0" kern="1200" dirty="0">
            <a:solidFill>
              <a:schemeClr val="tx1"/>
            </a:solidFill>
          </a:endParaRP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0" kern="1200" dirty="0">
              <a:solidFill>
                <a:schemeClr val="tx1"/>
              </a:solidFill>
            </a:rPr>
            <a:t>Criação da Secretaria de Aviação Civil</a:t>
          </a:r>
        </a:p>
      </dsp:txBody>
      <dsp:txXfrm>
        <a:off x="7273571" y="2346528"/>
        <a:ext cx="837770" cy="734355"/>
      </dsp:txXfrm>
    </dsp:sp>
    <dsp:sp modelId="{3E306542-0095-4A80-9E15-432B06BDC5BE}">
      <dsp:nvSpPr>
        <dsp:cNvPr id="0" name=""/>
        <dsp:cNvSpPr/>
      </dsp:nvSpPr>
      <dsp:spPr>
        <a:xfrm>
          <a:off x="7953272" y="2000949"/>
          <a:ext cx="158069" cy="158069"/>
        </a:xfrm>
        <a:prstGeom prst="triangle">
          <a:avLst>
            <a:gd name="adj" fmla="val 100000"/>
          </a:avLst>
        </a:prstGeom>
        <a:solidFill>
          <a:schemeClr val="accent2">
            <a:hueOff val="4388924"/>
            <a:satOff val="-5474"/>
            <a:lumOff val="1287"/>
            <a:alphaOff val="0"/>
          </a:schemeClr>
        </a:solidFill>
        <a:ln w="25400" cap="flat" cmpd="sng" algn="ctr">
          <a:solidFill>
            <a:schemeClr val="accent2">
              <a:hueOff val="4388924"/>
              <a:satOff val="-5474"/>
              <a:lumOff val="128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6C3C0E-3934-43CE-9D63-88DD4A5CD31D}">
      <dsp:nvSpPr>
        <dsp:cNvPr id="0" name=""/>
        <dsp:cNvSpPr/>
      </dsp:nvSpPr>
      <dsp:spPr>
        <a:xfrm rot="5400000">
          <a:off x="8392257" y="1815482"/>
          <a:ext cx="557677" cy="92796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892C8C-D0DC-4F9C-91F2-B941DC88C95A}">
      <dsp:nvSpPr>
        <dsp:cNvPr id="0" name=""/>
        <dsp:cNvSpPr/>
      </dsp:nvSpPr>
      <dsp:spPr>
        <a:xfrm>
          <a:off x="8294458" y="2092743"/>
          <a:ext cx="847187" cy="73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0" kern="1200" dirty="0" err="1">
              <a:solidFill>
                <a:schemeClr val="tx1"/>
              </a:solidFill>
            </a:rPr>
            <a:t>Desregul</a:t>
          </a:r>
          <a:r>
            <a:rPr lang="pt-BR" sz="1200" b="0" kern="1200" dirty="0">
              <a:solidFill>
                <a:schemeClr val="tx1"/>
              </a:solidFill>
            </a:rPr>
            <a:t>. Franquia de Bagagem Despachada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pt-BR" sz="1200" b="0" kern="1200" dirty="0">
            <a:solidFill>
              <a:schemeClr val="tx1"/>
            </a:solidFill>
          </a:endParaRP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0" kern="1200" dirty="0">
              <a:solidFill>
                <a:schemeClr val="tx1"/>
              </a:solidFill>
            </a:rPr>
            <a:t>Res 400 ANAC</a:t>
          </a:r>
        </a:p>
      </dsp:txBody>
      <dsp:txXfrm>
        <a:off x="8294458" y="2092743"/>
        <a:ext cx="847187" cy="734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0.7536</cdr:x>
      <cdr:y>0.94809</cdr:y>
    </cdr:from>
    <cdr:to>
      <cdr:x>1</cdr:x>
      <cdr:y>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xmlns="" id="{6E527F5C-6CA2-4209-AB74-1204A80F30C0}"/>
            </a:ext>
          </a:extLst>
        </cdr:cNvPr>
        <cdr:cNvSpPr txBox="1"/>
      </cdr:nvSpPr>
      <cdr:spPr>
        <a:xfrm xmlns:a="http://schemas.openxmlformats.org/drawingml/2006/main">
          <a:off x="6833200" y="4146549"/>
          <a:ext cx="2217600" cy="224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t-BR" sz="900" dirty="0">
              <a:solidFill>
                <a:schemeClr val="tx1">
                  <a:lumMod val="50000"/>
                  <a:lumOff val="50000"/>
                </a:schemeClr>
              </a:solidFill>
            </a:rPr>
            <a:t>ANAC/SAS/GEAC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0.75595</cdr:x>
      <cdr:y>0.92503</cdr:y>
    </cdr:from>
    <cdr:to>
      <cdr:x>1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295901" y="3996130"/>
          <a:ext cx="1709699" cy="323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pt-BR" sz="1000">
              <a:solidFill>
                <a:schemeClr val="bg1">
                  <a:lumMod val="50000"/>
                </a:schemeClr>
              </a:solidFill>
            </a:rPr>
            <a:t>Fonte: ANAC/SAS/GEAC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0.71554</cdr:x>
      <cdr:y>0.732</cdr:y>
    </cdr:from>
    <cdr:to>
      <cdr:x>1</cdr:x>
      <cdr:y>0.80697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067311" y="3162252"/>
          <a:ext cx="2014489" cy="323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pt-BR" sz="1000" dirty="0">
              <a:solidFill>
                <a:schemeClr val="bg1">
                  <a:lumMod val="50000"/>
                </a:schemeClr>
              </a:solidFill>
            </a:rPr>
            <a:t>Fonte: ANAC/SAS/GEAC e ANTT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0.93486</cdr:y>
    </cdr:from>
    <cdr:to>
      <cdr:x>0.55001</cdr:x>
      <cdr:y>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xmlns="" id="{0C3FEBEF-2BA8-4733-A510-5F32BCC3C3BF}"/>
            </a:ext>
          </a:extLst>
        </cdr:cNvPr>
        <cdr:cNvSpPr txBox="1"/>
      </cdr:nvSpPr>
      <cdr:spPr>
        <a:xfrm xmlns:a="http://schemas.openxmlformats.org/drawingml/2006/main">
          <a:off x="0" y="3028950"/>
          <a:ext cx="3267074" cy="211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D46985F4-F708-4099-B273-351CDA0AB286}" type="TxLink">
            <a:rPr lang="en-US" sz="900" b="0" i="0" u="none" strike="noStrike">
              <a:solidFill>
                <a:srgbClr val="000000"/>
              </a:solidFill>
              <a:latin typeface="Calibri"/>
              <a:cs typeface="Calibri"/>
            </a:rPr>
            <a:pPr/>
            <a:t>* Valores em reais atualizados pelo IPCA a dezembro de 2018</a:t>
          </a:fld>
          <a:endParaRPr lang="pt-BR" sz="900"/>
        </a:p>
      </cdr:txBody>
    </cdr:sp>
  </cdr:relSizeAnchor>
  <cdr:relSizeAnchor xmlns:cdr="http://schemas.openxmlformats.org/drawingml/2006/chartDrawing">
    <cdr:from>
      <cdr:x>0.70334</cdr:x>
      <cdr:y>0.93727</cdr:y>
    </cdr:from>
    <cdr:to>
      <cdr:x>1</cdr:x>
      <cdr:y>1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xmlns="" id="{56E04437-4A56-43C0-ADD7-591A21BEEF8B}"/>
            </a:ext>
          </a:extLst>
        </cdr:cNvPr>
        <cdr:cNvSpPr txBox="1"/>
      </cdr:nvSpPr>
      <cdr:spPr>
        <a:xfrm xmlns:a="http://schemas.openxmlformats.org/drawingml/2006/main">
          <a:off x="4177840" y="3036755"/>
          <a:ext cx="1762160" cy="203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pt-BR" sz="900"/>
            <a:t>Fonte: ANAC/SAS/GEAC/GTEC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1.6835E-7</cdr:x>
      <cdr:y>0.93927</cdr:y>
    </cdr:from>
    <cdr:to>
      <cdr:x>0.53398</cdr:x>
      <cdr:y>1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xmlns="" id="{888D681A-3184-4645-98E1-14460B8EFAEB}"/>
            </a:ext>
          </a:extLst>
        </cdr:cNvPr>
        <cdr:cNvSpPr txBox="1"/>
      </cdr:nvSpPr>
      <cdr:spPr>
        <a:xfrm xmlns:a="http://schemas.openxmlformats.org/drawingml/2006/main">
          <a:off x="1" y="3043240"/>
          <a:ext cx="3171824" cy="196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72FCA621-79DF-480D-89A1-CC777BB8B44E}" type="TxLink">
            <a:rPr lang="en-US" sz="900" b="0" i="0" u="none" strike="noStrike">
              <a:solidFill>
                <a:srgbClr val="000000"/>
              </a:solidFill>
              <a:latin typeface="Calibri"/>
              <a:cs typeface="Calibri"/>
            </a:rPr>
            <a:pPr/>
            <a:t>* Valores em reais atualizados pelo IPCA a dezembro de 2018</a:t>
          </a:fld>
          <a:endParaRPr lang="pt-BR" sz="900"/>
        </a:p>
      </cdr:txBody>
    </cdr:sp>
  </cdr:relSizeAnchor>
  <cdr:relSizeAnchor xmlns:cdr="http://schemas.openxmlformats.org/drawingml/2006/chartDrawing">
    <cdr:from>
      <cdr:x>0.73403</cdr:x>
      <cdr:y>0.93411</cdr:y>
    </cdr:from>
    <cdr:to>
      <cdr:x>1</cdr:x>
      <cdr:y>0.97353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xmlns="" id="{9570A7AA-F556-41CA-AEC6-2B893C273A61}"/>
            </a:ext>
          </a:extLst>
        </cdr:cNvPr>
        <cdr:cNvSpPr txBox="1"/>
      </cdr:nvSpPr>
      <cdr:spPr>
        <a:xfrm xmlns:a="http://schemas.openxmlformats.org/drawingml/2006/main">
          <a:off x="4228013" y="2690247"/>
          <a:ext cx="1531987" cy="113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pt-BR" sz="800"/>
            <a:t>Fonte: ANAC/SAS/GEAC/GTEC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3E5B4-5A8A-4937-A32B-5941EDB997DF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9CADF-AE1C-43B5-8134-54849283E3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618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55B28-366D-4E2A-A85E-25347254F4FF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E30B5-3A99-4168-8891-788F1167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36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E30B5-3A99-4168-8891-788F11674F4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791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E30B5-3A99-4168-8891-788F11674F4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116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E30B5-3A99-4168-8891-788F11674F4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093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E30B5-3A99-4168-8891-788F11674F4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64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>
            <a:extLst>
              <a:ext uri="{FF2B5EF4-FFF2-40B4-BE49-F238E27FC236}">
                <a16:creationId xmlns:a16="http://schemas.microsoft.com/office/drawing/2014/main" xmlns="" id="{B66F7168-DD64-466E-8B54-920F4E7AE5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>
            <a:extLst>
              <a:ext uri="{FF2B5EF4-FFF2-40B4-BE49-F238E27FC236}">
                <a16:creationId xmlns:a16="http://schemas.microsoft.com/office/drawing/2014/main" xmlns="" id="{BE2A4AB8-5A35-4B25-A5E6-9E25DB7F2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endParaRPr lang="pt-BR" altLang="pt-BR"/>
          </a:p>
        </p:txBody>
      </p:sp>
      <p:sp>
        <p:nvSpPr>
          <p:cNvPr id="31748" name="Espaço Reservado para Número de Slide 3">
            <a:extLst>
              <a:ext uri="{FF2B5EF4-FFF2-40B4-BE49-F238E27FC236}">
                <a16:creationId xmlns:a16="http://schemas.microsoft.com/office/drawing/2014/main" xmlns="" id="{B78B8F00-5A83-46A7-8F6C-F40ED5795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BAC26F-8EED-4D1C-A820-50ACD014D3C7}" type="slidenum">
              <a:rPr lang="pt-BR" altLang="pt-BR" smtClean="0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8887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E30B5-3A99-4168-8891-788F11674F4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13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E30B5-3A99-4168-8891-788F11674F4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386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E30B5-3A99-4168-8891-788F11674F4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188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E30B5-3A99-4168-8891-788F11674F4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77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3EC6B3-F0F5-4D1B-9D6A-623248B773CE}" type="slidenum">
              <a:rPr lang="pt-BR" smtClean="0">
                <a:latin typeface="Arial" pitchFamily="34" charset="0"/>
              </a:rPr>
              <a:pPr/>
              <a:t>18</a:t>
            </a:fld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53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3EC6B3-F0F5-4D1B-9D6A-623248B773CE}" type="slidenum">
              <a:rPr lang="pt-BR" smtClean="0">
                <a:latin typeface="Arial" pitchFamily="34" charset="0"/>
              </a:rPr>
              <a:pPr/>
              <a:t>19</a:t>
            </a:fld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5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9964E-B964-4F4A-8ECE-AF90E0E89CD1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8996A-A03F-427F-AF9F-3EAA3BA855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9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FFF5F-FF92-4B5A-A8C0-4E9EA6B179B0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1FAD-3B19-4533-BFBC-519C89E319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3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FBD0B-1AA4-49C2-87F9-998B954A131A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6F08-78E8-4A78-BC4C-CB22154F14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85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3298-6427-4457-AA97-4991D54F9D1F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C1400-786B-410D-B4FD-F38BE3BC05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56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4204-3A7B-40E1-8BCF-7A079980D329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9491B-C901-4B51-BF2B-B928BC7471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75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F3A6-8BE7-405B-95E1-0A3DFEAB9EF4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1D41-85EA-4F85-917A-DE61F70AD5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D307B-DEED-436E-9675-8B75292A73E3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9C03-A727-4AD5-856F-037290E946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8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26367-403C-4119-AA7D-096168E8A48B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3C7D9-8E79-4212-975A-BA3E653BF8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79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B266C-41C0-4080-A32C-BF3AB92D8F9C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57C69-AFAB-45A9-B374-61AE44FBA49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73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2F436-84A6-4755-AA84-F3EEA8F67861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6A3E-BD0C-4A61-B9E5-229A6018D4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99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9393-A7EB-4E07-BC23-6298D094C85A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5804-009F-4B9D-B2C4-2D11A14F03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94AE7-E80E-4E27-87A1-B06EC6FA53FA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2E3C-C519-4808-AA51-290FC49B6F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07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5D1D3-7118-463C-AC07-20453E739AF0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51521-69A8-4FC3-A2B6-225679C20B2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00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D52A-320D-40FF-BA81-AB524E2E1B86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CE24-7706-4390-8934-BA0C900E9A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81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F156-E02B-413C-BC5A-30F2FB1FD878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340E9-35FA-425F-9DBA-761455B4B6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11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4897-2982-4468-A68E-D2FB5CB4F933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2539E-23C7-449F-9876-50EA8CC421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02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076A2-8520-42CA-8E46-8E17FC3597D7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B44CA-252C-4F5F-9F49-CA9FA0C447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7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60A7-1FA6-4745-8DE5-76C0CE7C0745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7CD6D-29F9-4A09-B56E-191F5E4B66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28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0EE42-84D2-4716-9AFD-CEFB7E1961EF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AD37-B5D0-49C8-AABA-803834CB62E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51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180BD-7EF1-4433-B8A2-818CF14799AD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019FF-FA05-4DB5-9820-4922317CF1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94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4834C-9F1C-4DD3-94F6-AF0CB5590C1B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0292-2DEA-445B-83CB-E5714ADFFB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27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9CB0-6974-4410-A2F7-BC1132A5ACE7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E023B-54EE-4E9A-8EF3-7BEFA58D19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8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4CE9-3A4E-4179-8A86-6D5D4EE49D6E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ACD74-37D0-415A-AA0E-05E2204677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68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D897A-B05E-48F6-88F8-750CE40476B4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8686C-4DEC-4715-89C2-CFF0DC51AB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0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7FE6-E845-47C1-B519-5D1092CF9A5E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9E0D-B552-4A8F-B083-5946E450ED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88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CA526-EF41-400C-8D4E-3F151CF7B234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3C490-1F49-4949-A163-7500CD7FF6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38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57E6A-1AFE-4F77-B8BF-CFBA55F79F71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7B61-B8F3-4843-8470-B4D2F80C2B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39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20CC-E773-400F-9088-471F9508391A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9E8CC-6184-4AB9-A1F5-982FD3E5DB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37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13C59-F88A-4F44-9DE5-6D23F1514998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ECF9-14F6-4416-9BF7-CE6882BC9D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75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FC626-6281-4BCF-87D8-5B8D90724B5F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3304B-6683-48B9-99E0-0B663C52BC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4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8280C-0736-42FC-8EF2-4A153B76730C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912B-3B9E-4E0C-8AB4-3C07F9E881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9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60B05-080F-45A3-91B9-4BB5FA84DD43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1C9D-216C-4643-98C7-47E5AD8D9F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84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A1291-76CF-492B-B702-775D8DCB3A1F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AAD8D-12C3-4659-BDF4-6575EE77F7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2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6094-F64A-4FAA-B59E-DCA0BA986CC2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2391-F782-48DA-B8E9-E57B0EE245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09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814E3-00DC-4393-ADD6-5D2577CDF897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34CA-9B44-4F1F-9365-C78F9FF666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752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6C20-7F01-4B3D-A414-6875A1FA2D33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E8BE-D89B-45A8-B64F-EC8E920C4C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49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D330-42D6-4E58-A504-33DD09F96670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FDC93-22ED-46E3-8293-94BDAF2875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1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8F7E-771F-4C6C-A7B4-95CDE10863F0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0AE0-353C-4465-BFFD-368889E0F1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049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A48B-EBCC-431B-B3A6-454D530A8BCF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83FC-4DD6-470A-89F8-0C12442BEF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55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C05A0-A5C5-467B-88FE-30E4BC1597EE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41247-3040-4361-8C87-AA2F9EA935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568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729B-66C7-490C-905F-E23E68BEDA61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0E4F-DD29-4CE4-A76A-3A2423329A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273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39215-505B-451F-929D-53AB4745B50A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82EE-5E0D-49D5-9148-DAD5912011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869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7E50F-B32B-4F52-8C12-C4D62E23FB95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0EAF6-E145-454D-9FD7-0D8AFDF89D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88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674E-1C73-4478-9B35-55451C884A3B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357F0-0696-4F34-9127-E1113F79A2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2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86BDE-06B3-4C4F-9706-EC6520AC0134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48EDA-D6D0-4BD3-831C-415D796AE1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840C5-4FBB-4F02-BFCE-2E2CC84E612B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FB34-42CC-4067-BC70-04D8323659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069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7D16F-457D-4AAE-9BFD-2F2744D21608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143F-FEBE-42E0-8C18-A4F722E989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0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565A-5B9F-4729-B354-25B4AAE86B7A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A5C2-C5AE-422D-B7A1-1D1C7B8069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376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648B3-7473-4238-9860-8EAF2A3EF09E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26666-7D89-40E3-B115-0FBE63A993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874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7FC28-1DE1-40A3-8AC1-D1D721498CA5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32A9D-205E-49FC-8004-769A6DB928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397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1C2D-6708-43DF-AAB6-53E8F052E367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60A3-2B67-4235-AF59-F2376480E0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854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1BA9-95A5-4B6D-9A68-DBD2E8706220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B9C0E-AD1D-40C6-A32E-257D3B011C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573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0283B-1FC4-4DFF-8C69-BC79B2C8FD95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F0C46-6375-4AA4-A018-538CFD8296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529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4933F-256E-447A-94A5-569158695B36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6546-A841-4A39-BD19-DC3FD1F16E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035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22AE-AF02-4806-8ED6-1DEECDE18B59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FCBDD-731D-44B7-82CD-B7B702EEE7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5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BE86-9EE8-45DC-BD59-54B327A7C43E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4F674-34C8-4C12-BABB-6B936701C0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688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FBFC1-358E-4203-8A5D-F3AED374CE9B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21C3-CD88-4271-B7A3-A23B72AB79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707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D13C-EDC1-4930-9233-985E24941A16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CE0F-AC23-4F1A-98DD-649136DBE63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278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91BCB-8C9B-4C76-A933-3DD08B206E1C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75DD0-E1C3-49FB-8229-E2F13557BE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398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8907F-8D38-4727-9428-DCA7FFB2BFD8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0589F-21C5-4A3B-9661-4151D2180A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24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646ED-8879-4D6B-9820-4C4E9BBE8A4F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96364-3BDE-428C-A6D6-47843C812B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553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425D0-611C-4034-8737-DF6CF24F5E40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69335-F78D-4E1E-8558-D811DAFAC5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AFF9-8F4A-4FF4-AD59-CDD18C696539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92B3A-1140-42B9-9842-AB8D357E84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82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F316-B1E1-4A99-B82F-276863F6E477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C3BA-9498-4D87-8EE8-4F00C6712E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927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B714F-7F4A-4E86-A33E-4D32EEBEA00F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A0B35-98A1-4B92-AC33-D8D78F1B81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835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A8513-3716-4BBC-9C63-5A7654C91E29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80D3-2BFE-41A2-AE25-DF78A3CD4F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7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7D40E-D262-45B7-9E00-DDD041F0FCB9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3717-A2FC-427B-895C-529181ECD6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9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7F6E7-053E-4320-9735-1C8CEE44B793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F18AF-6CF4-499B-B3FD-64FE7E9E67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199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A0510-C4E6-4222-AF8B-20C1FEDA0BA6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299E1-9F7E-488A-84EE-408789395B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268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24622-3A70-471B-BA69-1E8CD54141B8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1D72-19CE-4F68-8E3A-EDC0E8B31F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669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12DD-85DC-4FB1-836C-6F04350638F0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E1F18-0BDF-41F9-8A33-2D4D7B02C2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033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9CE0-2355-45BE-AA0C-FB2CA7A26BED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D56B-DD39-4C08-94CB-77F5E25AA1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23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5F0C3-4286-4DA4-B3CD-ACEE6C72A6AC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F07D2-5BD7-4CDF-88AB-8DDB413C1B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839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9A836-DE4C-4369-9BCA-B27BBCC88373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A84EF-1963-4D6C-B2AF-73A80DC673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456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15FA-98FD-4304-9E73-BCF78C914A89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E4E1-4927-447D-8CAB-7D6459775F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4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DF9A-1374-417E-A2AC-170C73EB4660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C073A-3CF4-4A0E-8CA2-C2AE46815F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236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83336-88D3-4F4C-A81C-009A1AC01470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132D8-6B55-4D5F-821C-CF1FA0EF20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4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4325B-4B8C-450E-A4A7-8B341D623CAC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98C2-FA83-4597-88C8-BCB953F110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864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1ED2-7E98-4056-AA94-00B07FE235E6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8928-F302-4154-90A6-32D7609AD08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271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7FB68-67A8-48FE-B335-BEF88186509C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30972-593A-458C-B178-70665F493F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434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82B92-1AE1-451D-BC93-1F44C4EFB074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EA80-FDCE-4881-8E25-43EAADF16B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002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A1EB-DCAC-44D1-9A57-8287AD749B34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16C89-2046-47C4-9B9B-56707BE233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413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BE1D3-CDE5-42E2-A538-DB92B2EBCD99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7D2B-F327-4C0C-B30F-D38450F48F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504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06611-4F90-4F40-AE81-3BD9FE8BFF79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ECC2D-3263-4925-9FF8-B1D0F7F88E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966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7407C-E05D-4973-9672-8A0621148A17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7592-E3E6-43F2-A702-991F05B5E6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957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C6D65-840A-4CA9-A3D8-573F74A7B14E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15CBF-8AA9-49F4-B890-8D57546FE8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44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BE555-84E2-4859-A4D9-78E92F45B613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2C93F-1C43-45AC-9B87-88939BF27B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0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8A69-89D1-41EE-A256-9306D94DF395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2682-EBFC-4C60-9C30-3FFA70C3FE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5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01F36E-FB25-4957-A16E-B3BDC5773058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08D06E-9C2B-462E-B029-05DEBA4AAA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646050-F43B-474D-A62D-C1AB9AB8B111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13D852-2BE9-4332-B4DA-E98C18F3EE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43349B-979D-4FC0-8851-DF701E3DAAC4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02FEE7-9145-4499-B5FF-DEA86336D8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3C8FD1-87A7-49B4-9B7C-31166528B5D0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6FA903-0885-4094-8B51-3A557BDE8D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0F5A99-DABE-4CEA-8441-70C32FEBD5A9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C71817-91D0-4FA3-A1F8-507D15C1AE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7E4FA7-8346-4AD7-8225-A1FB1F2908D5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39657A-F573-4FF3-9255-DB4169609F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EC0A2E-4775-403C-A1AA-6A6312834B80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4DC38F-9D85-4044-949E-942B1D6D9D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ACC26A-E435-484E-8729-A09A564B5456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10C29D-A1B7-4463-B426-E4CF4DC5D4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ac.gov.br/assuntos/dados-e-estatisticas/mercado-de-transporte-aereo/consulta-interativa" TargetMode="External"/><Relationship Id="rId3" Type="http://schemas.openxmlformats.org/officeDocument/2006/relationships/hyperlink" Target="http://www.anac.gov.br/assuntos/dados-e-estatisticas/mercado-de-transporte-aereo/anuario-do-transporte-aereo/anuario-do-transporte-aereo" TargetMode="External"/><Relationship Id="rId7" Type="http://schemas.openxmlformats.org/officeDocument/2006/relationships/hyperlink" Target="http://www.anac.gov.br/assuntos/dados-e-estatisticas/mercado-do-transporte-aere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anac.gov.br/assuntos/dados-e-estatisticas/mercado-de-transporte-aereo/painel-de-indicadores-do-transporte-aereo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hyperlink" Target="http://www.anac.gov.br/assuntos/dados-e-estatisticas/mercado-do-transporte-aereo" TargetMode="External"/><Relationship Id="rId3" Type="http://schemas.openxmlformats.org/officeDocument/2006/relationships/hyperlink" Target="http://www.anac.gov.br/assuntos/setor-regulado/empresas/envio-de-informacoes/relatorio-de-tarifas-aereas-domesticas" TargetMode="External"/><Relationship Id="rId7" Type="http://schemas.openxmlformats.org/officeDocument/2006/relationships/hyperlink" Target="http://www.anac.gov.br/assuntos/dados-e-estatisticas/demonstracoes-contabeis/demonstracoes-contabeis-de-empresas-aereas-brasileiras" TargetMode="Externa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hyperlink" Target="http://www.anac.gov.br/assuntos/dados-e-estatisticas/mercado-de-transporte-aereo/transporte-interestadual-de-passageiros-aereo-e-rodoviario" TargetMode="External"/><Relationship Id="rId5" Type="http://schemas.openxmlformats.org/officeDocument/2006/relationships/hyperlink" Target="http://www.anac.gov.br/assuntos/setor-regulado/empresas/envio-de-informacoes/relatorio-demanda-e-oferta-do-transporte-aereo-empresas-brasileiras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7.jpeg"/><Relationship Id="rId9" Type="http://schemas.openxmlformats.org/officeDocument/2006/relationships/hyperlink" Target="http://www.anac.gov.br/assuntos/setor-regulado/empresas/envio-de-informacoes/tarifas-aereas-internacionais/tarifas-aereas-internacionai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2050823"/>
            <a:ext cx="7772400" cy="1470025"/>
          </a:xfrm>
        </p:spPr>
        <p:txBody>
          <a:bodyPr/>
          <a:lstStyle/>
          <a:p>
            <a:r>
              <a:rPr lang="pt-BR" sz="3200" dirty="0">
                <a:solidFill>
                  <a:schemeClr val="tx2">
                    <a:lumMod val="75000"/>
                  </a:schemeClr>
                </a:solidFill>
              </a:rPr>
              <a:t>Regulação do setor de transporte aéreo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746500"/>
            <a:ext cx="7772400" cy="3225800"/>
          </a:xfrm>
        </p:spPr>
        <p:txBody>
          <a:bodyPr lIns="180000" tIns="90000" rIns="180000"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Junho/2019</a:t>
            </a:r>
          </a:p>
        </p:txBody>
      </p:sp>
    </p:spTree>
    <p:extLst>
      <p:ext uri="{BB962C8B-B14F-4D97-AF65-F5344CB8AC3E}">
        <p14:creationId xmlns:p14="http://schemas.microsoft.com/office/powerpoint/2010/main" val="30622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1916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Livre Concorrência no Transporte Aéreo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599" cy="4545107"/>
          </a:xfrm>
        </p:spPr>
        <p:txBody>
          <a:bodyPr/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Diversificação das Tarifas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4160162" y="2118562"/>
            <a:ext cx="1653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&lt; R$ 100</a:t>
            </a:r>
          </a:p>
          <a:p>
            <a:r>
              <a:rPr lang="pt-BR" dirty="0"/>
              <a:t>2002 = 0%</a:t>
            </a:r>
          </a:p>
          <a:p>
            <a:r>
              <a:rPr lang="pt-BR" dirty="0"/>
              <a:t>2018 = 6,7%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5598997" y="2105115"/>
            <a:ext cx="1653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&lt; R$ 300</a:t>
            </a:r>
          </a:p>
          <a:p>
            <a:r>
              <a:rPr lang="pt-BR" dirty="0"/>
              <a:t>2002 = 7%</a:t>
            </a:r>
          </a:p>
          <a:p>
            <a:r>
              <a:rPr lang="pt-BR" dirty="0"/>
              <a:t>2018 = 50,9%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7347114" y="2124758"/>
            <a:ext cx="1653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&gt; R$ 1.500</a:t>
            </a:r>
          </a:p>
          <a:p>
            <a:r>
              <a:rPr lang="pt-BR" dirty="0"/>
              <a:t>2002 = 6,3%</a:t>
            </a:r>
          </a:p>
          <a:p>
            <a:r>
              <a:rPr lang="pt-BR" dirty="0"/>
              <a:t>2018 = 0,8%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00000000-0008-0000-0700-000002000000}"/>
              </a:ext>
            </a:extLst>
          </p:cNvPr>
          <p:cNvGraphicFramePr>
            <a:graphicFrameLocks/>
          </p:cNvGraphicFramePr>
          <p:nvPr/>
        </p:nvGraphicFramePr>
        <p:xfrm>
          <a:off x="793214" y="2105115"/>
          <a:ext cx="7766891" cy="422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2">
            <a:extLst>
              <a:ext uri="{FF2B5EF4-FFF2-40B4-BE49-F238E27FC236}">
                <a16:creationId xmlns:a16="http://schemas.microsoft.com/office/drawing/2014/main" xmlns="" id="{00000000-0008-0000-0700-000003000000}"/>
              </a:ext>
            </a:extLst>
          </p:cNvPr>
          <p:cNvSpPr txBox="1"/>
          <p:nvPr/>
        </p:nvSpPr>
        <p:spPr>
          <a:xfrm>
            <a:off x="1742558" y="3114675"/>
            <a:ext cx="657225" cy="3143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C52B03-37F1-411B-AE0A-A257DDDCDB2C}" type="TxLink">
              <a:rPr lang="en-US" sz="1100" b="0" i="0" u="none" strike="noStrike">
                <a:solidFill>
                  <a:srgbClr val="C00000"/>
                </a:solidFill>
                <a:latin typeface="Calibri"/>
                <a:cs typeface="Calibri"/>
              </a:rPr>
              <a:pPr/>
              <a:t>50,9</a:t>
            </a:fld>
            <a:endParaRPr lang="pt-BR" sz="1100">
              <a:solidFill>
                <a:srgbClr val="C000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FBF120F7-25AE-4AB6-99FE-21766EC24164}"/>
              </a:ext>
            </a:extLst>
          </p:cNvPr>
          <p:cNvSpPr txBox="1"/>
          <p:nvPr/>
        </p:nvSpPr>
        <p:spPr>
          <a:xfrm>
            <a:off x="177421" y="6509982"/>
            <a:ext cx="6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Superintendência de Acompanhamento de Serviços Aéreos</a:t>
            </a:r>
          </a:p>
        </p:txBody>
      </p:sp>
    </p:spTree>
    <p:extLst>
      <p:ext uri="{BB962C8B-B14F-4D97-AF65-F5344CB8AC3E}">
        <p14:creationId xmlns:p14="http://schemas.microsoft.com/office/powerpoint/2010/main" val="4829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02523337-0CA8-40FC-9273-313F3790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55" y="1166992"/>
            <a:ext cx="8213402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hangingPunct="0"/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Índice de Concentração – HHI (por Pax transportado no mercado doméstico) nos 10 maiores aeroportos do Brasil e EUA em 2018 </a:t>
            </a:r>
            <a:endParaRPr lang="pt-BR" altLang="pt-BR" sz="788" dirty="0"/>
          </a:p>
          <a:p>
            <a:pPr algn="just" defTabSz="685800" eaLnBrk="0" hangingPunct="0"/>
            <a:r>
              <a:rPr lang="pt-BR" altLang="pt-B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ANAC e </a:t>
            </a:r>
            <a:r>
              <a:rPr lang="pt-BR" altLang="pt-BR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pt-BR" altLang="pt-B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41 do Bureau </a:t>
            </a:r>
            <a:r>
              <a:rPr lang="pt-BR" altLang="pt-BR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</a:t>
            </a:r>
            <a:r>
              <a:rPr lang="pt-BR" altLang="pt-BR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endParaRPr lang="pt-BR" altLang="pt-BR" sz="2100" dirty="0">
              <a:latin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BE33BAD-F1DE-4254-A5C6-9FF2B3172ADD}"/>
              </a:ext>
            </a:extLst>
          </p:cNvPr>
          <p:cNvSpPr txBox="1"/>
          <p:nvPr/>
        </p:nvSpPr>
        <p:spPr>
          <a:xfrm>
            <a:off x="1411494" y="4345686"/>
            <a:ext cx="7019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+mn-lt"/>
              </a:rPr>
              <a:t>Empresas com participação de mercado &gt;5% em 2018: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dirty="0">
                <a:latin typeface="+mn-lt"/>
              </a:rPr>
              <a:t>EUA: 4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dirty="0">
                <a:latin typeface="+mn-lt"/>
              </a:rPr>
              <a:t>Brasil: 4</a:t>
            </a:r>
          </a:p>
          <a:p>
            <a:r>
              <a:rPr lang="pt-BR" dirty="0">
                <a:latin typeface="+mn-lt"/>
              </a:rPr>
              <a:t>Empresas com participação de mercado &gt;1% em 2018: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b="1" u="sng" dirty="0">
                <a:latin typeface="+mn-lt"/>
              </a:rPr>
              <a:t>EUA: 17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b="1" u="sng" dirty="0">
                <a:latin typeface="+mn-lt"/>
              </a:rPr>
              <a:t>Brasil: 4</a:t>
            </a:r>
          </a:p>
          <a:p>
            <a:endParaRPr lang="pt-BR" dirty="0">
              <a:latin typeface="+mn-lt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8557148B-D8DF-4C06-82DF-27638DE771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11493" y="1693664"/>
          <a:ext cx="5126081" cy="255448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709261">
                  <a:extLst>
                    <a:ext uri="{9D8B030D-6E8A-4147-A177-3AD203B41FA5}">
                      <a16:colId xmlns:a16="http://schemas.microsoft.com/office/drawing/2014/main" xmlns="" val="1527427393"/>
                    </a:ext>
                  </a:extLst>
                </a:gridCol>
                <a:gridCol w="514293">
                  <a:extLst>
                    <a:ext uri="{9D8B030D-6E8A-4147-A177-3AD203B41FA5}">
                      <a16:colId xmlns:a16="http://schemas.microsoft.com/office/drawing/2014/main" xmlns="" val="210340045"/>
                    </a:ext>
                  </a:extLst>
                </a:gridCol>
                <a:gridCol w="527958">
                  <a:extLst>
                    <a:ext uri="{9D8B030D-6E8A-4147-A177-3AD203B41FA5}">
                      <a16:colId xmlns:a16="http://schemas.microsoft.com/office/drawing/2014/main" xmlns="" val="2210914767"/>
                    </a:ext>
                  </a:extLst>
                </a:gridCol>
                <a:gridCol w="1860276">
                  <a:extLst>
                    <a:ext uri="{9D8B030D-6E8A-4147-A177-3AD203B41FA5}">
                      <a16:colId xmlns:a16="http://schemas.microsoft.com/office/drawing/2014/main" xmlns="" val="4241845506"/>
                    </a:ext>
                  </a:extLst>
                </a:gridCol>
                <a:gridCol w="514293">
                  <a:extLst>
                    <a:ext uri="{9D8B030D-6E8A-4147-A177-3AD203B41FA5}">
                      <a16:colId xmlns:a16="http://schemas.microsoft.com/office/drawing/2014/main" xmlns="" val="4021981385"/>
                    </a:ext>
                  </a:extLst>
                </a:gridCol>
              </a:tblGrid>
              <a:tr h="2322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Aeroporto (Código ICAO)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HHI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Aeroporto (Código ICAO)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HHI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834624726"/>
                  </a:ext>
                </a:extLst>
              </a:tr>
              <a:tr h="2322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Guarulhos (SBGR)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2.914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Atlanta (KATL)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5.433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278256819"/>
                  </a:ext>
                </a:extLst>
              </a:tr>
              <a:tr h="2322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Congonhas (SBSP)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4.115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Chicago (KORD)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1.937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966179250"/>
                  </a:ext>
                </a:extLst>
              </a:tr>
              <a:tr h="2322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Brasília (SBBR)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3.423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Los Angeles (KLAX)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1.334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494998327"/>
                  </a:ext>
                </a:extLst>
              </a:tr>
              <a:tr h="2322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Galeão (SBGL)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3.897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Denver (KDEN)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2.118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21849998"/>
                  </a:ext>
                </a:extLst>
              </a:tr>
              <a:tr h="2322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Confins(SBCF)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3.577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Dallas/Fort Worth (KDFW)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4.828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417552"/>
                  </a:ext>
                </a:extLst>
              </a:tr>
              <a:tr h="2322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Santos Dumont (SBRJ)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2.960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Las Vegas (KLAS)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2.052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623633820"/>
                  </a:ext>
                </a:extLst>
              </a:tr>
              <a:tr h="2322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Campinas (SBKP)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8.903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Seattle (KSEA)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2.297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455379973"/>
                  </a:ext>
                </a:extLst>
              </a:tr>
              <a:tr h="2322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Recife (SBRF)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2.978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San Francisco (KSFO)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2.220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121686453"/>
                  </a:ext>
                </a:extLst>
              </a:tr>
              <a:tr h="2322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Porto Alegre (SBPA)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2.894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Charlotte (KCLT)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4.244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39146248"/>
                  </a:ext>
                </a:extLst>
              </a:tr>
              <a:tr h="2322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Salvador (SBSV)</a:t>
                      </a:r>
                      <a:endParaRPr lang="pt-B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2.549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Phoenix (KPHX)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2.812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498728341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0C0C13E-4D6E-41E1-8A67-C6BED14D12B7}"/>
              </a:ext>
            </a:extLst>
          </p:cNvPr>
          <p:cNvSpPr txBox="1"/>
          <p:nvPr/>
        </p:nvSpPr>
        <p:spPr>
          <a:xfrm>
            <a:off x="177421" y="6509982"/>
            <a:ext cx="6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Superintendência de Acompanhamento de Serviços Aéreos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8320E5D-9B9E-4848-A253-610F0ACA2636}"/>
              </a:ext>
            </a:extLst>
          </p:cNvPr>
          <p:cNvSpPr txBox="1">
            <a:spLocks/>
          </p:cNvSpPr>
          <p:nvPr/>
        </p:nvSpPr>
        <p:spPr>
          <a:xfrm>
            <a:off x="457200" y="198438"/>
            <a:ext cx="8229600" cy="919162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Concorrência</a:t>
            </a:r>
            <a:endParaRPr lang="pt-BR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4657B55-D602-4A54-B35F-B54D25049E0D}"/>
              </a:ext>
            </a:extLst>
          </p:cNvPr>
          <p:cNvSpPr txBox="1"/>
          <p:nvPr/>
        </p:nvSpPr>
        <p:spPr>
          <a:xfrm>
            <a:off x="5227545" y="1028428"/>
            <a:ext cx="3610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Network carriers: American (with US Airways and America West), Delta (with Northwest), Hawaiian e United (with Continental). </a:t>
            </a:r>
            <a:br>
              <a:rPr lang="en-US" sz="900" dirty="0"/>
            </a:br>
            <a:r>
              <a:rPr lang="en-US" sz="900" dirty="0"/>
              <a:t>LCC: Alaska, Hawaiian, JetBlue e Southwest. </a:t>
            </a:r>
            <a:br>
              <a:rPr lang="en-US" sz="900" dirty="0"/>
            </a:br>
            <a:r>
              <a:rPr lang="en-US" sz="900" dirty="0"/>
              <a:t>Ultra-low-cost airlines: Allegiant, Frontier e Spirit.</a:t>
            </a:r>
            <a:endParaRPr lang="pt-BR" sz="9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B18A05A-0E31-4490-904C-2D9061192507}"/>
              </a:ext>
            </a:extLst>
          </p:cNvPr>
          <p:cNvSpPr txBox="1"/>
          <p:nvPr/>
        </p:nvSpPr>
        <p:spPr>
          <a:xfrm>
            <a:off x="177421" y="3834589"/>
            <a:ext cx="2897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+mn-lt"/>
              </a:rPr>
              <a:t>Fonte: https://www.statista.com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C5AD6E67-0CEA-4FE0-93BD-17AC144B2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95" y="1028427"/>
            <a:ext cx="478272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hangingPunct="0"/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Yield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empresas americanas no 3º. Trimestre de 2018/2017 (US$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altLang="pt-BR" sz="788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42EF0960-CEE2-4264-8571-F9730B9580D7}"/>
              </a:ext>
            </a:extLst>
          </p:cNvPr>
          <p:cNvSpPr txBox="1"/>
          <p:nvPr/>
        </p:nvSpPr>
        <p:spPr>
          <a:xfrm>
            <a:off x="290847" y="6276451"/>
            <a:ext cx="2897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+mn-lt"/>
              </a:rPr>
              <a:t>Fonte: ANAC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xmlns="" id="{7ECE7427-D321-48D0-AE4E-EC47D57B0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4069893"/>
            <a:ext cx="469917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hangingPunct="0"/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Yield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empresas brasileiras no 3º. Trimestre de 2018/2017 (US$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altLang="pt-BR" sz="788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7F59E225-C8DB-4A20-8BB3-95B33A4F142E}"/>
              </a:ext>
            </a:extLst>
          </p:cNvPr>
          <p:cNvSpPr txBox="1"/>
          <p:nvPr/>
        </p:nvSpPr>
        <p:spPr>
          <a:xfrm>
            <a:off x="177421" y="6509982"/>
            <a:ext cx="6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Superintendência de Acompanhamento de Serviços Aéreos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357485F5-A0E9-4A0C-A346-04AF25E96130}"/>
              </a:ext>
            </a:extLst>
          </p:cNvPr>
          <p:cNvSpPr txBox="1">
            <a:spLocks/>
          </p:cNvSpPr>
          <p:nvPr/>
        </p:nvSpPr>
        <p:spPr>
          <a:xfrm>
            <a:off x="457200" y="198438"/>
            <a:ext cx="8229600" cy="919162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Comparativo</a:t>
            </a:r>
            <a:endParaRPr lang="pt-BR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76565353-D9B9-4C2B-8B45-BCB8C0365C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507624"/>
              </p:ext>
            </p:extLst>
          </p:nvPr>
        </p:nvGraphicFramePr>
        <p:xfrm>
          <a:off x="5454558" y="1664348"/>
          <a:ext cx="2860767" cy="2058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xmlns="" id="{49450EE4-2F08-4A99-873C-7F98A536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526823"/>
              </p:ext>
            </p:extLst>
          </p:nvPr>
        </p:nvGraphicFramePr>
        <p:xfrm>
          <a:off x="274983" y="1108075"/>
          <a:ext cx="5291743" cy="284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xmlns="" id="{663DBCB5-5504-4F51-B241-5427E91D67C8}"/>
              </a:ext>
            </a:extLst>
          </p:cNvPr>
          <p:cNvSpPr/>
          <p:nvPr/>
        </p:nvSpPr>
        <p:spPr>
          <a:xfrm>
            <a:off x="3790950" y="2929605"/>
            <a:ext cx="1663608" cy="36979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xmlns="" id="{7EBFC369-7B88-4313-812C-3FBF77F5C0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651772"/>
              </p:ext>
            </p:extLst>
          </p:nvPr>
        </p:nvGraphicFramePr>
        <p:xfrm>
          <a:off x="952529" y="4205133"/>
          <a:ext cx="5162521" cy="2274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3259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7F59E225-C8DB-4A20-8BB3-95B33A4F142E}"/>
              </a:ext>
            </a:extLst>
          </p:cNvPr>
          <p:cNvSpPr txBox="1"/>
          <p:nvPr/>
        </p:nvSpPr>
        <p:spPr>
          <a:xfrm>
            <a:off x="177421" y="6509982"/>
            <a:ext cx="6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Superintendência de Acompanhamento de Serviços Aéreos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357485F5-A0E9-4A0C-A346-04AF25E96130}"/>
              </a:ext>
            </a:extLst>
          </p:cNvPr>
          <p:cNvSpPr txBox="1">
            <a:spLocks/>
          </p:cNvSpPr>
          <p:nvPr/>
        </p:nvSpPr>
        <p:spPr>
          <a:xfrm>
            <a:off x="457200" y="198438"/>
            <a:ext cx="8229600" cy="919162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Comparativo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Receitas Auxiliares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E38C9006-4751-4266-B91D-FC1C78B7B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99265"/>
              </p:ext>
            </p:extLst>
          </p:nvPr>
        </p:nvGraphicFramePr>
        <p:xfrm>
          <a:off x="866774" y="1505866"/>
          <a:ext cx="7410451" cy="38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967">
                  <a:extLst>
                    <a:ext uri="{9D8B030D-6E8A-4147-A177-3AD203B41FA5}">
                      <a16:colId xmlns:a16="http://schemas.microsoft.com/office/drawing/2014/main" xmlns="" val="2368926267"/>
                    </a:ext>
                  </a:extLst>
                </a:gridCol>
                <a:gridCol w="1523061">
                  <a:extLst>
                    <a:ext uri="{9D8B030D-6E8A-4147-A177-3AD203B41FA5}">
                      <a16:colId xmlns:a16="http://schemas.microsoft.com/office/drawing/2014/main" xmlns="" val="3095091486"/>
                    </a:ext>
                  </a:extLst>
                </a:gridCol>
                <a:gridCol w="4355423">
                  <a:extLst>
                    <a:ext uri="{9D8B030D-6E8A-4147-A177-3AD203B41FA5}">
                      <a16:colId xmlns:a16="http://schemas.microsoft.com/office/drawing/2014/main" xmlns="" val="1996789366"/>
                    </a:ext>
                  </a:extLst>
                </a:gridCol>
              </a:tblGrid>
              <a:tr h="4281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effectLst/>
                          <a:latin typeface="+mj-lt"/>
                        </a:rPr>
                        <a:t>% receitas auxiliares em 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+mj-lt"/>
                        </a:rPr>
                        <a:t>Empresa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+mj-lt"/>
                        </a:rPr>
                        <a:t>Observações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89065747"/>
                  </a:ext>
                </a:extLst>
              </a:tr>
              <a:tr h="4281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err="1">
                          <a:effectLst/>
                          <a:latin typeface="+mj-lt"/>
                        </a:rPr>
                        <a:t>Spirit</a:t>
                      </a:r>
                      <a:endParaRPr lang="pt-BR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+mj-lt"/>
                        </a:rPr>
                        <a:t>Começou a precificação dinâmica de assentos e malas.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68686981"/>
                  </a:ext>
                </a:extLst>
              </a:tr>
              <a:tr h="3161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+mj-lt"/>
                        </a:rPr>
                        <a:t>VivaAeroBus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+mj-lt"/>
                        </a:rPr>
                        <a:t>Começou a utilizar cartão de crédito próprio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63374294"/>
                  </a:ext>
                </a:extLst>
              </a:tr>
              <a:tr h="3161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+mj-lt"/>
                        </a:rPr>
                        <a:t>Frontier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28359926"/>
                  </a:ext>
                </a:extLst>
              </a:tr>
              <a:tr h="3161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+mj-lt"/>
                        </a:rPr>
                        <a:t>Wizz Air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14965196"/>
                  </a:ext>
                </a:extLst>
              </a:tr>
              <a:tr h="3161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+mj-lt"/>
                        </a:rPr>
                        <a:t>Allegiant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+mj-lt"/>
                        </a:rPr>
                        <a:t>Começou a utilizar cartão de crédito próprio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06936521"/>
                  </a:ext>
                </a:extLst>
              </a:tr>
              <a:tr h="3161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+mj-lt"/>
                        </a:rPr>
                        <a:t>Volotea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21936312"/>
                  </a:ext>
                </a:extLst>
              </a:tr>
              <a:tr h="2743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+mj-lt"/>
                        </a:rPr>
                        <a:t>WOW air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+mj-lt"/>
                        </a:rPr>
                        <a:t>Início da oferta de assentos premium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75800756"/>
                  </a:ext>
                </a:extLst>
              </a:tr>
              <a:tr h="3069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+mj-lt"/>
                        </a:rPr>
                        <a:t>Ryanair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sng" strike="noStrike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5275736"/>
                  </a:ext>
                </a:extLst>
              </a:tr>
              <a:tr h="4281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+mj-lt"/>
                        </a:rPr>
                        <a:t>Volaris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effectLst/>
                          <a:latin typeface="+mj-lt"/>
                        </a:rPr>
                        <a:t>Começou a precificação dinâmica de assentos e malas.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06675015"/>
                  </a:ext>
                </a:extLst>
              </a:tr>
              <a:tr h="4281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effectLst/>
                          <a:latin typeface="+mj-lt"/>
                        </a:rPr>
                        <a:t>Jet2.com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effectLst/>
                          <a:latin typeface="+mj-lt"/>
                        </a:rPr>
                        <a:t>Companhia aérea emprega mais de 450 ajudantes para clientes em resorts.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20364672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A5FD0294-62EC-4613-98CD-13CD0498621B}"/>
              </a:ext>
            </a:extLst>
          </p:cNvPr>
          <p:cNvSpPr txBox="1"/>
          <p:nvPr/>
        </p:nvSpPr>
        <p:spPr>
          <a:xfrm>
            <a:off x="866774" y="5453934"/>
            <a:ext cx="4781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err="1"/>
              <a:t>Ideaworks</a:t>
            </a:r>
            <a:r>
              <a:rPr lang="pt-BR" sz="1200" dirty="0"/>
              <a:t> </a:t>
            </a:r>
            <a:r>
              <a:rPr lang="pt-BR" sz="1200" dirty="0" err="1"/>
              <a:t>Company</a:t>
            </a:r>
            <a:endParaRPr lang="pt-BR" sz="12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B04C6C2B-DCC3-4F77-AE56-30747861710D}"/>
              </a:ext>
            </a:extLst>
          </p:cNvPr>
          <p:cNvSpPr txBox="1"/>
          <p:nvPr/>
        </p:nvSpPr>
        <p:spPr>
          <a:xfrm>
            <a:off x="1771651" y="1127067"/>
            <a:ext cx="64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Lista das 10 empresas com maior % de Receita Auxiliar</a:t>
            </a:r>
          </a:p>
        </p:txBody>
      </p:sp>
    </p:spTree>
    <p:extLst>
      <p:ext uri="{BB962C8B-B14F-4D97-AF65-F5344CB8AC3E}">
        <p14:creationId xmlns:p14="http://schemas.microsoft.com/office/powerpoint/2010/main" val="4635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DC764BB-17CD-47CD-991C-CB9FB9C68C14}"/>
              </a:ext>
            </a:extLst>
          </p:cNvPr>
          <p:cNvSpPr txBox="1"/>
          <p:nvPr/>
        </p:nvSpPr>
        <p:spPr>
          <a:xfrm>
            <a:off x="177421" y="6509982"/>
            <a:ext cx="6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Superintendência de Acompanhamento de Serviços Aéreos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4E5F61F-C91D-4AD7-BD27-77EAFEE52F94}"/>
              </a:ext>
            </a:extLst>
          </p:cNvPr>
          <p:cNvSpPr txBox="1">
            <a:spLocks/>
          </p:cNvSpPr>
          <p:nvPr/>
        </p:nvSpPr>
        <p:spPr>
          <a:xfrm>
            <a:off x="457200" y="198438"/>
            <a:ext cx="8229600" cy="919162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Aviação Regional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Localidades Atendidas*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74CAA11C-7C1F-4268-B51F-15232CDB4B57}"/>
              </a:ext>
            </a:extLst>
          </p:cNvPr>
          <p:cNvSpPr txBox="1"/>
          <p:nvPr/>
        </p:nvSpPr>
        <p:spPr>
          <a:xfrm>
            <a:off x="1588979" y="4543835"/>
            <a:ext cx="587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* Considera-se como localidades atendidas aquelas que possuem mais de 52 voos por ano</a:t>
            </a:r>
          </a:p>
          <a:p>
            <a:r>
              <a:rPr lang="pt-BR" sz="1200" dirty="0"/>
              <a:t>Fonte: ANAC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2B1BF40-1FCE-4A6C-AE13-A7900992A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509" y="1092827"/>
            <a:ext cx="5462453" cy="34510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61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AC42CA8F-EC04-4709-9CF4-FF1C1D11E33C}"/>
              </a:ext>
            </a:extLst>
          </p:cNvPr>
          <p:cNvSpPr/>
          <p:nvPr/>
        </p:nvSpPr>
        <p:spPr>
          <a:xfrm>
            <a:off x="975946" y="1480279"/>
            <a:ext cx="7825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Yield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 distância e quantidade de empresas operando em cada rota em 2018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8C30EDD-6CDF-4945-96D1-726CC7C52304}"/>
              </a:ext>
            </a:extLst>
          </p:cNvPr>
          <p:cNvSpPr txBox="1"/>
          <p:nvPr/>
        </p:nvSpPr>
        <p:spPr>
          <a:xfrm>
            <a:off x="177421" y="6509982"/>
            <a:ext cx="6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Superintendência de Acompanhamento de Serviços Aéreos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ADD969B-9303-4799-AC1F-9D87C8F63B7A}"/>
              </a:ext>
            </a:extLst>
          </p:cNvPr>
          <p:cNvSpPr txBox="1">
            <a:spLocks/>
          </p:cNvSpPr>
          <p:nvPr/>
        </p:nvSpPr>
        <p:spPr>
          <a:xfrm>
            <a:off x="457200" y="198438"/>
            <a:ext cx="8229600" cy="919162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Desempenho do setor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Concorrência nos mercados (rotas) domésticas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73E8C16-5810-48DA-ADA6-8AD478497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1849611"/>
            <a:ext cx="8229600" cy="447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DC764BB-17CD-47CD-991C-CB9FB9C68C14}"/>
              </a:ext>
            </a:extLst>
          </p:cNvPr>
          <p:cNvSpPr txBox="1"/>
          <p:nvPr/>
        </p:nvSpPr>
        <p:spPr>
          <a:xfrm>
            <a:off x="177421" y="6509982"/>
            <a:ext cx="6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Superintendência de Acompanhamento de Serviços Aéreos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4E5F61F-C91D-4AD7-BD27-77EAFEE52F94}"/>
              </a:ext>
            </a:extLst>
          </p:cNvPr>
          <p:cNvSpPr txBox="1">
            <a:spLocks/>
          </p:cNvSpPr>
          <p:nvPr/>
        </p:nvSpPr>
        <p:spPr>
          <a:xfrm>
            <a:off x="457200" y="198438"/>
            <a:ext cx="8229600" cy="919162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Aviação Regional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Caso da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Ryanair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036B791-1A50-40B2-88C8-CF0A74652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77" y="1117600"/>
            <a:ext cx="4685238" cy="32911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38C8EFE7-EC14-467B-88F2-6EFD04A65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738" y="1047262"/>
            <a:ext cx="3327178" cy="261913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62C0FD73-70DB-4EBF-A2DF-3D9C736D7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553" y="3906799"/>
            <a:ext cx="3256767" cy="236277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0B745A15-E49C-4F5E-8ADC-D7646E9720B9}"/>
              </a:ext>
            </a:extLst>
          </p:cNvPr>
          <p:cNvSpPr txBox="1"/>
          <p:nvPr/>
        </p:nvSpPr>
        <p:spPr>
          <a:xfrm>
            <a:off x="606669" y="4386324"/>
            <a:ext cx="425547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/>
              <a:t>Ryanair</a:t>
            </a:r>
            <a:r>
              <a:rPr lang="pt-BR" sz="1600" dirty="0"/>
              <a:t> foca em novos mercados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Aeroportos secundários com atendimento a novos mercados não atendidos.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80% dos mercados opera sozinha.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28% receitas auxiliares em 2017 </a:t>
            </a:r>
            <a:r>
              <a:rPr lang="pt-BR" sz="1100" dirty="0"/>
              <a:t>(Fonte: </a:t>
            </a:r>
            <a:r>
              <a:rPr lang="pt-BR" sz="1100" dirty="0" err="1"/>
              <a:t>Ideaworks</a:t>
            </a:r>
            <a:r>
              <a:rPr lang="pt-BR" sz="1100" dirty="0"/>
              <a:t> </a:t>
            </a:r>
            <a:r>
              <a:rPr lang="pt-BR" sz="1100" dirty="0" err="1"/>
              <a:t>Company</a:t>
            </a:r>
            <a:r>
              <a:rPr lang="pt-BR" sz="1100" dirty="0"/>
              <a:t>)</a:t>
            </a:r>
            <a:endParaRPr lang="pt-BR" sz="16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74CAA11C-7C1F-4268-B51F-15232CDB4B57}"/>
              </a:ext>
            </a:extLst>
          </p:cNvPr>
          <p:cNvSpPr txBox="1"/>
          <p:nvPr/>
        </p:nvSpPr>
        <p:spPr>
          <a:xfrm>
            <a:off x="15325" y="6140650"/>
            <a:ext cx="3974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/>
              <a:t>Wit</a:t>
            </a:r>
            <a:r>
              <a:rPr lang="pt-BR" sz="1400" dirty="0"/>
              <a:t> e </a:t>
            </a:r>
            <a:r>
              <a:rPr lang="pt-BR" sz="1400" dirty="0" err="1"/>
              <a:t>Zuidberg</a:t>
            </a:r>
            <a:r>
              <a:rPr lang="pt-BR" sz="1400" dirty="0"/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17244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C4AA66C-86A4-4A0E-BD2F-BF6014F0A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479" y="4277846"/>
            <a:ext cx="3873521" cy="197106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AB7BD57-85AC-4C5B-84CA-A98FC80AE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38" y="1641231"/>
            <a:ext cx="5085234" cy="4459845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Publicidade dos dados e estudos</a:t>
            </a:r>
            <a:endParaRPr lang="pt-BR" sz="3200" dirty="0">
              <a:solidFill>
                <a:schemeClr val="accent5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3666055" y="4803889"/>
            <a:ext cx="1811890" cy="102681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7819292" y="4679243"/>
            <a:ext cx="1324708" cy="965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0" y="6489700"/>
            <a:ext cx="6845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Superintendência de Acompanhamento de Serviços Aéreos</a:t>
            </a:r>
          </a:p>
        </p:txBody>
      </p:sp>
      <p:sp>
        <p:nvSpPr>
          <p:cNvPr id="10" name="Elipse 9"/>
          <p:cNvSpPr/>
          <p:nvPr/>
        </p:nvSpPr>
        <p:spPr>
          <a:xfrm>
            <a:off x="31571" y="1592506"/>
            <a:ext cx="851258" cy="31432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em curva para cima 10"/>
          <p:cNvSpPr/>
          <p:nvPr/>
        </p:nvSpPr>
        <p:spPr>
          <a:xfrm rot="1515912" flipV="1">
            <a:off x="5192717" y="1778729"/>
            <a:ext cx="3079509" cy="1253537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1"/>
          <p:cNvSpPr>
            <a:spLocks noGrp="1"/>
          </p:cNvSpPr>
          <p:nvPr/>
        </p:nvSpPr>
        <p:spPr bwMode="auto">
          <a:xfrm>
            <a:off x="457199" y="1479934"/>
            <a:ext cx="8407401" cy="37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105766"/>
              </a:buClr>
              <a:buFont typeface="Wingdings 2" pitchFamily="18" charset="2"/>
              <a:buChar char="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4" indent="0" defTabSz="7159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defRPr/>
            </a:pPr>
            <a:endParaRPr lang="pt-BR" sz="2200" kern="0" dirty="0"/>
          </a:p>
        </p:txBody>
      </p:sp>
      <p:pic>
        <p:nvPicPr>
          <p:cNvPr id="4" name="Imagem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23" y="2036300"/>
            <a:ext cx="2798336" cy="3960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90974" y="6021352"/>
            <a:ext cx="138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Anual</a:t>
            </a:r>
          </a:p>
        </p:txBody>
      </p:sp>
      <p:pic>
        <p:nvPicPr>
          <p:cNvPr id="19" name="Picture 2" descr="http://www.anac.gov.br/assuntos/dados-e-estatisticas/mercado-de-transporte-aereo/imagens/Indicadores_201601_RGB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85" y="2036300"/>
            <a:ext cx="2799944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3751227" y="6007558"/>
            <a:ext cx="138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Anual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7421" y="6509982"/>
            <a:ext cx="6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Superintendência de Acompanhamento de Serviços Aéreos</a:t>
            </a:r>
          </a:p>
        </p:txBody>
      </p:sp>
      <p:sp>
        <p:nvSpPr>
          <p:cNvPr id="10" name="Título 4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Publicidade dos dados e estudos</a:t>
            </a:r>
            <a:endParaRPr lang="pt-BR" sz="3200" dirty="0">
              <a:solidFill>
                <a:schemeClr val="accent5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57199" y="1538373"/>
            <a:ext cx="8382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b="1" dirty="0">
                <a:solidFill>
                  <a:srgbClr val="002060"/>
                </a:solidFill>
                <a:hlinkClick r:id="rId7"/>
              </a:rPr>
              <a:t>Dados e Estatísticas &gt;&gt;&gt; Mercado do Transporte Aéreo</a:t>
            </a:r>
            <a:endParaRPr lang="pt-BR" altLang="pt-BR" b="1" dirty="0">
              <a:solidFill>
                <a:srgbClr val="00206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690537" y="2881788"/>
            <a:ext cx="138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Mensal</a:t>
            </a:r>
          </a:p>
        </p:txBody>
      </p:sp>
      <p:pic>
        <p:nvPicPr>
          <p:cNvPr id="5" name="Imagem 4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64" y="2036300"/>
            <a:ext cx="2818292" cy="8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686" y="2537547"/>
            <a:ext cx="1381361" cy="1954800"/>
          </a:xfrm>
          <a:prstGeom prst="rect">
            <a:avLst/>
          </a:prstGeom>
        </p:spPr>
      </p:pic>
      <p:pic>
        <p:nvPicPr>
          <p:cNvPr id="8" name="Imagem 7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282" y="2548082"/>
            <a:ext cx="1373329" cy="1954800"/>
          </a:xfrm>
          <a:prstGeom prst="rect">
            <a:avLst/>
          </a:prstGeom>
          <a:noFill/>
        </p:spPr>
      </p:pic>
      <p:grpSp>
        <p:nvGrpSpPr>
          <p:cNvPr id="9" name="Grupo 8"/>
          <p:cNvGrpSpPr/>
          <p:nvPr/>
        </p:nvGrpSpPr>
        <p:grpSpPr>
          <a:xfrm>
            <a:off x="5354350" y="2537547"/>
            <a:ext cx="1594091" cy="1954800"/>
            <a:chOff x="1172645" y="4093920"/>
            <a:chExt cx="2771554" cy="2124359"/>
          </a:xfrm>
        </p:grpSpPr>
        <p:pic>
          <p:nvPicPr>
            <p:cNvPr id="10" name="Imagem 9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7795" y="4717570"/>
              <a:ext cx="2381250" cy="1500709"/>
            </a:xfrm>
            <a:prstGeom prst="rect">
              <a:avLst/>
            </a:prstGeom>
          </p:spPr>
        </p:pic>
        <p:sp>
          <p:nvSpPr>
            <p:cNvPr id="11" name="Título 1"/>
            <p:cNvSpPr txBox="1">
              <a:spLocks/>
            </p:cNvSpPr>
            <p:nvPr/>
          </p:nvSpPr>
          <p:spPr bwMode="auto">
            <a:xfrm>
              <a:off x="1172645" y="4093920"/>
              <a:ext cx="2771554" cy="6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defTabSz="342900">
                <a:defRPr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defTabSz="342900">
                <a:defRPr sz="3300">
                  <a:latin typeface="Calibri" panose="020F0502020204030204" pitchFamily="34" charset="0"/>
                </a:defRPr>
              </a:lvl2pPr>
              <a:lvl3pPr algn="ctr" defTabSz="342900">
                <a:defRPr sz="3300">
                  <a:latin typeface="Calibri" panose="020F0502020204030204" pitchFamily="34" charset="0"/>
                </a:defRPr>
              </a:lvl3pPr>
              <a:lvl4pPr algn="ctr" defTabSz="342900">
                <a:defRPr sz="3300">
                  <a:latin typeface="Calibri" panose="020F0502020204030204" pitchFamily="34" charset="0"/>
                </a:defRPr>
              </a:lvl4pPr>
              <a:lvl5pPr algn="ctr" defTabSz="342900">
                <a:defRPr sz="3300">
                  <a:latin typeface="Calibri" panose="020F0502020204030204" pitchFamily="34" charset="0"/>
                </a:defRPr>
              </a:lvl5pPr>
              <a:lvl6pPr marL="342900" algn="ctr" defTabSz="342900" fontAlgn="base">
                <a:spcBef>
                  <a:spcPct val="0"/>
                </a:spcBef>
                <a:spcAft>
                  <a:spcPct val="0"/>
                </a:spcAft>
                <a:defRPr sz="3300">
                  <a:latin typeface="Calibri" panose="020F0502020204030204" pitchFamily="34" charset="0"/>
                </a:defRPr>
              </a:lvl6pPr>
              <a:lvl7pPr marL="685800" algn="ctr" defTabSz="342900" fontAlgn="base">
                <a:spcBef>
                  <a:spcPct val="0"/>
                </a:spcBef>
                <a:spcAft>
                  <a:spcPct val="0"/>
                </a:spcAft>
                <a:defRPr sz="3300">
                  <a:latin typeface="Calibri" panose="020F0502020204030204" pitchFamily="34" charset="0"/>
                </a:defRPr>
              </a:lvl7pPr>
              <a:lvl8pPr marL="1028700" algn="ctr" defTabSz="342900" fontAlgn="base">
                <a:spcBef>
                  <a:spcPct val="0"/>
                </a:spcBef>
                <a:spcAft>
                  <a:spcPct val="0"/>
                </a:spcAft>
                <a:defRPr sz="3300">
                  <a:latin typeface="Calibri" panose="020F0502020204030204" pitchFamily="34" charset="0"/>
                </a:defRPr>
              </a:lvl8pPr>
              <a:lvl9pPr marL="1371600" algn="ctr" defTabSz="342900" fontAlgn="base">
                <a:spcBef>
                  <a:spcPct val="0"/>
                </a:spcBef>
                <a:spcAft>
                  <a:spcPct val="0"/>
                </a:spcAft>
                <a:defRPr sz="3300"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1400" dirty="0">
                  <a:solidFill>
                    <a:schemeClr val="accent4">
                      <a:lumMod val="50000"/>
                    </a:schemeClr>
                  </a:solidFill>
                </a:rPr>
                <a:t>Demonstrações Contábeis</a:t>
              </a:r>
            </a:p>
          </p:txBody>
        </p:sp>
      </p:grpSp>
      <p:pic>
        <p:nvPicPr>
          <p:cNvPr id="12" name="Imagem 11" descr="Recorte de Tela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425" y="2561347"/>
            <a:ext cx="1381299" cy="195480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458281" y="4513360"/>
            <a:ext cx="138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Mensal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127719" y="4496346"/>
            <a:ext cx="138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Trimestral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797157" y="4516147"/>
            <a:ext cx="138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Anual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460317" y="4523715"/>
            <a:ext cx="138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Trimestral</a:t>
            </a:r>
          </a:p>
        </p:txBody>
      </p:sp>
      <p:sp>
        <p:nvSpPr>
          <p:cNvPr id="33" name="Fluxograma: Disco magnético 32"/>
          <p:cNvSpPr/>
          <p:nvPr/>
        </p:nvSpPr>
        <p:spPr>
          <a:xfrm>
            <a:off x="457199" y="4982861"/>
            <a:ext cx="1375200" cy="1080000"/>
          </a:xfrm>
          <a:prstGeom prst="flowChartMagneticDisk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Base de dados Mensal</a:t>
            </a:r>
          </a:p>
        </p:txBody>
      </p:sp>
      <p:sp>
        <p:nvSpPr>
          <p:cNvPr id="37" name="Fluxograma: Disco magnético 36"/>
          <p:cNvSpPr/>
          <p:nvPr/>
        </p:nvSpPr>
        <p:spPr>
          <a:xfrm>
            <a:off x="2134673" y="4997330"/>
            <a:ext cx="1375200" cy="1080000"/>
          </a:xfrm>
          <a:prstGeom prst="flowChartMagneticDisk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>
                <a:solidFill>
                  <a:schemeClr val="tx1"/>
                </a:solidFill>
              </a:rPr>
              <a:t>Microdados</a:t>
            </a:r>
            <a:r>
              <a:rPr lang="pt-BR" sz="1600" dirty="0">
                <a:solidFill>
                  <a:schemeClr val="tx1"/>
                </a:solidFill>
              </a:rPr>
              <a:t> Mensal</a:t>
            </a:r>
          </a:p>
        </p:txBody>
      </p:sp>
      <p:sp>
        <p:nvSpPr>
          <p:cNvPr id="38" name="Fluxograma: Disco magnético 37"/>
          <p:cNvSpPr/>
          <p:nvPr/>
        </p:nvSpPr>
        <p:spPr>
          <a:xfrm>
            <a:off x="3797424" y="5005024"/>
            <a:ext cx="1375200" cy="1080000"/>
          </a:xfrm>
          <a:prstGeom prst="flowChartMagneticDisk">
            <a:avLst/>
          </a:prstGeom>
          <a:solidFill>
            <a:srgbClr val="255545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>
                <a:solidFill>
                  <a:schemeClr val="bg1"/>
                </a:solidFill>
              </a:rPr>
              <a:t>Microdados</a:t>
            </a:r>
            <a:r>
              <a:rPr lang="pt-BR" sz="1600" dirty="0">
                <a:solidFill>
                  <a:schemeClr val="bg1"/>
                </a:solidFill>
              </a:rPr>
              <a:t> Anual</a:t>
            </a:r>
          </a:p>
        </p:txBody>
      </p:sp>
      <p:pic>
        <p:nvPicPr>
          <p:cNvPr id="26" name="Imagem 25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44" y="2558560"/>
            <a:ext cx="1372889" cy="1954800"/>
          </a:xfrm>
          <a:prstGeom prst="rect">
            <a:avLst/>
          </a:prstGeom>
        </p:spPr>
      </p:pic>
      <p:sp>
        <p:nvSpPr>
          <p:cNvPr id="40" name="CaixaDeTexto 39"/>
          <p:cNvSpPr txBox="1"/>
          <p:nvPr/>
        </p:nvSpPr>
        <p:spPr>
          <a:xfrm>
            <a:off x="7130811" y="4523715"/>
            <a:ext cx="138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Anual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77421" y="6509982"/>
            <a:ext cx="6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Superintendência de Acompanhamento de Serviços Aéreos</a:t>
            </a:r>
          </a:p>
        </p:txBody>
      </p:sp>
      <p:sp>
        <p:nvSpPr>
          <p:cNvPr id="21" name="Título 4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Publicidade dos dados e estudos</a:t>
            </a:r>
            <a:endParaRPr lang="pt-BR" sz="3200" dirty="0">
              <a:solidFill>
                <a:schemeClr val="accent5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457199" y="1538373"/>
            <a:ext cx="8382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b="1" dirty="0">
                <a:solidFill>
                  <a:srgbClr val="002060"/>
                </a:solidFill>
                <a:hlinkClick r:id="rId13"/>
              </a:rPr>
              <a:t>Dados e Estatísticas &gt;&gt;&gt; Mercado do Transporte Aéreo</a:t>
            </a:r>
            <a:endParaRPr lang="pt-BR" alt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86373C86-75C9-4BBE-9407-E6BC57082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037355"/>
              </p:ext>
            </p:extLst>
          </p:nvPr>
        </p:nvGraphicFramePr>
        <p:xfrm>
          <a:off x="276226" y="3799702"/>
          <a:ext cx="8783886" cy="1644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9D90917E-5011-42C6-B381-10728BB7D0EC}"/>
              </a:ext>
            </a:extLst>
          </p:cNvPr>
          <p:cNvGrpSpPr/>
          <p:nvPr/>
        </p:nvGrpSpPr>
        <p:grpSpPr>
          <a:xfrm>
            <a:off x="573040" y="1215967"/>
            <a:ext cx="7765674" cy="2583735"/>
            <a:chOff x="918884" y="354922"/>
            <a:chExt cx="10354232" cy="3444980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E24FE1FD-71DE-4133-94D2-0F9F15B86F09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18884" y="354922"/>
              <a:ext cx="10354232" cy="3351990"/>
            </a:xfrm>
            <a:prstGeom prst="rect">
              <a:avLst/>
            </a:prstGeom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xmlns="" id="{F5C1390B-1301-4413-A91C-8729363B9BC1}"/>
                </a:ext>
              </a:extLst>
            </p:cNvPr>
            <p:cNvSpPr txBox="1"/>
            <p:nvPr/>
          </p:nvSpPr>
          <p:spPr>
            <a:xfrm>
              <a:off x="1022799" y="3492126"/>
              <a:ext cx="369954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dirty="0"/>
                <a:t>Fonte: ANAC – Consulta Interativa</a:t>
              </a: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CD5D7878-0C29-4E9B-95FF-FFE014CA068C}"/>
              </a:ext>
            </a:extLst>
          </p:cNvPr>
          <p:cNvGrpSpPr/>
          <p:nvPr/>
        </p:nvGrpSpPr>
        <p:grpSpPr>
          <a:xfrm>
            <a:off x="573040" y="991599"/>
            <a:ext cx="8322189" cy="3003970"/>
            <a:chOff x="764053" y="179131"/>
            <a:chExt cx="11096252" cy="4005293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0F54067C-E767-48EF-B8C2-A6031F87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4053" y="179131"/>
              <a:ext cx="6694793" cy="4005293"/>
            </a:xfrm>
            <a:prstGeom prst="rect">
              <a:avLst/>
            </a:prstGeom>
          </p:spPr>
        </p:pic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xmlns="" id="{52D5ECB6-9998-44F3-9292-13A3824EE76E}"/>
                </a:ext>
              </a:extLst>
            </p:cNvPr>
            <p:cNvSpPr txBox="1"/>
            <p:nvPr/>
          </p:nvSpPr>
          <p:spPr>
            <a:xfrm>
              <a:off x="8006685" y="1769306"/>
              <a:ext cx="385362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err="1"/>
                <a:t>Yield</a:t>
              </a:r>
              <a:r>
                <a:rPr lang="pt-BR" sz="1200" dirty="0"/>
                <a:t> Médio das empresas aéreas de países membros da ICAO</a:t>
              </a:r>
            </a:p>
            <a:p>
              <a:r>
                <a:rPr lang="pt-BR" sz="900" dirty="0"/>
                <a:t>Fonte: </a:t>
              </a:r>
              <a:r>
                <a:rPr lang="pt-BR" sz="900" dirty="0" err="1"/>
                <a:t>Doganis</a:t>
              </a:r>
              <a:r>
                <a:rPr lang="pt-BR" sz="900" dirty="0"/>
                <a:t> (2006). The </a:t>
              </a:r>
              <a:r>
                <a:rPr lang="pt-BR" sz="900" dirty="0" err="1"/>
                <a:t>Airline</a:t>
              </a:r>
              <a:r>
                <a:rPr lang="pt-BR" sz="900" dirty="0"/>
                <a:t> Business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0232EF4B-E9F2-44FF-A873-767C28AED827}"/>
              </a:ext>
            </a:extLst>
          </p:cNvPr>
          <p:cNvSpPr txBox="1"/>
          <p:nvPr/>
        </p:nvSpPr>
        <p:spPr>
          <a:xfrm>
            <a:off x="177421" y="6509982"/>
            <a:ext cx="6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Superintendência de Acompanhamento de Serviços Aéreos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6AE0F01-7A87-4880-AC47-B71AA8D0BD89}"/>
              </a:ext>
            </a:extLst>
          </p:cNvPr>
          <p:cNvSpPr txBox="1">
            <a:spLocks/>
          </p:cNvSpPr>
          <p:nvPr/>
        </p:nvSpPr>
        <p:spPr>
          <a:xfrm>
            <a:off x="457200" y="198438"/>
            <a:ext cx="8229600" cy="919162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Contexto regulatório</a:t>
            </a:r>
            <a:endParaRPr lang="pt-BR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CD7FB4E8-FB7C-402B-A371-CEDF8E8AB9BD}"/>
              </a:ext>
            </a:extLst>
          </p:cNvPr>
          <p:cNvGrpSpPr/>
          <p:nvPr/>
        </p:nvGrpSpPr>
        <p:grpSpPr>
          <a:xfrm>
            <a:off x="458740" y="5314284"/>
            <a:ext cx="2660254" cy="1169384"/>
            <a:chOff x="368644" y="5225484"/>
            <a:chExt cx="2660254" cy="1169384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F1E56ED1-6FCC-4CDB-AB33-6FB82B2A24DD}"/>
                </a:ext>
              </a:extLst>
            </p:cNvPr>
            <p:cNvGrpSpPr/>
            <p:nvPr/>
          </p:nvGrpSpPr>
          <p:grpSpPr>
            <a:xfrm>
              <a:off x="368644" y="5592024"/>
              <a:ext cx="2660254" cy="802844"/>
              <a:chOff x="111853" y="5656729"/>
              <a:chExt cx="3547005" cy="1070458"/>
            </a:xfrm>
          </p:grpSpPr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xmlns="" id="{4AEA5C51-14A6-493F-A01E-32EB2D226B5A}"/>
                  </a:ext>
                </a:extLst>
              </p:cNvPr>
              <p:cNvSpPr txBox="1"/>
              <p:nvPr/>
            </p:nvSpPr>
            <p:spPr>
              <a:xfrm>
                <a:off x="477182" y="5680748"/>
                <a:ext cx="3181676" cy="1046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Redução 1/3 </a:t>
                </a:r>
                <a:r>
                  <a:rPr lang="pt-BR" sz="1200" i="1" dirty="0" err="1"/>
                  <a:t>yield</a:t>
                </a:r>
                <a:r>
                  <a:rPr lang="pt-BR" sz="1200" dirty="0"/>
                  <a:t> entre antes de 1978 e início década 90 nos EUA </a:t>
                </a:r>
              </a:p>
              <a:p>
                <a:r>
                  <a:rPr lang="pt-BR" sz="900" dirty="0"/>
                  <a:t>(Oliveira e Oliveira, 2018)</a:t>
                </a:r>
                <a:endParaRPr lang="pt-BR" sz="1200" dirty="0"/>
              </a:p>
            </p:txBody>
          </p:sp>
          <p:sp>
            <p:nvSpPr>
              <p:cNvPr id="11" name="Seta: para Baixo 10">
                <a:extLst>
                  <a:ext uri="{FF2B5EF4-FFF2-40B4-BE49-F238E27FC236}">
                    <a16:creationId xmlns:a16="http://schemas.microsoft.com/office/drawing/2014/main" xmlns="" id="{20E686F2-2A14-4B91-AA2F-7B7329EE8F56}"/>
                  </a:ext>
                </a:extLst>
              </p:cNvPr>
              <p:cNvSpPr/>
              <p:nvPr/>
            </p:nvSpPr>
            <p:spPr>
              <a:xfrm>
                <a:off x="111853" y="5656729"/>
                <a:ext cx="264665" cy="1039906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" name="Chave Esquerda 5">
              <a:extLst>
                <a:ext uri="{FF2B5EF4-FFF2-40B4-BE49-F238E27FC236}">
                  <a16:creationId xmlns:a16="http://schemas.microsoft.com/office/drawing/2014/main" xmlns="" id="{A0E1DBCE-6930-4D34-A51F-3684E0137D02}"/>
                </a:ext>
              </a:extLst>
            </p:cNvPr>
            <p:cNvSpPr/>
            <p:nvPr/>
          </p:nvSpPr>
          <p:spPr>
            <a:xfrm rot="16200000">
              <a:off x="1420123" y="4356276"/>
              <a:ext cx="389322" cy="2127738"/>
            </a:xfrm>
            <a:prstGeom prst="lef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68258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preço das passagens aéreas</a:t>
            </a:r>
            <a:b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aumentou?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7421" y="6509982"/>
            <a:ext cx="6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Superintendência de Acompanhamento de Serviços Aéreos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0225" lvl="0" indent="-168275">
              <a:spcBef>
                <a:spcPts val="0"/>
              </a:spcBef>
            </a:pPr>
            <a:r>
              <a:rPr lang="pt-BR" sz="1800" dirty="0"/>
              <a:t>Câmbio</a:t>
            </a:r>
          </a:p>
          <a:p>
            <a:pPr marL="1800225" lvl="0" indent="-168275">
              <a:spcBef>
                <a:spcPts val="0"/>
              </a:spcBef>
            </a:pPr>
            <a:r>
              <a:rPr lang="pt-BR" sz="1800" dirty="0"/>
              <a:t>Petróleo</a:t>
            </a:r>
          </a:p>
          <a:p>
            <a:pPr marL="1800225" lvl="0" indent="-168275">
              <a:spcBef>
                <a:spcPts val="0"/>
              </a:spcBef>
            </a:pPr>
            <a:r>
              <a:rPr lang="pt-BR" sz="1800" dirty="0"/>
              <a:t>Sazonalidade</a:t>
            </a:r>
          </a:p>
          <a:p>
            <a:pPr marL="1800225" lvl="0" indent="-168275">
              <a:spcBef>
                <a:spcPts val="0"/>
              </a:spcBef>
            </a:pPr>
            <a:r>
              <a:rPr lang="pt-BR" sz="1800" dirty="0"/>
              <a:t>Antecedência da compra da passagem em relação à data do voo</a:t>
            </a:r>
          </a:p>
          <a:p>
            <a:pPr marL="1800225" lvl="0" indent="-168275">
              <a:spcBef>
                <a:spcPts val="0"/>
              </a:spcBef>
            </a:pPr>
            <a:r>
              <a:rPr lang="pt-BR" sz="1800" dirty="0"/>
              <a:t>Promoções</a:t>
            </a:r>
          </a:p>
          <a:p>
            <a:pPr marL="1800225" lvl="0" indent="-168275">
              <a:spcBef>
                <a:spcPts val="0"/>
              </a:spcBef>
            </a:pPr>
            <a:r>
              <a:rPr lang="pt-BR" sz="1800" dirty="0"/>
              <a:t>Demanda</a:t>
            </a:r>
          </a:p>
          <a:p>
            <a:pPr marL="1800225" lvl="0" indent="-168275">
              <a:spcBef>
                <a:spcPts val="0"/>
              </a:spcBef>
            </a:pPr>
            <a:r>
              <a:rPr lang="pt-BR" sz="1800" dirty="0"/>
              <a:t>Oferta</a:t>
            </a:r>
          </a:p>
          <a:p>
            <a:pPr marL="1800225" lvl="0" indent="-168275">
              <a:spcBef>
                <a:spcPts val="0"/>
              </a:spcBef>
            </a:pPr>
            <a:r>
              <a:rPr lang="pt-BR" sz="1800" dirty="0"/>
              <a:t>Concorrência</a:t>
            </a:r>
          </a:p>
          <a:p>
            <a:pPr marL="1800225" lvl="0" indent="-168275">
              <a:spcBef>
                <a:spcPts val="0"/>
              </a:spcBef>
            </a:pPr>
            <a:r>
              <a:rPr lang="pt-BR" sz="1800" dirty="0"/>
              <a:t>Dia da semana do voo</a:t>
            </a:r>
          </a:p>
          <a:p>
            <a:pPr marL="1800225" lvl="0" indent="-168275">
              <a:spcBef>
                <a:spcPts val="0"/>
              </a:spcBef>
            </a:pPr>
            <a:r>
              <a:rPr lang="pt-BR" sz="1800" dirty="0"/>
              <a:t>Horário do voo</a:t>
            </a:r>
          </a:p>
          <a:p>
            <a:pPr marL="1800225" lvl="0" indent="-168275">
              <a:spcBef>
                <a:spcPts val="0"/>
              </a:spcBef>
            </a:pPr>
            <a:r>
              <a:rPr lang="pt-BR" sz="1800" dirty="0"/>
              <a:t>Distância entre a origem e o destino do passageiro</a:t>
            </a:r>
          </a:p>
          <a:p>
            <a:pPr marL="1800225" lvl="0" indent="-168275">
              <a:spcBef>
                <a:spcPts val="0"/>
              </a:spcBef>
            </a:pPr>
            <a:r>
              <a:rPr lang="pt-BR" sz="1800" dirty="0"/>
              <a:t>Condições contratuais de remarcação e reembolso da passagem</a:t>
            </a:r>
          </a:p>
          <a:p>
            <a:pPr marL="1800225" lvl="0" indent="-168275">
              <a:spcBef>
                <a:spcPts val="0"/>
              </a:spcBef>
            </a:pPr>
            <a:r>
              <a:rPr lang="pt-BR" sz="1800" dirty="0"/>
              <a:t>Aeroporto de origem / destino</a:t>
            </a:r>
          </a:p>
          <a:p>
            <a:pPr marL="1800225" lvl="0" indent="-168275">
              <a:spcBef>
                <a:spcPts val="0"/>
              </a:spcBef>
            </a:pPr>
            <a:r>
              <a:rPr lang="pt-BR" sz="1800" dirty="0"/>
              <a:t>Tarifa de embarque</a:t>
            </a:r>
          </a:p>
          <a:p>
            <a:pPr marL="1800225" lvl="0" indent="-168275">
              <a:spcBef>
                <a:spcPts val="0"/>
              </a:spcBef>
            </a:pPr>
            <a:r>
              <a:rPr lang="pt-BR" sz="1800" dirty="0"/>
              <a:t>Dia e horário da compra</a:t>
            </a:r>
          </a:p>
          <a:p>
            <a:pPr marL="1800225" lvl="0" indent="-168275">
              <a:spcBef>
                <a:spcPts val="0"/>
              </a:spcBef>
            </a:pPr>
            <a:r>
              <a:rPr lang="pt-BR" sz="1800" dirty="0"/>
              <a:t>Grandes eventos</a:t>
            </a:r>
          </a:p>
          <a:p>
            <a:pPr marL="1800225" lvl="0" indent="-168275">
              <a:spcBef>
                <a:spcPts val="0"/>
              </a:spcBef>
            </a:pPr>
            <a:r>
              <a:rPr lang="pt-BR" sz="1800" dirty="0"/>
              <a:t>Franquia de bagagem despachada </a:t>
            </a:r>
            <a:r>
              <a:rPr lang="pt-BR" sz="1800" dirty="0" err="1"/>
              <a:t>etc</a:t>
            </a:r>
            <a:endParaRPr lang="pt-BR" sz="1800" dirty="0"/>
          </a:p>
        </p:txBody>
      </p:sp>
      <p:sp>
        <p:nvSpPr>
          <p:cNvPr id="7" name="CaixaDeTexto 6"/>
          <p:cNvSpPr txBox="1"/>
          <p:nvPr/>
        </p:nvSpPr>
        <p:spPr>
          <a:xfrm rot="16200000">
            <a:off x="-997856" y="3452558"/>
            <a:ext cx="4281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+mj-lt"/>
              </a:rPr>
              <a:t>Fatores determinantes dos preços das passagens aéreas</a:t>
            </a:r>
          </a:p>
        </p:txBody>
      </p:sp>
    </p:spTree>
    <p:extLst>
      <p:ext uri="{BB962C8B-B14F-4D97-AF65-F5344CB8AC3E}">
        <p14:creationId xmlns:p14="http://schemas.microsoft.com/office/powerpoint/2010/main" val="894453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4"/>
          <p:cNvSpPr>
            <a:spLocks noGrp="1"/>
          </p:cNvSpPr>
          <p:nvPr>
            <p:ph idx="1"/>
          </p:nvPr>
        </p:nvSpPr>
        <p:spPr>
          <a:xfrm>
            <a:off x="177421" y="1600200"/>
            <a:ext cx="8750679" cy="4525963"/>
          </a:xfrm>
        </p:spPr>
        <p:txBody>
          <a:bodyPr/>
          <a:lstStyle/>
          <a:p>
            <a:pPr marL="5715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t-BR" b="1" dirty="0"/>
          </a:p>
          <a:p>
            <a:pPr marL="5715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dirty="0"/>
              <a:t>Obrigado!</a:t>
            </a:r>
          </a:p>
          <a:p>
            <a:pPr marL="57150" indent="0" algn="ctr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/>
          </a:p>
          <a:p>
            <a:pPr marL="57150" indent="0" algn="ctr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/>
          </a:p>
          <a:p>
            <a:pPr marL="57150" indent="0" algn="ctr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/>
          </a:p>
          <a:p>
            <a:pPr marL="5715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/>
              <a:t>Ricardo Catanant</a:t>
            </a:r>
          </a:p>
          <a:p>
            <a:pPr marL="5715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/>
              <a:t>Superintendente de Acompanhamento de Serviços Aéreos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sz="2400" dirty="0"/>
          </a:p>
          <a:p>
            <a:pPr marL="0" lvl="1" indent="0" algn="ctr">
              <a:spcBef>
                <a:spcPts val="0"/>
              </a:spcBef>
              <a:spcAft>
                <a:spcPts val="0"/>
              </a:spcAft>
              <a:buNone/>
              <a:tabLst>
                <a:tab pos="4127500" algn="l"/>
              </a:tabLst>
            </a:pPr>
            <a:endParaRPr lang="pt-BR" sz="1600" dirty="0"/>
          </a:p>
          <a:p>
            <a:pPr marL="0" lvl="1" indent="0" algn="ctr">
              <a:spcBef>
                <a:spcPts val="0"/>
              </a:spcBef>
              <a:spcAft>
                <a:spcPts val="0"/>
              </a:spcAft>
              <a:buNone/>
              <a:tabLst>
                <a:tab pos="4127500" algn="l"/>
              </a:tabLst>
            </a:pPr>
            <a:r>
              <a:rPr lang="pt-BR" sz="1600" dirty="0"/>
              <a:t>sas@anac.gov.br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7421" y="6509982"/>
            <a:ext cx="6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Superintendência de Acompanhamento de Serviços Aéreos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415653"/>
              </p:ext>
            </p:extLst>
          </p:nvPr>
        </p:nvGraphicFramePr>
        <p:xfrm>
          <a:off x="0" y="382133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Contexto regulatório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306230" y="2466055"/>
            <a:ext cx="837770" cy="73435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CaixaDeTexto 11"/>
          <p:cNvSpPr txBox="1"/>
          <p:nvPr/>
        </p:nvSpPr>
        <p:spPr>
          <a:xfrm>
            <a:off x="974089" y="3659829"/>
            <a:ext cx="89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1989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047797" y="3371797"/>
            <a:ext cx="89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2001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990313" y="3108763"/>
            <a:ext cx="89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2005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034429" y="2880254"/>
            <a:ext cx="89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2008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078545" y="2611067"/>
            <a:ext cx="89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2009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110108" y="2356417"/>
            <a:ext cx="89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7141671" y="2131101"/>
            <a:ext cx="89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-235848" y="3920695"/>
            <a:ext cx="130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...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8244632" y="1900268"/>
            <a:ext cx="89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2016</a:t>
            </a:r>
          </a:p>
        </p:txBody>
      </p:sp>
      <p:sp>
        <p:nvSpPr>
          <p:cNvPr id="21" name="CaixaDeTexto 20"/>
          <p:cNvSpPr txBox="1"/>
          <p:nvPr/>
        </p:nvSpPr>
        <p:spPr>
          <a:xfrm rot="20776869">
            <a:off x="1807650" y="1856803"/>
            <a:ext cx="3426809" cy="1077575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B050"/>
                </a:solidFill>
              </a:rPr>
              <a:t>Promoção da Concorrência!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258101" y="4953653"/>
            <a:ext cx="4802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+mj-lt"/>
              </a:rPr>
              <a:t>Outras iniciativas:</a:t>
            </a:r>
          </a:p>
          <a:p>
            <a:r>
              <a:rPr lang="pt-BR" sz="1600" dirty="0">
                <a:latin typeface="+mj-lt"/>
              </a:rPr>
              <a:t>Otimização dos processos de outorga, autorização de voos e alocação de slots, flexibilização dos acordos de serviços aéreos, regras em casos de atrasos e cancelamentos de voos, novas condições gerais de transporte aéreo ...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77421" y="6509982"/>
            <a:ext cx="6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Superintendência de Acompanhamento de Serviços Aéreos</a:t>
            </a:r>
          </a:p>
        </p:txBody>
      </p:sp>
    </p:spTree>
    <p:extLst>
      <p:ext uri="{BB962C8B-B14F-4D97-AF65-F5344CB8AC3E}">
        <p14:creationId xmlns:p14="http://schemas.microsoft.com/office/powerpoint/2010/main" val="35098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D504495-2F3B-448D-87A8-DD5A91F0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0013"/>
            <a:ext cx="8229600" cy="1143000"/>
          </a:xfrm>
        </p:spPr>
        <p:txBody>
          <a:bodyPr/>
          <a:lstStyle/>
          <a:p>
            <a:pPr algn="r"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Efeitos das liberdades de oferta e tarifária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B5A1C537-553D-46A0-81E8-FD2EB589030D}"/>
              </a:ext>
            </a:extLst>
          </p:cNvPr>
          <p:cNvSpPr/>
          <p:nvPr/>
        </p:nvSpPr>
        <p:spPr>
          <a:xfrm>
            <a:off x="8305800" y="2998788"/>
            <a:ext cx="838200" cy="73342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00960B59-4DBC-4E81-BB5B-B16ACED27D97}"/>
              </a:ext>
            </a:extLst>
          </p:cNvPr>
          <p:cNvSpPr txBox="1"/>
          <p:nvPr/>
        </p:nvSpPr>
        <p:spPr>
          <a:xfrm>
            <a:off x="3744913" y="1503363"/>
            <a:ext cx="1044575" cy="369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BR" dirty="0"/>
              <a:t>Antes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85D30B06-B1C1-4BD6-9216-6555614FB1CC}"/>
              </a:ext>
            </a:extLst>
          </p:cNvPr>
          <p:cNvSpPr txBox="1"/>
          <p:nvPr/>
        </p:nvSpPr>
        <p:spPr>
          <a:xfrm>
            <a:off x="6384925" y="1497013"/>
            <a:ext cx="1044575" cy="369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BR" dirty="0"/>
              <a:t>Depois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CC613DF9-2887-4F40-9805-44A801FFCC28}"/>
              </a:ext>
            </a:extLst>
          </p:cNvPr>
          <p:cNvSpPr txBox="1"/>
          <p:nvPr/>
        </p:nvSpPr>
        <p:spPr>
          <a:xfrm>
            <a:off x="674688" y="2298700"/>
            <a:ext cx="1752600" cy="3698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BR" dirty="0"/>
              <a:t>Produtos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96F77AC5-0F26-4BD0-8E9C-988B4F4DF6EB}"/>
              </a:ext>
            </a:extLst>
          </p:cNvPr>
          <p:cNvSpPr txBox="1"/>
          <p:nvPr/>
        </p:nvSpPr>
        <p:spPr>
          <a:xfrm>
            <a:off x="674688" y="3306763"/>
            <a:ext cx="1752600" cy="369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BR" dirty="0"/>
              <a:t>Preços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2DB8575E-1BFC-40D9-A11C-8BD4ACBB052C}"/>
              </a:ext>
            </a:extLst>
          </p:cNvPr>
          <p:cNvSpPr txBox="1"/>
          <p:nvPr/>
        </p:nvSpPr>
        <p:spPr>
          <a:xfrm>
            <a:off x="674688" y="4316413"/>
            <a:ext cx="1752600" cy="369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BR" dirty="0"/>
              <a:t>Rotas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ED08FD51-DC82-45EC-BB01-263394EE0483}"/>
              </a:ext>
            </a:extLst>
          </p:cNvPr>
          <p:cNvSpPr txBox="1"/>
          <p:nvPr/>
        </p:nvSpPr>
        <p:spPr>
          <a:xfrm>
            <a:off x="674688" y="5049838"/>
            <a:ext cx="1752600" cy="369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BR" dirty="0"/>
              <a:t>Frequências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EDE87DBD-3A8D-4D35-BAD1-931895034791}"/>
              </a:ext>
            </a:extLst>
          </p:cNvPr>
          <p:cNvSpPr txBox="1"/>
          <p:nvPr/>
        </p:nvSpPr>
        <p:spPr>
          <a:xfrm>
            <a:off x="3325405" y="2151483"/>
            <a:ext cx="188314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BR" dirty="0"/>
              <a:t>Poucas opções </a:t>
            </a:r>
            <a:r>
              <a:rPr lang="pt-BR" i="1" dirty="0"/>
              <a:t>“High </a:t>
            </a:r>
            <a:r>
              <a:rPr lang="pt-BR" i="1" dirty="0" err="1"/>
              <a:t>Quality</a:t>
            </a:r>
            <a:r>
              <a:rPr lang="pt-BR" i="1" dirty="0"/>
              <a:t>”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xmlns="" id="{12C4DF60-7E6D-4F82-9583-1F745530409E}"/>
              </a:ext>
            </a:extLst>
          </p:cNvPr>
          <p:cNvSpPr txBox="1"/>
          <p:nvPr/>
        </p:nvSpPr>
        <p:spPr>
          <a:xfrm>
            <a:off x="3325750" y="3077543"/>
            <a:ext cx="18828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BR" dirty="0"/>
              <a:t>Pouco diferenciados e mais elevados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xmlns="" id="{3414617E-F831-4A5C-9827-362CC53BB911}"/>
              </a:ext>
            </a:extLst>
          </p:cNvPr>
          <p:cNvSpPr txBox="1"/>
          <p:nvPr/>
        </p:nvSpPr>
        <p:spPr>
          <a:xfrm>
            <a:off x="3325405" y="4335963"/>
            <a:ext cx="18828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BR" dirty="0"/>
              <a:t>Point </a:t>
            </a:r>
            <a:r>
              <a:rPr lang="pt-BR" dirty="0" err="1"/>
              <a:t>to</a:t>
            </a:r>
            <a:r>
              <a:rPr lang="pt-BR" dirty="0"/>
              <a:t> point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xmlns="" id="{276F6C13-68F7-4A2F-86B7-15E3112D4C36}"/>
              </a:ext>
            </a:extLst>
          </p:cNvPr>
          <p:cNvSpPr txBox="1"/>
          <p:nvPr/>
        </p:nvSpPr>
        <p:spPr>
          <a:xfrm>
            <a:off x="3325750" y="5050439"/>
            <a:ext cx="18828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BR" dirty="0"/>
              <a:t>Poucas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xmlns="" id="{F723F2A7-8D13-4420-9F01-52407839513C}"/>
              </a:ext>
            </a:extLst>
          </p:cNvPr>
          <p:cNvSpPr txBox="1"/>
          <p:nvPr/>
        </p:nvSpPr>
        <p:spPr>
          <a:xfrm>
            <a:off x="5965369" y="2012984"/>
            <a:ext cx="18828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BR" dirty="0"/>
              <a:t>Mais opções, incluindo </a:t>
            </a:r>
            <a:r>
              <a:rPr lang="pt-BR" i="1" dirty="0"/>
              <a:t>“</a:t>
            </a:r>
            <a:r>
              <a:rPr lang="pt-BR" i="1" dirty="0" err="1"/>
              <a:t>Low</a:t>
            </a:r>
            <a:r>
              <a:rPr lang="pt-BR" i="1" dirty="0"/>
              <a:t> </a:t>
            </a:r>
            <a:r>
              <a:rPr lang="pt-BR" i="1" dirty="0" err="1"/>
              <a:t>quality</a:t>
            </a:r>
            <a:r>
              <a:rPr lang="pt-BR" i="1" dirty="0"/>
              <a:t>”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xmlns="" id="{C36DF66C-9106-4072-99AC-61BD07F19711}"/>
              </a:ext>
            </a:extLst>
          </p:cNvPr>
          <p:cNvSpPr txBox="1"/>
          <p:nvPr/>
        </p:nvSpPr>
        <p:spPr>
          <a:xfrm>
            <a:off x="5965370" y="3077230"/>
            <a:ext cx="18828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BR" dirty="0"/>
              <a:t>Menores e mais discriminados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xmlns="" id="{C9369796-3B7A-4E43-AA27-6D8EAC8218F1}"/>
              </a:ext>
            </a:extLst>
          </p:cNvPr>
          <p:cNvSpPr txBox="1"/>
          <p:nvPr/>
        </p:nvSpPr>
        <p:spPr>
          <a:xfrm>
            <a:off x="5965367" y="4342425"/>
            <a:ext cx="18828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BR" dirty="0"/>
              <a:t>Hub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Spoke</a:t>
            </a:r>
            <a:endParaRPr lang="pt-BR" dirty="0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xmlns="" id="{03480B0F-C6BE-41FA-90B2-9863AC04026B}"/>
              </a:ext>
            </a:extLst>
          </p:cNvPr>
          <p:cNvSpPr txBox="1"/>
          <p:nvPr/>
        </p:nvSpPr>
        <p:spPr>
          <a:xfrm>
            <a:off x="5965370" y="5042653"/>
            <a:ext cx="18828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BR" dirty="0"/>
              <a:t>Maiores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xmlns="" id="{28BC7546-63B0-4A4E-9A34-87D9DF166F12}"/>
              </a:ext>
            </a:extLst>
          </p:cNvPr>
          <p:cNvSpPr txBox="1"/>
          <p:nvPr/>
        </p:nvSpPr>
        <p:spPr>
          <a:xfrm>
            <a:off x="674688" y="5708650"/>
            <a:ext cx="1752600" cy="368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BR" dirty="0"/>
              <a:t>Aproveitamento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xmlns="" id="{F8DCCB59-B6F6-40BF-8163-0067CC869E28}"/>
              </a:ext>
            </a:extLst>
          </p:cNvPr>
          <p:cNvSpPr txBox="1"/>
          <p:nvPr/>
        </p:nvSpPr>
        <p:spPr>
          <a:xfrm>
            <a:off x="3325753" y="5708328"/>
            <a:ext cx="18828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BR" dirty="0"/>
              <a:t>Baixo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xmlns="" id="{62720C71-4B55-4F5A-8DFF-A11553DDD58C}"/>
              </a:ext>
            </a:extLst>
          </p:cNvPr>
          <p:cNvSpPr txBox="1"/>
          <p:nvPr/>
        </p:nvSpPr>
        <p:spPr>
          <a:xfrm>
            <a:off x="5965373" y="5700542"/>
            <a:ext cx="18828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BR" dirty="0"/>
              <a:t>Alto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xmlns="" id="{C43FB6FA-265E-4FE3-A50C-9836A37FF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Superintendência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Acompanhamento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Serviços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Aéreos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3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xmlns="" id="{B2BC5283-9CE4-4DB7-BBCD-35DF3E000C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173038"/>
            <a:ext cx="8229600" cy="661987"/>
          </a:xfrm>
        </p:spPr>
        <p:txBody>
          <a:bodyPr anchor="t"/>
          <a:lstStyle/>
          <a:p>
            <a:pPr algn="r" eaLnBrk="1" hangingPunct="1">
              <a:defRPr/>
            </a:pPr>
            <a:r>
              <a:rPr lang="pt-BR" alt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Passageiros do Transporte Aéreo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00BDD193-9832-4E39-931F-44B95EF02F0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2000" y="1269000"/>
          <a:ext cx="900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C3EF8DC-9C1D-4558-9839-C6DA9F755AEB}"/>
              </a:ext>
            </a:extLst>
          </p:cNvPr>
          <p:cNvSpPr txBox="1"/>
          <p:nvPr/>
        </p:nvSpPr>
        <p:spPr>
          <a:xfrm rot="20859403">
            <a:off x="-85780" y="2246381"/>
            <a:ext cx="769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2"/>
                </a:solidFill>
                <a:latin typeface="+mj-lt"/>
              </a:rPr>
              <a:t>+ 80 milhões de passageiros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7E73DA2-4EFB-4234-AEB0-D37FBAFDFBC6}"/>
              </a:ext>
            </a:extLst>
          </p:cNvPr>
          <p:cNvSpPr txBox="1"/>
          <p:nvPr/>
        </p:nvSpPr>
        <p:spPr>
          <a:xfrm>
            <a:off x="177421" y="6509982"/>
            <a:ext cx="6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Superintendência de Acompanhamento de Serviços Aéreos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aixaDeTexto 130"/>
          <p:cNvSpPr txBox="1"/>
          <p:nvPr/>
        </p:nvSpPr>
        <p:spPr>
          <a:xfrm>
            <a:off x="2349450" y="1786422"/>
            <a:ext cx="4691129" cy="1077575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B050"/>
                </a:solidFill>
              </a:rPr>
              <a:t>Ganho de eficiência</a:t>
            </a:r>
          </a:p>
          <a:p>
            <a:pPr algn="ctr"/>
            <a:r>
              <a:rPr lang="pt-BR" sz="2000" dirty="0">
                <a:solidFill>
                  <a:srgbClr val="00B050"/>
                </a:solidFill>
              </a:rPr>
              <a:t>40%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Desempenho do setor</a:t>
            </a:r>
            <a:b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Aproveitamento dos assentos em voos domésticos</a:t>
            </a:r>
          </a:p>
        </p:txBody>
      </p:sp>
      <p:sp>
        <p:nvSpPr>
          <p:cNvPr id="132" name="CaixaDeTexto 131"/>
          <p:cNvSpPr txBox="1"/>
          <p:nvPr/>
        </p:nvSpPr>
        <p:spPr>
          <a:xfrm>
            <a:off x="177421" y="6509982"/>
            <a:ext cx="6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Superintendência de Acompanhamento de Serviços Aéreos</a:t>
            </a:r>
          </a:p>
        </p:txBody>
      </p:sp>
      <p:grpSp>
        <p:nvGrpSpPr>
          <p:cNvPr id="130" name="Grupo 129"/>
          <p:cNvGrpSpPr/>
          <p:nvPr/>
        </p:nvGrpSpPr>
        <p:grpSpPr>
          <a:xfrm>
            <a:off x="457200" y="3138542"/>
            <a:ext cx="8229600" cy="3159046"/>
            <a:chOff x="457200" y="3138542"/>
            <a:chExt cx="8229600" cy="3159046"/>
          </a:xfrm>
        </p:grpSpPr>
        <p:sp>
          <p:nvSpPr>
            <p:cNvPr id="133" name="CaixaDeTexto 132"/>
            <p:cNvSpPr txBox="1"/>
            <p:nvPr/>
          </p:nvSpPr>
          <p:spPr>
            <a:xfrm>
              <a:off x="2843808" y="5684023"/>
              <a:ext cx="1521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+</a:t>
              </a:r>
              <a:endPara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4" name="CaixaDeTexto 133"/>
            <p:cNvSpPr txBox="1"/>
            <p:nvPr/>
          </p:nvSpPr>
          <p:spPr>
            <a:xfrm>
              <a:off x="3851920" y="5230234"/>
              <a:ext cx="2180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2001 = </a:t>
              </a: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58%</a:t>
              </a:r>
            </a:p>
          </p:txBody>
        </p:sp>
        <p:sp>
          <p:nvSpPr>
            <p:cNvPr id="135" name="CaixaDeTexto 134"/>
            <p:cNvSpPr txBox="1"/>
            <p:nvPr/>
          </p:nvSpPr>
          <p:spPr>
            <a:xfrm>
              <a:off x="3845405" y="5696403"/>
              <a:ext cx="1374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2018</a:t>
              </a:r>
              <a:endPara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7" name="Retângulo de cantos arredondados 198"/>
            <p:cNvSpPr/>
            <p:nvPr/>
          </p:nvSpPr>
          <p:spPr>
            <a:xfrm rot="21363905">
              <a:off x="3821725" y="5387950"/>
              <a:ext cx="180000" cy="1800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8" name="Retângulo de cantos arredondados 198"/>
            <p:cNvSpPr/>
            <p:nvPr/>
          </p:nvSpPr>
          <p:spPr>
            <a:xfrm rot="21363905">
              <a:off x="3245183" y="5838267"/>
              <a:ext cx="149939" cy="1800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9" name="Retângulo de cantos arredondados 204"/>
            <p:cNvSpPr/>
            <p:nvPr/>
          </p:nvSpPr>
          <p:spPr>
            <a:xfrm rot="21363905">
              <a:off x="3821726" y="5837235"/>
              <a:ext cx="180000" cy="1800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0" name="CaixaDeTexto 139"/>
            <p:cNvSpPr txBox="1"/>
            <p:nvPr/>
          </p:nvSpPr>
          <p:spPr>
            <a:xfrm>
              <a:off x="4618757" y="5684022"/>
              <a:ext cx="1414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=</a:t>
              </a:r>
              <a:r>
                <a:rPr lang="pt-B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81,3</a:t>
              </a:r>
              <a:r>
                <a:rPr lang="pt-B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%</a:t>
              </a:r>
            </a:p>
          </p:txBody>
        </p:sp>
        <p:sp>
          <p:nvSpPr>
            <p:cNvPr id="141" name="CaixaDeTexto 1"/>
            <p:cNvSpPr txBox="1"/>
            <p:nvPr/>
          </p:nvSpPr>
          <p:spPr>
            <a:xfrm>
              <a:off x="6503161" y="5993788"/>
              <a:ext cx="1930400" cy="30380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Fonte: ANAC/SAS/GEAC</a:t>
              </a:r>
            </a:p>
          </p:txBody>
        </p:sp>
        <p:grpSp>
          <p:nvGrpSpPr>
            <p:cNvPr id="142" name="Grupo 141"/>
            <p:cNvGrpSpPr/>
            <p:nvPr/>
          </p:nvGrpSpPr>
          <p:grpSpPr>
            <a:xfrm>
              <a:off x="457200" y="3138542"/>
              <a:ext cx="8229600" cy="1947673"/>
              <a:chOff x="457200" y="3138542"/>
              <a:chExt cx="8229600" cy="1947673"/>
            </a:xfrm>
          </p:grpSpPr>
          <p:pic>
            <p:nvPicPr>
              <p:cNvPr id="143" name="Picture 2" descr="https://encrypted-tbn0.gstatic.com/images?q=tbn:ANd9GcSyMCNsY--vSMgEdtfLLU23I6n0yUJ3yjuXuB5jxoKYK6gDWU6aeQ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57200" y="3138542"/>
                <a:ext cx="8229600" cy="1947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4" name="Retângulo de cantos arredondados 126"/>
              <p:cNvSpPr/>
              <p:nvPr/>
            </p:nvSpPr>
            <p:spPr>
              <a:xfrm rot="21363905">
                <a:off x="6291162" y="3455631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5" name="Retângulo de cantos arredondados 129"/>
              <p:cNvSpPr/>
              <p:nvPr/>
            </p:nvSpPr>
            <p:spPr>
              <a:xfrm rot="21363905">
                <a:off x="6509124" y="3455057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6" name="Retângulo de cantos arredondados 132"/>
              <p:cNvSpPr/>
              <p:nvPr/>
            </p:nvSpPr>
            <p:spPr>
              <a:xfrm rot="21363905">
                <a:off x="5839395" y="3448163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7" name="Retângulo de cantos arredondados 135"/>
              <p:cNvSpPr/>
              <p:nvPr/>
            </p:nvSpPr>
            <p:spPr>
              <a:xfrm rot="21363905">
                <a:off x="6084484" y="3455631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8" name="Retângulo de cantos arredondados 138"/>
              <p:cNvSpPr/>
              <p:nvPr/>
            </p:nvSpPr>
            <p:spPr>
              <a:xfrm rot="21363905">
                <a:off x="5399343" y="3462008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9" name="Retângulo de cantos arredondados 141"/>
              <p:cNvSpPr/>
              <p:nvPr/>
            </p:nvSpPr>
            <p:spPr>
              <a:xfrm rot="21363905">
                <a:off x="5616913" y="3451745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0" name="Retângulo de cantos arredondados 144"/>
              <p:cNvSpPr/>
              <p:nvPr/>
            </p:nvSpPr>
            <p:spPr>
              <a:xfrm rot="21363905">
                <a:off x="4950634" y="3453055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1" name="Retângulo de cantos arredondados 147"/>
              <p:cNvSpPr/>
              <p:nvPr/>
            </p:nvSpPr>
            <p:spPr>
              <a:xfrm rot="21363905">
                <a:off x="5159355" y="3453054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2" name="Retângulo de cantos arredondados 165"/>
              <p:cNvSpPr/>
              <p:nvPr/>
            </p:nvSpPr>
            <p:spPr>
              <a:xfrm rot="21363905">
                <a:off x="4509050" y="3434964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3" name="Retângulo de cantos arredondados 168"/>
              <p:cNvSpPr/>
              <p:nvPr/>
            </p:nvSpPr>
            <p:spPr>
              <a:xfrm rot="21363905">
                <a:off x="4731892" y="3444265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4" name="Retângulo de cantos arredondados 171"/>
              <p:cNvSpPr/>
              <p:nvPr/>
            </p:nvSpPr>
            <p:spPr>
              <a:xfrm rot="21363905">
                <a:off x="4065083" y="3444580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5" name="Retângulo de cantos arredondados 174"/>
              <p:cNvSpPr/>
              <p:nvPr/>
            </p:nvSpPr>
            <p:spPr>
              <a:xfrm rot="21363905">
                <a:off x="4277761" y="3444580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6" name="Retângulo de cantos arredondados 177"/>
              <p:cNvSpPr/>
              <p:nvPr/>
            </p:nvSpPr>
            <p:spPr>
              <a:xfrm rot="21363905">
                <a:off x="3857019" y="3445569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7" name="Retângulo de cantos arredondados 126"/>
              <p:cNvSpPr/>
              <p:nvPr/>
            </p:nvSpPr>
            <p:spPr>
              <a:xfrm rot="21363905">
                <a:off x="6291163" y="3645645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8" name="Retângulo de cantos arredondados 129"/>
              <p:cNvSpPr/>
              <p:nvPr/>
            </p:nvSpPr>
            <p:spPr>
              <a:xfrm rot="21363905">
                <a:off x="6509125" y="3645071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9" name="Retângulo de cantos arredondados 132"/>
              <p:cNvSpPr/>
              <p:nvPr/>
            </p:nvSpPr>
            <p:spPr>
              <a:xfrm rot="21363905">
                <a:off x="5839396" y="3638177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0" name="Retângulo de cantos arredondados 135"/>
              <p:cNvSpPr/>
              <p:nvPr/>
            </p:nvSpPr>
            <p:spPr>
              <a:xfrm rot="21363905">
                <a:off x="6084485" y="3645645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1" name="Retângulo de cantos arredondados 138"/>
              <p:cNvSpPr/>
              <p:nvPr/>
            </p:nvSpPr>
            <p:spPr>
              <a:xfrm rot="21363905">
                <a:off x="5399344" y="3652022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2" name="Retângulo de cantos arredondados 141"/>
              <p:cNvSpPr/>
              <p:nvPr/>
            </p:nvSpPr>
            <p:spPr>
              <a:xfrm rot="21363905">
                <a:off x="5616914" y="3641759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3" name="Retângulo de cantos arredondados 144"/>
              <p:cNvSpPr/>
              <p:nvPr/>
            </p:nvSpPr>
            <p:spPr>
              <a:xfrm rot="21363905">
                <a:off x="4950635" y="3643069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4" name="Retângulo de cantos arredondados 147"/>
              <p:cNvSpPr/>
              <p:nvPr/>
            </p:nvSpPr>
            <p:spPr>
              <a:xfrm rot="21363905">
                <a:off x="5159356" y="3643068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5" name="Retângulo de cantos arredondados 165"/>
              <p:cNvSpPr/>
              <p:nvPr/>
            </p:nvSpPr>
            <p:spPr>
              <a:xfrm rot="21363905">
                <a:off x="4509051" y="3624978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6" name="Retângulo de cantos arredondados 168"/>
              <p:cNvSpPr/>
              <p:nvPr/>
            </p:nvSpPr>
            <p:spPr>
              <a:xfrm rot="21363905">
                <a:off x="4731893" y="3634279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7" name="Retângulo de cantos arredondados 171"/>
              <p:cNvSpPr/>
              <p:nvPr/>
            </p:nvSpPr>
            <p:spPr>
              <a:xfrm rot="21363905">
                <a:off x="4065084" y="3634594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8" name="Retângulo de cantos arredondados 174"/>
              <p:cNvSpPr/>
              <p:nvPr/>
            </p:nvSpPr>
            <p:spPr>
              <a:xfrm rot="21363905">
                <a:off x="4277762" y="3634594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9" name="Retângulo de cantos arredondados 177"/>
              <p:cNvSpPr/>
              <p:nvPr/>
            </p:nvSpPr>
            <p:spPr>
              <a:xfrm rot="21363905">
                <a:off x="3857020" y="3635583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0" name="Retângulo de cantos arredondados 126"/>
              <p:cNvSpPr/>
              <p:nvPr/>
            </p:nvSpPr>
            <p:spPr>
              <a:xfrm rot="21363905">
                <a:off x="6291163" y="3849000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1" name="Retângulo de cantos arredondados 129"/>
              <p:cNvSpPr/>
              <p:nvPr/>
            </p:nvSpPr>
            <p:spPr>
              <a:xfrm rot="21363905">
                <a:off x="6509125" y="3848426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2" name="Retângulo de cantos arredondados 132"/>
              <p:cNvSpPr/>
              <p:nvPr/>
            </p:nvSpPr>
            <p:spPr>
              <a:xfrm rot="21363905">
                <a:off x="5839396" y="3841532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3" name="Retângulo de cantos arredondados 135"/>
              <p:cNvSpPr/>
              <p:nvPr/>
            </p:nvSpPr>
            <p:spPr>
              <a:xfrm rot="21363905">
                <a:off x="6084485" y="3849000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4" name="Retângulo de cantos arredondados 138"/>
              <p:cNvSpPr/>
              <p:nvPr/>
            </p:nvSpPr>
            <p:spPr>
              <a:xfrm rot="21363905">
                <a:off x="5399344" y="3855377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5" name="Retângulo de cantos arredondados 141"/>
              <p:cNvSpPr/>
              <p:nvPr/>
            </p:nvSpPr>
            <p:spPr>
              <a:xfrm rot="21363905">
                <a:off x="5616914" y="3845114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6" name="Retângulo de cantos arredondados 144"/>
              <p:cNvSpPr/>
              <p:nvPr/>
            </p:nvSpPr>
            <p:spPr>
              <a:xfrm rot="21363905">
                <a:off x="4950635" y="3846424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7" name="Retângulo de cantos arredondados 147"/>
              <p:cNvSpPr/>
              <p:nvPr/>
            </p:nvSpPr>
            <p:spPr>
              <a:xfrm rot="21363905">
                <a:off x="5159356" y="3846423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8" name="Retângulo de cantos arredondados 165"/>
              <p:cNvSpPr/>
              <p:nvPr/>
            </p:nvSpPr>
            <p:spPr>
              <a:xfrm rot="21363905">
                <a:off x="4509051" y="3828333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9" name="Retângulo de cantos arredondados 168"/>
              <p:cNvSpPr/>
              <p:nvPr/>
            </p:nvSpPr>
            <p:spPr>
              <a:xfrm rot="21363905">
                <a:off x="4731893" y="3837634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0" name="Retângulo de cantos arredondados 171"/>
              <p:cNvSpPr/>
              <p:nvPr/>
            </p:nvSpPr>
            <p:spPr>
              <a:xfrm rot="21363905">
                <a:off x="4065084" y="3837949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1" name="Retângulo de cantos arredondados 174"/>
              <p:cNvSpPr/>
              <p:nvPr/>
            </p:nvSpPr>
            <p:spPr>
              <a:xfrm rot="21363905">
                <a:off x="4277762" y="3837949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2" name="Retângulo de cantos arredondados 177"/>
              <p:cNvSpPr/>
              <p:nvPr/>
            </p:nvSpPr>
            <p:spPr>
              <a:xfrm rot="21363905">
                <a:off x="3857020" y="3838938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3" name="Retângulo de cantos arredondados 126"/>
              <p:cNvSpPr/>
              <p:nvPr/>
            </p:nvSpPr>
            <p:spPr>
              <a:xfrm rot="21363905">
                <a:off x="6291161" y="4236964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4" name="Retângulo de cantos arredondados 129"/>
              <p:cNvSpPr/>
              <p:nvPr/>
            </p:nvSpPr>
            <p:spPr>
              <a:xfrm rot="21363905">
                <a:off x="6509123" y="4236390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5" name="Retângulo de cantos arredondados 132"/>
              <p:cNvSpPr/>
              <p:nvPr/>
            </p:nvSpPr>
            <p:spPr>
              <a:xfrm rot="21363905">
                <a:off x="5839394" y="4229496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6" name="Retângulo de cantos arredondados 135"/>
              <p:cNvSpPr/>
              <p:nvPr/>
            </p:nvSpPr>
            <p:spPr>
              <a:xfrm rot="21363905">
                <a:off x="6084483" y="4236964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7" name="Retângulo de cantos arredondados 138"/>
              <p:cNvSpPr/>
              <p:nvPr/>
            </p:nvSpPr>
            <p:spPr>
              <a:xfrm rot="21363905">
                <a:off x="5399342" y="4243341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8" name="Retângulo de cantos arredondados 141"/>
              <p:cNvSpPr/>
              <p:nvPr/>
            </p:nvSpPr>
            <p:spPr>
              <a:xfrm rot="21363905">
                <a:off x="5616912" y="4233078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9" name="Retângulo de cantos arredondados 144"/>
              <p:cNvSpPr/>
              <p:nvPr/>
            </p:nvSpPr>
            <p:spPr>
              <a:xfrm rot="21363905">
                <a:off x="4950633" y="4234388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0" name="Retângulo de cantos arredondados 147"/>
              <p:cNvSpPr/>
              <p:nvPr/>
            </p:nvSpPr>
            <p:spPr>
              <a:xfrm rot="21363905">
                <a:off x="5159354" y="4234387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1" name="Retângulo de cantos arredondados 165"/>
              <p:cNvSpPr/>
              <p:nvPr/>
            </p:nvSpPr>
            <p:spPr>
              <a:xfrm rot="21363905">
                <a:off x="4509049" y="4216297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2" name="Retângulo de cantos arredondados 168"/>
              <p:cNvSpPr/>
              <p:nvPr/>
            </p:nvSpPr>
            <p:spPr>
              <a:xfrm rot="21363905">
                <a:off x="4731891" y="4225598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3" name="Retângulo de cantos arredondados 171"/>
              <p:cNvSpPr/>
              <p:nvPr/>
            </p:nvSpPr>
            <p:spPr>
              <a:xfrm rot="21363905">
                <a:off x="4065082" y="4225913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4" name="Retângulo de cantos arredondados 174"/>
              <p:cNvSpPr/>
              <p:nvPr/>
            </p:nvSpPr>
            <p:spPr>
              <a:xfrm rot="21363905">
                <a:off x="4277760" y="4225913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5" name="Retângulo de cantos arredondados 177"/>
              <p:cNvSpPr/>
              <p:nvPr/>
            </p:nvSpPr>
            <p:spPr>
              <a:xfrm rot="21363905">
                <a:off x="3857018" y="4226902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6" name="Retângulo de cantos arredondados 126"/>
              <p:cNvSpPr/>
              <p:nvPr/>
            </p:nvSpPr>
            <p:spPr>
              <a:xfrm rot="21363905">
                <a:off x="6291162" y="4426978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7" name="Retângulo de cantos arredondados 129"/>
              <p:cNvSpPr/>
              <p:nvPr/>
            </p:nvSpPr>
            <p:spPr>
              <a:xfrm rot="21363905">
                <a:off x="6509124" y="4426404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8" name="Retângulo de cantos arredondados 132"/>
              <p:cNvSpPr/>
              <p:nvPr/>
            </p:nvSpPr>
            <p:spPr>
              <a:xfrm rot="21363905">
                <a:off x="5839395" y="4419510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9" name="Retângulo de cantos arredondados 135"/>
              <p:cNvSpPr/>
              <p:nvPr/>
            </p:nvSpPr>
            <p:spPr>
              <a:xfrm rot="21363905">
                <a:off x="6084484" y="4426978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0" name="Retângulo de cantos arredondados 138"/>
              <p:cNvSpPr/>
              <p:nvPr/>
            </p:nvSpPr>
            <p:spPr>
              <a:xfrm rot="21363905">
                <a:off x="5399343" y="4433355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1" name="Retângulo de cantos arredondados 141"/>
              <p:cNvSpPr/>
              <p:nvPr/>
            </p:nvSpPr>
            <p:spPr>
              <a:xfrm rot="21363905">
                <a:off x="5616913" y="4423092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2" name="Retângulo de cantos arredondados 144"/>
              <p:cNvSpPr/>
              <p:nvPr/>
            </p:nvSpPr>
            <p:spPr>
              <a:xfrm rot="21363905">
                <a:off x="4950634" y="4424402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3" name="Retângulo de cantos arredondados 147"/>
              <p:cNvSpPr/>
              <p:nvPr/>
            </p:nvSpPr>
            <p:spPr>
              <a:xfrm rot="21363905">
                <a:off x="5159355" y="4424401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4" name="Retângulo de cantos arredondados 165"/>
              <p:cNvSpPr/>
              <p:nvPr/>
            </p:nvSpPr>
            <p:spPr>
              <a:xfrm rot="21363905">
                <a:off x="4509050" y="4406311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5" name="Retângulo de cantos arredondados 168"/>
              <p:cNvSpPr/>
              <p:nvPr/>
            </p:nvSpPr>
            <p:spPr>
              <a:xfrm rot="21363905">
                <a:off x="4731892" y="4415612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6" name="Retângulo de cantos arredondados 171"/>
              <p:cNvSpPr/>
              <p:nvPr/>
            </p:nvSpPr>
            <p:spPr>
              <a:xfrm rot="21363905">
                <a:off x="4065083" y="4415927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7" name="Retângulo de cantos arredondados 174"/>
              <p:cNvSpPr/>
              <p:nvPr/>
            </p:nvSpPr>
            <p:spPr>
              <a:xfrm rot="21363905">
                <a:off x="4277761" y="4415927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8" name="Retângulo de cantos arredondados 177"/>
              <p:cNvSpPr/>
              <p:nvPr/>
            </p:nvSpPr>
            <p:spPr>
              <a:xfrm rot="21363905">
                <a:off x="3857019" y="4416916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9" name="Retângulo de cantos arredondados 126"/>
              <p:cNvSpPr/>
              <p:nvPr/>
            </p:nvSpPr>
            <p:spPr>
              <a:xfrm rot="21363905">
                <a:off x="6291162" y="4630333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0" name="Retângulo de cantos arredondados 129"/>
              <p:cNvSpPr/>
              <p:nvPr/>
            </p:nvSpPr>
            <p:spPr>
              <a:xfrm rot="21363905">
                <a:off x="6509124" y="4629759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1" name="Retângulo de cantos arredondados 132"/>
              <p:cNvSpPr/>
              <p:nvPr/>
            </p:nvSpPr>
            <p:spPr>
              <a:xfrm rot="21363905">
                <a:off x="5839395" y="4622865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2" name="Retângulo de cantos arredondados 135"/>
              <p:cNvSpPr/>
              <p:nvPr/>
            </p:nvSpPr>
            <p:spPr>
              <a:xfrm rot="21363905">
                <a:off x="6084484" y="4630333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3" name="Retângulo de cantos arredondados 138"/>
              <p:cNvSpPr/>
              <p:nvPr/>
            </p:nvSpPr>
            <p:spPr>
              <a:xfrm rot="21363905">
                <a:off x="5399343" y="4636710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4" name="Retângulo de cantos arredondados 141"/>
              <p:cNvSpPr/>
              <p:nvPr/>
            </p:nvSpPr>
            <p:spPr>
              <a:xfrm rot="21363905">
                <a:off x="5616913" y="4626447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5" name="Retângulo de cantos arredondados 144"/>
              <p:cNvSpPr/>
              <p:nvPr/>
            </p:nvSpPr>
            <p:spPr>
              <a:xfrm rot="21363905">
                <a:off x="4950634" y="4627757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6" name="Retângulo de cantos arredondados 147"/>
              <p:cNvSpPr/>
              <p:nvPr/>
            </p:nvSpPr>
            <p:spPr>
              <a:xfrm rot="21363905">
                <a:off x="5159355" y="4627756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7" name="Retângulo de cantos arredondados 165"/>
              <p:cNvSpPr/>
              <p:nvPr/>
            </p:nvSpPr>
            <p:spPr>
              <a:xfrm rot="21363905">
                <a:off x="4509050" y="4609666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8" name="Retângulo de cantos arredondados 168"/>
              <p:cNvSpPr/>
              <p:nvPr/>
            </p:nvSpPr>
            <p:spPr>
              <a:xfrm rot="21363905">
                <a:off x="4731892" y="4618967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9" name="Retângulo de cantos arredondados 171"/>
              <p:cNvSpPr/>
              <p:nvPr/>
            </p:nvSpPr>
            <p:spPr>
              <a:xfrm rot="21363905">
                <a:off x="4065083" y="4619282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0" name="Retângulo de cantos arredondados 174"/>
              <p:cNvSpPr/>
              <p:nvPr/>
            </p:nvSpPr>
            <p:spPr>
              <a:xfrm rot="21363905">
                <a:off x="4277761" y="4619282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1" name="Retângulo de cantos arredondados 177"/>
              <p:cNvSpPr/>
              <p:nvPr/>
            </p:nvSpPr>
            <p:spPr>
              <a:xfrm rot="21363905">
                <a:off x="3857019" y="4620271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2" name="Retângulo de cantos arredondados 198"/>
              <p:cNvSpPr/>
              <p:nvPr/>
            </p:nvSpPr>
            <p:spPr>
              <a:xfrm rot="21363905">
                <a:off x="3625980" y="4426704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3" name="Retângulo de cantos arredondados 198"/>
              <p:cNvSpPr/>
              <p:nvPr/>
            </p:nvSpPr>
            <p:spPr>
              <a:xfrm rot="21363905">
                <a:off x="3625980" y="4630059"/>
                <a:ext cx="180000" cy="1800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4" name="Retângulo de cantos arredondados 201"/>
              <p:cNvSpPr/>
              <p:nvPr/>
            </p:nvSpPr>
            <p:spPr>
              <a:xfrm rot="21363905">
                <a:off x="3177349" y="3446405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5" name="Retângulo de cantos arredondados 204"/>
              <p:cNvSpPr/>
              <p:nvPr/>
            </p:nvSpPr>
            <p:spPr>
              <a:xfrm rot="21363905">
                <a:off x="3399765" y="3446406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6" name="Retângulo de cantos arredondados 207"/>
              <p:cNvSpPr/>
              <p:nvPr/>
            </p:nvSpPr>
            <p:spPr>
              <a:xfrm rot="21363905">
                <a:off x="2946405" y="3434976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7" name="Retângulo de cantos arredondados 98"/>
              <p:cNvSpPr/>
              <p:nvPr/>
            </p:nvSpPr>
            <p:spPr>
              <a:xfrm rot="21363905">
                <a:off x="3622420" y="3453227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8" name="Retângulo de cantos arredondados 201"/>
              <p:cNvSpPr/>
              <p:nvPr/>
            </p:nvSpPr>
            <p:spPr>
              <a:xfrm rot="21363905">
                <a:off x="3177350" y="3636419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9" name="Retângulo de cantos arredondados 204"/>
              <p:cNvSpPr/>
              <p:nvPr/>
            </p:nvSpPr>
            <p:spPr>
              <a:xfrm rot="21363905">
                <a:off x="3399766" y="3636420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0" name="Retângulo de cantos arredondados 207"/>
              <p:cNvSpPr/>
              <p:nvPr/>
            </p:nvSpPr>
            <p:spPr>
              <a:xfrm rot="21363905">
                <a:off x="2946406" y="3624990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1" name="Retângulo de cantos arredondados 98"/>
              <p:cNvSpPr/>
              <p:nvPr/>
            </p:nvSpPr>
            <p:spPr>
              <a:xfrm rot="21363905">
                <a:off x="3622421" y="3643241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2" name="Retângulo de cantos arredondados 201"/>
              <p:cNvSpPr/>
              <p:nvPr/>
            </p:nvSpPr>
            <p:spPr>
              <a:xfrm rot="21363905">
                <a:off x="3177350" y="3839774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3" name="Retângulo de cantos arredondados 204"/>
              <p:cNvSpPr/>
              <p:nvPr/>
            </p:nvSpPr>
            <p:spPr>
              <a:xfrm rot="21363905">
                <a:off x="3399766" y="3839775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4" name="Retângulo de cantos arredondados 207"/>
              <p:cNvSpPr/>
              <p:nvPr/>
            </p:nvSpPr>
            <p:spPr>
              <a:xfrm rot="21363905">
                <a:off x="2946406" y="3828345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5" name="Retângulo de cantos arredondados 98"/>
              <p:cNvSpPr/>
              <p:nvPr/>
            </p:nvSpPr>
            <p:spPr>
              <a:xfrm rot="21363905">
                <a:off x="3622421" y="3846596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6" name="Retângulo de cantos arredondados 201"/>
              <p:cNvSpPr/>
              <p:nvPr/>
            </p:nvSpPr>
            <p:spPr>
              <a:xfrm rot="21363905">
                <a:off x="3171783" y="4228461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7" name="Retângulo de cantos arredondados 204"/>
              <p:cNvSpPr/>
              <p:nvPr/>
            </p:nvSpPr>
            <p:spPr>
              <a:xfrm rot="21363905">
                <a:off x="3394199" y="4228462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8" name="Retângulo de cantos arredondados 207"/>
              <p:cNvSpPr/>
              <p:nvPr/>
            </p:nvSpPr>
            <p:spPr>
              <a:xfrm rot="21363905">
                <a:off x="2940839" y="4217032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9" name="Retângulo de cantos arredondados 201"/>
              <p:cNvSpPr/>
              <p:nvPr/>
            </p:nvSpPr>
            <p:spPr>
              <a:xfrm rot="21363905">
                <a:off x="3171784" y="4418475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0" name="Retângulo de cantos arredondados 204"/>
              <p:cNvSpPr/>
              <p:nvPr/>
            </p:nvSpPr>
            <p:spPr>
              <a:xfrm rot="21363905">
                <a:off x="3394200" y="4418476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1" name="Retângulo de cantos arredondados 207"/>
              <p:cNvSpPr/>
              <p:nvPr/>
            </p:nvSpPr>
            <p:spPr>
              <a:xfrm rot="21363905">
                <a:off x="2940840" y="4407046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2" name="Retângulo de cantos arredondados 201"/>
              <p:cNvSpPr/>
              <p:nvPr/>
            </p:nvSpPr>
            <p:spPr>
              <a:xfrm rot="21363905">
                <a:off x="3171784" y="4621830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3" name="Retângulo de cantos arredondados 204"/>
              <p:cNvSpPr/>
              <p:nvPr/>
            </p:nvSpPr>
            <p:spPr>
              <a:xfrm rot="21363905">
                <a:off x="3394200" y="4621831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4" name="Retângulo de cantos arredondados 207"/>
              <p:cNvSpPr/>
              <p:nvPr/>
            </p:nvSpPr>
            <p:spPr>
              <a:xfrm rot="21363905">
                <a:off x="2940840" y="4610401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5" name="Retângulo de cantos arredondados 98"/>
              <p:cNvSpPr/>
              <p:nvPr/>
            </p:nvSpPr>
            <p:spPr>
              <a:xfrm rot="21363905">
                <a:off x="3615910" y="4228764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6" name="Retângulo de cantos arredondados 207"/>
              <p:cNvSpPr/>
              <p:nvPr/>
            </p:nvSpPr>
            <p:spPr>
              <a:xfrm rot="21363905">
                <a:off x="2730759" y="3448406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7" name="Retângulo de cantos arredondados 207"/>
              <p:cNvSpPr/>
              <p:nvPr/>
            </p:nvSpPr>
            <p:spPr>
              <a:xfrm rot="21363905">
                <a:off x="2730760" y="3638420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8" name="Retângulo de cantos arredondados 207"/>
              <p:cNvSpPr/>
              <p:nvPr/>
            </p:nvSpPr>
            <p:spPr>
              <a:xfrm rot="21363905">
                <a:off x="2730760" y="3841775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9" name="Retângulo de cantos arredondados 207"/>
              <p:cNvSpPr/>
              <p:nvPr/>
            </p:nvSpPr>
            <p:spPr>
              <a:xfrm rot="21363905">
                <a:off x="2725193" y="4230462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0" name="Retângulo de cantos arredondados 207"/>
              <p:cNvSpPr/>
              <p:nvPr/>
            </p:nvSpPr>
            <p:spPr>
              <a:xfrm rot="21363905">
                <a:off x="2725194" y="4420476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1" name="Retângulo de cantos arredondados 207"/>
              <p:cNvSpPr/>
              <p:nvPr/>
            </p:nvSpPr>
            <p:spPr>
              <a:xfrm rot="21363905">
                <a:off x="2725194" y="4623831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2" name="Retângulo de cantos arredondados 207"/>
              <p:cNvSpPr/>
              <p:nvPr/>
            </p:nvSpPr>
            <p:spPr>
              <a:xfrm rot="21363905">
                <a:off x="2509456" y="4422390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3" name="Retângulo de cantos arredondados 207"/>
              <p:cNvSpPr/>
              <p:nvPr/>
            </p:nvSpPr>
            <p:spPr>
              <a:xfrm rot="21363905">
                <a:off x="2509456" y="4625745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4" name="Retângulo de cantos arredondados 204"/>
              <p:cNvSpPr/>
              <p:nvPr/>
            </p:nvSpPr>
            <p:spPr>
              <a:xfrm rot="21363905">
                <a:off x="2502054" y="4236964"/>
                <a:ext cx="180000" cy="18000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55" name="Retângulo de cantos arredondados 204"/>
          <p:cNvSpPr/>
          <p:nvPr/>
        </p:nvSpPr>
        <p:spPr>
          <a:xfrm rot="21363905">
            <a:off x="2502055" y="3843385"/>
            <a:ext cx="180000" cy="180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6" name="Retângulo de cantos arredondados 204"/>
          <p:cNvSpPr/>
          <p:nvPr/>
        </p:nvSpPr>
        <p:spPr>
          <a:xfrm rot="21363905">
            <a:off x="2502054" y="3640091"/>
            <a:ext cx="180000" cy="180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4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Desempenho do setor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Evolução do Transporte Aéreo e PIB</a:t>
            </a: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/>
          </p:nvPr>
        </p:nvGraphicFramePr>
        <p:xfrm>
          <a:off x="568467" y="2141370"/>
          <a:ext cx="79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Conector de seta reta 22"/>
          <p:cNvCxnSpPr/>
          <p:nvPr/>
        </p:nvCxnSpPr>
        <p:spPr>
          <a:xfrm flipV="1">
            <a:off x="1218096" y="4164341"/>
            <a:ext cx="2895153" cy="41041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4772526" y="2789491"/>
            <a:ext cx="3165904" cy="127330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Texto Explicativo 2 (Sem Bordas) 24"/>
          <p:cNvSpPr/>
          <p:nvPr/>
        </p:nvSpPr>
        <p:spPr>
          <a:xfrm>
            <a:off x="1610268" y="2193984"/>
            <a:ext cx="2304256" cy="936104"/>
          </a:xfrm>
          <a:prstGeom prst="callout2">
            <a:avLst>
              <a:gd name="adj1" fmla="val 52938"/>
              <a:gd name="adj2" fmla="val 91938"/>
              <a:gd name="adj3" fmla="val 59045"/>
              <a:gd name="adj4" fmla="val 103445"/>
              <a:gd name="adj5" fmla="val 80332"/>
              <a:gd name="adj6" fmla="val 110704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Liberdade Tarifária Voos Domésticos</a:t>
            </a:r>
          </a:p>
        </p:txBody>
      </p:sp>
      <p:sp>
        <p:nvSpPr>
          <p:cNvPr id="26" name="CaixaDeTexto 25"/>
          <p:cNvSpPr txBox="1"/>
          <p:nvPr/>
        </p:nvSpPr>
        <p:spPr>
          <a:xfrm rot="21168605">
            <a:off x="2052290" y="3591047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B050"/>
                </a:solidFill>
              </a:rPr>
              <a:t>6% aa</a:t>
            </a:r>
          </a:p>
          <a:p>
            <a:pPr algn="ctr"/>
            <a:r>
              <a:rPr lang="pt-BR" dirty="0">
                <a:solidFill>
                  <a:srgbClr val="00B050"/>
                </a:solidFill>
              </a:rPr>
              <a:t>2,4 x PIB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703999" y="2116331"/>
            <a:ext cx="13922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B050"/>
                </a:solidFill>
              </a:rPr>
              <a:t>8,7% aa</a:t>
            </a:r>
          </a:p>
          <a:p>
            <a:pPr algn="ctr"/>
            <a:r>
              <a:rPr lang="pt-BR" dirty="0">
                <a:solidFill>
                  <a:srgbClr val="00B050"/>
                </a:solidFill>
              </a:rPr>
              <a:t>3,4 x PIB</a:t>
            </a:r>
          </a:p>
        </p:txBody>
      </p:sp>
      <p:grpSp>
        <p:nvGrpSpPr>
          <p:cNvPr id="28" name="Grupo 6"/>
          <p:cNvGrpSpPr/>
          <p:nvPr/>
        </p:nvGrpSpPr>
        <p:grpSpPr>
          <a:xfrm>
            <a:off x="4151583" y="2957740"/>
            <a:ext cx="619957" cy="2408092"/>
            <a:chOff x="-3222722" y="-280850"/>
            <a:chExt cx="481503" cy="2533575"/>
          </a:xfrm>
        </p:grpSpPr>
        <p:cxnSp>
          <p:nvCxnSpPr>
            <p:cNvPr id="29" name="Conector reto 28"/>
            <p:cNvCxnSpPr/>
            <p:nvPr/>
          </p:nvCxnSpPr>
          <p:spPr>
            <a:xfrm flipV="1">
              <a:off x="-3222722" y="-279408"/>
              <a:ext cx="17404" cy="2532133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V="1">
              <a:off x="-2758623" y="-280850"/>
              <a:ext cx="17404" cy="2532133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o Explicativo 2 (Sem Bordas) 30"/>
          <p:cNvSpPr/>
          <p:nvPr/>
        </p:nvSpPr>
        <p:spPr>
          <a:xfrm>
            <a:off x="4717202" y="1973515"/>
            <a:ext cx="1724133" cy="936104"/>
          </a:xfrm>
          <a:prstGeom prst="callout2">
            <a:avLst>
              <a:gd name="adj1" fmla="val 73420"/>
              <a:gd name="adj2" fmla="val 77808"/>
              <a:gd name="adj3" fmla="val 91230"/>
              <a:gd name="adj4" fmla="val 78350"/>
              <a:gd name="adj5" fmla="val 105108"/>
              <a:gd name="adj6" fmla="val 75198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Lib. Tarifária Int.</a:t>
            </a:r>
          </a:p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América. do Sul</a:t>
            </a:r>
          </a:p>
        </p:txBody>
      </p:sp>
      <p:grpSp>
        <p:nvGrpSpPr>
          <p:cNvPr id="32" name="Grupo 1"/>
          <p:cNvGrpSpPr/>
          <p:nvPr/>
        </p:nvGrpSpPr>
        <p:grpSpPr>
          <a:xfrm>
            <a:off x="5968188" y="2957740"/>
            <a:ext cx="513678" cy="2406380"/>
            <a:chOff x="0" y="0"/>
            <a:chExt cx="519716" cy="3206609"/>
          </a:xfrm>
        </p:grpSpPr>
        <p:cxnSp>
          <p:nvCxnSpPr>
            <p:cNvPr id="33" name="Conector reto 32"/>
            <p:cNvCxnSpPr/>
            <p:nvPr/>
          </p:nvCxnSpPr>
          <p:spPr>
            <a:xfrm flipV="1">
              <a:off x="0" y="0"/>
              <a:ext cx="23704" cy="3197517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V="1">
              <a:off x="496012" y="9092"/>
              <a:ext cx="23704" cy="3197517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o Explicativo 2 (Sem Bordas) 34"/>
          <p:cNvSpPr/>
          <p:nvPr/>
        </p:nvSpPr>
        <p:spPr>
          <a:xfrm>
            <a:off x="6173716" y="1582359"/>
            <a:ext cx="1695691" cy="936104"/>
          </a:xfrm>
          <a:prstGeom prst="callout2">
            <a:avLst>
              <a:gd name="adj1" fmla="val 89175"/>
              <a:gd name="adj2" fmla="val 49694"/>
              <a:gd name="adj3" fmla="val 106310"/>
              <a:gd name="adj4" fmla="val 47121"/>
              <a:gd name="adj5" fmla="val 149110"/>
              <a:gd name="adj6" fmla="val 17976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Lib. Tarifária Int. demais países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95535" y="310625"/>
            <a:ext cx="3990336" cy="2014597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pt-BR" sz="2000" dirty="0">
                <a:solidFill>
                  <a:srgbClr val="00B050"/>
                </a:solidFill>
              </a:rPr>
              <a:t>Descolamento do crescimento do transporte aéreo em relação ao PIB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77421" y="6509982"/>
            <a:ext cx="6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Superintendência de Acompanhamento de Serviços Aéreos</a:t>
            </a:r>
          </a:p>
        </p:txBody>
      </p:sp>
    </p:spTree>
    <p:extLst>
      <p:ext uri="{BB962C8B-B14F-4D97-AF65-F5344CB8AC3E}">
        <p14:creationId xmlns:p14="http://schemas.microsoft.com/office/powerpoint/2010/main" val="342897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/>
          </p:nvPr>
        </p:nvGraphicFramePr>
        <p:xfrm>
          <a:off x="2685300" y="1116600"/>
          <a:ext cx="7812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Desempenho do setor</a:t>
            </a:r>
            <a:b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Transporte Interestadual Regular de Passageiros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7200" y="1634540"/>
            <a:ext cx="4656852" cy="1546086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pt-BR" sz="2000" dirty="0">
                <a:solidFill>
                  <a:srgbClr val="00B050"/>
                </a:solidFill>
              </a:rPr>
              <a:t>Transporte aéreo mais acessível à população de menor poder aquisitivo</a:t>
            </a:r>
          </a:p>
        </p:txBody>
      </p:sp>
      <p:sp>
        <p:nvSpPr>
          <p:cNvPr id="8" name="Seta em curva para a esquerda 7"/>
          <p:cNvSpPr/>
          <p:nvPr/>
        </p:nvSpPr>
        <p:spPr>
          <a:xfrm rot="16200000" flipH="1">
            <a:off x="4664248" y="3453744"/>
            <a:ext cx="1518134" cy="3401631"/>
          </a:xfrm>
          <a:prstGeom prst="curvedLeftArrow">
            <a:avLst>
              <a:gd name="adj1" fmla="val 22974"/>
              <a:gd name="adj2" fmla="val 67468"/>
              <a:gd name="adj3" fmla="val 4179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77421" y="6509982"/>
            <a:ext cx="6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Superintendência de Acompanhamento de Serviços Aéreos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/>
          </p:nvPr>
        </p:nvGraphicFramePr>
        <p:xfrm>
          <a:off x="-801166" y="3003578"/>
          <a:ext cx="70818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15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Desempenho do setor</a:t>
            </a:r>
            <a:b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Yield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Tarifa Aérea Médio Doméstico Real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7421" y="6509982"/>
            <a:ext cx="6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Superintendência de Acompanhamento de Serviços Aéreos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00000000-0008-0000-0C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7421" y="1496835"/>
          <a:ext cx="8648700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111646" y="1417638"/>
            <a:ext cx="4032354" cy="1546086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B050"/>
                </a:solidFill>
              </a:rPr>
              <a:t>Redução real de 66% no valor do km pago pelo passageiro</a:t>
            </a:r>
          </a:p>
        </p:txBody>
      </p:sp>
    </p:spTree>
    <p:extLst>
      <p:ext uri="{BB962C8B-B14F-4D97-AF65-F5344CB8AC3E}">
        <p14:creationId xmlns:p14="http://schemas.microsoft.com/office/powerpoint/2010/main" val="4474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ac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anac2.thmx</Template>
  <TotalTime>14787</TotalTime>
  <Words>1247</Words>
  <Application>Microsoft Office PowerPoint</Application>
  <PresentationFormat>Apresentação na tela (4:3)</PresentationFormat>
  <Paragraphs>364</Paragraphs>
  <Slides>21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 2</vt:lpstr>
      <vt:lpstr>anac2</vt:lpstr>
      <vt:lpstr>anac1</vt:lpstr>
      <vt:lpstr>1_anac1</vt:lpstr>
      <vt:lpstr>2_anac1</vt:lpstr>
      <vt:lpstr>3_anac1</vt:lpstr>
      <vt:lpstr>4_anac1</vt:lpstr>
      <vt:lpstr>5_anac1</vt:lpstr>
      <vt:lpstr>6_anac1</vt:lpstr>
      <vt:lpstr>Regulação do setor de transporte aéreo</vt:lpstr>
      <vt:lpstr>Apresentação do PowerPoint</vt:lpstr>
      <vt:lpstr>Contexto regulatório</vt:lpstr>
      <vt:lpstr>Efeitos das liberdades de oferta e tarifária</vt:lpstr>
      <vt:lpstr>Passageiros do Transporte Aéreo</vt:lpstr>
      <vt:lpstr>Desempenho do setor Aproveitamento dos assentos em voos domésticos</vt:lpstr>
      <vt:lpstr>Desempenho do setor Evolução do Transporte Aéreo e PIB</vt:lpstr>
      <vt:lpstr>Desempenho do setor Transporte Interestadual Regular de Passageiros</vt:lpstr>
      <vt:lpstr>Desempenho do setor Yield Tarifa Aérea Médio Doméstico Real</vt:lpstr>
      <vt:lpstr>Livre Concorrência no Transporte Aéreo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Publicidade dos dados e estudos</vt:lpstr>
      <vt:lpstr>Apresentação do PowerPoint</vt:lpstr>
      <vt:lpstr>Apresentação do PowerPoint</vt:lpstr>
      <vt:lpstr>O preço das passagens aéreas aumentou?</vt:lpstr>
      <vt:lpstr>Apresentação do PowerPoint</vt:lpstr>
    </vt:vector>
  </TitlesOfParts>
  <Company>Escola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Cristian Vieira dos Reis</dc:creator>
  <cp:lastModifiedBy>Ricardo Bisinotto Catanant</cp:lastModifiedBy>
  <cp:revision>1363</cp:revision>
  <cp:lastPrinted>2017-08-30T19:31:04Z</cp:lastPrinted>
  <dcterms:created xsi:type="dcterms:W3CDTF">2011-03-17T17:31:18Z</dcterms:created>
  <dcterms:modified xsi:type="dcterms:W3CDTF">2019-06-06T11:05:53Z</dcterms:modified>
</cp:coreProperties>
</file>