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1" r:id="rId3"/>
    <p:sldId id="266" r:id="rId4"/>
    <p:sldId id="258" r:id="rId5"/>
    <p:sldId id="265" r:id="rId6"/>
    <p:sldId id="259" r:id="rId7"/>
    <p:sldId id="260" r:id="rId8"/>
    <p:sldId id="262" r:id="rId9"/>
    <p:sldId id="263" r:id="rId10"/>
    <p:sldId id="268" r:id="rId11"/>
    <p:sldId id="264" r:id="rId12"/>
    <p:sldId id="280" r:id="rId13"/>
    <p:sldId id="286" r:id="rId14"/>
    <p:sldId id="287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2" r:id="rId25"/>
    <p:sldId id="294" r:id="rId26"/>
    <p:sldId id="278" r:id="rId27"/>
    <p:sldId id="288" r:id="rId28"/>
    <p:sldId id="289" r:id="rId29"/>
    <p:sldId id="292" r:id="rId30"/>
    <p:sldId id="290" r:id="rId31"/>
    <p:sldId id="28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0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41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4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64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78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64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1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9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78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370F-4EB5-46B4-8590-94557FD89B79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3369-BF52-41EA-8F6D-32911B39A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4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pin/328340629056905821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-243408"/>
            <a:ext cx="8568952" cy="468052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 Black" pitchFamily="34" charset="0"/>
              </a:rPr>
              <a:t>Audiência Pública </a:t>
            </a:r>
            <a:r>
              <a:rPr lang="pt-BR" b="1" dirty="0" err="1" smtClean="0">
                <a:latin typeface="Arial Black" pitchFamily="34" charset="0"/>
              </a:rPr>
              <a:t>eSocial</a:t>
            </a:r>
            <a:r>
              <a:rPr lang="pt-BR" b="1" dirty="0" smtClean="0">
                <a:latin typeface="Arial Black" pitchFamily="34" charset="0"/>
              </a:rPr>
              <a:t/>
            </a:r>
            <a:br>
              <a:rPr lang="pt-BR" b="1" dirty="0" smtClean="0">
                <a:latin typeface="Arial Black" pitchFamily="34" charset="0"/>
              </a:rPr>
            </a:br>
            <a:r>
              <a:rPr lang="pt-BR" b="1" dirty="0" smtClean="0">
                <a:latin typeface="Arial Black" pitchFamily="34" charset="0"/>
              </a:rPr>
              <a:t>Congresso Nacional</a:t>
            </a: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09/05/19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Prof. Me. Alexandre </a:t>
            </a:r>
            <a:r>
              <a:rPr lang="pt-BR" dirty="0" err="1" smtClean="0">
                <a:latin typeface="Arial Black" pitchFamily="34" charset="0"/>
              </a:rPr>
              <a:t>Saramelli</a:t>
            </a:r>
            <a:r>
              <a:rPr lang="pt-BR" dirty="0" smtClean="0">
                <a:latin typeface="DigifaceWide" pitchFamily="2" charset="0"/>
              </a:rPr>
              <a:t/>
            </a:r>
            <a:br>
              <a:rPr lang="pt-BR" dirty="0" smtClean="0">
                <a:latin typeface="DigifaceWide" pitchFamily="2" charset="0"/>
              </a:rPr>
            </a:br>
            <a:r>
              <a:rPr lang="pt-BR" dirty="0">
                <a:latin typeface="DigifaceWide" pitchFamily="2" charset="0"/>
              </a:rPr>
              <a:t/>
            </a:r>
            <a:br>
              <a:rPr lang="pt-BR" dirty="0">
                <a:latin typeface="DigifaceWide" pitchFamily="2" charset="0"/>
              </a:rPr>
            </a:br>
            <a:r>
              <a:rPr lang="pt-BR" dirty="0" smtClean="0">
                <a:latin typeface="DigifaceWide" pitchFamily="2" charset="0"/>
              </a:rPr>
              <a:t> </a:t>
            </a:r>
            <a:endParaRPr lang="pt-BR" dirty="0">
              <a:latin typeface="DigifaceWide" pitchFamily="2" charset="0"/>
            </a:endParaRPr>
          </a:p>
        </p:txBody>
      </p:sp>
      <p:sp>
        <p:nvSpPr>
          <p:cNvPr id="3" name="AutoShape 2" descr="Ver a imagem de ori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2" descr="http://www.labolsaylavida.org/wp-content/uploads/2013/09/ar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05469" cy="38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-1495846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PROVÁVEIS </a:t>
            </a:r>
            <a:r>
              <a:rPr lang="pt-BR" sz="3600" b="1" dirty="0">
                <a:latin typeface="Arial Black" pitchFamily="34" charset="0"/>
              </a:rPr>
              <a:t>CAUSAS, ORDEM ESTRITAMENTE TÉCNICA: </a:t>
            </a:r>
            <a:r>
              <a:rPr lang="pt-BR" sz="1600" b="1" dirty="0">
                <a:latin typeface="Arial Black" pitchFamily="34" charset="0"/>
              </a:rPr>
              <a:t/>
            </a:r>
            <a:br>
              <a:rPr lang="pt-BR" sz="16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</a:t>
            </a: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Dificuldades de interdisciplinaridade entre a parte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de Ciências Sociais Aplicadas e Ciências STEM. </a:t>
            </a: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5122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184576" cy="41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-144463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PROVÁVEIS </a:t>
            </a:r>
            <a:r>
              <a:rPr lang="pt-BR" sz="3600" b="1" dirty="0">
                <a:latin typeface="Arial Black" pitchFamily="34" charset="0"/>
              </a:rPr>
              <a:t>CAUSAS, ORDEM </a:t>
            </a:r>
            <a:r>
              <a:rPr lang="pt-BR" sz="3600" b="1" dirty="0" smtClean="0">
                <a:latin typeface="Arial Black" pitchFamily="34" charset="0"/>
              </a:rPr>
              <a:t>SOCIAL: </a:t>
            </a:r>
            <a:r>
              <a:rPr lang="pt-BR" sz="1100" b="1" dirty="0">
                <a:latin typeface="Arial Black" pitchFamily="34" charset="0"/>
              </a:rPr>
              <a:t/>
            </a:r>
            <a:br>
              <a:rPr lang="pt-BR" sz="1100" b="1" dirty="0">
                <a:latin typeface="Arial Black" pitchFamily="34" charset="0"/>
              </a:rPr>
            </a:br>
            <a:r>
              <a:rPr lang="pt-BR" sz="1100" b="1" dirty="0" smtClean="0">
                <a:latin typeface="Arial Black" pitchFamily="34" charset="0"/>
              </a:rPr>
              <a:t/>
            </a:r>
            <a:br>
              <a:rPr lang="pt-BR" sz="11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</a:t>
            </a:r>
            <a:r>
              <a:rPr lang="pt-BR" sz="2400" b="1" dirty="0">
                <a:latin typeface="Arial Black" pitchFamily="34" charset="0"/>
              </a:rPr>
              <a:t>Excessiva expectativa de que a iniciativa privada assuma </a:t>
            </a:r>
            <a:r>
              <a:rPr lang="pt-BR" sz="2400" b="1" dirty="0" smtClean="0">
                <a:latin typeface="Arial Black" pitchFamily="34" charset="0"/>
              </a:rPr>
              <a:t>responsabilidades públicas e do cidadão.</a:t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8200" name="Picture 8" descr="https://4.bp.blogspot.com/-RCo4K9FrVRw/WvjVvcV-jJI/AAAAAAAAA20/9BHMwLOGE3oyDhHGlqXfNsdCzR6NiF15gCLcBGAs/s320/manifestacion-antonio-berni-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9620"/>
            <a:ext cx="6624736" cy="39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74549" y="6381328"/>
            <a:ext cx="533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Manifestación, ó</a:t>
            </a:r>
            <a:r>
              <a:rPr lang="es-ES" dirty="0" smtClean="0"/>
              <a:t>leo sobre tela de </a:t>
            </a:r>
            <a:r>
              <a:rPr lang="es-ES" dirty="0"/>
              <a:t>Antonio Berni - 1934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27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2564904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3600" b="1" dirty="0">
                <a:latin typeface="Arial Black" pitchFamily="34" charset="0"/>
              </a:rPr>
              <a:t>PROVÁVEIS CAUSAS, ORDEM SOCIAL:</a:t>
            </a:r>
            <a:br>
              <a:rPr lang="pt-BR" sz="3600" b="1" dirty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/>
            </a:r>
            <a:br>
              <a:rPr lang="pt-BR" sz="36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Origens da CLT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Caráter TUITIVO da Iniciativa Privada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Inspirações: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Carta Encíclica </a:t>
            </a:r>
            <a:r>
              <a:rPr lang="pt-BR" sz="2400" b="1" dirty="0" err="1" smtClean="0">
                <a:latin typeface="Arial Black" pitchFamily="34" charset="0"/>
              </a:rPr>
              <a:t>Rerum</a:t>
            </a:r>
            <a:r>
              <a:rPr lang="pt-BR" sz="2400" b="1" dirty="0" smtClean="0">
                <a:latin typeface="Arial Black" pitchFamily="34" charset="0"/>
              </a:rPr>
              <a:t> </a:t>
            </a:r>
            <a:r>
              <a:rPr lang="pt-BR" sz="2400" b="1" dirty="0" err="1" smtClean="0">
                <a:latin typeface="Arial Black" pitchFamily="34" charset="0"/>
              </a:rPr>
              <a:t>Novarum</a:t>
            </a:r>
            <a:r>
              <a:rPr lang="pt-BR" sz="2400" b="1" dirty="0" smtClean="0">
                <a:latin typeface="Arial Black" pitchFamily="34" charset="0"/>
              </a:rPr>
              <a:t> de 1891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Papa </a:t>
            </a:r>
            <a:r>
              <a:rPr lang="pt-BR" sz="2400" b="1" dirty="0" err="1" smtClean="0">
                <a:latin typeface="Arial Black" pitchFamily="34" charset="0"/>
              </a:rPr>
              <a:t>Leâo</a:t>
            </a:r>
            <a:r>
              <a:rPr lang="pt-BR" sz="2400" b="1" dirty="0" smtClean="0">
                <a:latin typeface="Arial Black" pitchFamily="34" charset="0"/>
              </a:rPr>
              <a:t> XIII – Inspiração liberal.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700" dirty="0" smtClean="0">
                <a:latin typeface="Arial Black" pitchFamily="34" charset="0"/>
              </a:rPr>
              <a:t>-  </a:t>
            </a:r>
            <a:r>
              <a:rPr lang="pt-BR" sz="2700" i="1" dirty="0" smtClean="0">
                <a:latin typeface="Arial Black" pitchFamily="34" charset="0"/>
              </a:rPr>
              <a:t>Carta </a:t>
            </a:r>
            <a:r>
              <a:rPr lang="pt-BR" sz="2700" i="1" dirty="0" err="1">
                <a:latin typeface="Arial Black" pitchFamily="34" charset="0"/>
              </a:rPr>
              <a:t>del</a:t>
            </a:r>
            <a:r>
              <a:rPr lang="pt-BR" sz="2700" i="1" dirty="0">
                <a:latin typeface="Arial Black" pitchFamily="34" charset="0"/>
              </a:rPr>
              <a:t> Lavoro</a:t>
            </a:r>
            <a:r>
              <a:rPr lang="pt-BR" sz="2700" dirty="0">
                <a:latin typeface="Arial Black" pitchFamily="34" charset="0"/>
              </a:rPr>
              <a:t>, </a:t>
            </a:r>
            <a:r>
              <a:rPr lang="pt-BR" sz="2700" dirty="0" smtClean="0">
                <a:latin typeface="Arial Black" pitchFamily="34" charset="0"/>
              </a:rPr>
              <a:t>de abril </a:t>
            </a:r>
            <a:r>
              <a:rPr lang="pt-BR" sz="2700" dirty="0">
                <a:latin typeface="Arial Black" pitchFamily="34" charset="0"/>
              </a:rPr>
              <a:t>de </a:t>
            </a:r>
            <a:r>
              <a:rPr lang="pt-BR" sz="2700" dirty="0" smtClean="0">
                <a:latin typeface="Arial Black" pitchFamily="34" charset="0"/>
              </a:rPr>
              <a:t>1927</a:t>
            </a:r>
            <a:br>
              <a:rPr lang="pt-BR" sz="2700" dirty="0" smtClean="0">
                <a:latin typeface="Arial Black" pitchFamily="34" charset="0"/>
              </a:rPr>
            </a:br>
            <a:r>
              <a:rPr lang="pt-BR" sz="2700" dirty="0" smtClean="0">
                <a:latin typeface="Arial Black" pitchFamily="34" charset="0"/>
              </a:rPr>
              <a:t>Inspiração fascista 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“Benito </a:t>
            </a:r>
            <a:r>
              <a:rPr lang="pt-BR" sz="2000" b="1" dirty="0"/>
              <a:t>Mussolini, exprimia os princípios sociais do ideário fascista e suas ideias de organização do trabalho, assumidamente atrelada ao Estado. No primeiro de seus 30 artigos, já afirma que a nação italiana “é uma unidade moral, política e econômica que se realiza integralmente no Estado fascista”. E acrescenta, no item seguinte, que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u="sng" dirty="0" smtClean="0"/>
              <a:t>o </a:t>
            </a:r>
            <a:r>
              <a:rPr lang="pt-BR" sz="2000" b="1" u="sng" dirty="0"/>
              <a:t>trabalho “é um dever social” que deve ser tutelado pelo </a:t>
            </a:r>
            <a:r>
              <a:rPr lang="pt-BR" sz="2000" b="1" u="sng" dirty="0" smtClean="0"/>
              <a:t>Estado</a:t>
            </a:r>
            <a:br>
              <a:rPr lang="pt-BR" sz="2000" b="1" u="sng" dirty="0" smtClean="0"/>
            </a:br>
            <a:r>
              <a:rPr lang="pt-BR" sz="2000" b="1" dirty="0">
                <a:latin typeface="Arial Black" pitchFamily="34" charset="0"/>
              </a:rPr>
              <a:t>Vitor </a:t>
            </a:r>
            <a:r>
              <a:rPr lang="pt-BR" sz="2000" b="1" dirty="0" err="1" smtClean="0">
                <a:latin typeface="Arial Black" pitchFamily="34" charset="0"/>
              </a:rPr>
              <a:t>Nuzzi</a:t>
            </a:r>
            <a:r>
              <a:rPr lang="pt-BR" sz="2000" b="1" dirty="0" smtClean="0">
                <a:latin typeface="Arial Black" pitchFamily="34" charset="0"/>
              </a:rPr>
              <a:t> 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>Fonte: https</a:t>
            </a:r>
            <a:r>
              <a:rPr lang="pt-BR" sz="2000" b="1" dirty="0"/>
              <a:t>://www.redebrasilatual.com.br/revistas/83/mais-para-a-esquerda</a:t>
            </a:r>
            <a:r>
              <a:rPr lang="pt-BR" sz="2400" b="1" dirty="0" smtClean="0">
                <a:latin typeface="Arial Black" pitchFamily="34" charset="0"/>
              </a:rPr>
              <a:t>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2132856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dirty="0" smtClean="0">
                <a:latin typeface="Arial Black" pitchFamily="34" charset="0"/>
              </a:rPr>
              <a:t>TEMORES ORDEM SOCIAL: </a:t>
            </a:r>
            <a:r>
              <a:rPr lang="pt-BR" sz="3600" b="1" dirty="0" smtClean="0">
                <a:latin typeface="Arial Black" pitchFamily="34" charset="0"/>
              </a:rPr>
              <a:t/>
            </a:r>
            <a:br>
              <a:rPr lang="pt-BR" sz="36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- </a:t>
            </a:r>
            <a:r>
              <a:rPr lang="pt-BR" sz="2400" b="1" dirty="0" smtClean="0">
                <a:latin typeface="Arial Black" pitchFamily="34" charset="0"/>
              </a:rPr>
              <a:t>Temor de Crença </a:t>
            </a:r>
            <a:r>
              <a:rPr lang="pt-BR" sz="2400" b="1" dirty="0">
                <a:latin typeface="Arial Black" pitchFamily="34" charset="0"/>
              </a:rPr>
              <a:t>excessiva na </a:t>
            </a:r>
            <a:r>
              <a:rPr lang="pt-BR" sz="2400" b="1" dirty="0" smtClean="0">
                <a:latin typeface="Arial Black" pitchFamily="34" charset="0"/>
              </a:rPr>
              <a:t>TI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Temor de </a:t>
            </a:r>
            <a:r>
              <a:rPr lang="pt-BR" sz="2400" b="1" dirty="0" err="1" smtClean="0">
                <a:latin typeface="Arial Black" pitchFamily="34" charset="0"/>
              </a:rPr>
              <a:t>hiperconcentração</a:t>
            </a:r>
            <a:r>
              <a:rPr lang="pt-BR" sz="2400" b="1" dirty="0" smtClean="0">
                <a:latin typeface="Arial Black" pitchFamily="34" charset="0"/>
              </a:rPr>
              <a:t> de dados em sistemas públicos.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 Temor de formação de Controles </a:t>
            </a:r>
            <a:r>
              <a:rPr lang="pt-BR" sz="2400" b="1" dirty="0" err="1" smtClean="0">
                <a:latin typeface="Arial Black" pitchFamily="34" charset="0"/>
              </a:rPr>
              <a:t>Panópticos</a:t>
            </a:r>
            <a:r>
              <a:rPr lang="pt-BR" sz="2400" b="1" dirty="0" smtClean="0">
                <a:latin typeface="Arial Black" pitchFamily="34" charset="0"/>
              </a:rPr>
              <a:t>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(Teoria do </a:t>
            </a:r>
            <a:r>
              <a:rPr lang="pt-BR" sz="2400" b="1" dirty="0" err="1" smtClean="0">
                <a:latin typeface="Arial Black" pitchFamily="34" charset="0"/>
              </a:rPr>
              <a:t>Panopticismo</a:t>
            </a:r>
            <a:r>
              <a:rPr lang="pt-BR" sz="2400" b="1" dirty="0" smtClean="0">
                <a:latin typeface="Arial Black" pitchFamily="34" charset="0"/>
              </a:rPr>
              <a:t> do Michel Foucault)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- </a:t>
            </a:r>
            <a:r>
              <a:rPr lang="pt-BR" sz="2400" b="1" dirty="0" smtClean="0">
                <a:latin typeface="Arial Black" pitchFamily="34" charset="0"/>
              </a:rPr>
              <a:t>Temor de falta </a:t>
            </a:r>
            <a:r>
              <a:rPr lang="pt-BR" sz="2400" b="1" dirty="0">
                <a:latin typeface="Arial Black" pitchFamily="34" charset="0"/>
              </a:rPr>
              <a:t>de ética quanto a segurança dos dados e privacidade.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 Temor de Formação de um </a:t>
            </a:r>
            <a:r>
              <a:rPr lang="pt-BR" sz="2400" b="1" dirty="0" err="1" smtClean="0">
                <a:latin typeface="Arial Black" pitchFamily="34" charset="0"/>
              </a:rPr>
              <a:t>Habitus</a:t>
            </a:r>
            <a:r>
              <a:rPr lang="pt-BR" sz="2400" b="1" dirty="0" smtClean="0">
                <a:latin typeface="Arial Black" pitchFamily="34" charset="0"/>
              </a:rPr>
              <a:t> negativo.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(Teoria do </a:t>
            </a:r>
            <a:r>
              <a:rPr lang="pt-BR" sz="2400" b="1" dirty="0" err="1" smtClean="0">
                <a:latin typeface="Arial Black" pitchFamily="34" charset="0"/>
              </a:rPr>
              <a:t>Habitus</a:t>
            </a:r>
            <a:r>
              <a:rPr lang="pt-BR" sz="2400" b="1" dirty="0" smtClean="0">
                <a:latin typeface="Arial Black" pitchFamily="34" charset="0"/>
              </a:rPr>
              <a:t>, de Pierre </a:t>
            </a:r>
            <a:r>
              <a:rPr lang="pt-BR" sz="2400" b="1" dirty="0" err="1" smtClean="0">
                <a:latin typeface="Arial Black" pitchFamily="34" charset="0"/>
              </a:rPr>
              <a:t>Bordieu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Resultado de imagem para panopticis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28" name="Picture 4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340769"/>
            <a:ext cx="5514975" cy="45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6290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2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548680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CHOQUES: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Falta de esforço de convergência entre: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 </a:t>
            </a:r>
            <a:r>
              <a:rPr lang="pt-BR" sz="2400" b="1" dirty="0" smtClean="0">
                <a:latin typeface="Arial Black" pitchFamily="34" charset="0"/>
              </a:rPr>
              <a:t>           Cultura de Gestão Pública brasileira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                         x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Cultura Empresarial, Tempos e Movimentos da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Iniciativa Privada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4098" name="Picture 2" descr="Ver a imagem de ori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024336" cy="20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87524" y="62068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CHOQUES: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Falta de esforço de convergência entre: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 </a:t>
            </a:r>
            <a:r>
              <a:rPr lang="pt-BR" sz="2400" b="1" dirty="0" smtClean="0">
                <a:latin typeface="Arial Black" pitchFamily="34" charset="0"/>
              </a:rPr>
              <a:t>      Visão contábil Pública  ( Popular “RFB GAAP”)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                         x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Contabilidade por Normas Internacionais IFRS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293096"/>
            <a:ext cx="53625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4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CHOQUES: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Falta de esforço de convergência entre: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Legislação Brasileira Saúde e Segurança do Trabalho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                         x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Normas Internacionais OHSAS 18.001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                   IS0 9001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                   ISO 37.120 </a:t>
            </a:r>
            <a:r>
              <a:rPr lang="pt-BR" sz="2400" b="1" dirty="0" err="1" smtClean="0">
                <a:latin typeface="Arial Black" pitchFamily="34" charset="0"/>
              </a:rPr>
              <a:t>Smart</a:t>
            </a:r>
            <a:r>
              <a:rPr lang="pt-BR" sz="2400" b="1" dirty="0" smtClean="0">
                <a:latin typeface="Arial Black" pitchFamily="34" charset="0"/>
              </a:rPr>
              <a:t> </a:t>
            </a:r>
            <a:r>
              <a:rPr lang="pt-BR" sz="2400" b="1" dirty="0" err="1" smtClean="0">
                <a:latin typeface="Arial Black" pitchFamily="34" charset="0"/>
              </a:rPr>
              <a:t>cities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Demais Boas Práticas Internacionais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3744416" cy="179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692696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CHOQUES: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Falta de esforço de convergência entre: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Procedimentos da Gestão Pública brasileira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                         x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               Conhecimento  Tácito e Formal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 </a:t>
            </a:r>
            <a:r>
              <a:rPr lang="pt-BR" sz="2400" b="1" dirty="0" smtClean="0">
                <a:latin typeface="Arial Black" pitchFamily="34" charset="0"/>
              </a:rPr>
              <a:t>                    trabalhado na Academia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 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9218" name="Picture 2" descr="C:\Users\Prof. Me. Alexandre\Pictures\Memes\Dcts Adm\memes\7\barreira hi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338"/>
            <a:ext cx="4104456" cy="61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5575" y="6336669"/>
            <a:ext cx="893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Imagem</a:t>
            </a:r>
            <a:r>
              <a:rPr lang="es-ES" dirty="0" smtClean="0"/>
              <a:t>: </a:t>
            </a:r>
            <a:r>
              <a:rPr lang="es-ES" dirty="0" err="1" smtClean="0"/>
              <a:t>colagem</a:t>
            </a:r>
            <a:r>
              <a:rPr lang="es-ES" dirty="0" smtClean="0"/>
              <a:t> /</a:t>
            </a:r>
            <a:r>
              <a:rPr lang="es-ES" dirty="0" err="1" smtClean="0"/>
              <a:t>adaptação</a:t>
            </a:r>
            <a:r>
              <a:rPr lang="es-ES" dirty="0" smtClean="0"/>
              <a:t> sobre </a:t>
            </a:r>
            <a:r>
              <a:rPr lang="es-ES" dirty="0" err="1" smtClean="0"/>
              <a:t>cartoon</a:t>
            </a:r>
            <a:r>
              <a:rPr lang="es-ES" dirty="0" smtClean="0"/>
              <a:t>  de </a:t>
            </a:r>
            <a:r>
              <a:rPr lang="es-ES" dirty="0" err="1" smtClean="0"/>
              <a:t>Christoph</a:t>
            </a:r>
            <a:r>
              <a:rPr lang="es-ES" dirty="0" smtClean="0"/>
              <a:t> </a:t>
            </a:r>
            <a:r>
              <a:rPr lang="es-ES" dirty="0" err="1" smtClean="0"/>
              <a:t>Niemann</a:t>
            </a:r>
            <a:r>
              <a:rPr lang="es-ES" dirty="0" smtClean="0"/>
              <a:t> para a revista New </a:t>
            </a:r>
            <a:r>
              <a:rPr lang="es-ES" dirty="0" err="1" smtClean="0"/>
              <a:t>Yorker</a:t>
            </a:r>
            <a:r>
              <a:rPr lang="es-ES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4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-180528" y="160338"/>
            <a:ext cx="9324528" cy="1656184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PROGRAMAÇÃO DESTA APRESENTAÇÃO: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- Visão Geral</a:t>
            </a:r>
            <a:br>
              <a:rPr lang="pt-BR" sz="4000" b="1" dirty="0" smtClean="0"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- Consequências</a:t>
            </a:r>
            <a:br>
              <a:rPr lang="pt-BR" sz="4000" b="1" dirty="0" smtClean="0"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- Sugestão</a:t>
            </a:r>
            <a:br>
              <a:rPr lang="pt-BR" sz="4000" b="1" dirty="0" smtClean="0"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- Inspirações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" y="836712"/>
            <a:ext cx="9067284" cy="543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365"/>
            <a:ext cx="8772401" cy="67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" y="164603"/>
            <a:ext cx="9015210" cy="633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71499" y="16033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O MAIOR PROBLEMA: </a:t>
            </a: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- </a:t>
            </a:r>
            <a:r>
              <a:rPr lang="pt-BR" sz="2400" b="1" dirty="0" smtClean="0">
                <a:latin typeface="Arial Black" pitchFamily="34" charset="0"/>
              </a:rPr>
              <a:t>JUS PUNIENDI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484784"/>
            <a:ext cx="3857625" cy="51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6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16033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b="1" dirty="0">
                <a:latin typeface="Arial Black" pitchFamily="34" charset="0"/>
              </a:rPr>
              <a:t>O MAIOR PROBLEMA: </a:t>
            </a:r>
            <a:br>
              <a:rPr lang="pt-BR" sz="3600" b="1" dirty="0">
                <a:latin typeface="Arial Black" pitchFamily="34" charset="0"/>
              </a:rPr>
            </a:br>
            <a:r>
              <a:rPr lang="pt-BR" sz="3600" b="1" dirty="0">
                <a:latin typeface="Arial Black" pitchFamily="34" charset="0"/>
              </a:rPr>
              <a:t/>
            </a:r>
            <a:br>
              <a:rPr lang="pt-BR" sz="3600" b="1" dirty="0">
                <a:latin typeface="Arial Black" pitchFamily="34" charset="0"/>
              </a:rPr>
            </a:br>
            <a:r>
              <a:rPr lang="pt-BR" sz="3600" b="1" dirty="0">
                <a:latin typeface="Arial Black" pitchFamily="34" charset="0"/>
              </a:rPr>
              <a:t>- JUS PUNIENDI</a:t>
            </a:r>
            <a:r>
              <a:rPr lang="pt-BR" sz="1600" b="1" dirty="0">
                <a:latin typeface="Arial Black" pitchFamily="34" charset="0"/>
              </a:rPr>
              <a:t/>
            </a:r>
            <a:br>
              <a:rPr lang="pt-BR" sz="16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Gárgulas textuais automatizadas/informatizadas.</a:t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8194" name="Picture 2" descr="Resultado de imagem para gargulas notre d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34" y="3040103"/>
            <a:ext cx="5332300" cy="35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 para gargu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0" y="3040103"/>
            <a:ext cx="3303724" cy="35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6" name="Picture 2" descr="C:\Users\Prof. Me. Alexandre\Pictures\FB_IMG_1542915766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99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5" y="1295391"/>
            <a:ext cx="4328522" cy="45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17" y="1295390"/>
            <a:ext cx="4919783" cy="45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7406" y="218173"/>
            <a:ext cx="7500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 Black" pitchFamily="34" charset="0"/>
              </a:rPr>
              <a:t>REVOLUÇÃO TRIBUTÁRIA: </a:t>
            </a:r>
          </a:p>
          <a:p>
            <a:r>
              <a:rPr lang="pt-BR" sz="3200" b="1" dirty="0" smtClean="0">
                <a:latin typeface="Arial Black" pitchFamily="34" charset="0"/>
              </a:rPr>
              <a:t>CASO MÉXICO</a:t>
            </a:r>
            <a:endParaRPr lang="pt-BR" sz="3200" b="1" dirty="0"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258" y="5949280"/>
            <a:ext cx="8411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Imagens</a:t>
            </a:r>
            <a:r>
              <a:rPr lang="es-ES" dirty="0" smtClean="0"/>
              <a:t>: Margarita Ríos- </a:t>
            </a:r>
            <a:r>
              <a:rPr lang="es-ES" dirty="0" err="1" smtClean="0"/>
              <a:t>Farjat</a:t>
            </a:r>
            <a:r>
              <a:rPr lang="es-ES" dirty="0" smtClean="0"/>
              <a:t> </a:t>
            </a:r>
            <a:r>
              <a:rPr lang="es-ES" dirty="0" err="1" smtClean="0"/>
              <a:t>Chefe</a:t>
            </a:r>
            <a:r>
              <a:rPr lang="es-ES" dirty="0" smtClean="0"/>
              <a:t> da SAT Mexicana e </a:t>
            </a:r>
            <a:r>
              <a:rPr lang="es-ES" dirty="0" err="1" smtClean="0"/>
              <a:t>Imagem</a:t>
            </a:r>
            <a:r>
              <a:rPr lang="es-ES" dirty="0" smtClean="0"/>
              <a:t> de </a:t>
            </a:r>
            <a:r>
              <a:rPr lang="es-ES" dirty="0" err="1" smtClean="0"/>
              <a:t>claquete</a:t>
            </a:r>
            <a:r>
              <a:rPr lang="es-ES" dirty="0" smtClean="0"/>
              <a:t> de </a:t>
            </a:r>
            <a:r>
              <a:rPr lang="es-ES" dirty="0" err="1" smtClean="0"/>
              <a:t>videoaulas</a:t>
            </a:r>
            <a:r>
              <a:rPr lang="es-ES" dirty="0" smtClean="0"/>
              <a:t> sobre o uso do sistema Mi Contabilidad.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0242" name="Picture 2" descr="C:\Users\Prof. Me. Alexandre\Pictures\Memes\Dcts Adm\memes\8\s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" y="1387829"/>
            <a:ext cx="80179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" y="31061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 Black" pitchFamily="34" charset="0"/>
              </a:rPr>
              <a:t>Precisamos MESMO de um </a:t>
            </a:r>
            <a:r>
              <a:rPr lang="pt-BR" sz="3200" b="1" dirty="0" err="1" smtClean="0">
                <a:latin typeface="Arial Black" pitchFamily="34" charset="0"/>
              </a:rPr>
              <a:t>eSocial</a:t>
            </a:r>
            <a:r>
              <a:rPr lang="pt-BR" sz="3200" b="1" dirty="0" smtClean="0">
                <a:latin typeface="Arial Black" pitchFamily="34" charset="0"/>
              </a:rPr>
              <a:t>, da forma como está?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5575" y="6336669"/>
            <a:ext cx="583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Imagem</a:t>
            </a:r>
            <a:r>
              <a:rPr lang="es-ES" dirty="0" smtClean="0"/>
              <a:t>: </a:t>
            </a:r>
            <a:r>
              <a:rPr lang="es-ES" dirty="0" err="1" smtClean="0"/>
              <a:t>colagem</a:t>
            </a:r>
            <a:r>
              <a:rPr lang="es-ES" dirty="0" smtClean="0"/>
              <a:t> /</a:t>
            </a:r>
            <a:r>
              <a:rPr lang="es-ES" dirty="0" err="1" smtClean="0"/>
              <a:t>adaptação</a:t>
            </a:r>
            <a:r>
              <a:rPr lang="es-ES" dirty="0" smtClean="0"/>
              <a:t> sobre </a:t>
            </a:r>
            <a:r>
              <a:rPr lang="es-ES" dirty="0" err="1" smtClean="0"/>
              <a:t>Cagle</a:t>
            </a:r>
            <a:r>
              <a:rPr lang="es-ES" dirty="0" smtClean="0"/>
              <a:t> </a:t>
            </a:r>
            <a:r>
              <a:rPr lang="es-ES" dirty="0" err="1" smtClean="0"/>
              <a:t>Cartoons</a:t>
            </a:r>
            <a:r>
              <a:rPr lang="es-ES" dirty="0" smtClean="0"/>
              <a:t> dos EUA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7975" y="98072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2050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725826"/>
            <a:ext cx="6455041" cy="35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7128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 Black" pitchFamily="34" charset="0"/>
              </a:rPr>
              <a:t>SUGESTÃO: </a:t>
            </a:r>
          </a:p>
          <a:p>
            <a:r>
              <a:rPr lang="pt-BR" sz="3200" b="1" dirty="0" smtClean="0">
                <a:latin typeface="Arial Black" pitchFamily="34" charset="0"/>
              </a:rPr>
              <a:t>Um </a:t>
            </a:r>
            <a:r>
              <a:rPr lang="pt-BR" sz="3200" b="1" dirty="0" err="1" smtClean="0">
                <a:latin typeface="Arial Black" pitchFamily="34" charset="0"/>
              </a:rPr>
              <a:t>eSocial</a:t>
            </a:r>
            <a:r>
              <a:rPr lang="pt-BR" sz="3200" b="1" dirty="0" smtClean="0">
                <a:latin typeface="Arial Black" pitchFamily="34" charset="0"/>
              </a:rPr>
              <a:t> integrado a um sistema de identificação e prontuário de toda a população, com gestão pública.  </a:t>
            </a:r>
          </a:p>
          <a:p>
            <a:r>
              <a:rPr lang="pt-BR" sz="3200" b="1" dirty="0" smtClean="0">
                <a:latin typeface="Arial Black" pitchFamily="34" charset="0"/>
              </a:rPr>
              <a:t>Inspiração: AADHAAR INDIANO</a:t>
            </a:r>
            <a:endParaRPr lang="pt-BR" sz="3200" b="1" dirty="0"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79911" y="6230734"/>
            <a:ext cx="2634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Aadhaar</a:t>
            </a:r>
            <a:r>
              <a:rPr lang="pt-BR" dirty="0"/>
              <a:t> </a:t>
            </a:r>
            <a:r>
              <a:rPr lang="pt-BR" dirty="0" err="1"/>
              <a:t>enrollment</a:t>
            </a:r>
            <a:r>
              <a:rPr lang="pt-BR" dirty="0"/>
              <a:t> , </a:t>
            </a:r>
            <a:r>
              <a:rPr lang="pt-BR" dirty="0" smtClean="0"/>
              <a:t>RNA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4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380"/>
            <a:ext cx="9144000" cy="695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2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55574" y="183718"/>
            <a:ext cx="8988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 Black" pitchFamily="34" charset="0"/>
                <a:cs typeface="Arial" pitchFamily="34" charset="0"/>
              </a:rPr>
              <a:t>“A </a:t>
            </a:r>
            <a:r>
              <a:rPr lang="pt-BR" sz="2400" dirty="0">
                <a:latin typeface="Arial Black" pitchFamily="34" charset="0"/>
                <a:cs typeface="Arial" pitchFamily="34" charset="0"/>
              </a:rPr>
              <a:t>experiência dos anos mais recentes demonstra, pelo contrário, que se toda a massa dos recursos e das potencialidades, postos à disposição do homem, não for regida por uma intenção moral e por uma orientação no sentido do verdadeiro bem do género humano, ela volta-se facilmente contra ele para o </a:t>
            </a:r>
            <a:r>
              <a:rPr lang="pt-BR" sz="2400" dirty="0" smtClean="0">
                <a:latin typeface="Arial Black" pitchFamily="34" charset="0"/>
                <a:cs typeface="Arial" pitchFamily="34" charset="0"/>
              </a:rPr>
              <a:t>oprimir”.</a:t>
            </a:r>
          </a:p>
          <a:p>
            <a:endParaRPr lang="pt-BR" sz="24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 Black" pitchFamily="34" charset="0"/>
                <a:cs typeface="Arial" pitchFamily="34" charset="0"/>
              </a:rPr>
              <a:t>São João Paulo II</a:t>
            </a:r>
          </a:p>
          <a:p>
            <a:r>
              <a:rPr lang="pt-BR" sz="2400" dirty="0" smtClean="0">
                <a:latin typeface="Arial Black" pitchFamily="34" charset="0"/>
                <a:cs typeface="Arial" pitchFamily="34" charset="0"/>
              </a:rPr>
              <a:t>Carta Encíclica </a:t>
            </a:r>
            <a:r>
              <a:rPr lang="pt-BR" sz="2400" dirty="0" err="1" smtClean="0">
                <a:latin typeface="Arial Black" pitchFamily="34" charset="0"/>
                <a:cs typeface="Arial" pitchFamily="34" charset="0"/>
              </a:rPr>
              <a:t>Sollicitudo</a:t>
            </a:r>
            <a:r>
              <a:rPr lang="pt-BR" sz="2400" dirty="0" smtClean="0">
                <a:latin typeface="Arial Black" pitchFamily="34" charset="0"/>
                <a:cs typeface="Arial" pitchFamily="34" charset="0"/>
              </a:rPr>
              <a:t> Rei </a:t>
            </a:r>
            <a:r>
              <a:rPr lang="pt-BR" sz="2400" dirty="0" err="1" smtClean="0">
                <a:latin typeface="Arial Black" pitchFamily="34" charset="0"/>
                <a:cs typeface="Arial" pitchFamily="34" charset="0"/>
              </a:rPr>
              <a:t>Socialis</a:t>
            </a:r>
            <a:r>
              <a:rPr lang="pt-BR" sz="2400" dirty="0" smtClean="0">
                <a:latin typeface="Arial Black" pitchFamily="34" charset="0"/>
                <a:cs typeface="Arial" pitchFamily="34" charset="0"/>
              </a:rPr>
              <a:t> 30/12/1987</a:t>
            </a:r>
            <a:endParaRPr lang="pt-BR" sz="24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9698" name="Picture 2" descr="Sollicitudo rei soci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4331808"/>
            <a:ext cx="1622600" cy="24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216880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                 </a:t>
            </a:r>
            <a:r>
              <a:rPr lang="pt-BR" sz="4800" dirty="0" smtClean="0">
                <a:latin typeface="Arial Black" pitchFamily="34" charset="0"/>
              </a:rPr>
              <a:t>MUITO OBRIGADO</a:t>
            </a:r>
            <a:r>
              <a:rPr lang="pt-BR" sz="5400" dirty="0" smtClean="0">
                <a:latin typeface="Arial Black" pitchFamily="34" charset="0"/>
              </a:rPr>
              <a:t>!</a:t>
            </a:r>
          </a:p>
          <a:p>
            <a:endParaRPr lang="pt-BR" sz="3200" dirty="0" smtClean="0">
              <a:latin typeface="Arial Black" pitchFamily="34" charset="0"/>
            </a:endParaRPr>
          </a:p>
          <a:p>
            <a:r>
              <a:rPr lang="pt-BR" sz="3200" dirty="0" smtClean="0">
                <a:latin typeface="Arial Black" pitchFamily="34" charset="0"/>
              </a:rPr>
              <a:t>                 </a:t>
            </a:r>
            <a:endParaRPr lang="pt-BR" sz="3200" dirty="0">
              <a:latin typeface="Arial Black" pitchFamily="34" charset="0"/>
            </a:endParaRPr>
          </a:p>
        </p:txBody>
      </p:sp>
      <p:pic>
        <p:nvPicPr>
          <p:cNvPr id="25602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31" y="1234899"/>
            <a:ext cx="70104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657225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536575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61175" y="0"/>
            <a:ext cx="4867275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6820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3" tooltip="Exibir página"/>
              </a:rPr>
              <a:t>railroad worker 1900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95703" y="5644975"/>
            <a:ext cx="768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Foto: </a:t>
            </a:r>
            <a:r>
              <a:rPr lang="pt-BR" b="1" dirty="0" err="1" smtClean="0"/>
              <a:t>Rail</a:t>
            </a:r>
            <a:r>
              <a:rPr lang="pt-BR" b="1" dirty="0" smtClean="0"/>
              <a:t> </a:t>
            </a:r>
            <a:r>
              <a:rPr lang="pt-BR" b="1" dirty="0" err="1" smtClean="0"/>
              <a:t>Workers</a:t>
            </a:r>
            <a:r>
              <a:rPr lang="pt-BR" b="1" dirty="0" smtClean="0"/>
              <a:t> 1900</a:t>
            </a:r>
          </a:p>
          <a:p>
            <a:r>
              <a:rPr lang="pt-BR" b="1" dirty="0" smtClean="0"/>
              <a:t>HOMENAGEM AO DEPUTADO ALEXIS FONTEYNE E SUA LOCOMOTIVA, QUE MANTÉM NO GABINETE!</a:t>
            </a:r>
          </a:p>
        </p:txBody>
      </p:sp>
    </p:spTree>
    <p:extLst>
      <p:ext uri="{BB962C8B-B14F-4D97-AF65-F5344CB8AC3E}">
        <p14:creationId xmlns:p14="http://schemas.microsoft.com/office/powerpoint/2010/main" val="21659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3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895601" cy="451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02441" y="332656"/>
            <a:ext cx="8136904" cy="165618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 Black" pitchFamily="34" charset="0"/>
              </a:rPr>
              <a:t>Estamos aqui para ajudar, </a:t>
            </a:r>
            <a:r>
              <a:rPr lang="pt-BR" sz="3600" b="1" dirty="0">
                <a:latin typeface="Arial Black" pitchFamily="34" charset="0"/>
              </a:rPr>
              <a:t>C</a:t>
            </a:r>
            <a:r>
              <a:rPr lang="pt-BR" sz="3600" b="1" dirty="0" smtClean="0">
                <a:latin typeface="Arial Black" pitchFamily="34" charset="0"/>
              </a:rPr>
              <a:t>ONTAR.</a:t>
            </a:r>
            <a:r>
              <a:rPr lang="pt-BR" sz="3600" dirty="0" smtClean="0">
                <a:latin typeface="Arial Black" pitchFamily="34" charset="0"/>
              </a:rPr>
              <a:t> </a:t>
            </a:r>
            <a:endParaRPr lang="pt-BR" sz="3600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5239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05962" y="1988840"/>
            <a:ext cx="4932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Redes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Sociais</a:t>
            </a:r>
            <a:r>
              <a:rPr lang="en-US" dirty="0" smtClean="0">
                <a:latin typeface="Arial Black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Guerreiros</a:t>
            </a:r>
            <a:r>
              <a:rPr lang="en-US" dirty="0" smtClean="0">
                <a:latin typeface="Arial Black" pitchFamily="34" charset="0"/>
              </a:rPr>
              <a:t> do DP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Grupo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Discussão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eSocial</a:t>
            </a:r>
            <a:endParaRPr lang="en-US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eSocial</a:t>
            </a:r>
            <a:r>
              <a:rPr lang="en-US" dirty="0" smtClean="0">
                <a:latin typeface="Arial Black" pitchFamily="34" charset="0"/>
              </a:rPr>
              <a:t> da </a:t>
            </a:r>
            <a:r>
              <a:rPr lang="en-US" dirty="0" err="1" smtClean="0">
                <a:latin typeface="Arial Black" pitchFamily="34" charset="0"/>
              </a:rPr>
              <a:t>Depressão</a:t>
            </a:r>
            <a:endParaRPr lang="en-US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Contabilidade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Perguntas</a:t>
            </a:r>
            <a:r>
              <a:rPr lang="en-US" dirty="0" smtClean="0">
                <a:latin typeface="Arial Black" pitchFamily="34" charset="0"/>
              </a:rPr>
              <a:t> e </a:t>
            </a:r>
            <a:r>
              <a:rPr lang="en-US" dirty="0" err="1" smtClean="0">
                <a:latin typeface="Arial Black" pitchFamily="34" charset="0"/>
              </a:rPr>
              <a:t>Respostas</a:t>
            </a:r>
            <a:endParaRPr lang="en-US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Contabilidade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Conteúdos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Perguntas</a:t>
            </a:r>
            <a:r>
              <a:rPr lang="en-US" dirty="0" smtClean="0">
                <a:latin typeface="Arial Black" pitchFamily="34" charset="0"/>
              </a:rPr>
              <a:t> e </a:t>
            </a:r>
            <a:r>
              <a:rPr lang="en-US" dirty="0" err="1" smtClean="0">
                <a:latin typeface="Arial Black" pitchFamily="34" charset="0"/>
              </a:rPr>
              <a:t>Respostas</a:t>
            </a:r>
            <a:endParaRPr lang="en-US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Contadores</a:t>
            </a:r>
            <a:r>
              <a:rPr lang="en-US" dirty="0" smtClean="0">
                <a:latin typeface="Arial Black" pitchFamily="34" charset="0"/>
              </a:rPr>
              <a:t> do </a:t>
            </a:r>
            <a:r>
              <a:rPr lang="en-US" dirty="0" err="1" smtClean="0">
                <a:latin typeface="Arial Black" pitchFamily="34" charset="0"/>
              </a:rPr>
              <a:t>Brasil</a:t>
            </a:r>
            <a:endParaRPr lang="en-US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Entre outros…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Contadores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sem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Chatice</a:t>
            </a:r>
            <a:endParaRPr lang="en-US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165618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 Black" pitchFamily="34" charset="0"/>
              </a:rPr>
              <a:t>Ideia básica: </a:t>
            </a:r>
            <a:br>
              <a:rPr lang="pt-BR" sz="36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Integração</a:t>
            </a:r>
            <a:br>
              <a:rPr lang="pt-BR" sz="36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Simplificação </a:t>
            </a:r>
            <a:endParaRPr lang="pt-BR" sz="3600" b="1" dirty="0">
              <a:latin typeface="Arial Black" pitchFamily="34" charset="0"/>
            </a:endParaRPr>
          </a:p>
        </p:txBody>
      </p:sp>
      <p:pic>
        <p:nvPicPr>
          <p:cNvPr id="6146" name="Picture 2" descr="Resultado de imagem para esocial integ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6" y="2057032"/>
            <a:ext cx="6199857" cy="47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PROBLEMAS BÁSICOS OPERACIONAIS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Comunicação homem x máquina: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>- Entrada de dados via formulários, digitação manual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Excesso de telas a acessar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Diferentes versões Java, integração em rede impossível. </a:t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sp>
        <p:nvSpPr>
          <p:cNvPr id="3" name="AutoShape 2" descr="Resultado de imagem para ja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ja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57811"/>
            <a:ext cx="3534680" cy="212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97834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5575" y="-9092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3600" b="1" dirty="0" smtClean="0">
                <a:latin typeface="Arial Black" pitchFamily="34" charset="0"/>
              </a:rPr>
              <a:t>PROVÁVEIS CAUSAS, ORDEM ESTRITAMENTE TÉCNICA: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Tecnologia de primeira geração, abordagem já obsoleta. 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>- Ausência de uso de recursos como AI (PROMETEA, por exemplo), </a:t>
            </a:r>
            <a:r>
              <a:rPr lang="pt-BR" sz="2400" b="1" dirty="0" err="1" smtClean="0">
                <a:latin typeface="Arial Black" pitchFamily="34" charset="0"/>
              </a:rPr>
              <a:t>Blockchain</a:t>
            </a:r>
            <a:r>
              <a:rPr lang="pt-BR" sz="2400" b="1" dirty="0" smtClean="0">
                <a:latin typeface="Arial Black" pitchFamily="34" charset="0"/>
              </a:rPr>
              <a:t>, Linguagem Contábil XBRL.</a:t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>
                <a:latin typeface="Arial Black" pitchFamily="34" charset="0"/>
              </a:rPr>
              <a:t/>
            </a:r>
            <a:br>
              <a:rPr lang="pt-BR" sz="2400" b="1" dirty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endParaRPr lang="pt-BR" sz="2400" b="1" dirty="0"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8" y="3933056"/>
            <a:ext cx="7381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206</Words>
  <Application>Microsoft Office PowerPoint</Application>
  <PresentationFormat>Apresentação na tela (4:3)</PresentationFormat>
  <Paragraphs>54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DigifaceWide</vt:lpstr>
      <vt:lpstr>Wingdings</vt:lpstr>
      <vt:lpstr>Tema do Office</vt:lpstr>
      <vt:lpstr>Audiência Pública eSocial Congresso Nacional 09/05/19 Prof. Me. Alexandre Saramelli   </vt:lpstr>
      <vt:lpstr>         PROGRAMAÇÃO DESTA APRESENTAÇÃO:   - Visão Geral - Consequências - Sugestão - Inspirações </vt:lpstr>
      <vt:lpstr>Apresentação do PowerPoint</vt:lpstr>
      <vt:lpstr>Apresentação do PowerPoint</vt:lpstr>
      <vt:lpstr>Apresentação do PowerPoint</vt:lpstr>
      <vt:lpstr>Estamos aqui para ajudar, CONTAR. </vt:lpstr>
      <vt:lpstr>Ideia básica:  Integração Simplificação </vt:lpstr>
      <vt:lpstr>   PROBLEMAS BÁSICOS OPERACIONAIS   Comunicação homem x máquina:  - Entrada de dados via formulários, digitação manual - Excesso de telas a acessar - Diferentes versões Java, integração em rede impossível.  </vt:lpstr>
      <vt:lpstr>          PROVÁVEIS CAUSAS, ORDEM ESTRITAMENTE TÉCNICA:     - Tecnologia de primeira geração, abordagem já obsoleta.  - Ausência de uso de recursos como AI (PROMETEA, por exemplo), Blockchain, Linguagem Contábil XBRL.    </vt:lpstr>
      <vt:lpstr>           PROVÁVEIS CAUSAS, ORDEM ESTRITAMENTE TÉCNICA:    - Dificuldades de interdisciplinaridade entre a parte  de Ciências Sociais Aplicadas e Ciências STEM. </vt:lpstr>
      <vt:lpstr>    PROVÁVEIS CAUSAS, ORDEM SOCIAL:   - Excessiva expectativa de que a iniciativa privada assuma responsabilidades públicas e do cidadão. </vt:lpstr>
      <vt:lpstr>  PROVÁVEIS CAUSAS, ORDEM SOCIAL:  - Origens da CLT - Caráter TUITIVO da Iniciativa Privada  Inspirações:  - Carta Encíclica Rerum Novarum de 1891  Papa Leâo XIII – Inspiração liberal.  -  Carta del Lavoro, de abril de 1927 Inspiração fascista    “Benito Mussolini, exprimia os princípios sociais do ideário fascista e suas ideias de organização do trabalho, assumidamente atrelada ao Estado. No primeiro de seus 30 artigos, já afirma que a nação italiana “é uma unidade moral, política e econômica que se realiza integralmente no Estado fascista”. E acrescenta, no item seguinte, que  o trabalho “é um dever social” que deve ser tutelado pelo Estado Vitor Nuzzi   Fonte: https://www.redebrasilatual.com.br/revistas/83/mais-para-a-esquerda   </vt:lpstr>
      <vt:lpstr>   TEMORES ORDEM SOCIAL:   - Temor de Crença excessiva na TI  - Temor de hiperconcentração de dados em sistemas públicos.   -  Temor de formação de Controles Panópticos  (Teoria do Panopticismo do Michel Foucault)  - Temor de falta de ética quanto a segurança dos dados e privacidade.  -  Temor de Formação de um Habitus negativo. (Teoria do Habitus, de Pierre Bordieu   </vt:lpstr>
      <vt:lpstr>Apresentação do PowerPoint</vt:lpstr>
      <vt:lpstr>       CHOQUES:   - Falta de esforço de convergência entre:                         Cultura de Gestão Pública brasileira                                            x         Cultura Empresarial, Tempos e Movimentos da        Iniciativa Privada   </vt:lpstr>
      <vt:lpstr>       CHOQUES:   - Falta de esforço de convergência entre:                    Visão contábil Pública  ( Popular “RFB GAAP”)                                            x         Contabilidade por Normas Internacionais IFRS    </vt:lpstr>
      <vt:lpstr>       CHOQUES:   - Falta de esforço de convergência entre:              Legislação Brasileira Saúde e Segurança do Trabalho                                            x                Normas Internacionais OHSAS 18.001                                      IS0 9001                                     ISO 37.120 Smart cities                Demais Boas Práticas Internacionais    </vt:lpstr>
      <vt:lpstr>       CHOQUES:   - Falta de esforço de convergência entre:                  Procedimentos da Gestão Pública brasileira                                             x                   Conhecimento  Tácito e Formal                       trabalhado na Academia      </vt:lpstr>
      <vt:lpstr>         </vt:lpstr>
      <vt:lpstr>         </vt:lpstr>
      <vt:lpstr>         </vt:lpstr>
      <vt:lpstr>         </vt:lpstr>
      <vt:lpstr>         </vt:lpstr>
      <vt:lpstr>   O MAIOR PROBLEMA:   - JUS PUNIENDI    </vt:lpstr>
      <vt:lpstr>   O MAIOR PROBLEMA:   - JUS PUNIENDI  - Gárgulas textuais automatizadas/informatizadas. </vt:lpstr>
      <vt:lpstr>Apresentação do PowerPoint</vt:lpstr>
      <vt:lpstr>         </vt:lpstr>
      <vt:lpstr>         </vt:lpstr>
      <vt:lpstr>         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Prof. Me. Alexandre</dc:creator>
  <cp:lastModifiedBy>Andressa Paranhos Guimarães</cp:lastModifiedBy>
  <cp:revision>59</cp:revision>
  <dcterms:created xsi:type="dcterms:W3CDTF">2019-05-02T14:17:51Z</dcterms:created>
  <dcterms:modified xsi:type="dcterms:W3CDTF">2019-05-09T12:35:04Z</dcterms:modified>
</cp:coreProperties>
</file>