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98" r:id="rId3"/>
    <p:sldId id="301" r:id="rId4"/>
    <p:sldId id="324" r:id="rId5"/>
    <p:sldId id="302" r:id="rId6"/>
    <p:sldId id="303" r:id="rId7"/>
    <p:sldId id="304" r:id="rId8"/>
    <p:sldId id="305" r:id="rId9"/>
    <p:sldId id="316" r:id="rId10"/>
    <p:sldId id="306" r:id="rId11"/>
    <p:sldId id="307" r:id="rId12"/>
    <p:sldId id="308" r:id="rId13"/>
    <p:sldId id="309" r:id="rId14"/>
    <p:sldId id="326" r:id="rId15"/>
    <p:sldId id="327" r:id="rId16"/>
    <p:sldId id="321" r:id="rId17"/>
    <p:sldId id="328" r:id="rId18"/>
    <p:sldId id="333" r:id="rId19"/>
    <p:sldId id="329" r:id="rId20"/>
    <p:sldId id="332" r:id="rId21"/>
    <p:sldId id="325" r:id="rId22"/>
    <p:sldId id="323" r:id="rId23"/>
    <p:sldId id="322" r:id="rId24"/>
    <p:sldId id="310" r:id="rId25"/>
    <p:sldId id="311" r:id="rId26"/>
    <p:sldId id="334" r:id="rId27"/>
    <p:sldId id="335" r:id="rId28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IRETORIO%20INPI\INPI\AFINPI\Reestrutura&#231;&#227;o\Apresenta&#231;&#227;o%20nos%20Mist&#233;rios\Planilha%20Numero%20de%20Examinadores%20-%202010%20a%20201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IRETORIO%20INPI\INPI\AFINPI\Reestrutura&#231;&#227;o\Apresenta&#231;&#227;o%20nos%20Mist&#233;rios\Planilha%20Numero%20de%20Examinadores%20-%202010%20a%20201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IRETORIO%20INPI\INPI\AFINPI\Reestrutura&#231;&#227;o\Apresenta&#231;&#227;o%20nos%20Mist&#233;rios\Planilha%20Numero%20de%20Examinadores%20-%202010%20a%202014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IRETORIO%20INPI\INPI\AFINPI\Reestrutura&#231;&#227;o\Apresenta&#231;&#227;o%20nos%20Mist&#233;rios\Planilha%20Numero%20de%20Examinadores%20-%202010%20a%202014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'Examinadores por Escritórios'!$B$2</c:f>
              <c:strCache>
                <c:ptCount val="1"/>
                <c:pt idx="0">
                  <c:v>EPO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'Examinadores por Escritórios'!$A$3:$A$7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'Examinadores por Escritórios'!$B$3:$B$7</c:f>
              <c:numCache>
                <c:formatCode>General</c:formatCode>
                <c:ptCount val="5"/>
                <c:pt idx="0">
                  <c:v>3966</c:v>
                </c:pt>
                <c:pt idx="1">
                  <c:v>3949</c:v>
                </c:pt>
                <c:pt idx="2">
                  <c:v>3987</c:v>
                </c:pt>
                <c:pt idx="3">
                  <c:v>4112</c:v>
                </c:pt>
                <c:pt idx="4">
                  <c:v>4221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363456"/>
        <c:axId val="146363064"/>
      </c:lineChart>
      <c:catAx>
        <c:axId val="14636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363064"/>
        <c:crosses val="autoZero"/>
        <c:auto val="1"/>
        <c:lblAlgn val="ctr"/>
        <c:lblOffset val="100"/>
        <c:noMultiLvlLbl val="0"/>
      </c:catAx>
      <c:valAx>
        <c:axId val="146363064"/>
        <c:scaling>
          <c:orientation val="minMax"/>
          <c:min val="39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363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'Examinadores por Escritórios'!$D$2</c:f>
              <c:strCache>
                <c:ptCount val="1"/>
                <c:pt idx="0">
                  <c:v>KIPO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'Examinadores por Escritórios'!$A$3:$A$7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'Examinadores por Escritórios'!$D$3:$D$7</c:f>
              <c:numCache>
                <c:formatCode>General</c:formatCode>
                <c:ptCount val="5"/>
                <c:pt idx="0">
                  <c:v>712</c:v>
                </c:pt>
                <c:pt idx="1">
                  <c:v>794</c:v>
                </c:pt>
                <c:pt idx="2">
                  <c:v>813</c:v>
                </c:pt>
                <c:pt idx="3">
                  <c:v>812</c:v>
                </c:pt>
                <c:pt idx="4">
                  <c:v>813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361496"/>
        <c:axId val="146361104"/>
      </c:lineChart>
      <c:catAx>
        <c:axId val="146361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361104"/>
        <c:crosses val="autoZero"/>
        <c:auto val="1"/>
        <c:lblAlgn val="ctr"/>
        <c:lblOffset val="100"/>
        <c:noMultiLvlLbl val="0"/>
      </c:catAx>
      <c:valAx>
        <c:axId val="146361104"/>
        <c:scaling>
          <c:orientation val="minMax"/>
          <c:min val="7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3614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'Examinadores por Escritórios'!$E$2</c:f>
              <c:strCache>
                <c:ptCount val="1"/>
                <c:pt idx="0">
                  <c:v>USPTO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'Examinadores por Escritórios'!$A$3:$A$7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'Examinadores por Escritórios'!$E$3:$E$7</c:f>
              <c:numCache>
                <c:formatCode>General</c:formatCode>
                <c:ptCount val="5"/>
                <c:pt idx="0">
                  <c:v>6128</c:v>
                </c:pt>
                <c:pt idx="1">
                  <c:v>6690</c:v>
                </c:pt>
                <c:pt idx="2">
                  <c:v>7831</c:v>
                </c:pt>
                <c:pt idx="3">
                  <c:v>7928</c:v>
                </c:pt>
                <c:pt idx="4">
                  <c:v>9145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775584"/>
        <c:axId val="146775976"/>
      </c:lineChart>
      <c:catAx>
        <c:axId val="14677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775976"/>
        <c:crosses val="autoZero"/>
        <c:auto val="1"/>
        <c:lblAlgn val="ctr"/>
        <c:lblOffset val="100"/>
        <c:noMultiLvlLbl val="0"/>
      </c:catAx>
      <c:valAx>
        <c:axId val="146775976"/>
        <c:scaling>
          <c:orientation val="minMax"/>
          <c:max val="10000"/>
          <c:min val="6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7755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'Examinadores por Escritórios'!$F$2</c:f>
              <c:strCache>
                <c:ptCount val="1"/>
                <c:pt idx="0">
                  <c:v>INPI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'Examinadores por Escritórios'!$A$3:$A$7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'Examinadores por Escritórios'!$F$3:$F$7</c:f>
              <c:numCache>
                <c:formatCode>General</c:formatCode>
                <c:ptCount val="5"/>
                <c:pt idx="0">
                  <c:v>267</c:v>
                </c:pt>
                <c:pt idx="1">
                  <c:v>229</c:v>
                </c:pt>
                <c:pt idx="2">
                  <c:v>225</c:v>
                </c:pt>
                <c:pt idx="3">
                  <c:v>204</c:v>
                </c:pt>
                <c:pt idx="4">
                  <c:v>187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776760"/>
        <c:axId val="146777152"/>
      </c:lineChart>
      <c:catAx>
        <c:axId val="146776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777152"/>
        <c:crosses val="autoZero"/>
        <c:auto val="1"/>
        <c:lblAlgn val="ctr"/>
        <c:lblOffset val="100"/>
        <c:noMultiLvlLbl val="0"/>
      </c:catAx>
      <c:valAx>
        <c:axId val="146777152"/>
        <c:scaling>
          <c:orientation val="minMax"/>
          <c:min val="1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7767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693C-6488-40AA-A7CE-B17CC638D484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9FE57D-AE2D-4F1B-9A89-F48E7F0D998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693C-6488-40AA-A7CE-B17CC638D484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E57D-AE2D-4F1B-9A89-F48E7F0D99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F9FE57D-AE2D-4F1B-9A89-F48E7F0D998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693C-6488-40AA-A7CE-B17CC638D484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693C-6488-40AA-A7CE-B17CC638D484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F9FE57D-AE2D-4F1B-9A89-F48E7F0D998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693C-6488-40AA-A7CE-B17CC638D484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9FE57D-AE2D-4F1B-9A89-F48E7F0D998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7FE693C-6488-40AA-A7CE-B17CC638D484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E57D-AE2D-4F1B-9A89-F48E7F0D998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693C-6488-40AA-A7CE-B17CC638D484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F9FE57D-AE2D-4F1B-9A89-F48E7F0D998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693C-6488-40AA-A7CE-B17CC638D484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F9FE57D-AE2D-4F1B-9A89-F48E7F0D99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693C-6488-40AA-A7CE-B17CC638D484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9FE57D-AE2D-4F1B-9A89-F48E7F0D998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9FE57D-AE2D-4F1B-9A89-F48E7F0D998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693C-6488-40AA-A7CE-B17CC638D484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F9FE57D-AE2D-4F1B-9A89-F48E7F0D998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7FE693C-6488-40AA-A7CE-B17CC638D484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7FE693C-6488-40AA-A7CE-B17CC638D484}" type="datetimeFigureOut">
              <a:rPr lang="pt-BR" smtClean="0"/>
              <a:pPr/>
              <a:t>29/11/2016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9FE57D-AE2D-4F1B-9A89-F48E7F0D998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8701" y="2924944"/>
            <a:ext cx="7056784" cy="3273896"/>
          </a:xfrm>
        </p:spPr>
        <p:txBody>
          <a:bodyPr>
            <a:normAutofit fontScale="25000" lnSpcReduction="20000"/>
          </a:bodyPr>
          <a:lstStyle/>
          <a:p>
            <a:endParaRPr lang="pt-BR" sz="1400" dirty="0" smtClean="0"/>
          </a:p>
          <a:p>
            <a:r>
              <a:rPr lang="pt-BR" sz="11000" dirty="0" smtClean="0">
                <a:solidFill>
                  <a:schemeClr val="tx2">
                    <a:lumMod val="75000"/>
                  </a:schemeClr>
                </a:solidFill>
              </a:rPr>
              <a:t>Debater o </a:t>
            </a:r>
            <a:r>
              <a:rPr lang="pt-BR" sz="11000" dirty="0" err="1" smtClean="0">
                <a:solidFill>
                  <a:schemeClr val="tx2">
                    <a:lumMod val="75000"/>
                  </a:schemeClr>
                </a:solidFill>
              </a:rPr>
              <a:t>pl</a:t>
            </a:r>
            <a:r>
              <a:rPr lang="pt-BR" sz="11000" dirty="0" smtClean="0">
                <a:solidFill>
                  <a:schemeClr val="tx2">
                    <a:lumMod val="75000"/>
                  </a:schemeClr>
                </a:solidFill>
              </a:rPr>
              <a:t> 3.406, que altera a lei n° 9.279, de 14 de maio de 1996, para definir prazo máximo para o exame de pedidos de registro de marcas e de concessão de patentes</a:t>
            </a:r>
            <a:endParaRPr lang="pt-BR" sz="1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268759"/>
            <a:ext cx="8784976" cy="864097"/>
          </a:xfrm>
        </p:spPr>
        <p:txBody>
          <a:bodyPr>
            <a:no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Audiência Pública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 smtClean="0"/>
              <a:t>PL 3.406 / 2015 </a:t>
            </a:r>
            <a:br>
              <a:rPr lang="pt-BR" sz="2400" b="1" dirty="0" smtClean="0"/>
            </a:br>
            <a:r>
              <a:rPr lang="pt-BR" sz="2400" b="1" dirty="0" smtClean="0"/>
              <a:t>Origem: PLS 316 / 2013</a:t>
            </a:r>
            <a:endParaRPr lang="pt-BR" sz="2400" b="1" dirty="0"/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>
            <a:duotone>
              <a:srgbClr val="8064A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5"/>
          <a:stretch/>
        </p:blipFill>
        <p:spPr bwMode="auto">
          <a:xfrm>
            <a:off x="3635895" y="298697"/>
            <a:ext cx="1728193" cy="682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627784" y="6438277"/>
            <a:ext cx="3958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Brasília – novembro - 2016</a:t>
            </a:r>
            <a:endParaRPr lang="pt-B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BACKLOG E NÚMERO DE EXAMINADORES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 smtClean="0"/>
              <a:t> </a:t>
            </a:r>
            <a:endParaRPr lang="pt-BR" sz="1400" dirty="0"/>
          </a:p>
        </p:txBody>
      </p:sp>
      <p:pic>
        <p:nvPicPr>
          <p:cNvPr id="6" name="Imagem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67" y="1680655"/>
            <a:ext cx="848836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1"/>
          <p:cNvSpPr>
            <a:spLocks noChangeArrowheads="1"/>
          </p:cNvSpPr>
          <p:nvPr/>
        </p:nvSpPr>
        <p:spPr bwMode="auto">
          <a:xfrm>
            <a:off x="539552" y="5437673"/>
            <a:ext cx="79200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200" dirty="0" smtClean="0"/>
              <a:t>(1) INPI totaliza os pedidos de patentes de invenção e modelos de utilidade aguardando decisão final .</a:t>
            </a:r>
          </a:p>
          <a:p>
            <a:r>
              <a:rPr lang="pt-BR" altLang="pt-BR" sz="1200" dirty="0" smtClean="0"/>
              <a:t>(2) Número de examinadores em exercício ao longo do ano (média), informado pela DIRPA.</a:t>
            </a:r>
          </a:p>
          <a:p>
            <a:r>
              <a:rPr lang="pt-BR" altLang="pt-BR" sz="1200" dirty="0" smtClean="0"/>
              <a:t>Fonte: IP5 General </a:t>
            </a:r>
            <a:r>
              <a:rPr lang="pt-BR" altLang="pt-BR" sz="1200" dirty="0" err="1" smtClean="0"/>
              <a:t>Information</a:t>
            </a:r>
            <a:r>
              <a:rPr lang="pt-BR" altLang="pt-BR" sz="1200" dirty="0" smtClean="0"/>
              <a:t>, USPTO 2015 Performance </a:t>
            </a:r>
            <a:r>
              <a:rPr lang="pt-BR" altLang="pt-BR" sz="1200" dirty="0" err="1" smtClean="0"/>
              <a:t>and</a:t>
            </a:r>
            <a:r>
              <a:rPr lang="pt-BR" altLang="pt-BR" sz="1200" dirty="0" smtClean="0"/>
              <a:t> </a:t>
            </a:r>
            <a:r>
              <a:rPr lang="pt-BR" altLang="pt-BR" sz="1200" dirty="0" err="1" smtClean="0"/>
              <a:t>Accountability</a:t>
            </a:r>
            <a:r>
              <a:rPr lang="pt-BR" altLang="pt-BR" sz="1200" dirty="0" smtClean="0"/>
              <a:t> </a:t>
            </a:r>
            <a:r>
              <a:rPr lang="pt-BR" altLang="pt-BR" sz="1200" dirty="0" err="1" smtClean="0"/>
              <a:t>Report</a:t>
            </a:r>
            <a:r>
              <a:rPr lang="pt-BR" altLang="pt-BR" sz="1200" dirty="0" smtClean="0"/>
              <a:t> (Fiscal </a:t>
            </a:r>
            <a:r>
              <a:rPr lang="pt-BR" altLang="pt-BR" sz="1200" dirty="0" err="1" smtClean="0"/>
              <a:t>Year</a:t>
            </a:r>
            <a:r>
              <a:rPr lang="pt-BR" altLang="pt-BR" sz="1200" dirty="0" smtClean="0"/>
              <a:t>), Tabela anual de indicadores (DIRPA) e quadro de examinadores (CGRH) do INPI. </a:t>
            </a:r>
          </a:p>
          <a:p>
            <a:endParaRPr lang="pt-BR" altLang="pt-BR" sz="1200" dirty="0"/>
          </a:p>
        </p:txBody>
      </p:sp>
    </p:spTree>
    <p:extLst>
      <p:ext uri="{BB962C8B-B14F-4D97-AF65-F5344CB8AC3E}">
        <p14:creationId xmlns:p14="http://schemas.microsoft.com/office/powerpoint/2010/main" val="17992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CURVA DO NÚMERO DE EXAMINADORES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 smtClean="0"/>
              <a:t> </a:t>
            </a:r>
            <a:endParaRPr lang="pt-BR" sz="1400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1290637" y="2273771"/>
          <a:ext cx="2971800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/>
          <p:nvPr/>
        </p:nvGraphicFramePr>
        <p:xfrm>
          <a:off x="4881562" y="2273771"/>
          <a:ext cx="2971800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/>
          <p:nvPr/>
        </p:nvGraphicFramePr>
        <p:xfrm>
          <a:off x="1290637" y="4207346"/>
          <a:ext cx="2971800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/>
          <p:nvPr/>
        </p:nvGraphicFramePr>
        <p:xfrm>
          <a:off x="4881562" y="4207346"/>
          <a:ext cx="2971800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Retângulo 11"/>
          <p:cNvSpPr/>
          <p:nvPr/>
        </p:nvSpPr>
        <p:spPr>
          <a:xfrm>
            <a:off x="449729" y="1691516"/>
            <a:ext cx="824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Gráfico de Tendência do Número de Examinadores</a:t>
            </a:r>
          </a:p>
        </p:txBody>
      </p:sp>
    </p:spTree>
    <p:extLst>
      <p:ext uri="{BB962C8B-B14F-4D97-AF65-F5344CB8AC3E}">
        <p14:creationId xmlns:p14="http://schemas.microsoft.com/office/powerpoint/2010/main" val="17992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PRINCIPAL PROBLEMA NO INPI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ClrTx/>
              <a:buFont typeface="Arial" pitchFamily="34" charset="0"/>
              <a:buChar char="•"/>
            </a:pPr>
            <a:r>
              <a:rPr lang="pt-BR" sz="2000" dirty="0" smtClean="0"/>
              <a:t>A </a:t>
            </a:r>
            <a:r>
              <a:rPr lang="pt-BR" sz="2000" b="1" u="sng" dirty="0" smtClean="0"/>
              <a:t>dificuldade em reter tal profissional</a:t>
            </a:r>
            <a:r>
              <a:rPr lang="pt-BR" sz="2000" dirty="0" smtClean="0"/>
              <a:t> possui um custo elevadíssimo, haja vista que, para a preparação de um examinador de patentes são necessários, no mínimo, </a:t>
            </a:r>
            <a:r>
              <a:rPr lang="pt-BR" sz="2000" b="1" u="sng" dirty="0" smtClean="0"/>
              <a:t>dois anos</a:t>
            </a:r>
            <a:r>
              <a:rPr lang="pt-BR" sz="2000" dirty="0" smtClean="0"/>
              <a:t>. </a:t>
            </a:r>
            <a:r>
              <a:rPr lang="pt-BR" sz="2000" b="1" u="sng" dirty="0" smtClean="0"/>
              <a:t>Na formação é necessário ter tutores</a:t>
            </a:r>
            <a:r>
              <a:rPr lang="pt-BR" sz="2000" dirty="0" smtClean="0"/>
              <a:t>. O examinador tem </a:t>
            </a:r>
            <a:r>
              <a:rPr lang="pt-BR" sz="2000" b="1" u="sng" dirty="0" smtClean="0"/>
              <a:t>responsabilidade jurídica e no conselho de classe</a:t>
            </a:r>
            <a:r>
              <a:rPr lang="pt-BR" sz="2000" dirty="0" smtClean="0"/>
              <a:t>. </a:t>
            </a:r>
            <a:endParaRPr lang="pt-BR" altLang="pt-BR" sz="2000" dirty="0" smtClean="0"/>
          </a:p>
          <a:p>
            <a:pPr marL="0" indent="0">
              <a:buNone/>
            </a:pPr>
            <a:endParaRPr lang="pt-BR" sz="1400" dirty="0"/>
          </a:p>
        </p:txBody>
      </p:sp>
      <p:sp>
        <p:nvSpPr>
          <p:cNvPr id="4" name="Seta para a direita 3"/>
          <p:cNvSpPr/>
          <p:nvPr/>
        </p:nvSpPr>
        <p:spPr>
          <a:xfrm>
            <a:off x="1619671" y="2276872"/>
            <a:ext cx="6480721" cy="4392488"/>
          </a:xfrm>
          <a:prstGeom prst="rightArrow">
            <a:avLst/>
          </a:prstGeom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upo 4"/>
          <p:cNvGrpSpPr/>
          <p:nvPr/>
        </p:nvGrpSpPr>
        <p:grpSpPr>
          <a:xfrm>
            <a:off x="260802" y="3462536"/>
            <a:ext cx="2781309" cy="1964928"/>
            <a:chOff x="9282" y="1473696"/>
            <a:chExt cx="2781309" cy="1964928"/>
          </a:xfrm>
          <a:scene3d>
            <a:camera prst="orthographicFront"/>
            <a:lightRig rig="chilly" dir="t"/>
          </a:scene3d>
        </p:grpSpPr>
        <p:sp>
          <p:nvSpPr>
            <p:cNvPr id="12" name="Retângulo de cantos arredondados 11"/>
            <p:cNvSpPr/>
            <p:nvPr/>
          </p:nvSpPr>
          <p:spPr>
            <a:xfrm>
              <a:off x="9282" y="1473696"/>
              <a:ext cx="2781309" cy="1964928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105202" y="1569616"/>
              <a:ext cx="2589469" cy="17730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kern="1200" dirty="0" smtClean="0">
                  <a:solidFill>
                    <a:schemeClr val="tx1"/>
                  </a:solidFill>
                </a:rPr>
                <a:t>No caso do concurso do ano de 2012, das 70 vagas previstas para Pesquisador em Propriedade Industrial, </a:t>
              </a:r>
              <a:r>
                <a:rPr lang="pt-BR" sz="1500" b="1" kern="1200" dirty="0" smtClean="0">
                  <a:solidFill>
                    <a:srgbClr val="FF0000"/>
                  </a:solidFill>
                </a:rPr>
                <a:t>apenas 28 foram preenchidas, ou seja, 40%</a:t>
              </a:r>
              <a:r>
                <a:rPr lang="pt-BR" sz="1500" b="1" kern="1200" dirty="0" smtClean="0">
                  <a:solidFill>
                    <a:schemeClr val="tx1"/>
                  </a:solidFill>
                </a:rPr>
                <a:t>.</a:t>
              </a:r>
              <a:r>
                <a:rPr lang="pt-BR" sz="1500" b="1" kern="1200" dirty="0" smtClean="0"/>
                <a:t> </a:t>
              </a:r>
              <a:endParaRPr lang="pt-BR" sz="1500" kern="1200" dirty="0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181345" y="3462536"/>
            <a:ext cx="2781309" cy="1964928"/>
            <a:chOff x="2929825" y="1473696"/>
            <a:chExt cx="2781309" cy="1964928"/>
          </a:xfrm>
          <a:scene3d>
            <a:camera prst="orthographicFront"/>
            <a:lightRig rig="chilly" dir="t"/>
          </a:scene3d>
        </p:grpSpPr>
        <p:sp>
          <p:nvSpPr>
            <p:cNvPr id="10" name="Retângulo de cantos arredondados 9"/>
            <p:cNvSpPr/>
            <p:nvPr/>
          </p:nvSpPr>
          <p:spPr>
            <a:xfrm>
              <a:off x="2929825" y="1473696"/>
              <a:ext cx="2781309" cy="1964928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3025745" y="1569616"/>
              <a:ext cx="2589469" cy="17730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kern="1200" dirty="0" smtClean="0">
                  <a:solidFill>
                    <a:schemeClr val="tx1"/>
                  </a:solidFill>
                </a:rPr>
                <a:t>Destes, 7 já pediram exoneração, a fim de ocupar cargos em outros órgãos (apenas 30% de vagas estão hoje ocupadas). </a:t>
              </a:r>
              <a:endParaRPr lang="pt-BR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6101888" y="3462536"/>
            <a:ext cx="2781309" cy="1964928"/>
            <a:chOff x="5850368" y="1473696"/>
            <a:chExt cx="2781309" cy="1964928"/>
          </a:xfrm>
          <a:scene3d>
            <a:camera prst="orthographicFront"/>
            <a:lightRig rig="chilly" dir="t"/>
          </a:scene3d>
        </p:grpSpPr>
        <p:sp>
          <p:nvSpPr>
            <p:cNvPr id="8" name="Retângulo de cantos arredondados 7"/>
            <p:cNvSpPr/>
            <p:nvPr/>
          </p:nvSpPr>
          <p:spPr>
            <a:xfrm>
              <a:off x="5850368" y="1473696"/>
              <a:ext cx="2781309" cy="1964928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5946288" y="1569616"/>
              <a:ext cx="2589469" cy="17730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kern="1200" dirty="0" smtClean="0">
                  <a:solidFill>
                    <a:schemeClr val="tx1"/>
                  </a:solidFill>
                </a:rPr>
                <a:t>Os concursados do ano de 2014 acabaram de ser convocados, mas da previsão inicial de 140, foram chamados apenas 70 candidatos (maio, 2016), sendo que 7 </a:t>
              </a:r>
              <a:r>
                <a:rPr lang="pt-BR" sz="1500" dirty="0" smtClean="0">
                  <a:solidFill>
                    <a:schemeClr val="tx1"/>
                  </a:solidFill>
                </a:rPr>
                <a:t>nem tomaram posse</a:t>
              </a:r>
              <a:r>
                <a:rPr lang="pt-BR" sz="1500" kern="1200" dirty="0" smtClean="0">
                  <a:solidFill>
                    <a:schemeClr val="tx1"/>
                  </a:solidFill>
                </a:rPr>
                <a:t>.</a:t>
              </a:r>
              <a:endParaRPr lang="pt-BR" sz="15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2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CENÁRIOS ATÉ 2019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 smtClean="0"/>
              <a:t> </a:t>
            </a:r>
            <a:endParaRPr lang="pt-BR" sz="1400" dirty="0"/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6992" y="1700807"/>
            <a:ext cx="6883400" cy="460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92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PADRÃO DE EXAME DE PATENTES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ClrTx/>
              <a:buFont typeface="Arial" pitchFamily="34" charset="0"/>
              <a:buChar char="•"/>
            </a:pPr>
            <a:r>
              <a:rPr lang="pt-BR" sz="2400" dirty="0" smtClean="0"/>
              <a:t>Cada examinador de patentes, no INPI, redige em média um parecer (1° exame) a cada 17 horas trabalhadas.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pt-BR" altLang="pt-BR" sz="2400" dirty="0" smtClean="0"/>
              <a:t>A título de referência foi feito um levantamento do tempo de exame no escritório americano (USPTO).</a:t>
            </a:r>
            <a:endParaRPr lang="pt-BR" sz="2400" b="1" u="sng" dirty="0" smtClean="0"/>
          </a:p>
          <a:p>
            <a:pPr marL="0" indent="0">
              <a:buNone/>
            </a:pPr>
            <a:endParaRPr lang="pt-BR" sz="1400" dirty="0" smtClean="0"/>
          </a:p>
          <a:p>
            <a:pPr marL="0" indent="0">
              <a:buNone/>
            </a:pPr>
            <a:endParaRPr lang="pt-BR" sz="1400" dirty="0" smtClean="0"/>
          </a:p>
          <a:p>
            <a:pPr marL="0" indent="0">
              <a:buNone/>
            </a:pPr>
            <a:endParaRPr lang="pt-B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92" y="3212976"/>
            <a:ext cx="6273852" cy="301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31666" y="6430160"/>
            <a:ext cx="7920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USPTO </a:t>
            </a:r>
            <a:r>
              <a:rPr lang="pt-B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2014-2018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PADRÃO DE EXAME DE PATENTES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03920" cy="4572000"/>
          </a:xfrm>
        </p:spPr>
        <p:txBody>
          <a:bodyPr>
            <a:normAutofit/>
          </a:bodyPr>
          <a:lstStyle/>
          <a:p>
            <a:pPr algn="just">
              <a:buClrTx/>
              <a:buFont typeface="Arial" pitchFamily="34" charset="0"/>
              <a:buChar char="•"/>
            </a:pPr>
            <a:r>
              <a:rPr lang="pt-BR" altLang="pt-BR" sz="2400" dirty="0" smtClean="0"/>
              <a:t>Trabalho e qualidade reconhecidos nacional e internacionalmente, tendo inclusive pareceres nossos traduzidos para o inglês e publicados no site do EPO como subsídios ao exame.</a:t>
            </a:r>
            <a:endParaRPr lang="pt-BR" sz="2400" b="1" u="sng" dirty="0" smtClean="0"/>
          </a:p>
          <a:p>
            <a:pPr marL="0" indent="0">
              <a:buNone/>
            </a:pPr>
            <a:endParaRPr lang="pt-BR" sz="1400" dirty="0" smtClean="0"/>
          </a:p>
          <a:p>
            <a:pPr marL="0" indent="0">
              <a:buNone/>
            </a:pPr>
            <a:endParaRPr lang="pt-BR" sz="1400" dirty="0" smtClean="0"/>
          </a:p>
          <a:p>
            <a:pPr marL="0" indent="0">
              <a:buNone/>
            </a:pPr>
            <a:endParaRPr lang="pt-BR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630" y="2957896"/>
            <a:ext cx="736678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630" y="5080732"/>
            <a:ext cx="7366786" cy="126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02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ARTIGOS RELACIONADOS AOS PRAZOS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/>
              <a:t>TEMPO DE SIGILO</a:t>
            </a:r>
          </a:p>
          <a:p>
            <a:pPr algn="just"/>
            <a:endParaRPr lang="pt-BR" sz="2000" dirty="0" smtClean="0"/>
          </a:p>
          <a:p>
            <a:pPr algn="just">
              <a:buClrTx/>
            </a:pPr>
            <a:r>
              <a:rPr lang="pt-BR" altLang="pt-BR" sz="2000" dirty="0"/>
              <a:t>Artigo 30 - O pedido de patente será mantido em </a:t>
            </a:r>
            <a:r>
              <a:rPr lang="pt-BR" altLang="pt-BR" sz="2000" b="1" u="sng" dirty="0"/>
              <a:t>sigilo durante 18 (dezoito) meses</a:t>
            </a:r>
            <a:r>
              <a:rPr lang="pt-BR" altLang="pt-BR" sz="2000" dirty="0"/>
              <a:t> contados da data de depósito ou da prioridade mais antiga, quando houver, após o que será publicado, à exceção do caso previsto no Artigo 75 (Patente de Interesse da  Defesa Nacional</a:t>
            </a:r>
            <a:r>
              <a:rPr lang="pt-BR" altLang="pt-BR" sz="2000" dirty="0" smtClean="0"/>
              <a:t>)</a:t>
            </a:r>
            <a:r>
              <a:rPr lang="pt-BR" sz="2000" dirty="0" smtClean="0"/>
              <a:t>.</a:t>
            </a:r>
          </a:p>
          <a:p>
            <a:pPr marL="0" indent="0" algn="just">
              <a:buClrTx/>
              <a:buNone/>
            </a:pPr>
            <a:endParaRPr lang="pt-BR" sz="2000" dirty="0" smtClean="0"/>
          </a:p>
          <a:p>
            <a:pPr algn="just">
              <a:buClrTx/>
            </a:pPr>
            <a:r>
              <a:rPr lang="pt-BR" altLang="pt-BR" sz="2000" dirty="0"/>
              <a:t>A inexistência de tal Artigo, poderia resultar na perda de possibilidade de requerer patente em países não signatários de tratados internacionais que asseguram prazo de prioridade (TRIPS e </a:t>
            </a:r>
            <a:r>
              <a:rPr lang="pt-BR" altLang="pt-BR" sz="2000" dirty="0" smtClean="0"/>
              <a:t>PCT).</a:t>
            </a:r>
          </a:p>
          <a:p>
            <a:pPr algn="just">
              <a:buClrTx/>
            </a:pPr>
            <a:endParaRPr lang="pt-BR" sz="2000" dirty="0"/>
          </a:p>
          <a:p>
            <a:pPr algn="just">
              <a:buClrTx/>
            </a:pPr>
            <a:r>
              <a:rPr lang="pt-BR" sz="2000" dirty="0" smtClean="0"/>
              <a:t>O tempo de sigilo também é utilizado no caso de prioridade interna e retirada do pedido até 16 meses do depósito.</a:t>
            </a:r>
          </a:p>
          <a:p>
            <a:pPr marL="0" indent="0">
              <a:buNone/>
            </a:pPr>
            <a:endParaRPr lang="pt-BR" sz="1400" dirty="0"/>
          </a:p>
        </p:txBody>
      </p:sp>
      <p:sp>
        <p:nvSpPr>
          <p:cNvPr id="7" name="Retângulo 6"/>
          <p:cNvSpPr/>
          <p:nvPr/>
        </p:nvSpPr>
        <p:spPr>
          <a:xfrm>
            <a:off x="179512" y="6404189"/>
            <a:ext cx="87849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 smtClean="0"/>
              <a:t>Fonte: LPI – Lei da Propriedade Industrial de  14/05/1996. 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17992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ARTIGOS RELACIONADOS AOS PRAZOS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/>
              <a:t>SUBSÍDIOS AO EXAME</a:t>
            </a:r>
          </a:p>
          <a:p>
            <a:pPr algn="just"/>
            <a:endParaRPr lang="pt-BR" sz="2000" dirty="0" smtClean="0"/>
          </a:p>
          <a:p>
            <a:pPr algn="just">
              <a:buClrTx/>
            </a:pPr>
            <a:r>
              <a:rPr lang="pt-BR" altLang="pt-BR" sz="2000" dirty="0"/>
              <a:t>Artigo 31 - Publicado o pedido de patente e até o final do exame, será facultada a apresentação, pelos interessados, de </a:t>
            </a:r>
            <a:r>
              <a:rPr lang="pt-BR" altLang="pt-BR" sz="2000" b="1" u="sng" dirty="0"/>
              <a:t>documentos e informações para subsidiarem o </a:t>
            </a:r>
            <a:r>
              <a:rPr lang="pt-BR" altLang="pt-BR" sz="2000" b="1" u="sng" dirty="0" smtClean="0"/>
              <a:t>exame</a:t>
            </a:r>
            <a:r>
              <a:rPr lang="pt-BR" sz="2000" dirty="0" smtClean="0"/>
              <a:t>.</a:t>
            </a:r>
          </a:p>
          <a:p>
            <a:pPr marL="0" indent="0" algn="just">
              <a:buClrTx/>
              <a:buNone/>
            </a:pPr>
            <a:endParaRPr lang="pt-BR" sz="2000" dirty="0" smtClean="0"/>
          </a:p>
          <a:p>
            <a:pPr algn="just">
              <a:buClrTx/>
            </a:pPr>
            <a:r>
              <a:rPr lang="pt-BR" altLang="pt-BR" sz="2000" dirty="0"/>
              <a:t>Parágrafo único - O exame não será iniciado antes de decorridos </a:t>
            </a:r>
            <a:r>
              <a:rPr lang="pt-BR" altLang="pt-BR" sz="2000" b="1" u="sng" dirty="0"/>
              <a:t>60 (sessenta) dias da publicação do pedido</a:t>
            </a:r>
            <a:r>
              <a:rPr lang="pt-BR" altLang="pt-BR" sz="2000" dirty="0" smtClean="0"/>
              <a:t>.</a:t>
            </a:r>
          </a:p>
          <a:p>
            <a:pPr algn="just">
              <a:buClrTx/>
            </a:pPr>
            <a:endParaRPr lang="pt-BR" altLang="pt-BR" sz="2000" dirty="0"/>
          </a:p>
          <a:p>
            <a:pPr algn="just">
              <a:buClrTx/>
            </a:pPr>
            <a:r>
              <a:rPr lang="pt-BR" altLang="pt-BR" sz="2000" dirty="0"/>
              <a:t>Os subsídios ao exame têm como objetivo trazer informações que auxiliem o examinador durante o exame </a:t>
            </a:r>
            <a:r>
              <a:rPr lang="pt-BR" altLang="pt-BR" sz="2000" dirty="0" smtClean="0"/>
              <a:t>técnico.</a:t>
            </a:r>
          </a:p>
          <a:p>
            <a:pPr algn="just">
              <a:buClrTx/>
            </a:pPr>
            <a:endParaRPr lang="pt-BR" sz="2000" dirty="0" smtClean="0"/>
          </a:p>
          <a:p>
            <a:pPr marL="0" indent="0">
              <a:buNone/>
            </a:pP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179512" y="6404189"/>
            <a:ext cx="87849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 smtClean="0"/>
              <a:t>Fonte: LPI – Lei da Propriedade Industrial de  14/05/1996. 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2441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ARTIGOS RELACIONADOS AOS PRAZOS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/>
              <a:t>MANIFESTAÇÃO DO REQUERENTE</a:t>
            </a:r>
          </a:p>
          <a:p>
            <a:pPr algn="just"/>
            <a:endParaRPr lang="pt-BR" sz="2000" dirty="0" smtClean="0"/>
          </a:p>
          <a:p>
            <a:pPr algn="just">
              <a:buClr>
                <a:schemeClr val="tx1"/>
              </a:buClr>
            </a:pPr>
            <a:r>
              <a:rPr lang="pt-BR" altLang="pt-BR" sz="2000" dirty="0"/>
              <a:t>Artigo 36 - Quando o parecer for pela não </a:t>
            </a:r>
            <a:r>
              <a:rPr lang="pt-BR" altLang="pt-BR" sz="2000" dirty="0" err="1"/>
              <a:t>patenteabilidade</a:t>
            </a:r>
            <a:r>
              <a:rPr lang="pt-BR" altLang="pt-BR" sz="2000" dirty="0"/>
              <a:t> ou pelo não enquadramento do pedido na natureza reivindicada ou formular qualquer exigência, o depositante será intimado para manifestar-se </a:t>
            </a:r>
            <a:r>
              <a:rPr lang="pt-BR" altLang="pt-BR" sz="2000" b="1" u="sng" dirty="0"/>
              <a:t>no prazo de 90 (noventa) dias </a:t>
            </a:r>
            <a:r>
              <a:rPr lang="pt-BR" altLang="pt-BR" sz="2000" b="1" u="sng" dirty="0" smtClean="0"/>
              <a:t>.</a:t>
            </a:r>
            <a:r>
              <a:rPr lang="pt-BR" altLang="pt-BR" sz="2000" dirty="0" smtClean="0"/>
              <a:t> </a:t>
            </a:r>
            <a:endParaRPr lang="pt-BR" altLang="pt-BR" sz="2000" dirty="0"/>
          </a:p>
          <a:p>
            <a:pPr marL="0" indent="0" algn="just">
              <a:buNone/>
            </a:pPr>
            <a:endParaRPr lang="pt-BR" altLang="pt-BR" sz="2000" dirty="0"/>
          </a:p>
          <a:p>
            <a:pPr marL="0" indent="0" algn="just">
              <a:buNone/>
            </a:pPr>
            <a:r>
              <a:rPr lang="pt-BR" altLang="pt-BR" sz="2000" dirty="0" smtClean="0"/>
              <a:t>Parágrafo 2° - </a:t>
            </a:r>
            <a:r>
              <a:rPr lang="pt-BR" altLang="pt-BR" sz="2000" dirty="0"/>
              <a:t>Respondida a exigência, </a:t>
            </a:r>
            <a:r>
              <a:rPr lang="pt-BR" altLang="pt-BR" sz="2000" b="1" u="sng" dirty="0"/>
              <a:t>ainda que não cumprida</a:t>
            </a:r>
            <a:r>
              <a:rPr lang="pt-BR" altLang="pt-BR" sz="2000" dirty="0"/>
              <a:t>, ou contestada sua formulação, e havendo ou não manifestação sobre a </a:t>
            </a:r>
            <a:r>
              <a:rPr lang="pt-BR" altLang="pt-BR" sz="2000" dirty="0" err="1"/>
              <a:t>patenteabilidade</a:t>
            </a:r>
            <a:r>
              <a:rPr lang="pt-BR" altLang="pt-BR" sz="2000" dirty="0"/>
              <a:t> ou o enquadramento, dar-se-á prosseguimento ao exame</a:t>
            </a:r>
            <a:r>
              <a:rPr lang="pt-BR" altLang="pt-BR" sz="2000" dirty="0" smtClean="0"/>
              <a:t>.</a:t>
            </a:r>
          </a:p>
          <a:p>
            <a:pPr marL="0" indent="0" algn="just">
              <a:buNone/>
            </a:pPr>
            <a:endParaRPr lang="pt-BR" altLang="pt-BR" sz="2000" dirty="0" smtClean="0"/>
          </a:p>
          <a:p>
            <a:pPr algn="just">
              <a:buClrTx/>
            </a:pPr>
            <a:r>
              <a:rPr lang="pt-BR" sz="2000" dirty="0" smtClean="0"/>
              <a:t>O que seria feito com os pedidos de patentes pendentes ?</a:t>
            </a:r>
          </a:p>
          <a:p>
            <a:pPr marL="0" indent="0">
              <a:buNone/>
            </a:pP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179512" y="6404189"/>
            <a:ext cx="87849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 smtClean="0"/>
              <a:t>Fonte: LPI – Lei da Propriedade Industrial de  14/05/1996. 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42192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ARTIGOS SOBRE PEDIDO DE EXAME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/>
              <a:t>PEDIDO DE EXAME</a:t>
            </a:r>
          </a:p>
          <a:p>
            <a:pPr algn="just">
              <a:buClrTx/>
            </a:pPr>
            <a:r>
              <a:rPr lang="pt-BR" altLang="pt-BR" sz="2000" dirty="0" smtClean="0"/>
              <a:t>Artigo </a:t>
            </a:r>
            <a:r>
              <a:rPr lang="pt-BR" altLang="pt-BR" sz="2000" dirty="0"/>
              <a:t>33 - O exame do pedido de patente deverá ser requerido pelo </a:t>
            </a:r>
            <a:r>
              <a:rPr lang="pt-BR" altLang="pt-BR" sz="2000" b="1" dirty="0"/>
              <a:t>depositante ou por qualquer interessado</a:t>
            </a:r>
            <a:r>
              <a:rPr lang="pt-BR" altLang="pt-BR" sz="2000" dirty="0"/>
              <a:t>, no prazo de 36 (trinta e seis) meses contados da data do depósito, sob pena do arquivamento do pedido</a:t>
            </a:r>
            <a:r>
              <a:rPr lang="pt-BR" sz="2000" dirty="0" smtClean="0"/>
              <a:t>.</a:t>
            </a:r>
          </a:p>
          <a:p>
            <a:pPr algn="just">
              <a:buClrTx/>
            </a:pPr>
            <a:endParaRPr lang="pt-BR" sz="2000" dirty="0" smtClean="0"/>
          </a:p>
          <a:p>
            <a:pPr algn="just">
              <a:buClr>
                <a:schemeClr val="tx1"/>
              </a:buClr>
            </a:pPr>
            <a:r>
              <a:rPr lang="pt-BR" altLang="pt-BR" sz="2000" dirty="0" smtClean="0"/>
              <a:t>Artigo 34 - Requerido o exame, deverão ser apresentados, </a:t>
            </a:r>
            <a:r>
              <a:rPr lang="pt-BR" altLang="pt-BR" sz="2000" b="1" u="sng" dirty="0" smtClean="0"/>
              <a:t>no prazo de 60 (sessenta) dias</a:t>
            </a:r>
            <a:r>
              <a:rPr lang="pt-BR" altLang="pt-BR" sz="2000" dirty="0" smtClean="0"/>
              <a:t>, sempre que solicitado, sob pena de arquivamento do pedido: </a:t>
            </a:r>
          </a:p>
          <a:p>
            <a:pPr marL="0" indent="0" algn="just">
              <a:buNone/>
            </a:pPr>
            <a:r>
              <a:rPr lang="pt-BR" altLang="pt-BR" sz="2000" dirty="0" smtClean="0"/>
              <a:t>	I - objeções, buscas de anterioridade e resultados de 	exame...reivindicação de prioridade; </a:t>
            </a:r>
          </a:p>
          <a:p>
            <a:pPr marL="0" indent="0" algn="just">
              <a:buNone/>
            </a:pPr>
            <a:r>
              <a:rPr lang="pt-BR" altLang="pt-BR" sz="2000" dirty="0" smtClean="0"/>
              <a:t>	II - documentos necessários à regularização do processo....;</a:t>
            </a:r>
          </a:p>
          <a:p>
            <a:pPr marL="0" indent="0" algn="just">
              <a:buNone/>
            </a:pPr>
            <a:r>
              <a:rPr lang="pt-BR" altLang="pt-BR" sz="2000" dirty="0" smtClean="0"/>
              <a:t>	III - tradução simples do documento .....</a:t>
            </a:r>
          </a:p>
          <a:p>
            <a:pPr algn="just">
              <a:buClrTx/>
            </a:pPr>
            <a:endParaRPr lang="pt-BR" sz="2000" dirty="0" smtClean="0"/>
          </a:p>
          <a:p>
            <a:pPr marL="0" indent="0" algn="just">
              <a:buClrTx/>
              <a:buNone/>
            </a:pPr>
            <a:endParaRPr lang="pt-BR" sz="2000" dirty="0" smtClean="0"/>
          </a:p>
          <a:p>
            <a:pPr algn="just">
              <a:buClrTx/>
            </a:pPr>
            <a:endParaRPr lang="pt-BR" sz="2000" dirty="0" smtClean="0"/>
          </a:p>
          <a:p>
            <a:pPr marL="0" indent="0">
              <a:buNone/>
            </a:pP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179512" y="6404189"/>
            <a:ext cx="87849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 smtClean="0"/>
              <a:t>Fonte: LPI – Lei da Propriedade Industrial de  14/05/1996. 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1956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PEDIDOS DEPOSITADOS (2007-2014)</a:t>
            </a:r>
            <a:endParaRPr lang="pt-B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3200" b="1" dirty="0" smtClean="0"/>
          </a:p>
          <a:p>
            <a:pPr marL="0" indent="0" algn="ctr">
              <a:buNone/>
            </a:pPr>
            <a:endParaRPr lang="pt-BR" sz="3200" b="1" dirty="0" smtClean="0"/>
          </a:p>
          <a:p>
            <a:pPr marL="0" indent="0">
              <a:buNone/>
            </a:pPr>
            <a:endParaRPr lang="pt-BR" sz="1400" dirty="0"/>
          </a:p>
        </p:txBody>
      </p:sp>
      <p:pic>
        <p:nvPicPr>
          <p:cNvPr id="4" name="Espaço Reservado para Conteúdo 5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060848"/>
            <a:ext cx="6711950" cy="3863975"/>
          </a:xfrm>
          <a:prstGeom prst="rect">
            <a:avLst/>
          </a:prstGeom>
        </p:spPr>
      </p:pic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539552" y="6423532"/>
            <a:ext cx="79200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900" dirty="0"/>
              <a:t>Fonte: AECON - Assessoria de Assuntos Econômicos do Instituto Nacional da Propriedade Industrial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386407" y="1628800"/>
            <a:ext cx="8371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/>
              <a:t>Evolução do Número de Pedidos no Período entre 2007 e 2014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11262" y="5981218"/>
            <a:ext cx="7103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 smtClean="0"/>
              <a:t>Motivos: Campos tecnológicos, Globalização, PCT e Incentivos Financeiros 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804248" y="3068960"/>
            <a:ext cx="2088232" cy="2016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É necessário zerar o fluxo entrada X saída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Decisões (técnicas e administrativa)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PLS N°316, DE 2013 (PAULO PAIM)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93304"/>
            <a:ext cx="8503920" cy="457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800" b="1" dirty="0" smtClean="0"/>
              <a:t>ALTERAÇÃO NA LPI</a:t>
            </a:r>
          </a:p>
          <a:p>
            <a:pPr marL="0" indent="0" algn="just">
              <a:buNone/>
            </a:pPr>
            <a:r>
              <a:rPr lang="pt-BR" altLang="pt-BR" sz="2000" dirty="0" smtClean="0"/>
              <a:t>Art</a:t>
            </a:r>
            <a:r>
              <a:rPr lang="pt-BR" altLang="pt-BR" sz="2000" dirty="0"/>
              <a:t>. 1º </a:t>
            </a:r>
            <a:r>
              <a:rPr lang="pt-BR" altLang="pt-BR" sz="2000" b="1" u="sng" dirty="0"/>
              <a:t>O art. 33 da Lei nº 9.279</a:t>
            </a:r>
            <a:r>
              <a:rPr lang="pt-BR" altLang="pt-BR" sz="2000" dirty="0"/>
              <a:t>, de 14 de maio de 1996, passa a vigorar acrescido do seguinte § 2º, numerando-se o atual parágrafo único como § 1º:</a:t>
            </a:r>
          </a:p>
          <a:p>
            <a:pPr marL="0" indent="0" algn="just">
              <a:buNone/>
            </a:pPr>
            <a:r>
              <a:rPr lang="pt-BR" altLang="pt-BR" sz="2000" dirty="0"/>
              <a:t>“Art. 33. .......................................................</a:t>
            </a:r>
          </a:p>
          <a:p>
            <a:pPr marL="0" indent="0" algn="just">
              <a:buNone/>
            </a:pPr>
            <a:r>
              <a:rPr lang="pt-BR" altLang="pt-BR" sz="2000" dirty="0"/>
              <a:t>§ 2º O exame do pedido de patente será concluído no prazo máximo de </a:t>
            </a:r>
            <a:r>
              <a:rPr lang="pt-BR" altLang="pt-BR" sz="2000" b="1" u="sng" dirty="0"/>
              <a:t>180 (cento e oitenta) dias</a:t>
            </a:r>
            <a:r>
              <a:rPr lang="pt-BR" altLang="pt-BR" sz="2000" dirty="0"/>
              <a:t>.” (NR)</a:t>
            </a:r>
          </a:p>
          <a:p>
            <a:pPr marL="0" indent="0" algn="just">
              <a:buNone/>
            </a:pPr>
            <a:endParaRPr lang="pt-BR" altLang="pt-BR" sz="2000" dirty="0" smtClean="0"/>
          </a:p>
          <a:p>
            <a:pPr marL="0" indent="0" algn="just">
              <a:buNone/>
            </a:pPr>
            <a:r>
              <a:rPr lang="pt-BR" altLang="pt-BR" sz="2000" dirty="0" smtClean="0"/>
              <a:t>Art</a:t>
            </a:r>
            <a:r>
              <a:rPr lang="pt-BR" altLang="pt-BR" sz="2000" dirty="0"/>
              <a:t>. 2º </a:t>
            </a:r>
            <a:r>
              <a:rPr lang="pt-BR" altLang="pt-BR" sz="2000" b="1" u="sng" dirty="0"/>
              <a:t>O art. 34 da Lei nº 9.279</a:t>
            </a:r>
            <a:r>
              <a:rPr lang="pt-BR" altLang="pt-BR" sz="2000" dirty="0"/>
              <a:t>, de 14 de maio de 1996, passa a vigorar </a:t>
            </a:r>
            <a:r>
              <a:rPr lang="pt-BR" altLang="pt-BR" sz="2000" dirty="0" smtClean="0"/>
              <a:t>acrescido </a:t>
            </a:r>
            <a:r>
              <a:rPr lang="pt-BR" altLang="pt-BR" sz="2000" dirty="0"/>
              <a:t>dos seguintes §§ 1º e 2º:</a:t>
            </a:r>
          </a:p>
          <a:p>
            <a:pPr marL="0" indent="0" algn="just">
              <a:buNone/>
            </a:pPr>
            <a:r>
              <a:rPr lang="pt-BR" altLang="pt-BR" sz="2000" dirty="0" smtClean="0"/>
              <a:t>“</a:t>
            </a:r>
            <a:r>
              <a:rPr lang="pt-BR" altLang="pt-BR" sz="2000" dirty="0"/>
              <a:t>Art. 34. .......................................................</a:t>
            </a:r>
          </a:p>
          <a:p>
            <a:pPr marL="0" indent="0" algn="just">
              <a:buNone/>
            </a:pPr>
            <a:r>
              <a:rPr lang="pt-BR" altLang="pt-BR" sz="2000" dirty="0"/>
              <a:t>§ 2º No caso previsto neste artigo, o exame do pedido de patente será concluído no prazo máximo de </a:t>
            </a:r>
            <a:r>
              <a:rPr lang="pt-BR" altLang="pt-BR" sz="2000" b="1" u="sng" dirty="0"/>
              <a:t>180 (cento e oitenta) dias</a:t>
            </a:r>
            <a:r>
              <a:rPr lang="pt-BR" altLang="pt-BR" sz="2000" dirty="0"/>
              <a:t> após a apresentação dos itens solicitados.” (NR</a:t>
            </a:r>
            <a:r>
              <a:rPr lang="pt-BR" altLang="pt-BR" sz="2000" dirty="0" smtClean="0"/>
              <a:t>).</a:t>
            </a:r>
          </a:p>
          <a:p>
            <a:pPr algn="just">
              <a:buClrTx/>
            </a:pPr>
            <a:endParaRPr lang="pt-BR" sz="2000" dirty="0" smtClean="0"/>
          </a:p>
          <a:p>
            <a:pPr marL="0" indent="0">
              <a:buNone/>
            </a:pP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179512" y="6404189"/>
            <a:ext cx="87849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 smtClean="0"/>
              <a:t>Fonte: LPI – Lei da Propriedade Industrial de  14/05/1996. 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9418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DADOS DE ARRECADAÇÃO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/>
              <a:t>ARRECADAÇÃO BATE RECORDE</a:t>
            </a:r>
          </a:p>
          <a:p>
            <a:pPr algn="just"/>
            <a:endParaRPr lang="pt-BR" sz="2000" dirty="0" smtClean="0"/>
          </a:p>
          <a:p>
            <a:pPr algn="just">
              <a:buClrTx/>
            </a:pPr>
            <a:r>
              <a:rPr lang="pt-BR" sz="2000" dirty="0" smtClean="0"/>
              <a:t>A receita do INPI totalizou R$ 175 milhões no primeiro semestre de 2016, com recorde no mês de junho (R$ 32 milhões). O valor superou em 10 % o mesmo período de 2015.</a:t>
            </a:r>
          </a:p>
          <a:p>
            <a:pPr marL="0" indent="0">
              <a:buNone/>
            </a:pPr>
            <a:endParaRPr lang="pt-BR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65562"/>
            <a:ext cx="5000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5676834" y="4293096"/>
            <a:ext cx="3240360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u="sng" dirty="0" smtClean="0">
              <a:solidFill>
                <a:schemeClr val="tx1"/>
              </a:solidFill>
            </a:endParaRPr>
          </a:p>
          <a:p>
            <a:pPr algn="ctr"/>
            <a:endParaRPr lang="pt-BR" sz="1600" dirty="0" smtClean="0">
              <a:solidFill>
                <a:schemeClr val="tx1"/>
              </a:solidFill>
            </a:endParaRP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Instituto gerou </a:t>
            </a:r>
            <a:r>
              <a:rPr lang="pt-BR" sz="1600" dirty="0">
                <a:solidFill>
                  <a:schemeClr val="tx1"/>
                </a:solidFill>
              </a:rPr>
              <a:t>um superávit financeiro acumulado de quase </a:t>
            </a:r>
            <a:r>
              <a:rPr lang="pt-BR" sz="1600" b="1" dirty="0">
                <a:solidFill>
                  <a:srgbClr val="FF0000"/>
                </a:solidFill>
              </a:rPr>
              <a:t>R$ 400.000.000,00 </a:t>
            </a:r>
            <a:r>
              <a:rPr lang="pt-BR" sz="1600" dirty="0">
                <a:solidFill>
                  <a:schemeClr val="tx1"/>
                </a:solidFill>
              </a:rPr>
              <a:t>(quatrocentos milhões de reais)</a:t>
            </a:r>
            <a:endParaRPr lang="pt-BR" sz="1600" dirty="0" smtClean="0">
              <a:solidFill>
                <a:schemeClr val="tx1"/>
              </a:solidFill>
            </a:endParaRPr>
          </a:p>
          <a:p>
            <a:pPr algn="ctr"/>
            <a:endParaRPr lang="pt-BR" sz="1600" dirty="0" smtClean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512" y="6404189"/>
            <a:ext cx="87849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 smtClean="0"/>
              <a:t>Fonte: CGPO/INPI - Julho de 2016. 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6512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DADOS DE ARRECADAÇÃO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0392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/>
              <a:t>IMPACTO ORÇAMENTÁRIO</a:t>
            </a:r>
          </a:p>
          <a:p>
            <a:pPr algn="just">
              <a:buClrTx/>
            </a:pPr>
            <a:r>
              <a:rPr lang="pt-BR" sz="2000" dirty="0" smtClean="0"/>
              <a:t>Despesas </a:t>
            </a:r>
            <a:r>
              <a:rPr lang="pt-BR" sz="2000" dirty="0"/>
              <a:t>de custeio do </a:t>
            </a:r>
            <a:r>
              <a:rPr lang="pt-BR" sz="2000" dirty="0" smtClean="0"/>
              <a:t>INPI R</a:t>
            </a:r>
            <a:r>
              <a:rPr lang="pt-BR" sz="2000" dirty="0"/>
              <a:t>$ 90,7 </a:t>
            </a:r>
            <a:r>
              <a:rPr lang="pt-BR" sz="2000" dirty="0" smtClean="0"/>
              <a:t>milhões.</a:t>
            </a:r>
          </a:p>
          <a:p>
            <a:pPr algn="just">
              <a:buClr>
                <a:schemeClr val="tx1"/>
              </a:buClr>
            </a:pPr>
            <a:r>
              <a:rPr lang="pt-BR" sz="2000" dirty="0" smtClean="0"/>
              <a:t>Despesas de Pessoal com Nova Carreira R$ 225 milhões.</a:t>
            </a:r>
          </a:p>
          <a:p>
            <a:pPr algn="just">
              <a:buClr>
                <a:schemeClr val="tx1"/>
              </a:buClr>
            </a:pPr>
            <a:r>
              <a:rPr lang="pt-BR" sz="2000" dirty="0" smtClean="0"/>
              <a:t>Total de Despesas com Nova Carreira R$ 315,7 milhões.</a:t>
            </a:r>
          </a:p>
          <a:p>
            <a:pPr algn="just">
              <a:buClrTx/>
            </a:pPr>
            <a:r>
              <a:rPr lang="pt-BR" sz="2000" dirty="0" smtClean="0"/>
              <a:t>Previsão de Arrecadação para 2016: R$ 367,3 milhões.</a:t>
            </a:r>
          </a:p>
          <a:p>
            <a:pPr marL="0" indent="0">
              <a:buNone/>
            </a:pPr>
            <a:endParaRPr lang="pt-B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64865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7039430" y="2118788"/>
            <a:ext cx="1896922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Sem considerar aumento </a:t>
            </a:r>
            <a:r>
              <a:rPr lang="pt-BR" sz="1600" dirty="0">
                <a:solidFill>
                  <a:schemeClr val="tx1"/>
                </a:solidFill>
              </a:rPr>
              <a:t>na Tabela de Retribuições </a:t>
            </a:r>
            <a:endParaRPr lang="pt-BR" sz="1600" dirty="0" smtClean="0">
              <a:solidFill>
                <a:schemeClr val="tx1"/>
              </a:solidFill>
            </a:endParaRP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(2012)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A ADMISSÃO DE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SERVIDORES...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503920" cy="10801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b="1" dirty="0"/>
              <a:t>TRAZ AUMENTO DE </a:t>
            </a:r>
            <a:r>
              <a:rPr lang="pt-BR" b="1" dirty="0" smtClean="0"/>
              <a:t>ARRECADAÇÃO!</a:t>
            </a:r>
          </a:p>
          <a:p>
            <a:pPr marL="0" indent="0" algn="ctr">
              <a:buNone/>
            </a:pPr>
            <a:r>
              <a:rPr lang="pt-BR" sz="2400" b="1" i="1" dirty="0">
                <a:solidFill>
                  <a:srgbClr val="C00000"/>
                </a:solidFill>
              </a:rPr>
              <a:t>ao contrário de apenas aumentar despesas com </a:t>
            </a:r>
            <a:r>
              <a:rPr lang="pt-BR" sz="2400" b="1" i="1" dirty="0" smtClean="0">
                <a:solidFill>
                  <a:srgbClr val="C00000"/>
                </a:solidFill>
              </a:rPr>
              <a:t>pessoal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6404189"/>
            <a:ext cx="87849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 smtClean="0"/>
              <a:t>Fonte: Relatórios de Prestação de Contas do INPI – destacado no Ofício nº 159/2008/INPI/PR e no Aviso Ministerial nº 94/GM-MDIC, de 11 de junho de 2008. </a:t>
            </a:r>
            <a:endParaRPr lang="pt-BR" sz="9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755576" y="2852936"/>
            <a:ext cx="7560840" cy="324036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/>
              <a:t>Entre </a:t>
            </a:r>
            <a:r>
              <a:rPr lang="pt-BR" sz="2400" dirty="0"/>
              <a:t>os anos de 2003-2007, </a:t>
            </a:r>
            <a:r>
              <a:rPr lang="pt-BR" sz="2400" b="1" dirty="0"/>
              <a:t>o contingente de servidores cresceu 65,54%, </a:t>
            </a:r>
            <a:r>
              <a:rPr lang="pt-BR" sz="2400" dirty="0"/>
              <a:t>ao passo que a arrecadação advinda da cobrança de seus preços públicos </a:t>
            </a:r>
            <a:r>
              <a:rPr lang="pt-BR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saltou de</a:t>
            </a:r>
            <a:r>
              <a:rPr lang="pt-BR" sz="24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R$ 89.249.214</a:t>
            </a:r>
            <a:r>
              <a:rPr lang="pt-BR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pt-BR" sz="2400" dirty="0"/>
              <a:t>para o </a:t>
            </a:r>
            <a:r>
              <a:rPr lang="pt-BR" sz="24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montante de </a:t>
            </a:r>
            <a:r>
              <a:rPr lang="pt-BR" sz="24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R$ 201.118.667</a:t>
            </a:r>
            <a:r>
              <a:rPr lang="pt-BR" sz="2400" dirty="0"/>
              <a:t>, ou seja, um </a:t>
            </a:r>
            <a:r>
              <a:rPr lang="pt-BR" sz="2400" b="1" dirty="0"/>
              <a:t>aumento de </a:t>
            </a:r>
            <a:endParaRPr lang="pt-BR" sz="2400" b="1" dirty="0" smtClean="0"/>
          </a:p>
          <a:p>
            <a:pPr algn="ctr"/>
            <a:r>
              <a:rPr lang="pt-BR" sz="4400" b="1" dirty="0" smtClean="0">
                <a:solidFill>
                  <a:srgbClr val="FFC000"/>
                </a:solidFill>
              </a:rPr>
              <a:t>225%!</a:t>
            </a:r>
          </a:p>
          <a:p>
            <a:pPr algn="ctr"/>
            <a:r>
              <a:rPr lang="pt-BR" sz="4400" dirty="0" smtClean="0">
                <a:solidFill>
                  <a:srgbClr val="FFC000"/>
                </a:solidFill>
              </a:rPr>
              <a:t> </a:t>
            </a:r>
            <a:r>
              <a:rPr lang="pt-BR" sz="2400" dirty="0" smtClean="0">
                <a:solidFill>
                  <a:srgbClr val="FFC000"/>
                </a:solidFill>
              </a:rPr>
              <a:t>A tabela de retribuição aumentou 28% no período.</a:t>
            </a:r>
            <a:endParaRPr lang="pt-BR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MEDIDAS NECESSÁRIAS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 smtClean="0"/>
              <a:t>MEDIDA PROVISÓRIA DE REESTRUTURAÇÃO</a:t>
            </a:r>
            <a:endParaRPr lang="pt-BR" sz="2400" dirty="0" smtClean="0"/>
          </a:p>
          <a:p>
            <a:pPr marL="0" indent="0">
              <a:buNone/>
            </a:pPr>
            <a:endParaRPr lang="pt-BR" sz="14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988840"/>
            <a:ext cx="8712968" cy="42839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Promover as necessárias transformações no INPI já era uma preocupação na promulgação da LPI (Lei 9.279 de 14/05/1996), porém a partir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2008, essas tratativas junto ao MDIC e MPOG ganham força, visando a reestruturação das carreiras, o fortalecimento institucional e a valorização das atividades do órgão, cujos objetivos convergentes estão contidos nos processos em análise no Ministério do Planejamento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lvl="0"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pt-BR" sz="3200" b="1" u="sng" dirty="0" smtClean="0"/>
              <a:t>nº 52400.105969/2014-71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2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MEDIDAS NECESSÁRIAS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pt-BR" sz="3200" b="1" dirty="0" smtClean="0"/>
          </a:p>
          <a:p>
            <a:pPr marL="0" indent="0" algn="ctr">
              <a:buNone/>
            </a:pPr>
            <a:r>
              <a:rPr lang="pt-BR" sz="3200" b="1" dirty="0" smtClean="0"/>
              <a:t>APLICAÇÃO DO ARTIGO 239 DA LPI AUTONOMIA ADMINISTRATIVA E FINANCEIRA</a:t>
            </a:r>
          </a:p>
          <a:p>
            <a:pPr algn="just">
              <a:buNone/>
            </a:pPr>
            <a:r>
              <a:rPr lang="pt-BR" sz="3200" dirty="0" smtClean="0"/>
              <a:t>	Art. 239 - Fica o Poder Executivo autorizado a promover as necessárias transformações no INPI, para assegurar à Autarquia autonomia financeira e administrativa, podendo esta: </a:t>
            </a:r>
          </a:p>
          <a:p>
            <a:pPr algn="just">
              <a:buNone/>
            </a:pPr>
            <a:r>
              <a:rPr lang="pt-BR" sz="3200" dirty="0" smtClean="0"/>
              <a:t>	I - contratar pessoal técnico e administrativo mediante concurso público; </a:t>
            </a:r>
          </a:p>
          <a:p>
            <a:pPr algn="just">
              <a:buNone/>
            </a:pPr>
            <a:r>
              <a:rPr lang="pt-BR" sz="3200" dirty="0" smtClean="0"/>
              <a:t>	II - fixar tabela de salários para os seus funcionários, sujeita à aprovação do Ministério a que estiver vinculado o INPI; e </a:t>
            </a:r>
          </a:p>
          <a:p>
            <a:pPr algn="just">
              <a:buNone/>
            </a:pPr>
            <a:r>
              <a:rPr lang="pt-BR" sz="3200" dirty="0" smtClean="0"/>
              <a:t>	III - dispor sobre a estrutura básica e regimento interno, que serão aprovados pelo Ministério a que estiver vinculado o INPI. </a:t>
            </a:r>
          </a:p>
          <a:p>
            <a:pPr algn="just">
              <a:buNone/>
            </a:pPr>
            <a:r>
              <a:rPr lang="pt-BR" sz="3200" dirty="0" smtClean="0"/>
              <a:t>	Parágrafo único - As despesas resultantes da aplicação deste artigo correrão por conta de recursos próprios do INPI.</a:t>
            </a:r>
            <a:endParaRPr lang="pt-BR" sz="3000" dirty="0" smtClean="0"/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992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MOÇÃO DE APOIO AO FORTALECIMENTO DO INPI</a:t>
            </a:r>
            <a:endParaRPr lang="pt-BR" sz="2600" b="1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pt-BR" sz="2400" dirty="0" smtClean="0"/>
              <a:t>As autoridades parlamentares e civis abaixo signatárias manifestam seu apoio às ações de fortalecimento do Instituto Nacional da Propriedade Industrial – INPI e de valorização de suas atividades, por meio de: </a:t>
            </a:r>
          </a:p>
          <a:p>
            <a:pPr marL="0" algn="just">
              <a:buNone/>
            </a:pPr>
            <a:r>
              <a:rPr lang="pt-BR" sz="2400" b="1" dirty="0" smtClean="0"/>
              <a:t>1-</a:t>
            </a:r>
            <a:r>
              <a:rPr lang="pt-BR" sz="2400" dirty="0" smtClean="0"/>
              <a:t> Aprovação do </a:t>
            </a:r>
            <a:r>
              <a:rPr lang="pt-BR" sz="2400" b="1" u="sng" dirty="0" smtClean="0"/>
              <a:t>processo de reestruturação</a:t>
            </a:r>
            <a:r>
              <a:rPr lang="pt-BR" sz="2400" dirty="0" smtClean="0"/>
              <a:t> das carreiras do INPI no MPOG </a:t>
            </a:r>
            <a:r>
              <a:rPr lang="pt-BR" sz="2400" b="1" u="sng" dirty="0" smtClean="0"/>
              <a:t>nº 52400.105969/2014-71</a:t>
            </a:r>
            <a:r>
              <a:rPr lang="pt-BR" sz="2400" dirty="0" smtClean="0"/>
              <a:t>.</a:t>
            </a:r>
          </a:p>
          <a:p>
            <a:pPr marL="0" algn="just">
              <a:buNone/>
            </a:pPr>
            <a:r>
              <a:rPr lang="pt-BR" sz="2400" b="1" dirty="0" smtClean="0"/>
              <a:t>2-</a:t>
            </a:r>
            <a:r>
              <a:rPr lang="pt-BR" sz="2400" dirty="0" smtClean="0"/>
              <a:t> </a:t>
            </a:r>
            <a:r>
              <a:rPr lang="pt-BR" sz="2400" b="1" u="sng" dirty="0" smtClean="0"/>
              <a:t>Ampliação do quadro de servidores</a:t>
            </a:r>
            <a:r>
              <a:rPr lang="pt-BR" sz="2400" dirty="0" smtClean="0"/>
              <a:t> do Instituto, mediante a </a:t>
            </a:r>
            <a:r>
              <a:rPr lang="pt-BR" sz="2400" b="1" u="sng" dirty="0" smtClean="0"/>
              <a:t>convocação imediata do cadastro de reservas</a:t>
            </a:r>
            <a:r>
              <a:rPr lang="pt-BR" sz="2400" dirty="0" smtClean="0"/>
              <a:t> do concurso de 2014, válido até abril de 2017.</a:t>
            </a:r>
          </a:p>
          <a:p>
            <a:pPr marL="0" algn="just">
              <a:buNone/>
            </a:pPr>
            <a:r>
              <a:rPr lang="pt-BR" sz="2400" b="1" dirty="0" smtClean="0"/>
              <a:t>3-</a:t>
            </a:r>
            <a:r>
              <a:rPr lang="pt-BR" sz="2400" dirty="0" smtClean="0"/>
              <a:t> Efetiva </a:t>
            </a:r>
            <a:r>
              <a:rPr lang="pt-BR" sz="2400" b="1" u="sng" dirty="0" smtClean="0"/>
              <a:t>implementação do artigo 239 da Lei de Propriedade Industrial</a:t>
            </a:r>
            <a:r>
              <a:rPr lang="pt-BR" sz="2400" dirty="0" smtClean="0"/>
              <a:t>, Lei n.º 9.279/96, dotando o INPI da autonomia administrativa.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992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MOÇÃO DE APOIO AO FORTALECIMENTO DO INPI</a:t>
            </a:r>
            <a:endParaRPr lang="pt-BR" sz="2600" b="1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algn="just">
              <a:buNone/>
            </a:pPr>
            <a:r>
              <a:rPr lang="pt-BR" sz="2400" dirty="0" smtClean="0"/>
              <a:t>Tais medidas são necessárias para garantir, em definitivo, a eficiência operacional no combate à demora nos processos de exames de propriedade industrial (</a:t>
            </a:r>
            <a:r>
              <a:rPr lang="pt-BR" sz="2400" i="1" dirty="0" err="1" smtClean="0"/>
              <a:t>backlog</a:t>
            </a:r>
            <a:r>
              <a:rPr lang="pt-BR" sz="2400" i="1" dirty="0" smtClean="0"/>
              <a:t>) </a:t>
            </a:r>
            <a:r>
              <a:rPr lang="pt-BR" sz="2400" dirty="0" smtClean="0"/>
              <a:t>em prol do desenvolvimento econômico, tecnológico e social do Brasil, proporcionando o maior aproveitamento da Propriedade Industrial, da ampliação do acesso da população aos medicamentos genéricos, dos investimentos no setor produtivo e empresarial e a redução dos custos governamentais agravados pela propriedade industrial nas políticas intersetoriais do Ministério da Saúde e do MAPA, especialmente nas aquisições de fármacos utilizados no Sistema Único de Saúde (SUS) e nos agroquímicos, com impactos no financiamento e no seguro da produção agrícola custeados pela União.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992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PEDIDOS PENDENTES (2007 - 2015)</a:t>
            </a:r>
            <a:endParaRPr lang="pt-B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3200" b="1" dirty="0" smtClean="0"/>
          </a:p>
          <a:p>
            <a:pPr marL="0" indent="0" algn="ctr">
              <a:buNone/>
            </a:pPr>
            <a:endParaRPr lang="pt-BR" sz="3200" b="1" dirty="0" smtClean="0"/>
          </a:p>
          <a:p>
            <a:pPr marL="0" indent="0">
              <a:buNone/>
            </a:pPr>
            <a:endParaRPr lang="pt-BR" sz="1400" dirty="0"/>
          </a:p>
        </p:txBody>
      </p:sp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539552" y="6423532"/>
            <a:ext cx="79200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900" dirty="0" smtClean="0"/>
              <a:t>Fonte: DIRPA – Diretoria de Patentes do Instituto Nacional da Propriedade Industrial </a:t>
            </a:r>
            <a:endParaRPr lang="pt-BR" altLang="pt-BR" sz="900" dirty="0"/>
          </a:p>
        </p:txBody>
      </p:sp>
      <p:pic>
        <p:nvPicPr>
          <p:cNvPr id="6" name="Imagem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70140"/>
            <a:ext cx="5449887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225308" y="1556792"/>
            <a:ext cx="869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/>
              <a:t>Crescimento do </a:t>
            </a:r>
            <a:r>
              <a:rPr lang="pt-BR" sz="2400" b="1" dirty="0" err="1" smtClean="0"/>
              <a:t>Backlog</a:t>
            </a:r>
            <a:r>
              <a:rPr lang="pt-BR" sz="2400" b="1" dirty="0" smtClean="0"/>
              <a:t> no Período entre 2007 e 2015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5868144" y="2420888"/>
            <a:ext cx="2952328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Diferentes formas de definir </a:t>
            </a:r>
            <a:r>
              <a:rPr lang="pt-BR" sz="1600" dirty="0" err="1" smtClean="0">
                <a:solidFill>
                  <a:schemeClr val="tx1"/>
                </a:solidFill>
              </a:rPr>
              <a:t>Backlog</a:t>
            </a:r>
            <a:r>
              <a:rPr lang="pt-BR" sz="16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(Depósito até Decisão - INPI)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868144" y="3501008"/>
            <a:ext cx="2952328" cy="2016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u="sng" dirty="0" smtClean="0">
              <a:solidFill>
                <a:schemeClr val="tx1"/>
              </a:solidFill>
            </a:endParaRPr>
          </a:p>
          <a:p>
            <a:pPr algn="ctr"/>
            <a:endParaRPr lang="pt-BR" sz="1600" b="1" u="sng" dirty="0" smtClean="0">
              <a:solidFill>
                <a:schemeClr val="tx1"/>
              </a:solidFill>
            </a:endParaRPr>
          </a:p>
          <a:p>
            <a:pPr algn="ctr"/>
            <a:endParaRPr lang="pt-BR" sz="1600" b="1" u="sng" dirty="0" smtClean="0">
              <a:solidFill>
                <a:schemeClr val="tx1"/>
              </a:solidFill>
            </a:endParaRPr>
          </a:p>
          <a:p>
            <a:pPr algn="ctr"/>
            <a:r>
              <a:rPr lang="pt-BR" sz="1600" b="1" u="sng" dirty="0" smtClean="0">
                <a:solidFill>
                  <a:schemeClr val="tx1"/>
                </a:solidFill>
              </a:rPr>
              <a:t>Razões do </a:t>
            </a:r>
            <a:r>
              <a:rPr lang="pt-BR" sz="1600" b="1" u="sng" dirty="0" err="1" smtClean="0">
                <a:solidFill>
                  <a:schemeClr val="tx1"/>
                </a:solidFill>
              </a:rPr>
              <a:t>Backlog</a:t>
            </a:r>
            <a:endParaRPr lang="pt-BR" sz="1600" b="1" u="sng" dirty="0" smtClean="0">
              <a:solidFill>
                <a:schemeClr val="tx1"/>
              </a:solidFill>
            </a:endParaRP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Número de Pedidos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Pedidos Grandes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Complexidade do Pedido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Dispersão Tecnológica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Novas Tecnologias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Sistemas, Processos e Métodos</a:t>
            </a:r>
          </a:p>
          <a:p>
            <a:pPr algn="ctr"/>
            <a:endParaRPr lang="pt-BR" sz="1600" dirty="0" smtClean="0">
              <a:solidFill>
                <a:schemeClr val="tx1"/>
              </a:solidFill>
            </a:endParaRPr>
          </a:p>
          <a:p>
            <a:pPr algn="ctr"/>
            <a:endParaRPr lang="pt-BR" sz="1600" dirty="0" smtClean="0">
              <a:solidFill>
                <a:schemeClr val="tx1"/>
              </a:solidFill>
            </a:endParaRPr>
          </a:p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98" y="476672"/>
            <a:ext cx="8534400" cy="576064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DIAGNÓSTICO DO INPI </a:t>
            </a: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– ATRASO NO EXAME (</a:t>
            </a:r>
            <a:r>
              <a:rPr lang="pt-BR" sz="2800" b="1" i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BACKLOG</a:t>
            </a: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)</a:t>
            </a:r>
            <a:endParaRPr lang="pt-B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22273" y="2060848"/>
            <a:ext cx="8503920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1600" b="1" i="1" dirty="0" smtClean="0"/>
          </a:p>
          <a:p>
            <a:pPr marL="0" indent="0" algn="ctr">
              <a:buNone/>
            </a:pPr>
            <a:endParaRPr lang="pt-BR" sz="1600" b="1" i="1" dirty="0"/>
          </a:p>
          <a:p>
            <a:pPr marL="0" indent="0" algn="ctr">
              <a:buNone/>
            </a:pPr>
            <a:endParaRPr lang="pt-BR" sz="1600" b="1" i="1" dirty="0" smtClean="0"/>
          </a:p>
          <a:p>
            <a:pPr marL="0" indent="0" algn="ctr">
              <a:buNone/>
            </a:pPr>
            <a:endParaRPr lang="pt-BR" sz="1600" b="1" i="1" dirty="0"/>
          </a:p>
          <a:p>
            <a:pPr marL="0" indent="0" algn="ctr">
              <a:buNone/>
            </a:pPr>
            <a:endParaRPr lang="pt-BR" sz="1600" b="1" i="1" dirty="0" smtClean="0"/>
          </a:p>
          <a:p>
            <a:pPr marL="0" indent="0" algn="ctr">
              <a:buNone/>
            </a:pPr>
            <a:endParaRPr lang="pt-BR" sz="1600" b="1" i="1" dirty="0"/>
          </a:p>
          <a:p>
            <a:pPr marL="0" indent="0" algn="ctr">
              <a:buNone/>
            </a:pPr>
            <a:endParaRPr lang="pt-BR" sz="1600" b="1" i="1" dirty="0" smtClean="0"/>
          </a:p>
          <a:p>
            <a:pPr marL="0" indent="0" algn="ctr">
              <a:buNone/>
            </a:pPr>
            <a:endParaRPr lang="pt-BR" sz="1600" b="1" i="1" dirty="0"/>
          </a:p>
          <a:p>
            <a:pPr marL="0" indent="0" algn="ctr">
              <a:buNone/>
            </a:pPr>
            <a:endParaRPr lang="pt-BR" sz="1600" b="1" i="1" dirty="0" smtClean="0"/>
          </a:p>
          <a:p>
            <a:pPr marL="0" indent="0" algn="ctr">
              <a:buNone/>
            </a:pPr>
            <a:endParaRPr lang="pt-BR" sz="1600" b="1" i="1" dirty="0"/>
          </a:p>
          <a:p>
            <a:pPr marL="0" indent="0" algn="ctr">
              <a:buNone/>
            </a:pPr>
            <a:endParaRPr lang="pt-BR" sz="1600" b="1" i="1" dirty="0" smtClean="0"/>
          </a:p>
          <a:p>
            <a:pPr marL="0" indent="0" algn="ctr">
              <a:buNone/>
            </a:pPr>
            <a:endParaRPr lang="pt-BR" sz="1600" b="1" i="1" dirty="0"/>
          </a:p>
          <a:p>
            <a:pPr marL="0" indent="0" algn="ctr">
              <a:buNone/>
            </a:pPr>
            <a:endParaRPr lang="pt-BR" sz="1600" b="1" i="1" dirty="0" smtClean="0"/>
          </a:p>
          <a:p>
            <a:pPr marL="0" indent="0" algn="ctr">
              <a:buNone/>
            </a:pPr>
            <a:endParaRPr lang="pt-BR" sz="1600" b="1" i="1" dirty="0" smtClean="0"/>
          </a:p>
          <a:p>
            <a:pPr marL="0" indent="0" algn="ctr">
              <a:buNone/>
            </a:pPr>
            <a:endParaRPr lang="pt-BR" sz="1600" b="1" i="1" dirty="0"/>
          </a:p>
          <a:p>
            <a:pPr marL="0" indent="0" algn="ctr">
              <a:buNone/>
            </a:pPr>
            <a:endParaRPr lang="pt-BR" sz="1600" b="1" i="1" dirty="0" smtClean="0"/>
          </a:p>
          <a:p>
            <a:pPr marL="0" indent="0">
              <a:buNone/>
            </a:pPr>
            <a:endParaRPr lang="pt-BR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6" y="1624208"/>
            <a:ext cx="8253413" cy="346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31666" y="4941168"/>
            <a:ext cx="8253413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dirty="0" smtClean="0"/>
              <a:t>                 </a:t>
            </a:r>
            <a:r>
              <a:rPr lang="pt-BR" sz="3000" b="1" dirty="0" smtClean="0">
                <a:solidFill>
                  <a:srgbClr val="FF0000"/>
                </a:solidFill>
              </a:rPr>
              <a:t>46%                   74%                    604%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31666" y="6430160"/>
            <a:ext cx="7920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/>
              <a:t>Fonte: Plano de Modernização Operacional – INPI – janeiro de 2015</a:t>
            </a:r>
            <a:endParaRPr lang="pt-BR" sz="9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39552" y="5531300"/>
            <a:ext cx="2448272" cy="7780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Algumas Áreas Tecnológicas </a:t>
            </a:r>
          </a:p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Acima de 14 Anos  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364872" y="5543020"/>
            <a:ext cx="2448272" cy="7780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 Fila de Espera Está Chegando a 4 Anos  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IMPACTOS PELO ATRASO NA DECISÃO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93304"/>
            <a:ext cx="8503920" cy="457200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ClrTx/>
              <a:buFont typeface="Arial" pitchFamily="34" charset="0"/>
              <a:buChar char="•"/>
              <a:defRPr/>
            </a:pPr>
            <a:r>
              <a:rPr lang="pt-BR" sz="3200" dirty="0" smtClean="0"/>
              <a:t>O concorrente trabalha na </a:t>
            </a:r>
            <a:r>
              <a:rPr lang="pt-BR" sz="3200" b="1" u="sng" dirty="0" smtClean="0"/>
              <a:t>incerteza de conhecer o escopo final</a:t>
            </a:r>
            <a:r>
              <a:rPr lang="pt-BR" sz="3200" dirty="0" smtClean="0"/>
              <a:t> (quadro reivindicatório final).</a:t>
            </a:r>
          </a:p>
          <a:p>
            <a:pPr marL="457200" indent="-457200" algn="just">
              <a:buClrTx/>
              <a:buFont typeface="Arial" pitchFamily="34" charset="0"/>
              <a:buChar char="•"/>
              <a:defRPr/>
            </a:pPr>
            <a:r>
              <a:rPr lang="pt-BR" sz="3200" b="1" u="sng" dirty="0" smtClean="0"/>
              <a:t>Bloquear inovações</a:t>
            </a:r>
            <a:r>
              <a:rPr lang="pt-BR" sz="3200" dirty="0" smtClean="0"/>
              <a:t> em determinadas áreas.</a:t>
            </a:r>
          </a:p>
          <a:p>
            <a:pPr marL="457200" indent="-457200" algn="just">
              <a:buClrTx/>
              <a:buFont typeface="Arial" pitchFamily="34" charset="0"/>
              <a:buChar char="•"/>
              <a:defRPr/>
            </a:pPr>
            <a:r>
              <a:rPr lang="pt-BR" sz="3200" b="1" u="sng" dirty="0" smtClean="0"/>
              <a:t>Redução de investimentos</a:t>
            </a:r>
            <a:r>
              <a:rPr lang="pt-BR" sz="3200" dirty="0" smtClean="0"/>
              <a:t> em pesquisa e desenvolvimento (R&amp;D).</a:t>
            </a:r>
          </a:p>
          <a:p>
            <a:pPr marL="457200" indent="-457200" algn="just">
              <a:buClrTx/>
              <a:buFont typeface="Arial" pitchFamily="34" charset="0"/>
              <a:buChar char="•"/>
              <a:defRPr/>
            </a:pPr>
            <a:r>
              <a:rPr lang="pt-BR" sz="3200" dirty="0" smtClean="0"/>
              <a:t>Uso da modalidade </a:t>
            </a:r>
            <a:r>
              <a:rPr lang="pt-BR" sz="3200" b="1" u="sng" dirty="0" smtClean="0"/>
              <a:t>Fornecimento de Tecnologia</a:t>
            </a:r>
            <a:r>
              <a:rPr lang="pt-BR" sz="3200" dirty="0" smtClean="0"/>
              <a:t> no lugar de </a:t>
            </a:r>
            <a:r>
              <a:rPr lang="pt-BR" sz="3200" b="1" u="sng" dirty="0" smtClean="0"/>
              <a:t>Licença de Exploração de Patentes</a:t>
            </a:r>
            <a:r>
              <a:rPr lang="pt-BR" sz="3200" dirty="0" smtClean="0"/>
              <a:t>.</a:t>
            </a:r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992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EXTENSÃO DE PRAZO EM MEDICAMENTOS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 smtClean="0"/>
              <a:t> </a:t>
            </a:r>
            <a:endParaRPr lang="pt-BR" sz="14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331640" y="5588164"/>
            <a:ext cx="6480721" cy="79316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ALÉM DESSES, HÁ MAIS 44 MEDICAMENTOS COM PEDIDOS JÁ SUJEITOS À EXTENSÃO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t-BR" sz="16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(parágrafo único do art. 40 da LPI)</a:t>
            </a:r>
            <a:endParaRPr kumimoji="0" lang="pt-BR" sz="1600" b="0" i="1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t-BR" sz="16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t-BR" sz="16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t-BR" sz="16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42914" y="6371283"/>
            <a:ext cx="8449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A revisão da lei de patentes: Inovação em prol da competitividade nacional. Relatos: Newton Lima – Brasília: Câmara dos Deputados, Edições Câmara, 2013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480720" cy="395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2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 DIFERENÇA DE PREÇOS DO GENÉRICO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 smtClean="0"/>
              <a:t> </a:t>
            </a:r>
            <a:endParaRPr lang="pt-BR" sz="14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56776" y="5177699"/>
            <a:ext cx="8136904" cy="11935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*Art. 12 da Resolução nº 2 da Câmara de Regulação de Medicamentos: o preço do medicamento genérico não poderá ser superior a 65% do preço do medicamento de referência correspondente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65410" y="6398327"/>
            <a:ext cx="84495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http://www.progenericos.org.br/releases/6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6" y="1772816"/>
            <a:ext cx="8136904" cy="340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2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297" y="260648"/>
            <a:ext cx="8534400" cy="5760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CUSTOS DO ATRASO NO BRASIL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latin typeface="Albertus Extra Bold" panose="020E0802040304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 smtClean="0"/>
              <a:t> </a:t>
            </a:r>
            <a:endParaRPr lang="pt-BR" sz="1400" dirty="0"/>
          </a:p>
        </p:txBody>
      </p:sp>
      <p:sp>
        <p:nvSpPr>
          <p:cNvPr id="10" name="Retângulo 9"/>
          <p:cNvSpPr/>
          <p:nvPr/>
        </p:nvSpPr>
        <p:spPr>
          <a:xfrm>
            <a:off x="431666" y="6430160"/>
            <a:ext cx="7920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JANUZZI, A.H.L.; VASCONCELLOS, A.G.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2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028" y="332656"/>
            <a:ext cx="8534400" cy="576064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Albertus Extra Bold" panose="020E0802040304020204" pitchFamily="34" charset="0"/>
              </a:rPr>
              <a:t>IMPACTOS NOS DEFENSIVOS AGRÍCOLAS</a:t>
            </a:r>
            <a:endParaRPr lang="pt-B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5410" y="6398327"/>
            <a:ext cx="84495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http://economia.estadao.com.br/noticias/geral,extensao-de-prazo-para-patentes-divide-industrias-imp-1507940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92500" lnSpcReduction="10000"/>
          </a:bodyPr>
          <a:lstStyle/>
          <a:p>
            <a:pPr algn="just">
              <a:buClrTx/>
            </a:pPr>
            <a:r>
              <a:rPr lang="pt-BR" sz="2400" dirty="0" smtClean="0"/>
              <a:t>CLOMAZONE </a:t>
            </a:r>
            <a:r>
              <a:rPr lang="pt-BR" sz="2400" dirty="0"/>
              <a:t>(herbicida), BIFENTRINA e FIPRONIL (inseticidas), todos com patente estendida, movimentam cerca de </a:t>
            </a:r>
            <a:r>
              <a:rPr lang="pt-BR" sz="2400" b="1" u="sng" dirty="0">
                <a:solidFill>
                  <a:srgbClr val="FF0000"/>
                </a:solidFill>
              </a:rPr>
              <a:t>R$ 300 milhões/anualmente</a:t>
            </a:r>
            <a:r>
              <a:rPr lang="pt-BR" sz="2400" dirty="0" smtClean="0"/>
              <a:t>.</a:t>
            </a:r>
          </a:p>
          <a:p>
            <a:pPr algn="just">
              <a:buClrTx/>
            </a:pPr>
            <a:endParaRPr lang="pt-BR" sz="2400" dirty="0" smtClean="0"/>
          </a:p>
          <a:p>
            <a:pPr algn="just">
              <a:buClrTx/>
            </a:pPr>
            <a:endParaRPr lang="pt-BR" sz="2400" dirty="0" smtClean="0"/>
          </a:p>
          <a:p>
            <a:pPr algn="just">
              <a:buClrTx/>
            </a:pPr>
            <a:endParaRPr lang="pt-BR" sz="2400" dirty="0" smtClean="0"/>
          </a:p>
          <a:p>
            <a:pPr algn="just">
              <a:buClrTx/>
            </a:pPr>
            <a:endParaRPr lang="pt-BR" sz="2400" dirty="0" smtClean="0"/>
          </a:p>
          <a:p>
            <a:pPr algn="just">
              <a:buClrTx/>
            </a:pPr>
            <a:endParaRPr lang="pt-BR" sz="2400" dirty="0" smtClean="0"/>
          </a:p>
          <a:p>
            <a:pPr algn="just">
              <a:buClrTx/>
            </a:pPr>
            <a:endParaRPr lang="pt-BR" sz="2400" dirty="0" smtClean="0"/>
          </a:p>
          <a:p>
            <a:pPr algn="just">
              <a:buClrTx/>
            </a:pPr>
            <a:endParaRPr lang="pt-BR" sz="2400" dirty="0" smtClean="0"/>
          </a:p>
          <a:p>
            <a:pPr algn="just">
              <a:buClrTx/>
            </a:pPr>
            <a:endParaRPr lang="pt-BR" sz="2400" dirty="0" smtClean="0"/>
          </a:p>
          <a:p>
            <a:pPr algn="just">
              <a:buClrTx/>
            </a:pPr>
            <a:r>
              <a:rPr lang="pt-BR" sz="2400" dirty="0" smtClean="0"/>
              <a:t>O Legislador criou o Artigo 40 como uma salvaguarda (seguro), caso  o Artigo 239 tivesse algum impedimento.</a:t>
            </a:r>
            <a:endParaRPr lang="pt-BR" sz="2400" dirty="0"/>
          </a:p>
          <a:p>
            <a:endParaRPr lang="pt-BR" dirty="0"/>
          </a:p>
        </p:txBody>
      </p:sp>
      <p:pic>
        <p:nvPicPr>
          <p:cNvPr id="13314" name="Picture 2" descr="http://www.ateffaba.org.br/wp-content/uploads/2010/01/defensivos_a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80928"/>
            <a:ext cx="3168352" cy="2483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12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o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ema do Office">
    <a:majorFont>
      <a:latin typeface="Verdana"/>
      <a:ea typeface=""/>
      <a:cs typeface="Lucida Sans Unicode"/>
    </a:majorFont>
    <a:minorFont>
      <a:latin typeface="Arial"/>
      <a:ea typeface=""/>
      <a:cs typeface="Lucida Sans Unicode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ma do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ema do Office">
    <a:majorFont>
      <a:latin typeface="Verdana"/>
      <a:ea typeface=""/>
      <a:cs typeface="Lucida Sans Unicode"/>
    </a:majorFont>
    <a:minorFont>
      <a:latin typeface="Arial"/>
      <a:ea typeface=""/>
      <a:cs typeface="Lucida Sans Unicode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ma do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ema do Office">
    <a:majorFont>
      <a:latin typeface="Verdana"/>
      <a:ea typeface=""/>
      <a:cs typeface="Lucida Sans Unicode"/>
    </a:majorFont>
    <a:minorFont>
      <a:latin typeface="Arial"/>
      <a:ea typeface=""/>
      <a:cs typeface="Lucida Sans Unicode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ma do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ema do Office">
    <a:majorFont>
      <a:latin typeface="Verdana"/>
      <a:ea typeface=""/>
      <a:cs typeface="Lucida Sans Unicode"/>
    </a:majorFont>
    <a:minorFont>
      <a:latin typeface="Arial"/>
      <a:ea typeface=""/>
      <a:cs typeface="Lucida Sans Unicode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2318</TotalTime>
  <Words>1887</Words>
  <Application>Microsoft Office PowerPoint</Application>
  <PresentationFormat>Apresentação na tela (4:3)</PresentationFormat>
  <Paragraphs>199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Albertus Extra Bold</vt:lpstr>
      <vt:lpstr>Arial</vt:lpstr>
      <vt:lpstr>Georgia</vt:lpstr>
      <vt:lpstr>Verdana</vt:lpstr>
      <vt:lpstr>Wingdings</vt:lpstr>
      <vt:lpstr>Wingdings 2</vt:lpstr>
      <vt:lpstr>Cívico</vt:lpstr>
      <vt:lpstr> Audiência Pública PL 3.406 / 2015  Origem: PLS 316 / 2013</vt:lpstr>
      <vt:lpstr>PEDIDOS DEPOSITADOS (2007-2014)</vt:lpstr>
      <vt:lpstr>PEDIDOS PENDENTES (2007 - 2015)</vt:lpstr>
      <vt:lpstr>DIAGNÓSTICO DO INPI – ATRASO NO EXAME (BACKLOG)</vt:lpstr>
      <vt:lpstr>IMPACTOS PELO ATRASO NA DECISÃO</vt:lpstr>
      <vt:lpstr>EXTENSÃO DE PRAZO EM MEDICAMENTOS</vt:lpstr>
      <vt:lpstr> DIFERENÇA DE PREÇOS DO GENÉRICO</vt:lpstr>
      <vt:lpstr>CUSTOS DO ATRASO NO BRASIL</vt:lpstr>
      <vt:lpstr>IMPACTOS NOS DEFENSIVOS AGRÍCOLAS</vt:lpstr>
      <vt:lpstr>BACKLOG E NÚMERO DE EXAMINADORES</vt:lpstr>
      <vt:lpstr>CURVA DO NÚMERO DE EXAMINADORES</vt:lpstr>
      <vt:lpstr>PRINCIPAL PROBLEMA NO INPI</vt:lpstr>
      <vt:lpstr>CENÁRIOS ATÉ 2019</vt:lpstr>
      <vt:lpstr>PADRÃO DE EXAME DE PATENTES</vt:lpstr>
      <vt:lpstr>PADRÃO DE EXAME DE PATENTES</vt:lpstr>
      <vt:lpstr>ARTIGOS RELACIONADOS AOS PRAZOS</vt:lpstr>
      <vt:lpstr>ARTIGOS RELACIONADOS AOS PRAZOS</vt:lpstr>
      <vt:lpstr>ARTIGOS RELACIONADOS AOS PRAZOS</vt:lpstr>
      <vt:lpstr>ARTIGOS SOBRE PEDIDO DE EXAME</vt:lpstr>
      <vt:lpstr>PLS N°316, DE 2013 (PAULO PAIM)</vt:lpstr>
      <vt:lpstr>DADOS DE ARRECADAÇÃO</vt:lpstr>
      <vt:lpstr>DADOS DE ARRECADAÇÃO</vt:lpstr>
      <vt:lpstr>A ADMISSÃO DE SERVIDORES...</vt:lpstr>
      <vt:lpstr>MEDIDAS NECESSÁRIAS</vt:lpstr>
      <vt:lpstr>MEDIDAS NECESSÁRIAS</vt:lpstr>
      <vt:lpstr>MOÇÃO DE APOIO AO FORTALECIMENTO DO INPI</vt:lpstr>
      <vt:lpstr>MOÇÃO DE APOIO AO FORTALECIMENTO DO INPI</vt:lpstr>
    </vt:vector>
  </TitlesOfParts>
  <Company>INPI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“Os impactos da propriedade industrial no Brasil: desenvolvimento, inovação, soberania, emprego e renda”</dc:title>
  <dc:creator>root</dc:creator>
  <cp:lastModifiedBy>Andressa Paranhos Guimarães</cp:lastModifiedBy>
  <cp:revision>211</cp:revision>
  <cp:lastPrinted>2016-05-11T20:33:19Z</cp:lastPrinted>
  <dcterms:created xsi:type="dcterms:W3CDTF">2016-05-10T18:15:45Z</dcterms:created>
  <dcterms:modified xsi:type="dcterms:W3CDTF">2016-11-29T16:10:33Z</dcterms:modified>
</cp:coreProperties>
</file>