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3" r:id="rId3"/>
    <p:sldId id="256" r:id="rId4"/>
    <p:sldId id="264" r:id="rId5"/>
    <p:sldId id="262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4" d="100"/>
          <a:sy n="114" d="100"/>
        </p:scale>
        <p:origin x="474" y="11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dirty="0">
              <a:solidFill>
                <a:schemeClr val="l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t-BR" smtClean="0"/>
              <a:t>22/6/2017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pt-BR" smtClean="0"/>
              <a:pPr/>
              <a:t>22/6/2017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3852" y="1021177"/>
            <a:ext cx="10011443" cy="2335815"/>
          </a:xfrm>
        </p:spPr>
        <p:txBody>
          <a:bodyPr/>
          <a:lstStyle/>
          <a:p>
            <a:r>
              <a:rPr lang="pt-BR" b="1" u="sng" dirty="0" smtClean="0"/>
              <a:t>            Gustavo borges, </a:t>
            </a:r>
            <a:r>
              <a:rPr lang="pt-BR" sz="3200" b="1" u="sng" dirty="0" smtClean="0"/>
              <a:t>Presidente.</a:t>
            </a:r>
            <a:endParaRPr lang="pt-BR" b="1" u="sng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3828" y="451520"/>
            <a:ext cx="13512946" cy="42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4" y="308882"/>
            <a:ext cx="7772937" cy="218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3828" y="1502445"/>
            <a:ext cx="13512946" cy="42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339649" y="4581128"/>
            <a:ext cx="95654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CDEICS – Audiência Pública</a:t>
            </a:r>
          </a:p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Sobre PL 4667 de 2016.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5229197"/>
            <a:ext cx="9753600" cy="864099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The</a:t>
            </a:r>
            <a:r>
              <a:rPr lang="pt-BR" sz="44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pt-BR" sz="4400" b="0" i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ihrsa</a:t>
            </a:r>
            <a:r>
              <a:rPr lang="pt-BR" sz="44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global </a:t>
            </a:r>
            <a:r>
              <a:rPr lang="pt-BR" sz="4400" b="0" i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report</a:t>
            </a:r>
            <a:r>
              <a:rPr lang="pt-BR" sz="44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2017</a:t>
            </a:r>
            <a:endParaRPr lang="pt-BR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3" y="6093296"/>
            <a:ext cx="7848600" cy="638944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545454"/>
                </a:solidFill>
              </a:rPr>
              <a:t>Mercado Internacional de Fitness</a:t>
            </a:r>
            <a:endParaRPr lang="pt-BR" sz="2000" b="1" i="0" dirty="0">
              <a:solidFill>
                <a:srgbClr val="545454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39706"/>
              </p:ext>
            </p:extLst>
          </p:nvPr>
        </p:nvGraphicFramePr>
        <p:xfrm>
          <a:off x="1629598" y="1326138"/>
          <a:ext cx="8497261" cy="39030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34270">
                  <a:extLst>
                    <a:ext uri="{9D8B030D-6E8A-4147-A177-3AD203B41FA5}">
                      <a16:colId xmlns:a16="http://schemas.microsoft.com/office/drawing/2014/main" xmlns="" val="1848356350"/>
                    </a:ext>
                  </a:extLst>
                </a:gridCol>
                <a:gridCol w="2510447">
                  <a:extLst>
                    <a:ext uri="{9D8B030D-6E8A-4147-A177-3AD203B41FA5}">
                      <a16:colId xmlns:a16="http://schemas.microsoft.com/office/drawing/2014/main" xmlns="" val="4209872361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xmlns="" val="1265140636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xmlns="" val="1725255570"/>
                    </a:ext>
                  </a:extLst>
                </a:gridCol>
              </a:tblGrid>
              <a:tr h="890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Ano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Faturamento (US$)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Academias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Clientes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9228441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2,1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34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9,6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757009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2,4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7,9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7413260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2,5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7,6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9319283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2,4 bilhões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23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7,2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5926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2,3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22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6,7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7282561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2,0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5,4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4204189"/>
                  </a:ext>
                </a:extLst>
              </a:tr>
              <a:tr h="4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1,2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4,7 milhões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01426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61964" y="556699"/>
            <a:ext cx="51125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Mercado Brasileiro de Fitness</a:t>
            </a:r>
            <a:endParaRPr kumimoji="0" lang="pt-BR" altLang="pt-B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2.031 academias de diferença</a:t>
            </a:r>
            <a:endParaRPr lang="pt-BR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9028858"/>
              </p:ext>
            </p:extLst>
          </p:nvPr>
        </p:nvGraphicFramePr>
        <p:xfrm>
          <a:off x="909836" y="1700806"/>
          <a:ext cx="4663925" cy="476636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57653">
                  <a:extLst>
                    <a:ext uri="{9D8B030D-6E8A-4147-A177-3AD203B41FA5}">
                      <a16:colId xmlns:a16="http://schemas.microsoft.com/office/drawing/2014/main" xmlns="" val="3446316434"/>
                    </a:ext>
                  </a:extLst>
                </a:gridCol>
                <a:gridCol w="1973239">
                  <a:extLst>
                    <a:ext uri="{9D8B030D-6E8A-4147-A177-3AD203B41FA5}">
                      <a16:colId xmlns:a16="http://schemas.microsoft.com/office/drawing/2014/main" xmlns="" val="546902250"/>
                    </a:ext>
                  </a:extLst>
                </a:gridCol>
                <a:gridCol w="2033033">
                  <a:extLst>
                    <a:ext uri="{9D8B030D-6E8A-4147-A177-3AD203B41FA5}">
                      <a16:colId xmlns:a16="http://schemas.microsoft.com/office/drawing/2014/main" xmlns="" val="82155958"/>
                    </a:ext>
                  </a:extLst>
                </a:gridCol>
              </a:tblGrid>
              <a:tr h="648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País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Faturamento (US$)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8205162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1110868"/>
                  </a:ext>
                </a:extLst>
              </a:tr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Estados Unidos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27,6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8747663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Reino Unido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6,1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9708923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Alemanha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5,8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9772397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Japão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5,1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2330768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França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2,7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8403829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Canadá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2,5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4532239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Austrália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2,5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4394931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Itália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2,4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6059070"/>
                  </a:ext>
                </a:extLst>
              </a:tr>
              <a:tr h="31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Espanha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2,4 bilhões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3791697"/>
                  </a:ext>
                </a:extLst>
              </a:tr>
              <a:tr h="648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Brasil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2,1 bilhões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4006556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7747640"/>
              </p:ext>
            </p:extLst>
          </p:nvPr>
        </p:nvGraphicFramePr>
        <p:xfrm>
          <a:off x="6598468" y="1700805"/>
          <a:ext cx="4608511" cy="47663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89191">
                  <a:extLst>
                    <a:ext uri="{9D8B030D-6E8A-4147-A177-3AD203B41FA5}">
                      <a16:colId xmlns:a16="http://schemas.microsoft.com/office/drawing/2014/main" xmlns="" val="3359646298"/>
                    </a:ext>
                  </a:extLst>
                </a:gridCol>
                <a:gridCol w="1906210">
                  <a:extLst>
                    <a:ext uri="{9D8B030D-6E8A-4147-A177-3AD203B41FA5}">
                      <a16:colId xmlns:a16="http://schemas.microsoft.com/office/drawing/2014/main" xmlns="" val="156789858"/>
                    </a:ext>
                  </a:extLst>
                </a:gridCol>
                <a:gridCol w="2113110">
                  <a:extLst>
                    <a:ext uri="{9D8B030D-6E8A-4147-A177-3AD203B41FA5}">
                      <a16:colId xmlns:a16="http://schemas.microsoft.com/office/drawing/2014/main" xmlns="" val="2488783447"/>
                    </a:ext>
                  </a:extLst>
                </a:gridCol>
              </a:tblGrid>
              <a:tr h="661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País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nº de Academias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2431844"/>
                  </a:ext>
                </a:extLst>
              </a:tr>
              <a:tr h="661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Estados Unidos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36.540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854648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Brasil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34.509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3270250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México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12.376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9867978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Alemanha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8.684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4715845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Argentina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7.910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99448395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Itália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7.500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1776305"/>
                  </a:ext>
                </a:extLst>
              </a:tr>
              <a:tr h="469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Coréia do Sul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6.839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9157350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Reino Unido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6.728 mil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5702719"/>
                  </a:ext>
                </a:extLst>
              </a:tr>
              <a:tr h="33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Canadá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6.156 mil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453058"/>
                  </a:ext>
                </a:extLst>
              </a:tr>
              <a:tr h="661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Japão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5.979 mil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8259846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3012" y="1018017"/>
            <a:ext cx="43727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10 Faturamento 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598468" y="1018017"/>
            <a:ext cx="4228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10 nº de academias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22114"/>
          </a:xfrm>
        </p:spPr>
        <p:txBody>
          <a:bodyPr>
            <a:normAutofit/>
          </a:bodyPr>
          <a:lstStyle/>
          <a:p>
            <a:pPr algn="ctr"/>
            <a:r>
              <a:rPr lang="pt-BR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10 DE CLIENTES.</a:t>
            </a:r>
            <a:endParaRPr lang="pt-BR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340977"/>
              </p:ext>
            </p:extLst>
          </p:nvPr>
        </p:nvGraphicFramePr>
        <p:xfrm>
          <a:off x="1217614" y="1519788"/>
          <a:ext cx="9757785" cy="48667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3252">
                  <a:extLst>
                    <a:ext uri="{9D8B030D-6E8A-4147-A177-3AD203B41FA5}">
                      <a16:colId xmlns:a16="http://schemas.microsoft.com/office/drawing/2014/main" xmlns="" val="325452856"/>
                    </a:ext>
                  </a:extLst>
                </a:gridCol>
                <a:gridCol w="3563671">
                  <a:extLst>
                    <a:ext uri="{9D8B030D-6E8A-4147-A177-3AD203B41FA5}">
                      <a16:colId xmlns:a16="http://schemas.microsoft.com/office/drawing/2014/main" xmlns="" val="4271612706"/>
                    </a:ext>
                  </a:extLst>
                </a:gridCol>
                <a:gridCol w="1110025">
                  <a:extLst>
                    <a:ext uri="{9D8B030D-6E8A-4147-A177-3AD203B41FA5}">
                      <a16:colId xmlns:a16="http://schemas.microsoft.com/office/drawing/2014/main" xmlns="" val="4073183843"/>
                    </a:ext>
                  </a:extLst>
                </a:gridCol>
                <a:gridCol w="3910837">
                  <a:extLst>
                    <a:ext uri="{9D8B030D-6E8A-4147-A177-3AD203B41FA5}">
                      <a16:colId xmlns:a16="http://schemas.microsoft.com/office/drawing/2014/main" xmlns="" val="2449991741"/>
                    </a:ext>
                  </a:extLst>
                </a:gridCol>
              </a:tblGrid>
              <a:tr h="301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País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nº de Clientes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9065591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Estados Unidos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 57,2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940076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Alemanha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10,8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46880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Reino Unido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9,7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8131892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Brasil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9,6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0755425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Canadá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5,6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4592243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França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5,4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3665769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Itália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5,2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154357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Espanha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5,1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60595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Japão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4,2 milhões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2140917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10º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México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4,0 milhões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91139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310140" y="-48399"/>
            <a:ext cx="3546774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pt-BR" alt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sia_16x9_TP102804866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F93B166-7D59-4886-B634-5796E68F1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Série de mapas-múndi, apresentação do continente asiático (widescreen)</Template>
  <TotalTime>0</TotalTime>
  <Words>246</Words>
  <Application>Microsoft Office PowerPoint</Application>
  <PresentationFormat>Personalizar</PresentationFormat>
  <Paragraphs>146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Continental_Asia_16x9_TP102804866</vt:lpstr>
      <vt:lpstr>            Gustavo borges, Presidente.</vt:lpstr>
      <vt:lpstr>The ihrsa global report 2017</vt:lpstr>
      <vt:lpstr>2.031 academias de diferença</vt:lpstr>
      <vt:lpstr>TOP 10 DE CLIENTES.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2017-06-21T04:54:11Z</dcterms:created>
  <dcterms:modified xsi:type="dcterms:W3CDTF">2017-06-22T11:54:20Z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