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53" r:id="rId2"/>
    <p:sldId id="387" r:id="rId3"/>
    <p:sldId id="379" r:id="rId4"/>
    <p:sldId id="384" r:id="rId5"/>
    <p:sldId id="388" r:id="rId6"/>
    <p:sldId id="385" r:id="rId7"/>
    <p:sldId id="390" r:id="rId8"/>
    <p:sldId id="391" r:id="rId9"/>
    <p:sldId id="392" r:id="rId10"/>
    <p:sldId id="268" r:id="rId11"/>
  </p:sldIdLst>
  <p:sldSz cx="9144000" cy="6858000" type="screen4x3"/>
  <p:notesSz cx="6883400" cy="9906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1">
          <p15:clr>
            <a:srgbClr val="A4A3A4"/>
          </p15:clr>
        </p15:guide>
        <p15:guide id="2" pos="216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CC"/>
    <a:srgbClr val="CA8334"/>
    <a:srgbClr val="66FFFF"/>
    <a:srgbClr val="0020A8"/>
    <a:srgbClr val="FFFFCC"/>
    <a:srgbClr val="FFCC99"/>
    <a:srgbClr val="00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23" autoAdjust="0"/>
    <p:restoredTop sz="66075" autoAdjust="0"/>
  </p:normalViewPr>
  <p:slideViewPr>
    <p:cSldViewPr snapToGrid="0">
      <p:cViewPr varScale="1">
        <p:scale>
          <a:sx n="74" d="100"/>
          <a:sy n="74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8" d="100"/>
          <a:sy n="48" d="100"/>
        </p:scale>
        <p:origin x="-2676" y="-96"/>
      </p:cViewPr>
      <p:guideLst>
        <p:guide orient="horz" pos="3121"/>
        <p:guide pos="216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NULL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3.0316813961098994E-2"/>
          <c:y val="9.3179361998112428E-3"/>
          <c:w val="0.93936637207780205"/>
          <c:h val="0.77007768941049548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'CCC.VRE'!$B$18</c:f>
              <c:strCache>
                <c:ptCount val="1"/>
                <c:pt idx="0">
                  <c:v>Nordeste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shade val="95000"/>
                          <a:satMod val="10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'CCC.VRE'!$C$9:$L$9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</c:numCache>
            </c:numRef>
          </c:cat>
          <c:val>
            <c:numRef>
              <c:f>'CCC.VRE'!$C$18:$L$18</c:f>
              <c:numCache>
                <c:formatCode>0.0%</c:formatCode>
                <c:ptCount val="10"/>
                <c:pt idx="0">
                  <c:v>0.11783745487014248</c:v>
                </c:pt>
                <c:pt idx="1">
                  <c:v>0.11385852397817556</c:v>
                </c:pt>
                <c:pt idx="2">
                  <c:v>0.11347262820737103</c:v>
                </c:pt>
                <c:pt idx="3">
                  <c:v>0.12200950132278895</c:v>
                </c:pt>
                <c:pt idx="4">
                  <c:v>0.13702536099304755</c:v>
                </c:pt>
                <c:pt idx="5">
                  <c:v>0.13476663846407491</c:v>
                </c:pt>
                <c:pt idx="6">
                  <c:v>0.15202235155835292</c:v>
                </c:pt>
                <c:pt idx="7">
                  <c:v>0.17682727195260328</c:v>
                </c:pt>
                <c:pt idx="8">
                  <c:v>0.23064824177058757</c:v>
                </c:pt>
                <c:pt idx="9">
                  <c:v>0.2423639050382371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0A0-4FCA-A57F-690D16209B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16351360"/>
        <c:axId val="116352896"/>
      </c:barChart>
      <c:catAx>
        <c:axId val="116351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tint val="75000"/>
                <a:shade val="95000"/>
                <a:satMod val="10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16352896"/>
        <c:crosses val="autoZero"/>
        <c:auto val="1"/>
        <c:lblAlgn val="ctr"/>
        <c:lblOffset val="100"/>
        <c:noMultiLvlLbl val="0"/>
      </c:catAx>
      <c:valAx>
        <c:axId val="116352896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extTo"/>
        <c:crossAx val="116351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t-BR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6AD5557-8AD5-4D1B-9CE1-09F10D6255EA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A05C261-F038-4087-AB38-005E8BCD4E9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7997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98900" y="0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EC0BDD-3240-47AA-A795-2CDB100916B7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66788" y="742950"/>
            <a:ext cx="4951412" cy="3713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79" tIns="46740" rIns="93479" bIns="4674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8975" y="4705350"/>
            <a:ext cx="5505450" cy="4457700"/>
          </a:xfrm>
          <a:prstGeom prst="rect">
            <a:avLst/>
          </a:prstGeom>
        </p:spPr>
        <p:txBody>
          <a:bodyPr vert="horz" lIns="93479" tIns="46740" rIns="93479" bIns="46740" rtlCol="0">
            <a:normAutofit/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09113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98900" y="9409113"/>
            <a:ext cx="2982913" cy="495300"/>
          </a:xfrm>
          <a:prstGeom prst="rect">
            <a:avLst/>
          </a:prstGeom>
        </p:spPr>
        <p:txBody>
          <a:bodyPr vert="horz" lIns="93479" tIns="46740" rIns="93479" bIns="4674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F6C73D1-7D12-4B61-933B-F0CD1AB0C37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5327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8196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56104C0-6D31-4555-9868-55A06D7E8D7F}" type="slidenum">
              <a:rPr lang="pt-BR" altLang="pt-BR" smtClean="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pt-BR" altLang="pt-B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578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174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5A826AE5-BE74-4BBA-B3D6-9A8443708B2C}" type="slidenum">
              <a:rPr lang="pt-BR" altLang="pt-BR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9126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08A28-C240-4719-8770-7F706C8EE575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FD20F-0E78-43A0-B3D6-7889EBFF4EA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0263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568FE-36E4-481F-BD62-FB3417644276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C9C5C-BCEC-4DE1-89BE-421C703BE7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2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14AF1-E0D8-4D05-8A00-897DB53DB801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C32ED8-6CEA-457C-9653-F8D28FE19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4037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A9002-39DA-4050-BAD1-28A551590CDD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C27A0-9182-44F5-9026-868EBCCCC87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99500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2D9-FCBD-436C-B255-E1DD2EB0F530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1943DD-C8A6-463E-92BC-7A5B9B5297E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1679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6289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1989138"/>
            <a:ext cx="4572000" cy="287972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Retângulo 2"/>
          <p:cNvSpPr/>
          <p:nvPr userDrawn="1"/>
        </p:nvSpPr>
        <p:spPr>
          <a:xfrm>
            <a:off x="4572000" y="0"/>
            <a:ext cx="4572000" cy="1989138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" name="Retângulo 3"/>
          <p:cNvSpPr/>
          <p:nvPr userDrawn="1"/>
        </p:nvSpPr>
        <p:spPr>
          <a:xfrm>
            <a:off x="4572000" y="4868863"/>
            <a:ext cx="4572000" cy="1989137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</a:endParaRPr>
          </a:p>
        </p:txBody>
      </p:sp>
      <p:pic>
        <p:nvPicPr>
          <p:cNvPr id="5" name="Picture 1" descr="C:\Documents and Settings\villasboas\Desktop\Relações Institucionais\Templates e Elementos\MARCA_ABT_vertical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5713413" y="2127250"/>
            <a:ext cx="203835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829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F816D5-BE93-4C66-B730-D52266B110CF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0EDE7-BCDE-448F-A6E0-BDE496AA63D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2364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70E60-4661-4DB9-BAE2-0B471217D4BC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BA075-E7C3-4E24-A8D7-CDB915466DE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9108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ED0B1-C765-4F0A-B896-10D0FA064209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041E6-E74E-4E33-89B1-72AAB0A4A9F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792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66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126355-1F5E-4D8D-ACF2-7F9881CE06CB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622B-FF22-4C11-9E18-72000987B8A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65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F85B2F-CEEA-45E2-9F37-61AA457A4392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953CB-8419-4A0E-AC44-9E33EFDAA21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2779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FA8AD8A5-D19E-47D6-8BFF-179A8B93E28E}" type="datetimeFigureOut">
              <a:rPr lang="pt-BR"/>
              <a:pPr>
                <a:defRPr/>
              </a:pPr>
              <a:t>06/12/2016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BC2DD83-2A6E-426A-8F6B-87944275B23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1029" name="Picture 3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124" b="55586"/>
          <a:stretch>
            <a:fillRect/>
          </a:stretch>
        </p:blipFill>
        <p:spPr bwMode="auto">
          <a:xfrm>
            <a:off x="8509000" y="87313"/>
            <a:ext cx="538163" cy="31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/>
        </p:nvSpPr>
        <p:spPr>
          <a:xfrm>
            <a:off x="0" y="0"/>
            <a:ext cx="9144000" cy="612775"/>
          </a:xfrm>
          <a:prstGeom prst="rect">
            <a:avLst/>
          </a:prstGeom>
          <a:solidFill>
            <a:srgbClr val="000B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1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" t="-2" r="1871" b="3619"/>
          <a:stretch>
            <a:fillRect/>
          </a:stretch>
        </p:blipFill>
        <p:spPr bwMode="auto">
          <a:xfrm>
            <a:off x="8126413" y="25400"/>
            <a:ext cx="97155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6" r:id="rId1"/>
    <p:sldLayoutId id="2147483836" r:id="rId2"/>
    <p:sldLayoutId id="2147483837" r:id="rId3"/>
    <p:sldLayoutId id="2147483827" r:id="rId4"/>
    <p:sldLayoutId id="2147483828" r:id="rId5"/>
    <p:sldLayoutId id="2147483829" r:id="rId6"/>
    <p:sldLayoutId id="2147483838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abt.org.br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8372475" y="15875"/>
            <a:ext cx="755650" cy="5476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solidFill>
                <a:prstClr val="white"/>
              </a:solidFill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64" b="45773"/>
          <a:stretch>
            <a:fillRect/>
          </a:stretch>
        </p:blipFill>
        <p:spPr bwMode="auto">
          <a:xfrm>
            <a:off x="0" y="14288"/>
            <a:ext cx="9144000" cy="685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701675" y="2130425"/>
            <a:ext cx="2038350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CaixaDeTexto 5"/>
          <p:cNvSpPr txBox="1">
            <a:spLocks noChangeArrowheads="1"/>
          </p:cNvSpPr>
          <p:nvPr/>
        </p:nvSpPr>
        <p:spPr bwMode="auto">
          <a:xfrm>
            <a:off x="3057525" y="896900"/>
            <a:ext cx="502285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z="3200" dirty="0">
                <a:latin typeface="Arial" panose="020B0604020202020204" pitchFamily="34" charset="0"/>
                <a:cs typeface="Arial" panose="020B0604020202020204" pitchFamily="34" charset="0"/>
              </a:rPr>
              <a:t>Seminário </a:t>
            </a:r>
          </a:p>
          <a:p>
            <a:pPr algn="ctr" eaLnBrk="1" hangingPunct="1"/>
            <a:r>
              <a:rPr lang="pt-BR" altLang="pt-BR" sz="3600" dirty="0">
                <a:latin typeface="Arial" panose="020B0604020202020204" pitchFamily="34" charset="0"/>
                <a:cs typeface="Arial" panose="020B0604020202020204" pitchFamily="34" charset="0"/>
              </a:rPr>
              <a:t>Impacto da proposta de Reforma do PIS e da COFINS sobre o Setor de Serviços</a:t>
            </a:r>
          </a:p>
          <a:p>
            <a:pPr algn="ctr" eaLnBrk="1" hangingPunct="1"/>
            <a:endParaRPr lang="pt-BR" altLang="pt-BR" sz="3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pt-BR" altLang="pt-BR" sz="2800" dirty="0">
                <a:latin typeface="Arial" panose="020B0604020202020204" pitchFamily="34" charset="0"/>
                <a:cs typeface="Arial" panose="020B0604020202020204" pitchFamily="34" charset="0"/>
              </a:rPr>
              <a:t>Câmara dos Deputados</a:t>
            </a:r>
          </a:p>
        </p:txBody>
      </p:sp>
      <p:sp>
        <p:nvSpPr>
          <p:cNvPr id="7174" name="CaixaDeTexto 1"/>
          <p:cNvSpPr txBox="1">
            <a:spLocks noChangeArrowheads="1"/>
          </p:cNvSpPr>
          <p:nvPr/>
        </p:nvSpPr>
        <p:spPr bwMode="auto">
          <a:xfrm>
            <a:off x="6024563" y="5718175"/>
            <a:ext cx="27257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pt-BR" altLang="pt-BR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06 </a:t>
            </a:r>
            <a:r>
              <a:rPr lang="pt-BR" altLang="pt-BR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dezembro de 2016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" descr="C:\Documents and Settings\villasboas\Desktop\Relações Institucionais\Templates e Elementos\MARCA_ABT_vertica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291"/>
          <a:stretch>
            <a:fillRect/>
          </a:stretch>
        </p:blipFill>
        <p:spPr bwMode="auto">
          <a:xfrm>
            <a:off x="3830638" y="1047750"/>
            <a:ext cx="1482725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66700" y="3616325"/>
            <a:ext cx="8496300" cy="20621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600" dirty="0">
                <a:latin typeface="Arial" pitchFamily="34" charset="0"/>
                <a:cs typeface="Arial" pitchFamily="34" charset="0"/>
              </a:rPr>
              <a:t>Fundada em 1987 por empresas pioneiras em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telesserviços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e tem como missão representar um dos setores que mais empregam no Brasil.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marL="342900" indent="-3429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1600" dirty="0" err="1">
                <a:latin typeface="Arial" pitchFamily="34" charset="0"/>
                <a:cs typeface="Arial" pitchFamily="34" charset="0"/>
              </a:rPr>
              <a:t>Cocriador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do PROBARE – Programa Brasileiro de </a:t>
            </a:r>
            <a:r>
              <a:rPr lang="pt-BR" sz="1600" dirty="0" err="1">
                <a:latin typeface="Arial" pitchFamily="34" charset="0"/>
                <a:cs typeface="Arial" pitchFamily="34" charset="0"/>
              </a:rPr>
              <a:t>Autoregulamentação</a:t>
            </a:r>
            <a:r>
              <a:rPr lang="pt-BR" sz="1600" dirty="0">
                <a:latin typeface="Arial" pitchFamily="34" charset="0"/>
                <a:cs typeface="Arial" pitchFamily="34" charset="0"/>
              </a:rPr>
              <a:t> do Setor de Relacionamento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dirty="0">
                <a:latin typeface="Arial" pitchFamily="34" charset="0"/>
                <a:cs typeface="Arial" pitchFamily="34" charset="0"/>
                <a:hlinkClick r:id="rId4"/>
              </a:rPr>
              <a:t>www.abt.org.br</a:t>
            </a: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2400" b="1" dirty="0">
                <a:solidFill>
                  <a:schemeClr val="tx2"/>
                </a:solidFill>
              </a:rPr>
              <a:t>		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24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66700" y="61913"/>
            <a:ext cx="289829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2400" b="1" dirty="0">
                <a:solidFill>
                  <a:schemeClr val="bg1"/>
                </a:solidFill>
              </a:rPr>
              <a:t>Apresentação da ABT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266700" y="1437145"/>
            <a:ext cx="7526965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O Setor de Telesserviços</a:t>
            </a:r>
          </a:p>
        </p:txBody>
      </p:sp>
      <p:sp>
        <p:nvSpPr>
          <p:cNvPr id="9222" name="Espaço Reservado para Número de Slide 3"/>
          <p:cNvSpPr txBox="1">
            <a:spLocks/>
          </p:cNvSpPr>
          <p:nvPr/>
        </p:nvSpPr>
        <p:spPr bwMode="auto">
          <a:xfrm>
            <a:off x="6996113" y="6642100"/>
            <a:ext cx="2133600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ABC8E6A9-D048-4C4B-9641-043D2069308F}" type="slidenum"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2</a:t>
            </a:fld>
            <a:endParaRPr lang="pt-BR" altLang="pt-BR" sz="9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266699" y="2669136"/>
            <a:ext cx="7526966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Impacto da Reforma do PIS e COFINS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359974" y="4108177"/>
            <a:ext cx="770293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600" dirty="0"/>
          </a:p>
          <a:p>
            <a:r>
              <a:rPr lang="pt-BR" sz="1600" b="1" dirty="0"/>
              <a:t>Apresentação: Cláudio Tartarini</a:t>
            </a:r>
          </a:p>
          <a:p>
            <a:r>
              <a:rPr lang="pt-BR" sz="1600" dirty="0"/>
              <a:t>Advogado e Assessor Jurídico da ABT</a:t>
            </a:r>
          </a:p>
          <a:p>
            <a:r>
              <a:rPr lang="pt-BR" sz="1600" dirty="0" err="1"/>
              <a:t>Email</a:t>
            </a:r>
            <a:r>
              <a:rPr lang="pt-BR" sz="1600" dirty="0"/>
              <a:t>: claudio@tartarini.com.br 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900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600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66700" y="61913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4683125" y="877888"/>
            <a:ext cx="4029075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Jornada de trabalho em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endParaRPr lang="pt-BR" i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CaixaDeTexto 27"/>
          <p:cNvSpPr txBox="1"/>
          <p:nvPr/>
        </p:nvSpPr>
        <p:spPr>
          <a:xfrm>
            <a:off x="295275" y="877888"/>
            <a:ext cx="4027488" cy="64770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Perfil dos trabalhadores de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endParaRPr lang="pt-BR" i="1" kern="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22" name="Espaço Reservado para Número de Slide 3"/>
          <p:cNvSpPr txBox="1">
            <a:spLocks/>
          </p:cNvSpPr>
          <p:nvPr/>
        </p:nvSpPr>
        <p:spPr bwMode="auto">
          <a:xfrm>
            <a:off x="6996113" y="6642100"/>
            <a:ext cx="2133600" cy="18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ABC8E6A9-D048-4C4B-9641-043D2069308F}" type="slidenum"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</a:rPr>
              <a:pPr algn="r" eaLnBrk="1" hangingPunct="1"/>
              <a:t>3</a:t>
            </a:fld>
            <a:endParaRPr lang="pt-BR" altLang="pt-BR" sz="9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9223" name="Picture 2" descr="\\appy\c\Clientes\FEBRATEL\Apresentacoes\Painel58\icons\icon_3635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6038" y="949325"/>
            <a:ext cx="333375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4" name="Picture 3" descr="\\appy\c\Clientes\FEBRATEL\Apresentacoes\Painel58\icons\icon_8004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088" y="969963"/>
            <a:ext cx="312737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5" name="Retângulo 32"/>
          <p:cNvSpPr>
            <a:spLocks noChangeArrowheads="1"/>
          </p:cNvSpPr>
          <p:nvPr/>
        </p:nvSpPr>
        <p:spPr bwMode="auto">
          <a:xfrm>
            <a:off x="7050088" y="2060575"/>
            <a:ext cx="1493837" cy="868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36,4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horas semanais</a:t>
            </a:r>
          </a:p>
        </p:txBody>
      </p:sp>
      <p:sp>
        <p:nvSpPr>
          <p:cNvPr id="34" name="Elipse 33"/>
          <p:cNvSpPr/>
          <p:nvPr/>
        </p:nvSpPr>
        <p:spPr>
          <a:xfrm>
            <a:off x="2163763" y="2824163"/>
            <a:ext cx="1079500" cy="1079500"/>
          </a:xfrm>
          <a:prstGeom prst="ellipse">
            <a:avLst/>
          </a:prstGeom>
          <a:solidFill>
            <a:srgbClr val="EC922E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Cônjuges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15,2%</a:t>
            </a:r>
          </a:p>
        </p:txBody>
      </p:sp>
      <p:sp>
        <p:nvSpPr>
          <p:cNvPr id="35" name="Elipse 34"/>
          <p:cNvSpPr/>
          <p:nvPr/>
        </p:nvSpPr>
        <p:spPr>
          <a:xfrm>
            <a:off x="542925" y="1981200"/>
            <a:ext cx="1655763" cy="1655763"/>
          </a:xfrm>
          <a:prstGeom prst="ellipse">
            <a:avLst/>
          </a:prstGeom>
          <a:solidFill>
            <a:srgbClr val="467828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Filhos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57,5%</a:t>
            </a:r>
          </a:p>
        </p:txBody>
      </p:sp>
      <p:sp>
        <p:nvSpPr>
          <p:cNvPr id="36" name="Elipse 35"/>
          <p:cNvSpPr/>
          <p:nvPr/>
        </p:nvSpPr>
        <p:spPr>
          <a:xfrm>
            <a:off x="2163763" y="1671638"/>
            <a:ext cx="1079500" cy="1079500"/>
          </a:xfrm>
          <a:prstGeom prst="ellipse">
            <a:avLst/>
          </a:prstGeom>
          <a:solidFill>
            <a:srgbClr val="325A87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Chefes de família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16,0%</a:t>
            </a:r>
          </a:p>
        </p:txBody>
      </p:sp>
      <p:sp>
        <p:nvSpPr>
          <p:cNvPr id="37" name="Elipse 36"/>
          <p:cNvSpPr/>
          <p:nvPr/>
        </p:nvSpPr>
        <p:spPr>
          <a:xfrm>
            <a:off x="3206750" y="2319338"/>
            <a:ext cx="900113" cy="890587"/>
          </a:xfrm>
          <a:prstGeom prst="ellipse">
            <a:avLst/>
          </a:prstGeom>
          <a:solidFill>
            <a:srgbClr val="B2B2B2"/>
          </a:solidFill>
          <a:ln w="25400" cap="flat" cmpd="sng" algn="ctr">
            <a:noFill/>
            <a:prstDash val="solid"/>
          </a:ln>
          <a:effectLst/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05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Outros</a:t>
            </a:r>
            <a:endParaRPr lang="pt-BR" sz="1200" b="1" kern="0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11,3%</a:t>
            </a:r>
          </a:p>
        </p:txBody>
      </p:sp>
      <p:sp>
        <p:nvSpPr>
          <p:cNvPr id="9230" name="Retângulo 37"/>
          <p:cNvSpPr>
            <a:spLocks noChangeArrowheads="1"/>
          </p:cNvSpPr>
          <p:nvPr/>
        </p:nvSpPr>
        <p:spPr bwMode="auto">
          <a:xfrm>
            <a:off x="395288" y="3933825"/>
            <a:ext cx="36988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Nota: CBO 4223: operadores de telemarketing. </a:t>
            </a:r>
          </a:p>
          <a:p>
            <a:pPr eaLnBrk="1" hangingPunct="1"/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Fonte: PNAD/IBGE, 2014. Levantamento feito pela LCA Consultores</a:t>
            </a:r>
          </a:p>
        </p:txBody>
      </p:sp>
      <p:sp>
        <p:nvSpPr>
          <p:cNvPr id="9231" name="Espaço Reservado para Conteúdo 6"/>
          <p:cNvSpPr txBox="1">
            <a:spLocks/>
          </p:cNvSpPr>
          <p:nvPr/>
        </p:nvSpPr>
        <p:spPr bwMode="auto">
          <a:xfrm>
            <a:off x="350838" y="6276975"/>
            <a:ext cx="382587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54000" rIns="54000" bIns="54000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Fonte: RAIS/MTE, 2014. </a:t>
            </a:r>
          </a:p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*Nota: inclui Recursos Humanos e Serviços de Limpeza e Segurança e exclui Serviços Financeiros</a:t>
            </a:r>
          </a:p>
        </p:txBody>
      </p:sp>
      <p:sp>
        <p:nvSpPr>
          <p:cNvPr id="40" name="CaixaDeTexto 39"/>
          <p:cNvSpPr txBox="1"/>
          <p:nvPr/>
        </p:nvSpPr>
        <p:spPr>
          <a:xfrm>
            <a:off x="5114925" y="2063750"/>
            <a:ext cx="1836738" cy="827088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Jornada de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i="1" kern="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lang="pt-BR" sz="1200" b="1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Center *</a:t>
            </a:r>
            <a:r>
              <a:rPr lang="pt-BR" sz="800" b="1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pt-BR" sz="1200" b="1" i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233" name="Picture 2" descr="\\appy\c\Clientes\FEBRATEL\Apresentacoes\Painel58\icons\icon_36358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825" y="2276475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CaixaDeTexto 41"/>
          <p:cNvSpPr txBox="1"/>
          <p:nvPr/>
        </p:nvSpPr>
        <p:spPr>
          <a:xfrm>
            <a:off x="5143500" y="2913063"/>
            <a:ext cx="1835150" cy="898525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Jornada de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outras atividades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 serviços *</a:t>
            </a:r>
            <a:r>
              <a:rPr lang="pt-BR" sz="8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pt-BR" sz="1200" b="1" kern="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35" name="Retângulo 42"/>
          <p:cNvSpPr>
            <a:spLocks noChangeArrowheads="1"/>
          </p:cNvSpPr>
          <p:nvPr/>
        </p:nvSpPr>
        <p:spPr bwMode="auto">
          <a:xfrm>
            <a:off x="7069138" y="2913063"/>
            <a:ext cx="1493837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42,0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horas semanais</a:t>
            </a:r>
          </a:p>
        </p:txBody>
      </p:sp>
      <p:pic>
        <p:nvPicPr>
          <p:cNvPr id="9236" name="Picture 2" descr="\\appy\c\Clientes\FEBRATEL\Apresentacoes\Painel58\icons\icon_1657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13" y="3098800"/>
            <a:ext cx="627062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CaixaDeTexto 44"/>
          <p:cNvSpPr txBox="1"/>
          <p:nvPr/>
        </p:nvSpPr>
        <p:spPr>
          <a:xfrm>
            <a:off x="720725" y="4465638"/>
            <a:ext cx="1835150" cy="644525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Idade Média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i="1" kern="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Contact</a:t>
            </a:r>
            <a:r>
              <a:rPr lang="pt-BR" sz="1200" b="1" i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Center</a:t>
            </a:r>
          </a:p>
        </p:txBody>
      </p:sp>
      <p:pic>
        <p:nvPicPr>
          <p:cNvPr id="9238" name="Picture 2" descr="\\appy\c\Clientes\FEBRATEL\Apresentacoes\Painel58\icons\icon_36358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038" y="4616450"/>
            <a:ext cx="452437" cy="45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CaixaDeTexto 46"/>
          <p:cNvSpPr txBox="1"/>
          <p:nvPr/>
        </p:nvSpPr>
        <p:spPr>
          <a:xfrm>
            <a:off x="720725" y="5335588"/>
            <a:ext cx="1835150" cy="700087"/>
          </a:xfrm>
          <a:prstGeom prst="rect">
            <a:avLst/>
          </a:prstGeom>
          <a:solidFill>
            <a:srgbClr val="FFFFFF">
              <a:lumMod val="95000"/>
            </a:srgbClr>
          </a:solidFill>
          <a:ln>
            <a:solidFill>
              <a:srgbClr val="FFFFFF">
                <a:lumMod val="85000"/>
              </a:srgbClr>
            </a:solidFill>
          </a:ln>
          <a:effectLst/>
        </p:spPr>
        <p:txBody>
          <a:bodyPr lIns="54000" tIns="54000" rIns="54000" bIns="54000" anchor="ctr"/>
          <a:lstStyle/>
          <a:p>
            <a:pPr algn="ctr" eaLnBrk="1" fontAlgn="auto" hangingPunct="1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Idade Média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outras ativ.</a:t>
            </a:r>
            <a:b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</a:br>
            <a:r>
              <a:rPr lang="pt-BR" sz="1200" b="1" kern="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de serviços*</a:t>
            </a:r>
          </a:p>
        </p:txBody>
      </p:sp>
      <p:pic>
        <p:nvPicPr>
          <p:cNvPr id="9240" name="Picture 2" descr="\\appy\c\Clientes\FEBRATEL\Apresentacoes\Painel58\icons\icon_16570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5464175"/>
            <a:ext cx="627063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41" name="Retângulo 48"/>
          <p:cNvSpPr>
            <a:spLocks noChangeArrowheads="1"/>
          </p:cNvSpPr>
          <p:nvPr/>
        </p:nvSpPr>
        <p:spPr bwMode="auto">
          <a:xfrm>
            <a:off x="2676525" y="4540250"/>
            <a:ext cx="1493838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anos</a:t>
            </a:r>
          </a:p>
        </p:txBody>
      </p:sp>
      <p:sp>
        <p:nvSpPr>
          <p:cNvPr id="9242" name="Retângulo 49"/>
          <p:cNvSpPr>
            <a:spLocks noChangeArrowheads="1"/>
          </p:cNvSpPr>
          <p:nvPr/>
        </p:nvSpPr>
        <p:spPr bwMode="auto">
          <a:xfrm>
            <a:off x="2717800" y="5438775"/>
            <a:ext cx="1493838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20000"/>
              </a:lnSpc>
              <a:spcBef>
                <a:spcPts val="1200"/>
              </a:spcBef>
            </a:pPr>
            <a:r>
              <a:rPr lang="pt-BR" altLang="pt-BR" sz="2400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 </a:t>
            </a:r>
            <a:r>
              <a:rPr lang="pt-BR" altLang="pt-BR" b="1">
                <a:solidFill>
                  <a:srgbClr val="325A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anos</a:t>
            </a:r>
          </a:p>
        </p:txBody>
      </p:sp>
      <p:sp>
        <p:nvSpPr>
          <p:cNvPr id="9243" name="Espaço Reservado para Conteúdo 6"/>
          <p:cNvSpPr txBox="1">
            <a:spLocks/>
          </p:cNvSpPr>
          <p:nvPr/>
        </p:nvSpPr>
        <p:spPr bwMode="auto">
          <a:xfrm>
            <a:off x="4778375" y="4048125"/>
            <a:ext cx="3825875" cy="102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54000" rIns="54000" bIns="54000" anchor="ctr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Fonte: RAIS/MTE, 2014. </a:t>
            </a:r>
          </a:p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*Nota 1: Inclui trabalhadores com jornada de 8 horas na área administrativa, financeira e comercial, pois a jornada do trabalhador da atividade de </a:t>
            </a:r>
            <a:r>
              <a:rPr lang="pt-BR" altLang="pt-BR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telesserviços</a:t>
            </a: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é de 6 horas diárias ou 36 semanais.</a:t>
            </a:r>
          </a:p>
          <a:p>
            <a:pPr marL="0" lvl="1" eaLnBrk="1" hangingPunct="1">
              <a:lnSpc>
                <a:spcPct val="110000"/>
              </a:lnSpc>
              <a:buClr>
                <a:srgbClr val="2B5894"/>
              </a:buClr>
            </a:pPr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*Nota 2: inclui Recursos Humanos e Serviços de Limpeza e Segurança e exclui Serviços Financeiros.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600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266700" y="61913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</a:t>
            </a:r>
          </a:p>
        </p:txBody>
      </p:sp>
      <p:sp>
        <p:nvSpPr>
          <p:cNvPr id="27" name="CaixaDeTexto 26"/>
          <p:cNvSpPr txBox="1"/>
          <p:nvPr/>
        </p:nvSpPr>
        <p:spPr>
          <a:xfrm>
            <a:off x="4683125" y="704850"/>
            <a:ext cx="4098925" cy="973138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Evolução do emprego regional do setor de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r>
              <a:rPr lang="pt-BR" kern="0" dirty="0">
                <a:solidFill>
                  <a:srgbClr val="000000"/>
                </a:solidFill>
                <a:latin typeface="Arial"/>
              </a:rPr>
              <a:t> (2006 a 2015)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306388" y="727075"/>
            <a:ext cx="4075112" cy="950913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Participação regional de </a:t>
            </a:r>
            <a:r>
              <a:rPr lang="pt-BR" kern="0" dirty="0" err="1">
                <a:solidFill>
                  <a:srgbClr val="000000"/>
                </a:solidFill>
                <a:latin typeface="Arial"/>
              </a:rPr>
              <a:t>telesserviços</a:t>
            </a:r>
            <a:r>
              <a:rPr lang="pt-BR" kern="0" dirty="0">
                <a:solidFill>
                  <a:srgbClr val="000000"/>
                </a:solidFill>
                <a:latin typeface="Arial"/>
              </a:rPr>
              <a:t> no total de empregos formais (2015)</a:t>
            </a:r>
          </a:p>
        </p:txBody>
      </p:sp>
      <p:sp>
        <p:nvSpPr>
          <p:cNvPr id="10246" name="Espaço Reservado para Número de Slide 2"/>
          <p:cNvSpPr txBox="1">
            <a:spLocks/>
          </p:cNvSpPr>
          <p:nvPr/>
        </p:nvSpPr>
        <p:spPr bwMode="auto">
          <a:xfrm>
            <a:off x="7231063" y="6665913"/>
            <a:ext cx="18986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BADE684A-B4C7-46DA-8D28-F1803F3C28DF}" type="slidenum">
              <a:rPr lang="pt-BR" altLang="pt-BR" sz="900">
                <a:solidFill>
                  <a:srgbClr val="595959"/>
                </a:solidFill>
                <a:latin typeface="Arial" panose="020B0604020202020204" pitchFamily="34" charset="0"/>
              </a:rPr>
              <a:pPr algn="r" eaLnBrk="1" hangingPunct="1"/>
              <a:t>4</a:t>
            </a:fld>
            <a:endParaRPr lang="pt-BR" altLang="pt-BR" sz="90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53" name="Gráfico 5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8466621"/>
              </p:ext>
            </p:extLst>
          </p:nvPr>
        </p:nvGraphicFramePr>
        <p:xfrm>
          <a:off x="4906161" y="2029381"/>
          <a:ext cx="3945747" cy="3955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249" name="Retângulo 54"/>
          <p:cNvSpPr>
            <a:spLocks noChangeArrowheads="1"/>
          </p:cNvSpPr>
          <p:nvPr/>
        </p:nvSpPr>
        <p:spPr bwMode="auto">
          <a:xfrm>
            <a:off x="5018088" y="6199188"/>
            <a:ext cx="34290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</a:rPr>
              <a:t>Nota: CNAE considerada 822 – Atividades de teleatendimento.</a:t>
            </a:r>
          </a:p>
          <a:p>
            <a:pPr eaLnBrk="1" hangingPunct="1"/>
            <a:r>
              <a:rPr lang="pt-BR" altLang="pt-BR" sz="900" dirty="0">
                <a:solidFill>
                  <a:srgbClr val="000000"/>
                </a:solidFill>
                <a:latin typeface="Arial" panose="020B0604020202020204" pitchFamily="34" charset="0"/>
              </a:rPr>
              <a:t>Fonte: RAIS/MTE. Levantamento feito pela LCA Consultores. </a:t>
            </a:r>
          </a:p>
        </p:txBody>
      </p:sp>
      <p:grpSp>
        <p:nvGrpSpPr>
          <p:cNvPr id="10250" name="Grupo 7"/>
          <p:cNvGrpSpPr>
            <a:grpSpLocks/>
          </p:cNvGrpSpPr>
          <p:nvPr/>
        </p:nvGrpSpPr>
        <p:grpSpPr bwMode="auto">
          <a:xfrm>
            <a:off x="681039" y="1733550"/>
            <a:ext cx="2742646" cy="1987845"/>
            <a:chOff x="134538" y="1412776"/>
            <a:chExt cx="3645374" cy="3207939"/>
          </a:xfrm>
        </p:grpSpPr>
        <p:pic>
          <p:nvPicPr>
            <p:cNvPr id="10252" name="Imagem 56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14449" b="12956"/>
            <a:stretch>
              <a:fillRect/>
            </a:stretch>
          </p:blipFill>
          <p:spPr bwMode="auto">
            <a:xfrm>
              <a:off x="494578" y="1412776"/>
              <a:ext cx="3285334" cy="32079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53" name="Imagem 5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t="53397" r="70865" b="23518"/>
            <a:stretch>
              <a:fillRect/>
            </a:stretch>
          </p:blipFill>
          <p:spPr bwMode="auto">
            <a:xfrm>
              <a:off x="134538" y="3320988"/>
              <a:ext cx="1413126" cy="1074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59" name="Retângulo 58"/>
          <p:cNvSpPr/>
          <p:nvPr/>
        </p:nvSpPr>
        <p:spPr>
          <a:xfrm>
            <a:off x="363689" y="3776957"/>
            <a:ext cx="4060825" cy="272997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Exemplo:</a:t>
            </a:r>
            <a:r>
              <a:rPr lang="pt-BR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325A87"/>
                </a:solidFill>
                <a:latin typeface="Arial" pitchFamily="34" charset="0"/>
                <a:cs typeface="Arial" pitchFamily="34" charset="0"/>
              </a:rPr>
              <a:t>1ª São Gonçalo do Amarante (RN): 23%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325A87"/>
                </a:solidFill>
                <a:latin typeface="Arial" pitchFamily="34" charset="0"/>
                <a:cs typeface="Arial" pitchFamily="34" charset="0"/>
              </a:rPr>
              <a:t>2ª: Poá (SP): 19%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400" b="1" dirty="0">
                <a:solidFill>
                  <a:srgbClr val="325A87"/>
                </a:solidFill>
                <a:latin typeface="Arial" pitchFamily="34" charset="0"/>
                <a:cs typeface="Arial" pitchFamily="34" charset="0"/>
              </a:rPr>
              <a:t>3ª: Taboão da Serra (SP): 19%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Setor representa &gt;5% dos vínculos em 16 cidades.</a:t>
            </a:r>
          </a:p>
          <a:p>
            <a:pPr eaLnBrk="1" fontAlgn="auto" hangingPunct="1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defRPr/>
            </a:pPr>
            <a:r>
              <a:rPr lang="pt-BR" sz="1600" b="1" dirty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Emprega 2,8% dos trabalhos privados em São Paulo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74638" y="1435396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pt-BR" altLang="pt-BR" sz="1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pt-BR" altLang="pt-BR" sz="1800" dirty="0">
                <a:solidFill>
                  <a:srgbClr val="000000"/>
                </a:solidFill>
                <a:latin typeface="Arial" panose="020B0604020202020204" pitchFamily="34" charset="0"/>
              </a:rPr>
              <a:t>- É fundamental </a:t>
            </a:r>
            <a:r>
              <a:rPr lang="pt-BR" altLang="pt-BR" sz="1800" b="1" dirty="0">
                <a:solidFill>
                  <a:schemeClr val="tx2"/>
                </a:solidFill>
                <a:latin typeface="Arial" panose="020B0604020202020204" pitchFamily="34" charset="0"/>
              </a:rPr>
              <a:t>na geração de emprego e renda para jovens</a:t>
            </a:r>
            <a:endParaRPr lang="pt-BR" altLang="pt-BR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800" dirty="0">
              <a:solidFill>
                <a:srgbClr val="FF0000"/>
              </a:solidFill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r>
              <a:rPr lang="pt-BR" altLang="pt-BR" sz="1800" dirty="0">
                <a:solidFill>
                  <a:srgbClr val="000000"/>
                </a:solidFill>
                <a:latin typeface="Arial" panose="020B0604020202020204" pitchFamily="34" charset="0"/>
              </a:rPr>
              <a:t>- Emprega em jornada reduzida = Maior quantidade de </a:t>
            </a:r>
            <a:r>
              <a:rPr lang="pt-BR" altLang="pt-BR" sz="1800" b="1" dirty="0">
                <a:solidFill>
                  <a:srgbClr val="325A87"/>
                </a:solidFill>
                <a:latin typeface="Arial" panose="020B0604020202020204" pitchFamily="34" charset="0"/>
              </a:rPr>
              <a:t>empregados que podem continuar estudando = Qualificação do trabalhador</a:t>
            </a:r>
            <a:endParaRPr lang="pt-BR" altLang="pt-BR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None/>
            </a:pPr>
            <a:endParaRPr lang="pt-BR" altLang="pt-BR" sz="1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800" dirty="0">
                <a:solidFill>
                  <a:srgbClr val="000000"/>
                </a:solidFill>
                <a:latin typeface="Arial" panose="020B0604020202020204" pitchFamily="34" charset="0"/>
              </a:rPr>
              <a:t>- Participação relevante e crescente na </a:t>
            </a:r>
            <a:r>
              <a:rPr lang="pt-BR" altLang="pt-BR" sz="1800" b="1" dirty="0">
                <a:solidFill>
                  <a:schemeClr val="tx2"/>
                </a:solidFill>
                <a:latin typeface="Arial" panose="020B0604020202020204" pitchFamily="34" charset="0"/>
              </a:rPr>
              <a:t>região Nordeste e em cidades de médio porte</a:t>
            </a:r>
            <a:r>
              <a:rPr lang="pt-BR" altLang="pt-BR" sz="1800" b="1" dirty="0">
                <a:solidFill>
                  <a:srgbClr val="000000"/>
                </a:solidFill>
                <a:latin typeface="Arial" panose="020B0604020202020204" pitchFamily="34" charset="0"/>
              </a:rPr>
              <a:t> = </a:t>
            </a:r>
            <a:r>
              <a:rPr lang="pt-BR" altLang="pt-BR" sz="1800" b="1" dirty="0">
                <a:solidFill>
                  <a:schemeClr val="tx2"/>
                </a:solidFill>
                <a:latin typeface="Arial" panose="020B0604020202020204" pitchFamily="34" charset="0"/>
              </a:rPr>
              <a:t>a geração do emprego regional</a:t>
            </a: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endParaRPr lang="pt-BR" altLang="pt-BR" sz="1800" b="1" dirty="0">
              <a:solidFill>
                <a:srgbClr val="325A87"/>
              </a:solidFill>
              <a:latin typeface="Arial" panose="020B0604020202020204" pitchFamily="34" charset="0"/>
            </a:endParaRPr>
          </a:p>
          <a:p>
            <a:pPr marL="0" indent="0" algn="just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pt-BR" altLang="pt-BR" sz="1800" dirty="0">
                <a:solidFill>
                  <a:srgbClr val="000000"/>
                </a:solidFill>
                <a:latin typeface="Arial" panose="020B0604020202020204" pitchFamily="34" charset="0"/>
              </a:rPr>
              <a:t>- </a:t>
            </a:r>
            <a:r>
              <a:rPr lang="pt-BR" altLang="pt-BR" sz="1800" dirty="0">
                <a:latin typeface="Arial" panose="020B0604020202020204" pitchFamily="34" charset="0"/>
              </a:rPr>
              <a:t>Exerce papel fundamental na geração de</a:t>
            </a:r>
            <a:r>
              <a:rPr lang="pt-BR" altLang="pt-BR" sz="1800" dirty="0">
                <a:solidFill>
                  <a:schemeClr val="tx2"/>
                </a:solidFill>
                <a:latin typeface="Arial" panose="020B0604020202020204" pitchFamily="34" charset="0"/>
              </a:rPr>
              <a:t> </a:t>
            </a:r>
            <a:r>
              <a:rPr lang="pt-BR" altLang="pt-BR" sz="1800" b="1" dirty="0">
                <a:solidFill>
                  <a:schemeClr val="tx2"/>
                </a:solidFill>
                <a:latin typeface="Arial" panose="020B0604020202020204" pitchFamily="34" charset="0"/>
              </a:rPr>
              <a:t>emprego em grandes cidades</a:t>
            </a:r>
            <a:r>
              <a:rPr lang="pt-BR" altLang="pt-BR" sz="1800" dirty="0">
                <a:solidFill>
                  <a:srgbClr val="000000"/>
                </a:solidFill>
                <a:latin typeface="Arial" panose="020B0604020202020204" pitchFamily="34" charset="0"/>
              </a:rPr>
              <a:t>, como na Cidade de São Paulo.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11267" name="CaixaDeTexto 3"/>
          <p:cNvSpPr txBox="1">
            <a:spLocks noChangeArrowheads="1"/>
          </p:cNvSpPr>
          <p:nvPr/>
        </p:nvSpPr>
        <p:spPr bwMode="auto">
          <a:xfrm>
            <a:off x="274638" y="69613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Telesserviços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275431" y="843997"/>
            <a:ext cx="8580437" cy="591399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Os dados apresentados demonstram que o Setor de Telesserviços: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76225" y="5270684"/>
            <a:ext cx="8578850" cy="896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Em suma:  O setor de </a:t>
            </a:r>
            <a:r>
              <a:rPr lang="pt-BR" b="0" kern="0" dirty="0" err="1">
                <a:solidFill>
                  <a:schemeClr val="bg1"/>
                </a:solidFill>
                <a:latin typeface="Arial"/>
              </a:rPr>
              <a:t>telesserviços</a:t>
            </a:r>
            <a:r>
              <a:rPr lang="pt-BR" b="0" kern="0" dirty="0">
                <a:solidFill>
                  <a:schemeClr val="bg1"/>
                </a:solidFill>
                <a:latin typeface="Arial"/>
              </a:rPr>
              <a:t> </a:t>
            </a:r>
            <a:r>
              <a:rPr lang="pt-BR" kern="0" dirty="0">
                <a:solidFill>
                  <a:schemeClr val="bg1"/>
                </a:solidFill>
                <a:latin typeface="Arial"/>
              </a:rPr>
              <a:t>gera renda e emprego formal para quem mais precisa</a:t>
            </a:r>
          </a:p>
        </p:txBody>
      </p:sp>
    </p:spTree>
    <p:extLst>
      <p:ext uri="{BB962C8B-B14F-4D97-AF65-F5344CB8AC3E}">
        <p14:creationId xmlns:p14="http://schemas.microsoft.com/office/powerpoint/2010/main" val="978762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782638"/>
            <a:ext cx="8229600" cy="599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600" dirty="0">
              <a:solidFill>
                <a:srgbClr val="FF0000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b="1" dirty="0">
              <a:solidFill>
                <a:schemeClr val="tx2"/>
              </a:solidFill>
            </a:endParaRP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10243" name="CaixaDeTexto 3"/>
          <p:cNvSpPr txBox="1">
            <a:spLocks noChangeArrowheads="1"/>
          </p:cNvSpPr>
          <p:nvPr/>
        </p:nvSpPr>
        <p:spPr bwMode="auto">
          <a:xfrm>
            <a:off x="315603" y="103251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</a:t>
            </a:r>
            <a:r>
              <a:rPr lang="pt-BR" altLang="pt-BR" b="1" dirty="0" err="1">
                <a:solidFill>
                  <a:schemeClr val="bg1"/>
                </a:solidFill>
              </a:rPr>
              <a:t>Telesserviços</a:t>
            </a:r>
            <a:endParaRPr lang="pt-BR" altLang="pt-BR" b="1" dirty="0">
              <a:solidFill>
                <a:schemeClr val="bg1"/>
              </a:solidFill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4263656" y="641054"/>
            <a:ext cx="4465675" cy="99636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Por ser intensivo em mão de obra, o setor é mais vulnerável à combinação de inflação alta e queda da atividade</a:t>
            </a:r>
          </a:p>
        </p:txBody>
      </p:sp>
      <p:sp>
        <p:nvSpPr>
          <p:cNvPr id="28" name="CaixaDeTexto 27"/>
          <p:cNvSpPr txBox="1"/>
          <p:nvPr/>
        </p:nvSpPr>
        <p:spPr>
          <a:xfrm>
            <a:off x="113046" y="669850"/>
            <a:ext cx="4075112" cy="967564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Setor de Telesserviços foi duramente afetado pela crise</a:t>
            </a:r>
          </a:p>
        </p:txBody>
      </p:sp>
      <p:sp>
        <p:nvSpPr>
          <p:cNvPr id="10246" name="Espaço Reservado para Número de Slide 2"/>
          <p:cNvSpPr txBox="1">
            <a:spLocks/>
          </p:cNvSpPr>
          <p:nvPr/>
        </p:nvSpPr>
        <p:spPr bwMode="auto">
          <a:xfrm>
            <a:off x="7207732" y="6706621"/>
            <a:ext cx="1898650" cy="16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/>
            <a:fld id="{BADE684A-B4C7-46DA-8D28-F1803F3C28DF}" type="slidenum">
              <a:rPr lang="pt-BR" altLang="pt-BR" sz="900">
                <a:solidFill>
                  <a:srgbClr val="595959"/>
                </a:solidFill>
                <a:latin typeface="Arial" panose="020B0604020202020204" pitchFamily="34" charset="0"/>
              </a:rPr>
              <a:pPr algn="r" eaLnBrk="1" hangingPunct="1"/>
              <a:t>6</a:t>
            </a:fld>
            <a:endParaRPr lang="pt-BR" altLang="pt-BR" sz="900">
              <a:solidFill>
                <a:srgbClr val="595959"/>
              </a:solidFill>
              <a:latin typeface="Arial" panose="020B0604020202020204" pitchFamily="34" charset="0"/>
            </a:endParaRPr>
          </a:p>
        </p:txBody>
      </p:sp>
      <p:sp>
        <p:nvSpPr>
          <p:cNvPr id="14" name="Espaço Reservado para Texto 1"/>
          <p:cNvSpPr txBox="1">
            <a:spLocks/>
          </p:cNvSpPr>
          <p:nvPr/>
        </p:nvSpPr>
        <p:spPr>
          <a:xfrm>
            <a:off x="0" y="1637351"/>
            <a:ext cx="8964000" cy="17714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pt-BR" sz="16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5600" indent="-1841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lang="pt-BR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lang="pt-BR" sz="1400" kern="1200" dirty="0" smtClean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lang="pt-BR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4875" indent="-182563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lang="pt-BR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5600" marR="0" lvl="1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pt-BR" sz="7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lvl="1" fontAlgn="auto">
              <a:spcAft>
                <a:spcPts val="0"/>
              </a:spcAft>
              <a:defRPr/>
            </a:pP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O </a:t>
            </a:r>
            <a:r>
              <a:rPr lang="pt-BR" sz="1600" b="1" dirty="0">
                <a:solidFill>
                  <a:srgbClr val="325A87"/>
                </a:solidFill>
              </a:rPr>
              <a:t>emprego formal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no setor de </a:t>
            </a:r>
            <a:r>
              <a:rPr kumimoji="0" lang="pt-BR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telesserviços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lang="pt-BR" sz="1600" b="1" dirty="0">
                <a:solidFill>
                  <a:srgbClr val="325A87"/>
                </a:solidFill>
              </a:rPr>
              <a:t>recuou 5,3% entre 2014 e 2015 </a:t>
            </a:r>
            <a:r>
              <a:rPr lang="pt-BR" sz="1600" dirty="0">
                <a:solidFill>
                  <a:srgbClr val="000000"/>
                </a:solidFill>
              </a:rPr>
              <a:t>(interrompeu </a:t>
            </a:r>
            <a:r>
              <a:rPr kumimoji="0" lang="pt-B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tendência de crescimento intenso desde 2006)</a:t>
            </a:r>
            <a:endParaRPr lang="pt-BR" sz="1600" b="1" dirty="0">
              <a:solidFill>
                <a:srgbClr val="325A87"/>
              </a:solidFill>
            </a:endParaRPr>
          </a:p>
          <a:p>
            <a:pPr marL="355600" marR="0" lvl="1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lang="pt-BR" sz="1600" b="1" dirty="0">
                <a:solidFill>
                  <a:srgbClr val="325A87"/>
                </a:solidFill>
              </a:rPr>
              <a:t>Pior que o recuo do emprego privado formal total, de -3,5% entre 2014 e 2015</a:t>
            </a:r>
          </a:p>
          <a:p>
            <a:pPr marL="355600" marR="0" lvl="1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Salários podem chegar a até 81% dos gastos das empresas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55600" marR="0" lvl="1" indent="-1841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pt-BR" sz="16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Custos 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futuros</a:t>
            </a:r>
            <a:r>
              <a:rPr kumimoji="0" lang="pt-BR" sz="1600" b="1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acima da inflação </a:t>
            </a:r>
            <a:r>
              <a:rPr kumimoji="0" lang="pt-BR" sz="1600" b="0" i="0" u="none" strike="noStrike" kern="120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(</a:t>
            </a:r>
            <a:r>
              <a:rPr kumimoji="0" lang="pt-BR" sz="1600" b="1" i="0" u="none" strike="noStrike" kern="1200" cap="none" spc="0" normalizeH="0" baseline="0" noProof="0" dirty="0">
                <a:ln>
                  <a:noFill/>
                </a:ln>
                <a:solidFill>
                  <a:srgbClr val="325A87"/>
                </a:solidFill>
                <a:effectLst/>
                <a:uLnTx/>
                <a:uFillTx/>
              </a:rPr>
              <a:t>pela política de valorização real do salário mínimo)</a:t>
            </a:r>
            <a:endParaRPr kumimoji="0" lang="pt-BR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15" name="Retângulo 14"/>
          <p:cNvSpPr/>
          <p:nvPr/>
        </p:nvSpPr>
        <p:spPr>
          <a:xfrm>
            <a:off x="144944" y="6447375"/>
            <a:ext cx="29290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900" dirty="0">
                <a:solidFill>
                  <a:srgbClr val="000000"/>
                </a:solidFill>
                <a:latin typeface="Arial"/>
              </a:rPr>
              <a:t>Nota: dez 2007 = 100.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t-BR" sz="900" dirty="0">
                <a:solidFill>
                  <a:srgbClr val="000000"/>
                </a:solidFill>
                <a:latin typeface="Arial"/>
              </a:rPr>
              <a:t>Fontes: IBGE e MTE. Elaboração: LCA Consultores.  </a:t>
            </a:r>
          </a:p>
        </p:txBody>
      </p:sp>
      <p:sp>
        <p:nvSpPr>
          <p:cNvPr id="16" name="CaixaDeTexto 15"/>
          <p:cNvSpPr txBox="1"/>
          <p:nvPr/>
        </p:nvSpPr>
        <p:spPr>
          <a:xfrm>
            <a:off x="292272" y="3618108"/>
            <a:ext cx="3872555" cy="3109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fontAlgn="auto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1400" b="1" dirty="0">
                <a:solidFill>
                  <a:srgbClr val="000000"/>
                </a:solidFill>
                <a:latin typeface="Arial"/>
              </a:rPr>
              <a:t>Evolução do Salário Mínimo x IPCA</a:t>
            </a:r>
          </a:p>
        </p:txBody>
      </p:sp>
      <p:sp>
        <p:nvSpPr>
          <p:cNvPr id="17" name="CaixaDeTexto 16"/>
          <p:cNvSpPr txBox="1"/>
          <p:nvPr/>
        </p:nvSpPr>
        <p:spPr>
          <a:xfrm>
            <a:off x="4668149" y="6419952"/>
            <a:ext cx="3108543" cy="2585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eaLnBrk="1" fontAlgn="auto" hangingPunct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</a:pPr>
            <a:r>
              <a:rPr lang="pt-BR" sz="900" dirty="0">
                <a:solidFill>
                  <a:srgbClr val="000000"/>
                </a:solidFill>
                <a:latin typeface="Arial"/>
              </a:rPr>
              <a:t>Fontes: </a:t>
            </a:r>
            <a:r>
              <a:rPr lang="pt-BR" sz="900" dirty="0" err="1">
                <a:solidFill>
                  <a:srgbClr val="000000"/>
                </a:solidFill>
                <a:latin typeface="Arial"/>
              </a:rPr>
              <a:t>IPEAData</a:t>
            </a:r>
            <a:r>
              <a:rPr lang="pt-BR" sz="900" dirty="0">
                <a:solidFill>
                  <a:srgbClr val="000000"/>
                </a:solidFill>
                <a:latin typeface="Arial"/>
              </a:rPr>
              <a:t> e ABT. Elaboração: LCA Consultores. </a:t>
            </a:r>
          </a:p>
        </p:txBody>
      </p:sp>
      <p:sp>
        <p:nvSpPr>
          <p:cNvPr id="18" name="Espaço Reservado para Conteúdo 2"/>
          <p:cNvSpPr txBox="1">
            <a:spLocks/>
          </p:cNvSpPr>
          <p:nvPr/>
        </p:nvSpPr>
        <p:spPr>
          <a:xfrm>
            <a:off x="4811413" y="3529712"/>
            <a:ext cx="4211637" cy="651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7800" indent="-177800" algn="l" defTabSz="914400" rtl="0" eaLnBrk="1" latinLnBrk="0" hangingPunct="1">
              <a:lnSpc>
                <a:spcPct val="110000"/>
              </a:lnSpc>
              <a:spcBef>
                <a:spcPts val="1800"/>
              </a:spcBef>
              <a:buFont typeface="Wingdings 3" pitchFamily="18" charset="2"/>
              <a:buChar char=""/>
              <a:defRPr lang="pt-BR" sz="16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355600" indent="-184150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§"/>
              <a:defRPr lang="pt-BR"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538163" indent="-182563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lang="pt-BR"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720725" indent="-168275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lang="pt-B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4875" indent="-182563" algn="l" defTabSz="914400" rtl="0" eaLnBrk="1" latinLnBrk="0" hangingPunct="1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–"/>
              <a:defRPr lang="pt-BR"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1" indent="0" algn="ctr" defTabSz="914400" rtl="0" eaLnBrk="1" fontAlgn="auto" latinLnBrk="0" hangingPunct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pt-BR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Projeção da inflação de custos do setor e da economia entre 2015 e 2018</a:t>
            </a:r>
            <a:endParaRPr kumimoji="0" lang="pt-BR" sz="105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  <p:pic>
        <p:nvPicPr>
          <p:cNvPr id="19" name="Imagem 18"/>
          <p:cNvPicPr/>
          <p:nvPr>
            <p:extLst>
              <p:ext uri="{D42A27DB-BD31-4B8C-83A1-F6EECF244321}">
                <p14:modId xmlns:p14="http://schemas.microsoft.com/office/powerpoint/2010/main" val="2333267640"/>
              </p:ext>
            </p:extLst>
          </p:nvPr>
        </p:nvPicPr>
        <p:blipFill>
          <a:blip r:embed="rId2"/>
          <a:stretch>
            <a:fillRect/>
          </a:stretch>
        </p:blipFill>
        <p:spPr>
          <a:xfrm>
            <a:off x="144944" y="3919796"/>
            <a:ext cx="4213225" cy="2687638"/>
          </a:xfrm>
          <a:prstGeom prst="rect">
            <a:avLst/>
          </a:prstGeom>
        </p:spPr>
      </p:pic>
      <p:pic>
        <p:nvPicPr>
          <p:cNvPr id="20" name="Imagem 19"/>
          <p:cNvPicPr/>
          <p:nvPr>
            <p:extLst>
              <p:ext uri="{D42A27DB-BD31-4B8C-83A1-F6EECF244321}">
                <p14:modId xmlns:p14="http://schemas.microsoft.com/office/powerpoint/2010/main" val="2953089300"/>
              </p:ext>
            </p:extLst>
          </p:nvPr>
        </p:nvPicPr>
        <p:blipFill>
          <a:blip r:embed="rId3"/>
          <a:stretch>
            <a:fillRect/>
          </a:stretch>
        </p:blipFill>
        <p:spPr>
          <a:xfrm>
            <a:off x="4714575" y="3929027"/>
            <a:ext cx="4249738" cy="2322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190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66700" y="1101207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65113" y="1280894"/>
            <a:ext cx="8580437" cy="591399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Os dados apresentados demonstram que: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350870" y="2292391"/>
            <a:ext cx="8218967" cy="63261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O emprego no setor sofreu com a crise mais que a média do resto da economia (queda de 5,3% entre 2014 e 2015) 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350875" y="126079"/>
            <a:ext cx="248132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O Setor de </a:t>
            </a:r>
            <a:r>
              <a:rPr lang="pt-BR" altLang="pt-BR" b="1" dirty="0" err="1">
                <a:solidFill>
                  <a:schemeClr val="bg1"/>
                </a:solidFill>
              </a:rPr>
              <a:t>Telesserviços</a:t>
            </a:r>
            <a:endParaRPr lang="pt-BR" altLang="pt-BR" b="1" dirty="0">
              <a:solidFill>
                <a:schemeClr val="bg1"/>
              </a:solidFill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350870" y="3345099"/>
            <a:ext cx="8218967" cy="688286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Os custos do setor estão concentrados em folha de pagamento (até 81%) e seus demais custos devem continuar a subir acima da inflação</a:t>
            </a:r>
          </a:p>
        </p:txBody>
      </p:sp>
      <p:sp>
        <p:nvSpPr>
          <p:cNvPr id="11" name="CaixaDeTexto 10"/>
          <p:cNvSpPr txBox="1"/>
          <p:nvPr/>
        </p:nvSpPr>
        <p:spPr>
          <a:xfrm>
            <a:off x="266700" y="4639181"/>
            <a:ext cx="8578850" cy="1176725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O setor não tem como acomodar aumento de custos, sem resultar em perda ainda maior de empregos e a decorrente redução de distribuição de renda </a:t>
            </a:r>
          </a:p>
        </p:txBody>
      </p:sp>
    </p:spTree>
    <p:extLst>
      <p:ext uri="{BB962C8B-B14F-4D97-AF65-F5344CB8AC3E}">
        <p14:creationId xmlns:p14="http://schemas.microsoft.com/office/powerpoint/2010/main" val="32002894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97859" y="681572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350871" y="946298"/>
            <a:ext cx="8218967" cy="886022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latin typeface="Arial"/>
              </a:rPr>
              <a:t>Qualquer alíquota não cumulativa superior a 4% resultaria em aumento na tributação (modelo do crédito financeiro anunciado pela RFB) - </a:t>
            </a:r>
            <a:r>
              <a:rPr lang="pt-BR" sz="1600" kern="0" dirty="0">
                <a:solidFill>
                  <a:schemeClr val="tx2"/>
                </a:solidFill>
                <a:latin typeface="Arial"/>
              </a:rPr>
              <a:t>Os custos do setor estão concentrados em folha de pagamento (até 81%)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350875" y="126079"/>
            <a:ext cx="36988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Impacto da Reforma do PIS e COFINS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50871" y="2018480"/>
            <a:ext cx="8218967" cy="1022627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latin typeface="Arial"/>
              </a:rPr>
              <a:t>Não haverá efetiva não cumulatividade –  </a:t>
            </a:r>
            <a:r>
              <a:rPr lang="pt-BR" sz="1600" kern="0" dirty="0">
                <a:solidFill>
                  <a:schemeClr val="tx2"/>
                </a:solidFill>
                <a:latin typeface="Arial"/>
              </a:rPr>
              <a:t>Pois os contratantes estão em cadeia curta (Telecomunicações) ou porque estarão fora da sistemática não cumulativa (Setor Financeiro, conforme anunciado pela RFB)   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127" y="3147237"/>
            <a:ext cx="7632854" cy="3533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370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 bwMode="auto">
          <a:xfrm>
            <a:off x="297859" y="681572"/>
            <a:ext cx="8653463" cy="5999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buFont typeface="Arial" panose="020B0604020202020204" pitchFamily="34" charset="0"/>
              <a:buNone/>
            </a:pPr>
            <a:r>
              <a:rPr lang="pt-BR" altLang="pt-BR" sz="1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marL="0" indent="0" algn="just" eaLnBrk="1" hangingPunct="1">
              <a:buFont typeface="Arial" panose="020B0604020202020204" pitchFamily="34" charset="0"/>
              <a:buNone/>
            </a:pPr>
            <a:endParaRPr lang="pt-BR" altLang="pt-BR" sz="19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265113" y="919490"/>
            <a:ext cx="8580437" cy="591399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kern="0" dirty="0">
                <a:solidFill>
                  <a:srgbClr val="000000"/>
                </a:solidFill>
                <a:latin typeface="Arial"/>
              </a:rPr>
              <a:t>Qualquer mudança na legislação do PIS e COFINS que aumente custos vai gerar: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297859" y="4899455"/>
            <a:ext cx="8578850" cy="1176725"/>
          </a:xfrm>
          <a:prstGeom prst="rect">
            <a:avLst/>
          </a:prstGeom>
          <a:solidFill>
            <a:schemeClr val="accent3">
              <a:lumMod val="50000"/>
            </a:schemeClr>
          </a:solidFill>
          <a:ln w="38100">
            <a:solidFill>
              <a:schemeClr val="accent3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b="0" kern="0" dirty="0">
                <a:solidFill>
                  <a:schemeClr val="bg1"/>
                </a:solidFill>
                <a:latin typeface="Arial"/>
              </a:rPr>
              <a:t>Coloca quase meio milhão de empregos diretos e mais meio milhão de empregos indiretos sob risco</a:t>
            </a:r>
            <a:endParaRPr lang="pt-BR" kern="0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350872" y="1821724"/>
            <a:ext cx="8218967" cy="632610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Aumento do desemprego de quem mais precisa dele = jovens e trabalhadores em locais como o Nordeste</a:t>
            </a:r>
          </a:p>
        </p:txBody>
      </p:sp>
      <p:sp>
        <p:nvSpPr>
          <p:cNvPr id="8" name="CaixaDeTexto 3"/>
          <p:cNvSpPr txBox="1">
            <a:spLocks noChangeArrowheads="1"/>
          </p:cNvSpPr>
          <p:nvPr/>
        </p:nvSpPr>
        <p:spPr bwMode="auto">
          <a:xfrm>
            <a:off x="350875" y="126079"/>
            <a:ext cx="369883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pt-BR" altLang="pt-BR" b="1" dirty="0">
                <a:solidFill>
                  <a:schemeClr val="bg1"/>
                </a:solidFill>
              </a:rPr>
              <a:t>Impacto da Reforma do PIS e COFINS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350872" y="2739442"/>
            <a:ext cx="8218967" cy="688286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solidFill>
                  <a:srgbClr val="000000"/>
                </a:solidFill>
                <a:latin typeface="Arial"/>
              </a:rPr>
              <a:t>Comprometer a distribuição de renda</a:t>
            </a:r>
          </a:p>
        </p:txBody>
      </p:sp>
      <p:sp>
        <p:nvSpPr>
          <p:cNvPr id="12" name="CaixaDeTexto 11"/>
          <p:cNvSpPr txBox="1"/>
          <p:nvPr/>
        </p:nvSpPr>
        <p:spPr>
          <a:xfrm>
            <a:off x="350872" y="3751669"/>
            <a:ext cx="8218967" cy="688286"/>
          </a:xfrm>
          <a:prstGeom prst="rect">
            <a:avLst/>
          </a:prstGeom>
          <a:gradFill flip="none" rotWithShape="1">
            <a:gsLst>
              <a:gs pos="0">
                <a:srgbClr val="FFFFFF">
                  <a:lumMod val="85000"/>
                </a:srgbClr>
              </a:gs>
              <a:gs pos="50000">
                <a:srgbClr val="FFFFFF">
                  <a:lumMod val="95000"/>
                </a:srgbClr>
              </a:gs>
              <a:gs pos="100000">
                <a:srgbClr val="FFFFFF">
                  <a:lumMod val="95000"/>
                </a:srgbClr>
              </a:gs>
            </a:gsLst>
            <a:lin ang="1620000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180000" tIns="54000" rIns="54000" bIns="54000" anchor="ctr"/>
          <a:lstStyle>
            <a:defPPr>
              <a:defRPr lang="pt-BR"/>
            </a:defPPr>
            <a:lvl1pPr>
              <a:defRPr b="1"/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1600" kern="0" dirty="0">
                <a:latin typeface="Arial"/>
              </a:rPr>
              <a:t>Prejudicar a retomada do crescimento do emprego formal</a:t>
            </a:r>
          </a:p>
        </p:txBody>
      </p:sp>
    </p:spTree>
    <p:extLst>
      <p:ext uri="{BB962C8B-B14F-4D97-AF65-F5344CB8AC3E}">
        <p14:creationId xmlns:p14="http://schemas.microsoft.com/office/powerpoint/2010/main" val="25155792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INSTITUCIONAL">
    <a:dk1>
      <a:srgbClr val="000000"/>
    </a:dk1>
    <a:lt1>
      <a:srgbClr val="FFFFFF"/>
    </a:lt1>
    <a:dk2>
      <a:srgbClr val="848C65"/>
    </a:dk2>
    <a:lt2>
      <a:srgbClr val="DCDCC8"/>
    </a:lt2>
    <a:accent1>
      <a:srgbClr val="9CBAE2"/>
    </a:accent1>
    <a:accent2>
      <a:srgbClr val="325A87"/>
    </a:accent2>
    <a:accent3>
      <a:srgbClr val="B2B2B2"/>
    </a:accent3>
    <a:accent4>
      <a:srgbClr val="467828"/>
    </a:accent4>
    <a:accent5>
      <a:srgbClr val="BCD258"/>
    </a:accent5>
    <a:accent6>
      <a:srgbClr val="EC922E"/>
    </a:accent6>
    <a:hlink>
      <a:srgbClr val="848C65"/>
    </a:hlink>
    <a:folHlink>
      <a:srgbClr val="BEBEBE"/>
    </a:folHlink>
  </a:clrScheme>
  <a:fontScheme name="Escritório Clássico2">
    <a:maj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Arial"/>
      <a:ea typeface=""/>
      <a:cs typeface=""/>
      <a:font script="Jpan" typeface="ＭＳ Ｐゴシック"/>
      <a:font script="Hang" typeface="굴림"/>
      <a:font script="Hans" typeface="黑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Escritório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32810</TotalTime>
  <Words>824</Words>
  <Application>Microsoft Office PowerPoint</Application>
  <PresentationFormat>Apresentação na tela (4:3)</PresentationFormat>
  <Paragraphs>111</Paragraphs>
  <Slides>10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villasboas</dc:creator>
  <cp:lastModifiedBy>CD</cp:lastModifiedBy>
  <cp:revision>928</cp:revision>
  <dcterms:created xsi:type="dcterms:W3CDTF">2011-10-20T12:17:56Z</dcterms:created>
  <dcterms:modified xsi:type="dcterms:W3CDTF">2016-12-06T17:05:33Z</dcterms:modified>
</cp:coreProperties>
</file>