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sz="1400" b="1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r>
              <a:rPr sz="1400" b="1" strike="noStrike" spc="-1">
                <a:solidFill>
                  <a:srgbClr val="595959"/>
                </a:solidFill>
                <a:latin typeface="Calibri"/>
                <a:ea typeface="DejaVu Sans"/>
              </a:rPr>
              <a:t>Ranking IDHM Municípios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São Caetano do Sul (SP)</c:v>
                </c:pt>
                <c:pt idx="1">
                  <c:v>Melgaço (PA)</c:v>
                </c:pt>
                <c:pt idx="2">
                  <c:v>Média Brasil</c:v>
                </c:pt>
                <c:pt idx="3">
                  <c:v>Média TAC Telefônica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0.86199999999999999</c:v>
                </c:pt>
                <c:pt idx="1">
                  <c:v>0.41799999999999998</c:v>
                </c:pt>
                <c:pt idx="2">
                  <c:v>0.659157412398922</c:v>
                </c:pt>
                <c:pt idx="3">
                  <c:v>0.72287248062015297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0916824"/>
        <c:axId val="220917216"/>
      </c:barChart>
      <c:catAx>
        <c:axId val="22091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5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pt-BR"/>
          </a:p>
        </c:txPr>
        <c:crossAx val="220917216"/>
        <c:crosses val="autoZero"/>
        <c:auto val="1"/>
        <c:lblAlgn val="ctr"/>
        <c:lblOffset val="100"/>
        <c:noMultiLvlLbl val="1"/>
      </c:catAx>
      <c:valAx>
        <c:axId val="220917216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2209168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360E1-BEC3-4237-A9FA-FB4397756EE5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3D33F-BB2E-4822-A1F1-63E56759B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785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WordPictureWatermark1266530439"/>
          <p:cNvPicPr/>
          <p:nvPr/>
        </p:nvPicPr>
        <p:blipFill>
          <a:blip r:embed="rId2"/>
          <a:srcRect l="42938" t="88358"/>
          <a:stretch/>
        </p:blipFill>
        <p:spPr>
          <a:xfrm>
            <a:off x="5331600" y="4888080"/>
            <a:ext cx="6857280" cy="197604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1320480" y="2559240"/>
            <a:ext cx="9140760" cy="23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</p:txBody>
      </p:sp>
      <p:pic>
        <p:nvPicPr>
          <p:cNvPr id="40" name="WordPictureWatermark1266530439"/>
          <p:cNvPicPr/>
          <p:nvPr/>
        </p:nvPicPr>
        <p:blipFill>
          <a:blip r:embed="rId3"/>
          <a:srcRect l="30995" t="2096" r="31232" b="86620"/>
          <a:stretch/>
        </p:blipFill>
        <p:spPr>
          <a:xfrm>
            <a:off x="8201520" y="10800"/>
            <a:ext cx="3987360" cy="1683000"/>
          </a:xfrm>
          <a:prstGeom prst="rect">
            <a:avLst/>
          </a:prstGeom>
          <a:ln>
            <a:noFill/>
          </a:ln>
        </p:spPr>
      </p:pic>
      <p:sp>
        <p:nvSpPr>
          <p:cNvPr id="41" name="CustomShape 2"/>
          <p:cNvSpPr/>
          <p:nvPr/>
        </p:nvSpPr>
        <p:spPr>
          <a:xfrm>
            <a:off x="3831480" y="2935800"/>
            <a:ext cx="4649760" cy="107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3"/>
          <p:cNvSpPr/>
          <p:nvPr/>
        </p:nvSpPr>
        <p:spPr>
          <a:xfrm>
            <a:off x="2332080" y="2232000"/>
            <a:ext cx="767412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0000FF"/>
                </a:solidFill>
                <a:latin typeface="Arial"/>
                <a:ea typeface="DejaVu Sans"/>
              </a:rPr>
              <a:t>TAC da Telefônica</a:t>
            </a:r>
            <a:endParaRPr lang="pt-BR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WordPictureWatermark1266530439"/>
          <p:cNvPicPr/>
          <p:nvPr/>
        </p:nvPicPr>
        <p:blipFill>
          <a:blip r:embed="rId2"/>
          <a:srcRect l="42938" t="88358"/>
          <a:stretch/>
        </p:blipFill>
        <p:spPr>
          <a:xfrm>
            <a:off x="5331600" y="4888080"/>
            <a:ext cx="6857280" cy="197604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1519200" y="2600640"/>
            <a:ext cx="9140760" cy="23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</p:txBody>
      </p:sp>
      <p:pic>
        <p:nvPicPr>
          <p:cNvPr id="136" name="WordPictureWatermark1266530439"/>
          <p:cNvPicPr/>
          <p:nvPr/>
        </p:nvPicPr>
        <p:blipFill>
          <a:blip r:embed="rId3"/>
          <a:srcRect l="30995" t="2096" r="31232" b="86620"/>
          <a:stretch/>
        </p:blipFill>
        <p:spPr>
          <a:xfrm>
            <a:off x="8201520" y="10800"/>
            <a:ext cx="3987360" cy="168300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3831480" y="2935800"/>
            <a:ext cx="4649760" cy="107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3"/>
          <p:cNvSpPr/>
          <p:nvPr/>
        </p:nvSpPr>
        <p:spPr>
          <a:xfrm>
            <a:off x="2332080" y="2232000"/>
            <a:ext cx="767412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139" name="Imagem 138"/>
          <p:cNvPicPr/>
          <p:nvPr/>
        </p:nvPicPr>
        <p:blipFill>
          <a:blip r:embed="rId4"/>
          <a:stretch/>
        </p:blipFill>
        <p:spPr>
          <a:xfrm>
            <a:off x="426960" y="1550880"/>
            <a:ext cx="2741040" cy="4497120"/>
          </a:xfrm>
          <a:prstGeom prst="rect">
            <a:avLst/>
          </a:prstGeom>
          <a:ln>
            <a:noFill/>
          </a:ln>
        </p:spPr>
      </p:pic>
      <p:pic>
        <p:nvPicPr>
          <p:cNvPr id="140" name="Imagem 139"/>
          <p:cNvPicPr/>
          <p:nvPr/>
        </p:nvPicPr>
        <p:blipFill>
          <a:blip r:embed="rId5"/>
          <a:stretch/>
        </p:blipFill>
        <p:spPr>
          <a:xfrm>
            <a:off x="3746160" y="1548000"/>
            <a:ext cx="3021840" cy="4500000"/>
          </a:xfrm>
          <a:prstGeom prst="rect">
            <a:avLst/>
          </a:prstGeom>
          <a:ln>
            <a:noFill/>
          </a:ln>
        </p:spPr>
      </p:pic>
      <p:pic>
        <p:nvPicPr>
          <p:cNvPr id="141" name="Imagem 140"/>
          <p:cNvPicPr/>
          <p:nvPr/>
        </p:nvPicPr>
        <p:blipFill>
          <a:blip r:embed="rId6"/>
          <a:stretch/>
        </p:blipFill>
        <p:spPr>
          <a:xfrm>
            <a:off x="7488000" y="1656000"/>
            <a:ext cx="2520360" cy="4392000"/>
          </a:xfrm>
          <a:prstGeom prst="rect">
            <a:avLst/>
          </a:prstGeom>
          <a:ln>
            <a:noFill/>
          </a:ln>
        </p:spPr>
      </p:pic>
      <p:sp>
        <p:nvSpPr>
          <p:cNvPr id="142" name="TextShape 4"/>
          <p:cNvSpPr txBox="1"/>
          <p:nvPr/>
        </p:nvSpPr>
        <p:spPr>
          <a:xfrm>
            <a:off x="504000" y="353880"/>
            <a:ext cx="7360200" cy="94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latin typeface="Arial"/>
              </a:rPr>
              <a:t>647 provedores regionais diferentes operam nessas 105 cidades</a:t>
            </a:r>
          </a:p>
          <a:p>
            <a:r>
              <a:rPr lang="pt-BR" sz="1800" b="0" strike="noStrike" spc="-1">
                <a:latin typeface="Arial"/>
              </a:rPr>
              <a:t>São empresas com nome, CNPJ, licença SCM, clientes e funcionários.</a:t>
            </a:r>
          </a:p>
          <a:p>
            <a:endParaRPr lang="pt-BR" sz="1800" b="0" strike="noStrike" spc="-1">
              <a:latin typeface="Arial"/>
            </a:endParaRPr>
          </a:p>
          <a:p>
            <a:r>
              <a:rPr lang="pt-BR" sz="1100" b="0" strike="noStrike" spc="-1">
                <a:latin typeface="Arial"/>
              </a:rPr>
              <a:t>página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WordPictureWatermark1266530439"/>
          <p:cNvPicPr/>
          <p:nvPr/>
        </p:nvPicPr>
        <p:blipFill>
          <a:blip r:embed="rId2"/>
          <a:srcRect l="42938" t="88358"/>
          <a:stretch/>
        </p:blipFill>
        <p:spPr>
          <a:xfrm>
            <a:off x="5331600" y="4888080"/>
            <a:ext cx="6857280" cy="197604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1519200" y="2600640"/>
            <a:ext cx="9140760" cy="23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</p:txBody>
      </p:sp>
      <p:pic>
        <p:nvPicPr>
          <p:cNvPr id="145" name="WordPictureWatermark1266530439"/>
          <p:cNvPicPr/>
          <p:nvPr/>
        </p:nvPicPr>
        <p:blipFill>
          <a:blip r:embed="rId3"/>
          <a:srcRect l="30995" t="2096" r="31232" b="86620"/>
          <a:stretch/>
        </p:blipFill>
        <p:spPr>
          <a:xfrm>
            <a:off x="8201520" y="10800"/>
            <a:ext cx="3987360" cy="168300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3831480" y="2935800"/>
            <a:ext cx="4649760" cy="107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3"/>
          <p:cNvSpPr/>
          <p:nvPr/>
        </p:nvSpPr>
        <p:spPr>
          <a:xfrm>
            <a:off x="2332080" y="2232000"/>
            <a:ext cx="767412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148" name="Imagem 147"/>
          <p:cNvPicPr/>
          <p:nvPr/>
        </p:nvPicPr>
        <p:blipFill>
          <a:blip r:embed="rId4"/>
          <a:stretch/>
        </p:blipFill>
        <p:spPr>
          <a:xfrm>
            <a:off x="648000" y="1656000"/>
            <a:ext cx="2336400" cy="4248000"/>
          </a:xfrm>
          <a:prstGeom prst="rect">
            <a:avLst/>
          </a:prstGeom>
          <a:ln>
            <a:noFill/>
          </a:ln>
        </p:spPr>
      </p:pic>
      <p:pic>
        <p:nvPicPr>
          <p:cNvPr id="149" name="Imagem 148"/>
          <p:cNvPicPr/>
          <p:nvPr/>
        </p:nvPicPr>
        <p:blipFill>
          <a:blip r:embed="rId5"/>
          <a:stretch/>
        </p:blipFill>
        <p:spPr>
          <a:xfrm>
            <a:off x="4032000" y="1728000"/>
            <a:ext cx="2600280" cy="4091760"/>
          </a:xfrm>
          <a:prstGeom prst="rect">
            <a:avLst/>
          </a:prstGeom>
          <a:ln>
            <a:noFill/>
          </a:ln>
        </p:spPr>
      </p:pic>
      <p:pic>
        <p:nvPicPr>
          <p:cNvPr id="150" name="Imagem 149"/>
          <p:cNvPicPr/>
          <p:nvPr/>
        </p:nvPicPr>
        <p:blipFill>
          <a:blip r:embed="rId6"/>
          <a:stretch/>
        </p:blipFill>
        <p:spPr>
          <a:xfrm>
            <a:off x="7007400" y="1800000"/>
            <a:ext cx="3144600" cy="4104000"/>
          </a:xfrm>
          <a:prstGeom prst="rect">
            <a:avLst/>
          </a:prstGeom>
          <a:ln>
            <a:noFill/>
          </a:ln>
        </p:spPr>
      </p:pic>
      <p:sp>
        <p:nvSpPr>
          <p:cNvPr id="151" name="TextShape 4"/>
          <p:cNvSpPr txBox="1"/>
          <p:nvPr/>
        </p:nvSpPr>
        <p:spPr>
          <a:xfrm>
            <a:off x="658080" y="518760"/>
            <a:ext cx="7360200" cy="94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latin typeface="Arial"/>
              </a:rPr>
              <a:t>647 provedores regionais diferentes operam nessas 105 cidades</a:t>
            </a:r>
          </a:p>
          <a:p>
            <a:r>
              <a:rPr lang="pt-BR" sz="1800" b="0" strike="noStrike" spc="-1">
                <a:latin typeface="Arial"/>
              </a:rPr>
              <a:t>São empresas com nome, CNPJ, licença SCM, clientes e funcionários.</a:t>
            </a:r>
          </a:p>
          <a:p>
            <a:endParaRPr lang="pt-BR" sz="1800" b="0" strike="noStrike" spc="-1">
              <a:latin typeface="Arial"/>
            </a:endParaRPr>
          </a:p>
          <a:p>
            <a:r>
              <a:rPr lang="pt-BR" sz="1100" b="0" strike="noStrike" spc="-1">
                <a:latin typeface="Arial"/>
              </a:rPr>
              <a:t>página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WordPictureWatermark1266530439"/>
          <p:cNvPicPr/>
          <p:nvPr/>
        </p:nvPicPr>
        <p:blipFill>
          <a:blip r:embed="rId2"/>
          <a:srcRect l="42938" t="88358"/>
          <a:stretch/>
        </p:blipFill>
        <p:spPr>
          <a:xfrm>
            <a:off x="5331600" y="4888080"/>
            <a:ext cx="6857280" cy="1976040"/>
          </a:xfrm>
          <a:prstGeom prst="rect">
            <a:avLst/>
          </a:prstGeom>
          <a:ln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1519200" y="2600640"/>
            <a:ext cx="9140760" cy="23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</p:txBody>
      </p:sp>
      <p:pic>
        <p:nvPicPr>
          <p:cNvPr id="154" name="WordPictureWatermark1266530439"/>
          <p:cNvPicPr/>
          <p:nvPr/>
        </p:nvPicPr>
        <p:blipFill>
          <a:blip r:embed="rId3"/>
          <a:srcRect l="30995" t="2096" r="31232" b="86620"/>
          <a:stretch/>
        </p:blipFill>
        <p:spPr>
          <a:xfrm>
            <a:off x="8201520" y="10800"/>
            <a:ext cx="3987360" cy="168300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3831480" y="2935800"/>
            <a:ext cx="4649760" cy="107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3"/>
          <p:cNvSpPr/>
          <p:nvPr/>
        </p:nvSpPr>
        <p:spPr>
          <a:xfrm>
            <a:off x="2332080" y="2232000"/>
            <a:ext cx="767412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157" name="Imagem 156"/>
          <p:cNvPicPr/>
          <p:nvPr/>
        </p:nvPicPr>
        <p:blipFill>
          <a:blip r:embed="rId4"/>
          <a:stretch/>
        </p:blipFill>
        <p:spPr>
          <a:xfrm>
            <a:off x="792000" y="1440000"/>
            <a:ext cx="2683800" cy="4523040"/>
          </a:xfrm>
          <a:prstGeom prst="rect">
            <a:avLst/>
          </a:prstGeom>
          <a:ln>
            <a:noFill/>
          </a:ln>
        </p:spPr>
      </p:pic>
      <p:pic>
        <p:nvPicPr>
          <p:cNvPr id="158" name="Imagem 157"/>
          <p:cNvPicPr/>
          <p:nvPr/>
        </p:nvPicPr>
        <p:blipFill>
          <a:blip r:embed="rId5"/>
          <a:stretch/>
        </p:blipFill>
        <p:spPr>
          <a:xfrm>
            <a:off x="4032000" y="1548360"/>
            <a:ext cx="2887920" cy="2987640"/>
          </a:xfrm>
          <a:prstGeom prst="rect">
            <a:avLst/>
          </a:prstGeom>
          <a:ln>
            <a:noFill/>
          </a:ln>
        </p:spPr>
      </p:pic>
      <p:sp>
        <p:nvSpPr>
          <p:cNvPr id="159" name="TextShape 4"/>
          <p:cNvSpPr txBox="1"/>
          <p:nvPr/>
        </p:nvSpPr>
        <p:spPr>
          <a:xfrm>
            <a:off x="683640" y="425880"/>
            <a:ext cx="7360200" cy="94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latin typeface="Arial"/>
              </a:rPr>
              <a:t>647 provedores regionais diferentes operam nessas 105 cidades</a:t>
            </a:r>
          </a:p>
          <a:p>
            <a:r>
              <a:rPr lang="pt-BR" sz="1800" b="0" strike="noStrike" spc="-1">
                <a:latin typeface="Arial"/>
              </a:rPr>
              <a:t>São empresas com nome, CNPJ, licença SCM, clientes e funcionários.</a:t>
            </a:r>
          </a:p>
          <a:p>
            <a:endParaRPr lang="pt-BR" sz="1800" b="0" strike="noStrike" spc="-1">
              <a:latin typeface="Arial"/>
            </a:endParaRPr>
          </a:p>
          <a:p>
            <a:r>
              <a:rPr lang="pt-BR" sz="1100" b="0" strike="noStrike" spc="-1">
                <a:latin typeface="Arial"/>
              </a:rPr>
              <a:t>página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WordPictureWatermark1266530439"/>
          <p:cNvPicPr/>
          <p:nvPr/>
        </p:nvPicPr>
        <p:blipFill>
          <a:blip r:embed="rId2"/>
          <a:srcRect l="42938" t="88358"/>
          <a:stretch/>
        </p:blipFill>
        <p:spPr>
          <a:xfrm>
            <a:off x="5331600" y="4888080"/>
            <a:ext cx="6857280" cy="197604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1519200" y="2600640"/>
            <a:ext cx="9140760" cy="23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</p:txBody>
      </p:sp>
      <p:pic>
        <p:nvPicPr>
          <p:cNvPr id="162" name="WordPictureWatermark1266530439"/>
          <p:cNvPicPr/>
          <p:nvPr/>
        </p:nvPicPr>
        <p:blipFill>
          <a:blip r:embed="rId3"/>
          <a:srcRect l="30995" t="2096" r="31232" b="86620"/>
          <a:stretch/>
        </p:blipFill>
        <p:spPr>
          <a:xfrm>
            <a:off x="8201520" y="10800"/>
            <a:ext cx="3987360" cy="1683000"/>
          </a:xfrm>
          <a:prstGeom prst="rect">
            <a:avLst/>
          </a:prstGeom>
          <a:ln>
            <a:noFill/>
          </a:ln>
        </p:spPr>
      </p:pic>
      <p:sp>
        <p:nvSpPr>
          <p:cNvPr id="163" name="CustomShape 2"/>
          <p:cNvSpPr/>
          <p:nvPr/>
        </p:nvSpPr>
        <p:spPr>
          <a:xfrm>
            <a:off x="3831480" y="2935800"/>
            <a:ext cx="4649760" cy="107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3"/>
          <p:cNvSpPr/>
          <p:nvPr/>
        </p:nvSpPr>
        <p:spPr>
          <a:xfrm>
            <a:off x="2332080" y="2232000"/>
            <a:ext cx="767412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165" name="TextShape 4"/>
          <p:cNvSpPr txBox="1"/>
          <p:nvPr/>
        </p:nvSpPr>
        <p:spPr>
          <a:xfrm>
            <a:off x="720000" y="1656000"/>
            <a:ext cx="10627560" cy="2477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1" strike="noStrike" spc="-1">
                <a:latin typeface="Arial"/>
              </a:rPr>
              <a:t>Qual foi o critério para escolher cidades essas cidades?</a:t>
            </a:r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r>
              <a:rPr lang="pt-BR" sz="1800" b="0" strike="noStrike" spc="-1">
                <a:latin typeface="Arial"/>
              </a:rPr>
              <a:t>A ANATEL encomendou um estudo ao IPEA.</a:t>
            </a:r>
          </a:p>
          <a:p>
            <a:endParaRPr lang="pt-BR" sz="1800" b="0" strike="noStrike" spc="-1">
              <a:latin typeface="Arial"/>
            </a:endParaRPr>
          </a:p>
          <a:p>
            <a:r>
              <a:rPr lang="pt-BR" sz="1800" b="0" strike="noStrike" spc="-1">
                <a:latin typeface="Arial"/>
              </a:rPr>
              <a:t>Nesse estudo o IPEA concluiu que o </a:t>
            </a:r>
            <a:r>
              <a:rPr lang="pt-BR" sz="2200" b="1" strike="noStrike" spc="-1">
                <a:latin typeface="Arial"/>
              </a:rPr>
              <a:t>PIB</a:t>
            </a:r>
            <a:r>
              <a:rPr lang="pt-BR" sz="1800" b="0" strike="noStrike" spc="-1">
                <a:latin typeface="Arial"/>
              </a:rPr>
              <a:t> tem um incremento melhor em cidades com mais população.</a:t>
            </a: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r>
              <a:rPr lang="pt-BR" sz="2000" b="1" strike="noStrike" spc="-1">
                <a:solidFill>
                  <a:srgbClr val="FF0000"/>
                </a:solidFill>
                <a:latin typeface="Arial"/>
              </a:rPr>
              <a:t>Mas o estudo não verificou se já existia serviço disponível para essa população.</a:t>
            </a:r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WordPictureWatermark1266530439"/>
          <p:cNvPicPr/>
          <p:nvPr/>
        </p:nvPicPr>
        <p:blipFill>
          <a:blip r:embed="rId2"/>
          <a:srcRect l="42938" t="88358"/>
          <a:stretch/>
        </p:blipFill>
        <p:spPr>
          <a:xfrm>
            <a:off x="5331600" y="4888080"/>
            <a:ext cx="6857280" cy="197604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1519200" y="2600640"/>
            <a:ext cx="9140760" cy="23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</p:txBody>
      </p:sp>
      <p:pic>
        <p:nvPicPr>
          <p:cNvPr id="168" name="WordPictureWatermark1266530439"/>
          <p:cNvPicPr/>
          <p:nvPr/>
        </p:nvPicPr>
        <p:blipFill>
          <a:blip r:embed="rId3"/>
          <a:srcRect l="30995" t="2096" r="31232" b="86620"/>
          <a:stretch/>
        </p:blipFill>
        <p:spPr>
          <a:xfrm>
            <a:off x="8201520" y="10800"/>
            <a:ext cx="3987360" cy="1683000"/>
          </a:xfrm>
          <a:prstGeom prst="rect">
            <a:avLst/>
          </a:prstGeom>
          <a:ln>
            <a:noFill/>
          </a:ln>
        </p:spPr>
      </p:pic>
      <p:sp>
        <p:nvSpPr>
          <p:cNvPr id="169" name="CustomShape 2"/>
          <p:cNvSpPr/>
          <p:nvPr/>
        </p:nvSpPr>
        <p:spPr>
          <a:xfrm>
            <a:off x="3831480" y="2935800"/>
            <a:ext cx="4649760" cy="107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3"/>
          <p:cNvSpPr/>
          <p:nvPr/>
        </p:nvSpPr>
        <p:spPr>
          <a:xfrm>
            <a:off x="2332080" y="2232000"/>
            <a:ext cx="767412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171" name="TextShape 4"/>
          <p:cNvSpPr txBox="1"/>
          <p:nvPr/>
        </p:nvSpPr>
        <p:spPr>
          <a:xfrm>
            <a:off x="1600920" y="2093040"/>
            <a:ext cx="8119080" cy="275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strike="noStrike" spc="-1">
                <a:solidFill>
                  <a:srgbClr val="000000"/>
                </a:solidFill>
                <a:latin typeface="Arial"/>
              </a:rPr>
              <a:t>Como já existe concorrência, o único PIB que pode crescer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pt-BR" sz="2000" b="1" strike="noStrike" spc="-1">
                <a:solidFill>
                  <a:srgbClr val="000000"/>
                </a:solidFill>
                <a:latin typeface="Arial"/>
              </a:rPr>
              <a:t>é o PIB da Telefônica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pt-BR" sz="2000" b="1" strike="noStrike" spc="-1">
                <a:solidFill>
                  <a:srgbClr val="000000"/>
                </a:solidFill>
                <a:latin typeface="Arial"/>
              </a:rPr>
              <a:t>Pois ela quase não vai incluir novos acessos,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pt-BR" sz="2000" b="1" strike="noStrike" spc="-1">
                <a:solidFill>
                  <a:srgbClr val="000000"/>
                </a:solidFill>
                <a:latin typeface="Arial"/>
              </a:rPr>
              <a:t>vai APENAS retirar acessos de outras operadoras ou provedores.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pt-BR" sz="2800" b="1" strike="noStrike" spc="-1">
                <a:solidFill>
                  <a:srgbClr val="CE181E"/>
                </a:solidFill>
                <a:latin typeface="Arial"/>
              </a:rPr>
              <a:t>Isso não é inclusão digital.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WordPictureWatermark1266530439"/>
          <p:cNvPicPr/>
          <p:nvPr/>
        </p:nvPicPr>
        <p:blipFill>
          <a:blip r:embed="rId2"/>
          <a:srcRect l="42938" t="88358"/>
          <a:stretch/>
        </p:blipFill>
        <p:spPr>
          <a:xfrm>
            <a:off x="5331600" y="4888080"/>
            <a:ext cx="6857280" cy="1976040"/>
          </a:xfrm>
          <a:prstGeom prst="rect">
            <a:avLst/>
          </a:prstGeom>
          <a:ln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1519200" y="2600640"/>
            <a:ext cx="7046280" cy="23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</p:txBody>
      </p:sp>
      <p:pic>
        <p:nvPicPr>
          <p:cNvPr id="174" name="WordPictureWatermark1266530439"/>
          <p:cNvPicPr/>
          <p:nvPr/>
        </p:nvPicPr>
        <p:blipFill>
          <a:blip r:embed="rId3"/>
          <a:srcRect l="30995" t="2096" r="31232" b="86620"/>
          <a:stretch/>
        </p:blipFill>
        <p:spPr>
          <a:xfrm>
            <a:off x="8201520" y="10800"/>
            <a:ext cx="3987360" cy="1683000"/>
          </a:xfrm>
          <a:prstGeom prst="rect">
            <a:avLst/>
          </a:prstGeom>
          <a:ln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4608000" y="2808000"/>
            <a:ext cx="3095280" cy="136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TextShape 3"/>
          <p:cNvSpPr txBox="1"/>
          <p:nvPr/>
        </p:nvSpPr>
        <p:spPr>
          <a:xfrm>
            <a:off x="1800000" y="2304000"/>
            <a:ext cx="9492480" cy="188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1" strike="noStrike" spc="-1">
                <a:latin typeface="Arial"/>
              </a:rPr>
              <a:t>Nossa proposta</a:t>
            </a:r>
            <a:r>
              <a:rPr lang="pt-BR" sz="1800" b="0" strike="noStrike" spc="-1">
                <a:latin typeface="Arial"/>
              </a:rPr>
              <a:t>:</a:t>
            </a:r>
          </a:p>
          <a:p>
            <a:endParaRPr lang="pt-BR" sz="1800" b="0" strike="noStrike" spc="-1">
              <a:latin typeface="Arial"/>
            </a:endParaRPr>
          </a:p>
          <a:p>
            <a:r>
              <a:rPr lang="pt-BR" sz="1800" b="0" strike="noStrike" spc="-1">
                <a:latin typeface="Arial"/>
              </a:rPr>
              <a:t>Não deve fazer parte do TAC atender nenhuma cidade com FTTH</a:t>
            </a:r>
          </a:p>
          <a:p>
            <a:endParaRPr lang="pt-BR" sz="1800" b="0" strike="noStrike" spc="-1">
              <a:latin typeface="Arial"/>
            </a:endParaRPr>
          </a:p>
          <a:p>
            <a:r>
              <a:rPr lang="pt-BR" sz="1800" b="0" strike="noStrike" spc="-1">
                <a:latin typeface="Arial"/>
              </a:rPr>
              <a:t>Devem existir compromissos de </a:t>
            </a:r>
            <a:r>
              <a:rPr lang="pt-BR" sz="1800" b="1" strike="noStrike" spc="-1">
                <a:latin typeface="Arial"/>
              </a:rPr>
              <a:t>backbone e backhaul</a:t>
            </a:r>
            <a:r>
              <a:rPr lang="pt-BR" sz="1800" b="0" strike="noStrike" spc="-1">
                <a:latin typeface="Arial"/>
              </a:rPr>
              <a:t> com compartilhamento obrigatório e</a:t>
            </a:r>
          </a:p>
          <a:p>
            <a:endParaRPr lang="pt-BR" sz="1800" b="0" strike="noStrike" spc="-1">
              <a:latin typeface="Arial"/>
            </a:endParaRPr>
          </a:p>
          <a:p>
            <a:r>
              <a:rPr lang="pt-BR" sz="1800" b="0" strike="noStrike" spc="-1">
                <a:latin typeface="Arial"/>
              </a:rPr>
              <a:t>em locais que</a:t>
            </a:r>
            <a:r>
              <a:rPr lang="pt-BR" sz="1800" b="1" strike="noStrike" spc="-1">
                <a:latin typeface="Arial"/>
              </a:rPr>
              <a:t> REALMENTE PRECISAM.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WordPictureWatermark1266530439"/>
          <p:cNvPicPr/>
          <p:nvPr/>
        </p:nvPicPr>
        <p:blipFill>
          <a:blip r:embed="rId2"/>
          <a:srcRect l="42938" t="88358"/>
          <a:stretch/>
        </p:blipFill>
        <p:spPr>
          <a:xfrm>
            <a:off x="5331600" y="4888080"/>
            <a:ext cx="6857280" cy="1976040"/>
          </a:xfrm>
          <a:prstGeom prst="rect">
            <a:avLst/>
          </a:prstGeom>
          <a:ln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1519200" y="2600640"/>
            <a:ext cx="7046280" cy="23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</p:txBody>
      </p:sp>
      <p:pic>
        <p:nvPicPr>
          <p:cNvPr id="179" name="WordPictureWatermark1266530439"/>
          <p:cNvPicPr/>
          <p:nvPr/>
        </p:nvPicPr>
        <p:blipFill>
          <a:blip r:embed="rId3"/>
          <a:srcRect l="30995" t="2096" r="31232" b="86620"/>
          <a:stretch/>
        </p:blipFill>
        <p:spPr>
          <a:xfrm>
            <a:off x="8201520" y="10800"/>
            <a:ext cx="3987360" cy="1683000"/>
          </a:xfrm>
          <a:prstGeom prst="rect">
            <a:avLst/>
          </a:prstGeom>
          <a:ln>
            <a:noFill/>
          </a:ln>
        </p:spPr>
      </p:pic>
      <p:sp>
        <p:nvSpPr>
          <p:cNvPr id="180" name="CustomShape 2"/>
          <p:cNvSpPr/>
          <p:nvPr/>
        </p:nvSpPr>
        <p:spPr>
          <a:xfrm>
            <a:off x="4608000" y="2808000"/>
            <a:ext cx="3095280" cy="136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Obrigado</a:t>
            </a:r>
            <a:endParaRPr lang="pt-B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basilio@abrint.com.br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WordPictureWatermark1266530439"/>
          <p:cNvPicPr/>
          <p:nvPr/>
        </p:nvPicPr>
        <p:blipFill>
          <a:blip r:embed="rId2"/>
          <a:srcRect l="42938" t="88358"/>
          <a:stretch/>
        </p:blipFill>
        <p:spPr>
          <a:xfrm>
            <a:off x="5331600" y="4888080"/>
            <a:ext cx="6857280" cy="197604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1519200" y="2600640"/>
            <a:ext cx="9140760" cy="23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</p:txBody>
      </p:sp>
      <p:pic>
        <p:nvPicPr>
          <p:cNvPr id="45" name="WordPictureWatermark1266530439"/>
          <p:cNvPicPr/>
          <p:nvPr/>
        </p:nvPicPr>
        <p:blipFill>
          <a:blip r:embed="rId3"/>
          <a:srcRect l="30995" t="2096" r="31232" b="86620"/>
          <a:stretch/>
        </p:blipFill>
        <p:spPr>
          <a:xfrm>
            <a:off x="8201520" y="10800"/>
            <a:ext cx="3987360" cy="1683000"/>
          </a:xfrm>
          <a:prstGeom prst="rect">
            <a:avLst/>
          </a:prstGeom>
          <a:ln>
            <a:noFill/>
          </a:ln>
        </p:spPr>
      </p:pic>
      <p:sp>
        <p:nvSpPr>
          <p:cNvPr id="46" name="CustomShape 2"/>
          <p:cNvSpPr/>
          <p:nvPr/>
        </p:nvSpPr>
        <p:spPr>
          <a:xfrm>
            <a:off x="3831480" y="2935800"/>
            <a:ext cx="4649760" cy="107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2332080" y="2232000"/>
            <a:ext cx="767412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48" name="TextShape 4"/>
          <p:cNvSpPr txBox="1"/>
          <p:nvPr/>
        </p:nvSpPr>
        <p:spPr>
          <a:xfrm>
            <a:off x="447120" y="2234520"/>
            <a:ext cx="11288880" cy="2138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1" strike="noStrike" spc="-1">
                <a:latin typeface="Arial"/>
              </a:rPr>
              <a:t>A ABRINT reconhece, que o mecanismo propiciado pelos Termos de Ajustamento de Conduta (TAC)</a:t>
            </a:r>
            <a:endParaRPr lang="pt-BR" sz="1800" b="0" strike="noStrike" spc="-1">
              <a:latin typeface="Arial"/>
            </a:endParaRPr>
          </a:p>
          <a:p>
            <a:r>
              <a:rPr lang="pt-BR" sz="1800" b="1" strike="noStrike" spc="-1">
                <a:latin typeface="Arial"/>
              </a:rPr>
              <a:t>são altamente benéficos, facilitando a utilização de um dinheiro público diretamente em beneficio da</a:t>
            </a:r>
            <a:endParaRPr lang="pt-BR" sz="1800" b="0" strike="noStrike" spc="-1">
              <a:latin typeface="Arial"/>
            </a:endParaRPr>
          </a:p>
          <a:p>
            <a:r>
              <a:rPr lang="pt-BR" sz="1800" b="1" strike="noStrike" spc="-1">
                <a:latin typeface="Arial"/>
              </a:rPr>
              <a:t>Inclusão digital.</a:t>
            </a:r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r>
              <a:rPr lang="pt-BR" sz="1800" b="1" strike="noStrike" spc="-1">
                <a:latin typeface="Arial"/>
              </a:rPr>
              <a:t>O simples pagamento das multas por outro lado faria esse dinheiro ter outras destinações.</a:t>
            </a:r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r>
              <a:rPr lang="pt-BR" sz="1800" b="1" strike="noStrike" spc="-1">
                <a:latin typeface="Arial"/>
              </a:rPr>
              <a:t>Portanto concordamos com o conceito, </a:t>
            </a:r>
            <a:r>
              <a:rPr lang="pt-BR" sz="1800" b="1" strike="noStrike" spc="-1">
                <a:solidFill>
                  <a:srgbClr val="CE181E"/>
                </a:solidFill>
                <a:latin typeface="Arial"/>
              </a:rPr>
              <a:t>mas deploramos o formato da aplicação do TAC da Telefônica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WordPictureWatermark1266530439"/>
          <p:cNvPicPr/>
          <p:nvPr/>
        </p:nvPicPr>
        <p:blipFill>
          <a:blip r:embed="rId2"/>
          <a:srcRect l="42938" t="88358"/>
          <a:stretch/>
        </p:blipFill>
        <p:spPr>
          <a:xfrm>
            <a:off x="5331600" y="4888080"/>
            <a:ext cx="6857280" cy="197604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1519200" y="2600640"/>
            <a:ext cx="9140760" cy="23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</p:txBody>
      </p:sp>
      <p:pic>
        <p:nvPicPr>
          <p:cNvPr id="51" name="WordPictureWatermark1266530439"/>
          <p:cNvPicPr/>
          <p:nvPr/>
        </p:nvPicPr>
        <p:blipFill>
          <a:blip r:embed="rId3"/>
          <a:srcRect l="30995" t="2096" r="31232" b="86620"/>
          <a:stretch/>
        </p:blipFill>
        <p:spPr>
          <a:xfrm>
            <a:off x="8201520" y="10800"/>
            <a:ext cx="3987360" cy="1683000"/>
          </a:xfrm>
          <a:prstGeom prst="rect">
            <a:avLst/>
          </a:prstGeom>
          <a:ln>
            <a:noFill/>
          </a:ln>
        </p:spPr>
      </p:pic>
      <p:sp>
        <p:nvSpPr>
          <p:cNvPr id="52" name="CustomShape 2"/>
          <p:cNvSpPr/>
          <p:nvPr/>
        </p:nvSpPr>
        <p:spPr>
          <a:xfrm>
            <a:off x="3831480" y="2935800"/>
            <a:ext cx="4649760" cy="107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3"/>
          <p:cNvSpPr/>
          <p:nvPr/>
        </p:nvSpPr>
        <p:spPr>
          <a:xfrm>
            <a:off x="2332080" y="2232000"/>
            <a:ext cx="767412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54" name="CustomShape 4"/>
          <p:cNvSpPr/>
          <p:nvPr/>
        </p:nvSpPr>
        <p:spPr>
          <a:xfrm>
            <a:off x="2160000" y="1145160"/>
            <a:ext cx="4680000" cy="510840"/>
          </a:xfrm>
          <a:prstGeom prst="rect">
            <a:avLst/>
          </a:prstGeom>
          <a:gradFill>
            <a:gsLst>
              <a:gs pos="0">
                <a:srgbClr val="B8B8B8"/>
              </a:gs>
              <a:gs pos="100000">
                <a:srgbClr val="D2D2D2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595959"/>
                </a:solidFill>
                <a:latin typeface="Century Gothic"/>
              </a:rPr>
              <a:t>Redução das diferenças regionais?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55" name="CustomShape 5"/>
          <p:cNvSpPr/>
          <p:nvPr/>
        </p:nvSpPr>
        <p:spPr>
          <a:xfrm>
            <a:off x="936000" y="3645360"/>
            <a:ext cx="1056960" cy="528120"/>
          </a:xfrm>
          <a:prstGeom prst="roundRect">
            <a:avLst>
              <a:gd name="adj" fmla="val 10000"/>
            </a:avLst>
          </a:prstGeom>
          <a:solidFill>
            <a:srgbClr val="C0504D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640" tIns="26640" rIns="9360" bIns="2628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5.570</a:t>
            </a:r>
            <a:endParaRPr lang="pt-BR" sz="1500" b="0" strike="noStrike" spc="-1">
              <a:latin typeface="Arial"/>
            </a:endParaRPr>
          </a:p>
        </p:txBody>
      </p:sp>
      <p:sp>
        <p:nvSpPr>
          <p:cNvPr id="56" name="CustomShape 6"/>
          <p:cNvSpPr/>
          <p:nvPr/>
        </p:nvSpPr>
        <p:spPr>
          <a:xfrm>
            <a:off x="1993320" y="2982600"/>
            <a:ext cx="1073880" cy="536400"/>
          </a:xfrm>
          <a:prstGeom prst="roundRect">
            <a:avLst>
              <a:gd name="adj" fmla="val 10000"/>
            </a:avLst>
          </a:prstGeom>
          <a:solidFill>
            <a:srgbClr val="C0504D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640" tIns="26640" rIns="9360" bIns="2628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Fibra</a:t>
            </a:r>
            <a:endParaRPr lang="pt-BR" sz="15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2.691</a:t>
            </a:r>
            <a:endParaRPr lang="pt-BR" sz="1500" b="0" strike="noStrike" spc="-1">
              <a:latin typeface="Arial"/>
            </a:endParaRPr>
          </a:p>
        </p:txBody>
      </p:sp>
      <p:sp>
        <p:nvSpPr>
          <p:cNvPr id="57" name="CustomShape 7"/>
          <p:cNvSpPr/>
          <p:nvPr/>
        </p:nvSpPr>
        <p:spPr>
          <a:xfrm>
            <a:off x="3429720" y="2718360"/>
            <a:ext cx="1074240" cy="536400"/>
          </a:xfrm>
          <a:prstGeom prst="roundRect">
            <a:avLst>
              <a:gd name="adj" fmla="val 10000"/>
            </a:avLst>
          </a:prstGeom>
          <a:solidFill>
            <a:srgbClr val="C0504D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640" tIns="26640" rIns="9360" bIns="2628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Com 4G</a:t>
            </a:r>
            <a:endParaRPr lang="pt-BR" sz="15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2.025</a:t>
            </a:r>
            <a:endParaRPr lang="pt-BR" sz="1500" b="0" strike="noStrike" spc="-1">
              <a:latin typeface="Arial"/>
            </a:endParaRPr>
          </a:p>
        </p:txBody>
      </p:sp>
      <p:sp>
        <p:nvSpPr>
          <p:cNvPr id="58" name="CustomShape 8"/>
          <p:cNvSpPr/>
          <p:nvPr/>
        </p:nvSpPr>
        <p:spPr>
          <a:xfrm>
            <a:off x="3429720" y="3378960"/>
            <a:ext cx="1074240" cy="536760"/>
          </a:xfrm>
          <a:prstGeom prst="roundRect">
            <a:avLst>
              <a:gd name="adj" fmla="val 10000"/>
            </a:avLst>
          </a:prstGeom>
          <a:solidFill>
            <a:srgbClr val="C0504D">
              <a:alpha val="65000"/>
            </a:srgbClr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640" tIns="26640" rIns="9360" bIns="2628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Sem 4G</a:t>
            </a:r>
            <a:endParaRPr lang="pt-BR" sz="15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665</a:t>
            </a:r>
            <a:endParaRPr lang="pt-BR" sz="1500" b="0" strike="noStrike" spc="-1">
              <a:latin typeface="Arial"/>
            </a:endParaRPr>
          </a:p>
        </p:txBody>
      </p:sp>
      <p:sp>
        <p:nvSpPr>
          <p:cNvPr id="59" name="CustomShape 9"/>
          <p:cNvSpPr/>
          <p:nvPr/>
        </p:nvSpPr>
        <p:spPr>
          <a:xfrm>
            <a:off x="4968000" y="2775960"/>
            <a:ext cx="1074240" cy="536040"/>
          </a:xfrm>
          <a:prstGeom prst="roundRect">
            <a:avLst>
              <a:gd name="adj" fmla="val 10000"/>
            </a:avLst>
          </a:prstGeom>
          <a:solidFill>
            <a:srgbClr val="C0504D">
              <a:alpha val="50000"/>
            </a:srgbClr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640" tIns="26640" rIns="9360" bIns="2628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Com 3G</a:t>
            </a:r>
            <a:endParaRPr lang="pt-BR" sz="15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589</a:t>
            </a:r>
            <a:endParaRPr lang="pt-BR" sz="1500" b="0" strike="noStrike" spc="-1">
              <a:latin typeface="Arial"/>
            </a:endParaRPr>
          </a:p>
        </p:txBody>
      </p:sp>
      <p:sp>
        <p:nvSpPr>
          <p:cNvPr id="60" name="CustomShape 10"/>
          <p:cNvSpPr/>
          <p:nvPr/>
        </p:nvSpPr>
        <p:spPr>
          <a:xfrm>
            <a:off x="4968000" y="3423240"/>
            <a:ext cx="1073880" cy="536760"/>
          </a:xfrm>
          <a:prstGeom prst="roundRect">
            <a:avLst>
              <a:gd name="adj" fmla="val 10000"/>
            </a:avLst>
          </a:prstGeom>
          <a:solidFill>
            <a:srgbClr val="C0504D">
              <a:alpha val="50000"/>
            </a:srgbClr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640" tIns="26640" rIns="9360" bIns="2628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Sem 3G</a:t>
            </a:r>
            <a:endParaRPr lang="pt-BR" sz="15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76</a:t>
            </a:r>
            <a:endParaRPr lang="pt-BR" sz="1500" b="0" strike="noStrike" spc="-1">
              <a:latin typeface="Arial"/>
            </a:endParaRPr>
          </a:p>
        </p:txBody>
      </p:sp>
      <p:sp>
        <p:nvSpPr>
          <p:cNvPr id="61" name="CustomShape 11"/>
          <p:cNvSpPr/>
          <p:nvPr/>
        </p:nvSpPr>
        <p:spPr>
          <a:xfrm>
            <a:off x="1993320" y="4176000"/>
            <a:ext cx="1073880" cy="808920"/>
          </a:xfrm>
          <a:prstGeom prst="roundRect">
            <a:avLst>
              <a:gd name="adj" fmla="val 10000"/>
            </a:avLst>
          </a:prstGeom>
          <a:solidFill>
            <a:srgbClr val="C0504D">
              <a:alpha val="65000"/>
            </a:srgbClr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640" tIns="26640" rIns="9360" bIns="2628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Sem Fibra</a:t>
            </a:r>
            <a:endParaRPr lang="pt-BR" sz="15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2.879</a:t>
            </a:r>
            <a:endParaRPr lang="pt-BR" sz="1500" b="0" strike="noStrike" spc="-1">
              <a:latin typeface="Arial"/>
            </a:endParaRPr>
          </a:p>
        </p:txBody>
      </p:sp>
      <p:sp>
        <p:nvSpPr>
          <p:cNvPr id="62" name="CustomShape 12"/>
          <p:cNvSpPr/>
          <p:nvPr/>
        </p:nvSpPr>
        <p:spPr>
          <a:xfrm>
            <a:off x="3429720" y="4700520"/>
            <a:ext cx="1074240" cy="536400"/>
          </a:xfrm>
          <a:prstGeom prst="roundRect">
            <a:avLst>
              <a:gd name="adj" fmla="val 10000"/>
            </a:avLst>
          </a:prstGeom>
          <a:solidFill>
            <a:srgbClr val="C0504D">
              <a:alpha val="65000"/>
            </a:srgbClr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640" tIns="26640" rIns="9360" bIns="2628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Sem 4G</a:t>
            </a:r>
            <a:endParaRPr lang="pt-BR" sz="15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1.826</a:t>
            </a:r>
            <a:endParaRPr lang="pt-BR" sz="1500" b="0" strike="noStrike" spc="-1">
              <a:latin typeface="Arial"/>
            </a:endParaRPr>
          </a:p>
        </p:txBody>
      </p:sp>
      <p:sp>
        <p:nvSpPr>
          <p:cNvPr id="63" name="CustomShape 13"/>
          <p:cNvSpPr/>
          <p:nvPr/>
        </p:nvSpPr>
        <p:spPr>
          <a:xfrm>
            <a:off x="4974120" y="4176000"/>
            <a:ext cx="1073880" cy="536400"/>
          </a:xfrm>
          <a:prstGeom prst="roundRect">
            <a:avLst>
              <a:gd name="adj" fmla="val 10000"/>
            </a:avLst>
          </a:prstGeom>
          <a:solidFill>
            <a:srgbClr val="C0504D">
              <a:alpha val="50000"/>
            </a:srgbClr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640" tIns="26640" rIns="9360" bIns="2628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Com 3G</a:t>
            </a:r>
            <a:endParaRPr lang="pt-BR" sz="15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1.437</a:t>
            </a:r>
            <a:endParaRPr lang="pt-BR" sz="1500" b="0" strike="noStrike" spc="-1">
              <a:latin typeface="Arial"/>
            </a:endParaRPr>
          </a:p>
        </p:txBody>
      </p:sp>
      <p:sp>
        <p:nvSpPr>
          <p:cNvPr id="64" name="CustomShape 14"/>
          <p:cNvSpPr/>
          <p:nvPr/>
        </p:nvSpPr>
        <p:spPr>
          <a:xfrm>
            <a:off x="4898520" y="4879800"/>
            <a:ext cx="1073880" cy="537120"/>
          </a:xfrm>
          <a:prstGeom prst="roundRect">
            <a:avLst>
              <a:gd name="adj" fmla="val 10000"/>
            </a:avLst>
          </a:prstGeom>
          <a:solidFill>
            <a:srgbClr val="C0504D">
              <a:alpha val="50000"/>
            </a:srgbClr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640" tIns="26640" rIns="9360" bIns="2628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Sem 3G</a:t>
            </a:r>
            <a:endParaRPr lang="pt-BR" sz="15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389</a:t>
            </a:r>
            <a:endParaRPr lang="pt-BR" sz="1500" b="0" strike="noStrike" spc="-1">
              <a:latin typeface="Arial"/>
            </a:endParaRPr>
          </a:p>
        </p:txBody>
      </p:sp>
      <p:sp>
        <p:nvSpPr>
          <p:cNvPr id="65" name="CustomShape 15"/>
          <p:cNvSpPr/>
          <p:nvPr/>
        </p:nvSpPr>
        <p:spPr>
          <a:xfrm>
            <a:off x="3429720" y="4039560"/>
            <a:ext cx="1074240" cy="536760"/>
          </a:xfrm>
          <a:prstGeom prst="roundRect">
            <a:avLst>
              <a:gd name="adj" fmla="val 10000"/>
            </a:avLst>
          </a:prstGeom>
          <a:solidFill>
            <a:srgbClr val="C0504D">
              <a:alpha val="65000"/>
            </a:srgbClr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640" tIns="26640" rIns="9360" bIns="2628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1" strike="noStrike" spc="-1">
                <a:solidFill>
                  <a:srgbClr val="FFFFFF"/>
                </a:solidFill>
                <a:latin typeface="Calibri"/>
                <a:ea typeface="DejaVu Sans"/>
              </a:rPr>
              <a:t>Com 4G</a:t>
            </a:r>
            <a:endParaRPr lang="pt-BR" sz="15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pt-BR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1.053</a:t>
            </a:r>
            <a:endParaRPr lang="pt-BR" sz="1500" b="0" strike="noStrike" spc="-1">
              <a:latin typeface="Arial"/>
            </a:endParaRPr>
          </a:p>
        </p:txBody>
      </p:sp>
      <p:pic>
        <p:nvPicPr>
          <p:cNvPr id="66" name="Imagem 10"/>
          <p:cNvPicPr/>
          <p:nvPr/>
        </p:nvPicPr>
        <p:blipFill>
          <a:blip r:embed="rId4"/>
          <a:srcRect l="2694" t="6145" r="5123" b="7818"/>
          <a:stretch/>
        </p:blipFill>
        <p:spPr>
          <a:xfrm>
            <a:off x="973080" y="4186080"/>
            <a:ext cx="974880" cy="909720"/>
          </a:xfrm>
          <a:prstGeom prst="rect">
            <a:avLst/>
          </a:prstGeom>
          <a:ln>
            <a:noFill/>
          </a:ln>
        </p:spPr>
      </p:pic>
      <p:sp>
        <p:nvSpPr>
          <p:cNvPr id="67" name="CustomShape 16"/>
          <p:cNvSpPr/>
          <p:nvPr/>
        </p:nvSpPr>
        <p:spPr>
          <a:xfrm>
            <a:off x="6359400" y="2023560"/>
            <a:ext cx="2543400" cy="297360"/>
          </a:xfrm>
          <a:prstGeom prst="homePlate">
            <a:avLst>
              <a:gd name="adj" fmla="val 0"/>
            </a:avLst>
          </a:prstGeom>
          <a:solidFill>
            <a:srgbClr val="808080"/>
          </a:solidFill>
          <a:ln w="12600">
            <a:solidFill>
              <a:srgbClr val="BFBF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TAC Telefônica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68" name="Line 17"/>
          <p:cNvSpPr/>
          <p:nvPr/>
        </p:nvSpPr>
        <p:spPr>
          <a:xfrm>
            <a:off x="6194160" y="2139840"/>
            <a:ext cx="360" cy="3733560"/>
          </a:xfrm>
          <a:prstGeom prst="line">
            <a:avLst/>
          </a:prstGeom>
          <a:ln w="9360">
            <a:solidFill>
              <a:srgbClr val="A6A6A6"/>
            </a:solidFill>
            <a:custDash>
              <a:ds d="5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18"/>
          <p:cNvSpPr/>
          <p:nvPr/>
        </p:nvSpPr>
        <p:spPr>
          <a:xfrm>
            <a:off x="6306840" y="5385240"/>
            <a:ext cx="945000" cy="474120"/>
          </a:xfrm>
          <a:prstGeom prst="rect">
            <a:avLst/>
          </a:prstGeom>
          <a:solidFill>
            <a:srgbClr val="FFFFFF"/>
          </a:solidFill>
          <a:ln w="2556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400" b="1" strike="noStrike" spc="-1">
                <a:solidFill>
                  <a:srgbClr val="595959"/>
                </a:solidFill>
                <a:latin typeface="Calibri"/>
                <a:ea typeface="DejaVu Sans"/>
              </a:rPr>
              <a:t>1 </a:t>
            </a:r>
            <a:r>
              <a:t/>
            </a:r>
            <a:br/>
            <a:r>
              <a:rPr lang="pt-BR" sz="1400" b="0" strike="noStrike" spc="-1">
                <a:solidFill>
                  <a:srgbClr val="595959"/>
                </a:solidFill>
                <a:latin typeface="Calibri"/>
                <a:ea typeface="DejaVu Sans"/>
              </a:rPr>
              <a:t>Município</a:t>
            </a:r>
            <a:endParaRPr lang="pt-BR" sz="1400" b="0" strike="noStrike" spc="-1">
              <a:latin typeface="Arial"/>
            </a:endParaRPr>
          </a:p>
        </p:txBody>
      </p:sp>
      <p:sp>
        <p:nvSpPr>
          <p:cNvPr id="70" name="CustomShape 19"/>
          <p:cNvSpPr/>
          <p:nvPr/>
        </p:nvSpPr>
        <p:spPr>
          <a:xfrm>
            <a:off x="4542480" y="2942640"/>
            <a:ext cx="425520" cy="98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25560">
            <a:solidFill>
              <a:srgbClr val="A6A6A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20"/>
          <p:cNvSpPr/>
          <p:nvPr/>
        </p:nvSpPr>
        <p:spPr>
          <a:xfrm>
            <a:off x="7560000" y="5472000"/>
            <a:ext cx="1677600" cy="278280"/>
          </a:xfrm>
          <a:prstGeom prst="rect">
            <a:avLst/>
          </a:prstGeom>
          <a:solidFill>
            <a:srgbClr val="FFFFFF"/>
          </a:solidFill>
          <a:ln w="2556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400" b="1" strike="noStrike" spc="-1">
                <a:solidFill>
                  <a:srgbClr val="595959"/>
                </a:solidFill>
                <a:latin typeface="Calibri"/>
                <a:ea typeface="DejaVu Sans"/>
              </a:rPr>
              <a:t>MT - Araguaiana</a:t>
            </a:r>
            <a:endParaRPr lang="pt-BR" sz="1400" b="0" strike="noStrike" spc="-1">
              <a:latin typeface="Arial"/>
            </a:endParaRPr>
          </a:p>
        </p:txBody>
      </p:sp>
      <p:sp>
        <p:nvSpPr>
          <p:cNvPr id="72" name="CustomShape 21"/>
          <p:cNvSpPr/>
          <p:nvPr/>
        </p:nvSpPr>
        <p:spPr>
          <a:xfrm>
            <a:off x="7247160" y="5551200"/>
            <a:ext cx="297000" cy="98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25560">
            <a:solidFill>
              <a:srgbClr val="A6A6A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22"/>
          <p:cNvSpPr/>
          <p:nvPr/>
        </p:nvSpPr>
        <p:spPr>
          <a:xfrm>
            <a:off x="7200000" y="2664000"/>
            <a:ext cx="1090080" cy="52560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104</a:t>
            </a:r>
            <a:r>
              <a:t/>
            </a:r>
            <a:br/>
            <a:r>
              <a:rPr lang="pt-BR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Municípios</a:t>
            </a:r>
            <a:endParaRPr lang="pt-BR" sz="1400" b="0" strike="noStrike" spc="-1">
              <a:latin typeface="Arial"/>
            </a:endParaRPr>
          </a:p>
        </p:txBody>
      </p:sp>
      <p:sp>
        <p:nvSpPr>
          <p:cNvPr id="74" name="CustomShape 23"/>
          <p:cNvSpPr/>
          <p:nvPr/>
        </p:nvSpPr>
        <p:spPr>
          <a:xfrm>
            <a:off x="1613160" y="5142960"/>
            <a:ext cx="1387080" cy="695880"/>
          </a:xfrm>
          <a:prstGeom prst="rect">
            <a:avLst/>
          </a:prstGeom>
          <a:solidFill>
            <a:srgbClr val="FFFFFF"/>
          </a:solidFill>
          <a:ln w="6480">
            <a:solidFill>
              <a:srgbClr val="F41F2E"/>
            </a:solidFill>
            <a:custDash>
              <a:ds d="1300000" sp="9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89 municípios do TAC estão nas regiões sul e sudeste</a:t>
            </a:r>
            <a:endParaRPr lang="pt-BR" sz="1100" b="0" strike="noStrike" spc="-1">
              <a:latin typeface="Arial"/>
            </a:endParaRPr>
          </a:p>
        </p:txBody>
      </p:sp>
      <p:sp>
        <p:nvSpPr>
          <p:cNvPr id="75" name="CustomShape 24"/>
          <p:cNvSpPr/>
          <p:nvPr/>
        </p:nvSpPr>
        <p:spPr>
          <a:xfrm>
            <a:off x="8584200" y="5807160"/>
            <a:ext cx="395280" cy="25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25"/>
          <p:cNvSpPr/>
          <p:nvPr/>
        </p:nvSpPr>
        <p:spPr>
          <a:xfrm>
            <a:off x="6042240" y="2935800"/>
            <a:ext cx="1157760" cy="98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25560">
            <a:solidFill>
              <a:srgbClr val="A6A6A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26"/>
          <p:cNvSpPr/>
          <p:nvPr/>
        </p:nvSpPr>
        <p:spPr>
          <a:xfrm rot="2250000">
            <a:off x="5906160" y="5349240"/>
            <a:ext cx="395640" cy="97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25560">
            <a:solidFill>
              <a:srgbClr val="A6A6A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WordPictureWatermark1266530439"/>
          <p:cNvPicPr/>
          <p:nvPr/>
        </p:nvPicPr>
        <p:blipFill>
          <a:blip r:embed="rId2"/>
          <a:srcRect l="42938" t="88358"/>
          <a:stretch/>
        </p:blipFill>
        <p:spPr>
          <a:xfrm>
            <a:off x="5331600" y="4888080"/>
            <a:ext cx="6857280" cy="197604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519200" y="2600640"/>
            <a:ext cx="9140760" cy="23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</p:txBody>
      </p:sp>
      <p:pic>
        <p:nvPicPr>
          <p:cNvPr id="80" name="WordPictureWatermark1266530439"/>
          <p:cNvPicPr/>
          <p:nvPr/>
        </p:nvPicPr>
        <p:blipFill>
          <a:blip r:embed="rId3"/>
          <a:srcRect l="30995" t="2096" r="31232" b="86620"/>
          <a:stretch/>
        </p:blipFill>
        <p:spPr>
          <a:xfrm>
            <a:off x="8201520" y="10800"/>
            <a:ext cx="3987360" cy="1683000"/>
          </a:xfrm>
          <a:prstGeom prst="rect">
            <a:avLst/>
          </a:prstGeom>
          <a:ln>
            <a:noFill/>
          </a:ln>
        </p:spPr>
      </p:pic>
      <p:sp>
        <p:nvSpPr>
          <p:cNvPr id="81" name="CustomShape 2"/>
          <p:cNvSpPr/>
          <p:nvPr/>
        </p:nvSpPr>
        <p:spPr>
          <a:xfrm>
            <a:off x="3831480" y="2935800"/>
            <a:ext cx="4649760" cy="107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2332080" y="2232000"/>
            <a:ext cx="767412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graphicFrame>
        <p:nvGraphicFramePr>
          <p:cNvPr id="83" name="Table 4"/>
          <p:cNvGraphicFramePr/>
          <p:nvPr/>
        </p:nvGraphicFramePr>
        <p:xfrm>
          <a:off x="3122640" y="2633040"/>
          <a:ext cx="3455640" cy="2966040"/>
        </p:xfrm>
        <a:graphic>
          <a:graphicData uri="http://schemas.openxmlformats.org/drawingml/2006/table">
            <a:tbl>
              <a:tblPr/>
              <a:tblGrid>
                <a:gridCol w="1944000"/>
                <a:gridCol w="1512000"/>
              </a:tblGrid>
              <a:tr h="509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Prestadoras de BL Fixa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# Municípios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08080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Oi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64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Vivo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35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Sky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21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Claro/NET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14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Algar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9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Tim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3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35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Provedores locais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595959"/>
                          </a:solidFill>
                          <a:latin typeface="Calibri"/>
                        </a:rPr>
                        <a:t>105</a:t>
                      </a:r>
                      <a:endParaRPr lang="pt-B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84" name="CustomShape 5"/>
          <p:cNvSpPr/>
          <p:nvPr/>
        </p:nvSpPr>
        <p:spPr>
          <a:xfrm>
            <a:off x="3096000" y="2088000"/>
            <a:ext cx="3455640" cy="293040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2556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808080"/>
                </a:solidFill>
                <a:latin typeface="Calibri"/>
                <a:ea typeface="DejaVu Sans"/>
              </a:rPr>
              <a:t>Oferta de Banda Larga Fixa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85" name="CustomShape 6"/>
          <p:cNvSpPr/>
          <p:nvPr/>
        </p:nvSpPr>
        <p:spPr>
          <a:xfrm>
            <a:off x="7800120" y="4410360"/>
            <a:ext cx="1549440" cy="3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0" strike="noStrike" spc="-1">
                <a:solidFill>
                  <a:srgbClr val="FFFFFF"/>
                </a:solidFill>
                <a:latin typeface="Calibri"/>
                <a:ea typeface="DejaVu Sans"/>
              </a:rPr>
              <a:t>Mediana = 12 Competidores</a:t>
            </a:r>
            <a:endParaRPr lang="pt-BR" sz="800" b="0" strike="noStrike" spc="-1">
              <a:latin typeface="Arial"/>
            </a:endParaRPr>
          </a:p>
        </p:txBody>
      </p:sp>
      <p:sp>
        <p:nvSpPr>
          <p:cNvPr id="86" name="CustomShape 7"/>
          <p:cNvSpPr/>
          <p:nvPr/>
        </p:nvSpPr>
        <p:spPr>
          <a:xfrm>
            <a:off x="576000" y="1171440"/>
            <a:ext cx="7452360" cy="556560"/>
          </a:xfrm>
          <a:prstGeom prst="rect">
            <a:avLst/>
          </a:prstGeom>
          <a:gradFill>
            <a:gsLst>
              <a:gs pos="0">
                <a:srgbClr val="B8B8B8"/>
              </a:gs>
              <a:gs pos="100000">
                <a:srgbClr val="D2D2D2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595959"/>
                </a:solidFill>
                <a:latin typeface="Century Gothic"/>
              </a:rPr>
              <a:t>Os 105 municípios já têm Banda Larga com concorrência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WordPictureWatermark1266530439"/>
          <p:cNvPicPr/>
          <p:nvPr/>
        </p:nvPicPr>
        <p:blipFill>
          <a:blip r:embed="rId2"/>
          <a:srcRect l="42938" t="88358"/>
          <a:stretch/>
        </p:blipFill>
        <p:spPr>
          <a:xfrm>
            <a:off x="5331600" y="4888080"/>
            <a:ext cx="6857280" cy="197604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1519200" y="2600640"/>
            <a:ext cx="9140760" cy="23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</p:txBody>
      </p:sp>
      <p:pic>
        <p:nvPicPr>
          <p:cNvPr id="89" name="WordPictureWatermark1266530439"/>
          <p:cNvPicPr/>
          <p:nvPr/>
        </p:nvPicPr>
        <p:blipFill>
          <a:blip r:embed="rId3"/>
          <a:srcRect l="30995" t="2096" r="31232" b="86620"/>
          <a:stretch/>
        </p:blipFill>
        <p:spPr>
          <a:xfrm>
            <a:off x="8201520" y="10800"/>
            <a:ext cx="3987360" cy="168300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3831480" y="2935800"/>
            <a:ext cx="4649760" cy="107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2332080" y="2232000"/>
            <a:ext cx="767412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graphicFrame>
        <p:nvGraphicFramePr>
          <p:cNvPr id="92" name="Gráfico 14"/>
          <p:cNvGraphicFramePr/>
          <p:nvPr/>
        </p:nvGraphicFramePr>
        <p:xfrm>
          <a:off x="2196720" y="2600640"/>
          <a:ext cx="4571280" cy="274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3" name="CustomShape 4"/>
          <p:cNvSpPr/>
          <p:nvPr/>
        </p:nvSpPr>
        <p:spPr>
          <a:xfrm>
            <a:off x="9720000" y="2124720"/>
            <a:ext cx="2016000" cy="467280"/>
          </a:xfrm>
          <a:prstGeom prst="rect">
            <a:avLst/>
          </a:prstGeom>
          <a:solidFill>
            <a:srgbClr val="D9D9D9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PIB per capita </a:t>
            </a:r>
            <a:endParaRPr lang="pt-B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latin typeface="Calibri"/>
                <a:ea typeface="DejaVu Sans"/>
              </a:rPr>
              <a:t>(MÉDIA R$ mil)</a:t>
            </a:r>
            <a:endParaRPr lang="pt-BR" sz="1000" b="0" strike="noStrike" spc="-1">
              <a:latin typeface="Arial"/>
            </a:endParaRPr>
          </a:p>
        </p:txBody>
      </p:sp>
      <p:pic>
        <p:nvPicPr>
          <p:cNvPr id="94" name="Picture 28"/>
          <p:cNvPicPr/>
          <p:nvPr/>
        </p:nvPicPr>
        <p:blipFill>
          <a:blip r:embed="rId5"/>
          <a:stretch/>
        </p:blipFill>
        <p:spPr>
          <a:xfrm>
            <a:off x="9724680" y="2880000"/>
            <a:ext cx="499320" cy="348120"/>
          </a:xfrm>
          <a:prstGeom prst="rect">
            <a:avLst/>
          </a:prstGeom>
          <a:ln>
            <a:noFill/>
          </a:ln>
        </p:spPr>
      </p:pic>
      <p:sp>
        <p:nvSpPr>
          <p:cNvPr id="95" name="CustomShape 5"/>
          <p:cNvSpPr/>
          <p:nvPr/>
        </p:nvSpPr>
        <p:spPr>
          <a:xfrm>
            <a:off x="10728000" y="2736000"/>
            <a:ext cx="97200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b="1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S/ FIBRA</a:t>
            </a:r>
            <a:endParaRPr lang="pt-B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11,6</a:t>
            </a:r>
            <a:endParaRPr lang="pt-BR" sz="2000" b="0" strike="noStrike" spc="-1">
              <a:latin typeface="Arial"/>
            </a:endParaRPr>
          </a:p>
        </p:txBody>
      </p:sp>
      <p:pic>
        <p:nvPicPr>
          <p:cNvPr id="96" name="Picture 37"/>
          <p:cNvPicPr/>
          <p:nvPr/>
        </p:nvPicPr>
        <p:blipFill>
          <a:blip r:embed="rId6"/>
          <a:stretch/>
        </p:blipFill>
        <p:spPr>
          <a:xfrm>
            <a:off x="9792000" y="3600000"/>
            <a:ext cx="475560" cy="378720"/>
          </a:xfrm>
          <a:prstGeom prst="rect">
            <a:avLst/>
          </a:prstGeom>
          <a:ln>
            <a:noFill/>
          </a:ln>
        </p:spPr>
      </p:pic>
      <p:sp>
        <p:nvSpPr>
          <p:cNvPr id="97" name="CustomShape 6"/>
          <p:cNvSpPr/>
          <p:nvPr/>
        </p:nvSpPr>
        <p:spPr>
          <a:xfrm>
            <a:off x="10722960" y="3518280"/>
            <a:ext cx="972000" cy="43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b="1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TOTAL</a:t>
            </a:r>
            <a:endParaRPr lang="pt-B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26,7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98" name="CustomShape 7"/>
          <p:cNvSpPr/>
          <p:nvPr/>
        </p:nvSpPr>
        <p:spPr>
          <a:xfrm>
            <a:off x="3675600" y="3965040"/>
            <a:ext cx="9720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TOTAL</a:t>
            </a:r>
            <a:endParaRPr lang="pt-BR" sz="1400" b="0" strike="noStrike" spc="-1">
              <a:latin typeface="Arial"/>
            </a:endParaRPr>
          </a:p>
        </p:txBody>
      </p:sp>
      <p:sp>
        <p:nvSpPr>
          <p:cNvPr id="99" name="CustomShape 8"/>
          <p:cNvSpPr/>
          <p:nvPr/>
        </p:nvSpPr>
        <p:spPr>
          <a:xfrm>
            <a:off x="3675600" y="3965040"/>
            <a:ext cx="9720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TOTAL</a:t>
            </a:r>
            <a:endParaRPr lang="pt-BR" sz="1400" b="0" strike="noStrike" spc="-1">
              <a:latin typeface="Arial"/>
            </a:endParaRPr>
          </a:p>
        </p:txBody>
      </p:sp>
      <p:sp>
        <p:nvSpPr>
          <p:cNvPr id="100" name="CustomShape 9"/>
          <p:cNvSpPr/>
          <p:nvPr/>
        </p:nvSpPr>
        <p:spPr>
          <a:xfrm>
            <a:off x="461520" y="1569960"/>
            <a:ext cx="9000000" cy="556560"/>
          </a:xfrm>
          <a:prstGeom prst="rect">
            <a:avLst/>
          </a:prstGeom>
          <a:gradFill>
            <a:gsLst>
              <a:gs pos="0">
                <a:srgbClr val="B8B8B8"/>
              </a:gs>
              <a:gs pos="100000">
                <a:srgbClr val="D2D2D2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595959"/>
                </a:solidFill>
                <a:latin typeface="Century Gothic"/>
              </a:rPr>
              <a:t>Atendimento a áreas de baixo desenvolvimento econômico e social?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WordPictureWatermark1266530439"/>
          <p:cNvPicPr/>
          <p:nvPr/>
        </p:nvPicPr>
        <p:blipFill>
          <a:blip r:embed="rId2"/>
          <a:srcRect l="42938" t="88358"/>
          <a:stretch/>
        </p:blipFill>
        <p:spPr>
          <a:xfrm>
            <a:off x="5331600" y="4888080"/>
            <a:ext cx="6857280" cy="197604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1519200" y="2600640"/>
            <a:ext cx="9140760" cy="23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</p:txBody>
      </p:sp>
      <p:pic>
        <p:nvPicPr>
          <p:cNvPr id="103" name="WordPictureWatermark1266530439"/>
          <p:cNvPicPr/>
          <p:nvPr/>
        </p:nvPicPr>
        <p:blipFill>
          <a:blip r:embed="rId3"/>
          <a:srcRect l="30995" t="2096" r="31232" b="86620"/>
          <a:stretch/>
        </p:blipFill>
        <p:spPr>
          <a:xfrm>
            <a:off x="8201520" y="10800"/>
            <a:ext cx="3987360" cy="168300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3831480" y="2935800"/>
            <a:ext cx="4649760" cy="107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3"/>
          <p:cNvSpPr/>
          <p:nvPr/>
        </p:nvSpPr>
        <p:spPr>
          <a:xfrm>
            <a:off x="2332080" y="2232000"/>
            <a:ext cx="767412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106" name="Imagem 105"/>
          <p:cNvPicPr/>
          <p:nvPr/>
        </p:nvPicPr>
        <p:blipFill>
          <a:blip r:embed="rId4"/>
          <a:stretch/>
        </p:blipFill>
        <p:spPr>
          <a:xfrm>
            <a:off x="648000" y="1704240"/>
            <a:ext cx="10728000" cy="3722040"/>
          </a:xfrm>
          <a:prstGeom prst="rect">
            <a:avLst/>
          </a:prstGeom>
          <a:ln>
            <a:noFill/>
          </a:ln>
        </p:spPr>
      </p:pic>
      <p:sp>
        <p:nvSpPr>
          <p:cNvPr id="107" name="TextShape 4"/>
          <p:cNvSpPr txBox="1"/>
          <p:nvPr/>
        </p:nvSpPr>
        <p:spPr>
          <a:xfrm>
            <a:off x="648000" y="864000"/>
            <a:ext cx="75844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latin typeface="Arial"/>
              </a:rPr>
              <a:t>A relação das 105 cidades somente foi tornada pública dia 15/12/2017</a:t>
            </a:r>
          </a:p>
          <a:p>
            <a:r>
              <a:rPr lang="pt-BR" sz="1800" b="0" strike="noStrike" spc="-1">
                <a:latin typeface="Arial"/>
              </a:rPr>
              <a:t>esteve sob sigilo até agora, pois não resiste a uma análise de efetividade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WordPictureWatermark1266530439"/>
          <p:cNvPicPr/>
          <p:nvPr/>
        </p:nvPicPr>
        <p:blipFill>
          <a:blip r:embed="rId2"/>
          <a:srcRect l="42938" t="88358"/>
          <a:stretch/>
        </p:blipFill>
        <p:spPr>
          <a:xfrm>
            <a:off x="5331600" y="4888080"/>
            <a:ext cx="6857280" cy="197604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1519200" y="2600640"/>
            <a:ext cx="9140760" cy="23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</p:txBody>
      </p:sp>
      <p:pic>
        <p:nvPicPr>
          <p:cNvPr id="110" name="WordPictureWatermark1266530439"/>
          <p:cNvPicPr/>
          <p:nvPr/>
        </p:nvPicPr>
        <p:blipFill>
          <a:blip r:embed="rId3"/>
          <a:srcRect l="30995" t="2096" r="31232" b="86620"/>
          <a:stretch/>
        </p:blipFill>
        <p:spPr>
          <a:xfrm>
            <a:off x="8201520" y="10800"/>
            <a:ext cx="3987360" cy="1683000"/>
          </a:xfrm>
          <a:prstGeom prst="rect">
            <a:avLst/>
          </a:prstGeom>
          <a:ln>
            <a:noFill/>
          </a:ln>
        </p:spPr>
      </p:pic>
      <p:sp>
        <p:nvSpPr>
          <p:cNvPr id="111" name="CustomShape 2"/>
          <p:cNvSpPr/>
          <p:nvPr/>
        </p:nvSpPr>
        <p:spPr>
          <a:xfrm>
            <a:off x="3831480" y="2935800"/>
            <a:ext cx="4649760" cy="107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3"/>
          <p:cNvSpPr/>
          <p:nvPr/>
        </p:nvSpPr>
        <p:spPr>
          <a:xfrm>
            <a:off x="2332080" y="2232000"/>
            <a:ext cx="767412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113" name="Imagem 112"/>
          <p:cNvPicPr/>
          <p:nvPr/>
        </p:nvPicPr>
        <p:blipFill>
          <a:blip r:embed="rId4"/>
          <a:stretch/>
        </p:blipFill>
        <p:spPr>
          <a:xfrm>
            <a:off x="205560" y="1584000"/>
            <a:ext cx="5316480" cy="4336920"/>
          </a:xfrm>
          <a:prstGeom prst="rect">
            <a:avLst/>
          </a:prstGeom>
          <a:ln>
            <a:noFill/>
          </a:ln>
        </p:spPr>
      </p:pic>
      <p:pic>
        <p:nvPicPr>
          <p:cNvPr id="114" name="Imagem 113"/>
          <p:cNvPicPr/>
          <p:nvPr/>
        </p:nvPicPr>
        <p:blipFill>
          <a:blip r:embed="rId5"/>
          <a:stretch/>
        </p:blipFill>
        <p:spPr>
          <a:xfrm>
            <a:off x="5976000" y="1838520"/>
            <a:ext cx="4896000" cy="4026600"/>
          </a:xfrm>
          <a:prstGeom prst="rect">
            <a:avLst/>
          </a:prstGeom>
          <a:ln>
            <a:noFill/>
          </a:ln>
        </p:spPr>
      </p:pic>
      <p:pic>
        <p:nvPicPr>
          <p:cNvPr id="115" name="Imagem 114"/>
          <p:cNvPicPr/>
          <p:nvPr/>
        </p:nvPicPr>
        <p:blipFill>
          <a:blip r:embed="rId6"/>
          <a:stretch/>
        </p:blipFill>
        <p:spPr>
          <a:xfrm>
            <a:off x="5976000" y="1549440"/>
            <a:ext cx="4968000" cy="289080"/>
          </a:xfrm>
          <a:prstGeom prst="rect">
            <a:avLst/>
          </a:prstGeom>
          <a:ln>
            <a:noFill/>
          </a:ln>
        </p:spPr>
      </p:pic>
      <p:sp>
        <p:nvSpPr>
          <p:cNvPr id="116" name="TextShape 4"/>
          <p:cNvSpPr txBox="1"/>
          <p:nvPr/>
        </p:nvSpPr>
        <p:spPr>
          <a:xfrm>
            <a:off x="288000" y="648000"/>
            <a:ext cx="4831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latin typeface="Arial"/>
              </a:rPr>
              <a:t>Análise da competição direta nas 105 cidades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WordPictureWatermark1266530439"/>
          <p:cNvPicPr/>
          <p:nvPr/>
        </p:nvPicPr>
        <p:blipFill>
          <a:blip r:embed="rId2"/>
          <a:srcRect l="42938" t="88358"/>
          <a:stretch/>
        </p:blipFill>
        <p:spPr>
          <a:xfrm>
            <a:off x="5331600" y="4888080"/>
            <a:ext cx="6857280" cy="197604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1519200" y="2600640"/>
            <a:ext cx="9140760" cy="23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</p:txBody>
      </p:sp>
      <p:pic>
        <p:nvPicPr>
          <p:cNvPr id="119" name="WordPictureWatermark1266530439"/>
          <p:cNvPicPr/>
          <p:nvPr/>
        </p:nvPicPr>
        <p:blipFill>
          <a:blip r:embed="rId3"/>
          <a:srcRect l="30995" t="2096" r="31232" b="86620"/>
          <a:stretch/>
        </p:blipFill>
        <p:spPr>
          <a:xfrm>
            <a:off x="8201520" y="10800"/>
            <a:ext cx="3987360" cy="168300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3831480" y="2935800"/>
            <a:ext cx="4649760" cy="107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3"/>
          <p:cNvSpPr/>
          <p:nvPr/>
        </p:nvSpPr>
        <p:spPr>
          <a:xfrm>
            <a:off x="2332080" y="2232000"/>
            <a:ext cx="767412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122" name="TextShape 4"/>
          <p:cNvSpPr txBox="1"/>
          <p:nvPr/>
        </p:nvSpPr>
        <p:spPr>
          <a:xfrm>
            <a:off x="1800000" y="1813680"/>
            <a:ext cx="7896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latin typeface="Arial"/>
              </a:rPr>
              <a:t>Nas 105 cidades escolhidas pela Telefônica existem atualmente um total de:</a:t>
            </a:r>
          </a:p>
        </p:txBody>
      </p:sp>
      <p:sp>
        <p:nvSpPr>
          <p:cNvPr id="123" name="TextShape 5"/>
          <p:cNvSpPr txBox="1"/>
          <p:nvPr/>
        </p:nvSpPr>
        <p:spPr>
          <a:xfrm>
            <a:off x="4696560" y="2722680"/>
            <a:ext cx="2215440" cy="145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9600" b="1" strike="noStrike" spc="-1">
                <a:latin typeface="Arial"/>
              </a:rPr>
              <a:t>647</a:t>
            </a:r>
            <a:endParaRPr lang="pt-BR" sz="9600" b="0" strike="noStrike" spc="-1">
              <a:latin typeface="Arial"/>
            </a:endParaRPr>
          </a:p>
        </p:txBody>
      </p:sp>
      <p:sp>
        <p:nvSpPr>
          <p:cNvPr id="124" name="TextShape 6"/>
          <p:cNvSpPr txBox="1"/>
          <p:nvPr/>
        </p:nvSpPr>
        <p:spPr>
          <a:xfrm>
            <a:off x="4032000" y="4464000"/>
            <a:ext cx="3679920" cy="88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latin typeface="Arial"/>
              </a:rPr>
              <a:t>Provedores Regionais  diferentes, </a:t>
            </a:r>
          </a:p>
          <a:p>
            <a:r>
              <a:rPr lang="pt-BR" sz="1800" b="0" strike="noStrike" spc="-1">
                <a:latin typeface="Arial"/>
              </a:rPr>
              <a:t>que sofrerão concorrência direta </a:t>
            </a:r>
          </a:p>
          <a:p>
            <a:r>
              <a:rPr lang="pt-BR" sz="1800" b="0" strike="noStrike" spc="-1">
                <a:latin typeface="Arial"/>
              </a:rPr>
              <a:t>feita com </a:t>
            </a:r>
            <a:r>
              <a:rPr lang="pt-BR" sz="2000" b="1" strike="noStrike" spc="-1">
                <a:solidFill>
                  <a:srgbClr val="CE181E"/>
                </a:solidFill>
                <a:latin typeface="Arial"/>
              </a:rPr>
              <a:t>dinheiro público</a:t>
            </a:r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WordPictureWatermark1266530439"/>
          <p:cNvPicPr/>
          <p:nvPr/>
        </p:nvPicPr>
        <p:blipFill>
          <a:blip r:embed="rId2"/>
          <a:srcRect l="42938" t="88358"/>
          <a:stretch/>
        </p:blipFill>
        <p:spPr>
          <a:xfrm>
            <a:off x="5331600" y="4888080"/>
            <a:ext cx="6857280" cy="197604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1519200" y="2600640"/>
            <a:ext cx="9140760" cy="23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  <a:p>
            <a:endParaRPr lang="pt-BR" sz="1800" b="0" strike="noStrike" spc="-1">
              <a:latin typeface="Arial"/>
            </a:endParaRPr>
          </a:p>
        </p:txBody>
      </p:sp>
      <p:pic>
        <p:nvPicPr>
          <p:cNvPr id="127" name="WordPictureWatermark1266530439"/>
          <p:cNvPicPr/>
          <p:nvPr/>
        </p:nvPicPr>
        <p:blipFill>
          <a:blip r:embed="rId3"/>
          <a:srcRect l="30995" t="2096" r="31232" b="86620"/>
          <a:stretch/>
        </p:blipFill>
        <p:spPr>
          <a:xfrm>
            <a:off x="8201520" y="10800"/>
            <a:ext cx="3987360" cy="168300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3831480" y="2935800"/>
            <a:ext cx="4649760" cy="107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3"/>
          <p:cNvSpPr/>
          <p:nvPr/>
        </p:nvSpPr>
        <p:spPr>
          <a:xfrm>
            <a:off x="2332080" y="2232000"/>
            <a:ext cx="767412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130" name="Imagem 129"/>
          <p:cNvPicPr/>
          <p:nvPr/>
        </p:nvPicPr>
        <p:blipFill>
          <a:blip r:embed="rId4"/>
          <a:stretch/>
        </p:blipFill>
        <p:spPr>
          <a:xfrm>
            <a:off x="554400" y="1584000"/>
            <a:ext cx="3117600" cy="4392000"/>
          </a:xfrm>
          <a:prstGeom prst="rect">
            <a:avLst/>
          </a:prstGeom>
          <a:ln>
            <a:noFill/>
          </a:ln>
        </p:spPr>
      </p:pic>
      <p:pic>
        <p:nvPicPr>
          <p:cNvPr id="131" name="Imagem 130"/>
          <p:cNvPicPr/>
          <p:nvPr/>
        </p:nvPicPr>
        <p:blipFill>
          <a:blip r:embed="rId5"/>
          <a:stretch/>
        </p:blipFill>
        <p:spPr>
          <a:xfrm>
            <a:off x="3960000" y="1584000"/>
            <a:ext cx="3052440" cy="4369680"/>
          </a:xfrm>
          <a:prstGeom prst="rect">
            <a:avLst/>
          </a:prstGeom>
          <a:ln>
            <a:noFill/>
          </a:ln>
        </p:spPr>
      </p:pic>
      <p:pic>
        <p:nvPicPr>
          <p:cNvPr id="132" name="Imagem 131"/>
          <p:cNvPicPr/>
          <p:nvPr/>
        </p:nvPicPr>
        <p:blipFill>
          <a:blip r:embed="rId6"/>
          <a:stretch/>
        </p:blipFill>
        <p:spPr>
          <a:xfrm>
            <a:off x="7128000" y="1561680"/>
            <a:ext cx="2952000" cy="4464000"/>
          </a:xfrm>
          <a:prstGeom prst="rect">
            <a:avLst/>
          </a:prstGeom>
          <a:ln>
            <a:noFill/>
          </a:ln>
        </p:spPr>
      </p:pic>
      <p:sp>
        <p:nvSpPr>
          <p:cNvPr id="133" name="TextShape 4"/>
          <p:cNvSpPr txBox="1"/>
          <p:nvPr/>
        </p:nvSpPr>
        <p:spPr>
          <a:xfrm>
            <a:off x="539640" y="432000"/>
            <a:ext cx="7360200" cy="94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latin typeface="Arial"/>
              </a:rPr>
              <a:t>647 provedores regionais diferentes operam nessas 105 cidades</a:t>
            </a:r>
          </a:p>
          <a:p>
            <a:r>
              <a:rPr lang="pt-BR" sz="1800" b="0" strike="noStrike" spc="-1">
                <a:latin typeface="Arial"/>
              </a:rPr>
              <a:t>São empresas com nome, CNPJ, licença SCM, clientes e funcionários.</a:t>
            </a:r>
          </a:p>
          <a:p>
            <a:endParaRPr lang="pt-BR" sz="1800" b="0" strike="noStrike" spc="-1">
              <a:latin typeface="Arial"/>
            </a:endParaRPr>
          </a:p>
          <a:p>
            <a:r>
              <a:rPr lang="pt-BR" sz="1100" b="0" strike="noStrike" spc="-1">
                <a:latin typeface="Arial"/>
              </a:rPr>
              <a:t>página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</TotalTime>
  <Words>467</Words>
  <Application>Microsoft Office PowerPoint</Application>
  <PresentationFormat>Widescreen</PresentationFormat>
  <Paragraphs>149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DejaVu Sans</vt:lpstr>
      <vt:lpstr>Symbol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Abrint</dc:creator>
  <dc:description/>
  <cp:lastModifiedBy>Vanderlucia Bezerra da Silva</cp:lastModifiedBy>
  <cp:revision>92</cp:revision>
  <cp:lastPrinted>2017-12-19T12:54:05Z</cp:lastPrinted>
  <dcterms:created xsi:type="dcterms:W3CDTF">2016-07-01T15:14:22Z</dcterms:created>
  <dcterms:modified xsi:type="dcterms:W3CDTF">2017-12-19T12:54:44Z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28</vt:i4>
  </property>
</Properties>
</file>