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59" r:id="rId5"/>
    <p:sldId id="269" r:id="rId6"/>
    <p:sldId id="260" r:id="rId7"/>
    <p:sldId id="270" r:id="rId8"/>
    <p:sldId id="261" r:id="rId9"/>
    <p:sldId id="262" r:id="rId10"/>
    <p:sldId id="263" r:id="rId11"/>
    <p:sldId id="264" r:id="rId12"/>
    <p:sldId id="274" r:id="rId13"/>
    <p:sldId id="272" r:id="rId14"/>
    <p:sldId id="267" r:id="rId1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110" userDrawn="1">
          <p15:clr>
            <a:srgbClr val="A4A3A4"/>
          </p15:clr>
        </p15:guide>
        <p15:guide id="4" pos="2547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3F8"/>
    <a:srgbClr val="EFE9F4"/>
    <a:srgbClr val="F28C00"/>
    <a:srgbClr val="171D1C"/>
    <a:srgbClr val="5FBFF9"/>
    <a:srgbClr val="16B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-461" y="-173"/>
      </p:cViewPr>
      <p:guideLst>
        <p:guide orient="horz" pos="2160"/>
        <p:guide pos="5110"/>
        <p:guide pos="25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3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F700-6E9C-4212-82AE-4AF809EF31A0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7BC8F-4241-4F7E-80B9-F09B3CF03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8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D7F700-6E9C-4212-82AE-4AF809EF31A0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B7BC8F-4241-4F7E-80B9-F09B3CF03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78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 userDrawn="1"/>
        </p:nvSpPr>
        <p:spPr>
          <a:xfrm>
            <a:off x="-927100" y="101600"/>
            <a:ext cx="416718" cy="416718"/>
          </a:xfrm>
          <a:prstGeom prst="ellipse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 userDrawn="1"/>
        </p:nvSpPr>
        <p:spPr>
          <a:xfrm>
            <a:off x="-927100" y="646012"/>
            <a:ext cx="416718" cy="416718"/>
          </a:xfrm>
          <a:prstGeom prst="ellipse">
            <a:avLst/>
          </a:prstGeom>
          <a:solidFill>
            <a:srgbClr val="5FB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 userDrawn="1"/>
        </p:nvSpPr>
        <p:spPr>
          <a:xfrm>
            <a:off x="-927100" y="1190424"/>
            <a:ext cx="416718" cy="416718"/>
          </a:xfrm>
          <a:prstGeom prst="ellipse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 userDrawn="1"/>
        </p:nvSpPr>
        <p:spPr>
          <a:xfrm>
            <a:off x="-927100" y="1734836"/>
            <a:ext cx="416718" cy="416718"/>
          </a:xfrm>
          <a:prstGeom prst="ellipse">
            <a:avLst/>
          </a:prstGeom>
          <a:solidFill>
            <a:srgbClr val="17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 userDrawn="1"/>
        </p:nvSpPr>
        <p:spPr>
          <a:xfrm>
            <a:off x="-927100" y="2279249"/>
            <a:ext cx="416718" cy="416718"/>
          </a:xfrm>
          <a:prstGeom prst="ellipse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680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orient="horz" pos="4315" userDrawn="1">
          <p15:clr>
            <a:srgbClr val="F26B43"/>
          </p15:clr>
        </p15:guide>
        <p15:guide id="4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e of shopping c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23"/>
          <a:stretch/>
        </p:blipFill>
        <p:spPr bwMode="auto">
          <a:xfrm>
            <a:off x="-1" y="1"/>
            <a:ext cx="12191999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0"/>
            <a:ext cx="12192000" cy="6850063"/>
          </a:xfrm>
          <a:prstGeom prst="rect">
            <a:avLst/>
          </a:prstGeom>
          <a:solidFill>
            <a:srgbClr val="EFE9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043364" y="2230437"/>
            <a:ext cx="8148637" cy="4627563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043364" y="528637"/>
            <a:ext cx="7637462" cy="1008063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oup 58"/>
          <p:cNvGrpSpPr>
            <a:grpSpLocks noChangeAspect="1"/>
          </p:cNvGrpSpPr>
          <p:nvPr/>
        </p:nvGrpSpPr>
        <p:grpSpPr bwMode="auto">
          <a:xfrm>
            <a:off x="11557506" y="6421991"/>
            <a:ext cx="219494" cy="115478"/>
            <a:chOff x="2" y="-1"/>
            <a:chExt cx="785" cy="413"/>
          </a:xfrm>
          <a:solidFill>
            <a:schemeClr val="bg1"/>
          </a:solidFill>
        </p:grpSpPr>
        <p:sp>
          <p:nvSpPr>
            <p:cNvPr id="14" name="Oval 59"/>
            <p:cNvSpPr>
              <a:spLocks noChangeArrowheads="1"/>
            </p:cNvSpPr>
            <p:nvPr/>
          </p:nvSpPr>
          <p:spPr bwMode="auto">
            <a:xfrm>
              <a:off x="2" y="323"/>
              <a:ext cx="89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Oval 60"/>
            <p:cNvSpPr>
              <a:spLocks noChangeArrowheads="1"/>
            </p:cNvSpPr>
            <p:nvPr/>
          </p:nvSpPr>
          <p:spPr bwMode="auto">
            <a:xfrm>
              <a:off x="2" y="160"/>
              <a:ext cx="89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2" y="-1"/>
              <a:ext cx="89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420" y="323"/>
              <a:ext cx="88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420" y="160"/>
              <a:ext cx="88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560" y="-1"/>
              <a:ext cx="89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699" y="-1"/>
              <a:ext cx="88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281" y="160"/>
              <a:ext cx="89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281" y="-1"/>
              <a:ext cx="89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41" y="323"/>
              <a:ext cx="90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Oval 69"/>
            <p:cNvSpPr>
              <a:spLocks noChangeArrowheads="1"/>
            </p:cNvSpPr>
            <p:nvPr/>
          </p:nvSpPr>
          <p:spPr bwMode="auto">
            <a:xfrm>
              <a:off x="141" y="160"/>
              <a:ext cx="90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6" name="Retângulo 25"/>
          <p:cNvSpPr/>
          <p:nvPr/>
        </p:nvSpPr>
        <p:spPr>
          <a:xfrm>
            <a:off x="8112124" y="5151114"/>
            <a:ext cx="4079875" cy="100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8364785" y="5321477"/>
            <a:ext cx="1466350" cy="7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495800" y="2592207"/>
            <a:ext cx="6730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VISÕES DOS SUPERMERCADOS SOBRE O DEBATE DA TRANSPARÊNCIA E OS PARÂMETROS DA APLICAÇÃO DA MULTA DO ART. 57 DO CÓDIGO DE DEFESA DO CONSUMIDOR, AO SUPERMERCADISTA.</a:t>
            </a:r>
          </a:p>
        </p:txBody>
      </p:sp>
    </p:spTree>
    <p:extLst>
      <p:ext uri="{BB962C8B-B14F-4D97-AF65-F5344CB8AC3E}">
        <p14:creationId xmlns:p14="http://schemas.microsoft.com/office/powerpoint/2010/main" val="118806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1" y="405683"/>
            <a:ext cx="6022731" cy="1005939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65099" y="88183"/>
            <a:ext cx="630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PROBLEMAS NA HORA DE APLICAR A MULTA</a:t>
            </a:r>
          </a:p>
        </p:txBody>
      </p:sp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71464" y="2000250"/>
            <a:ext cx="3771899" cy="4849813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69863" y="1686655"/>
            <a:ext cx="704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5FBFF9"/>
                </a:solidFill>
                <a:effectLst/>
                <a:latin typeface="Century Gothic" panose="020B0502020202020204" pitchFamily="34" charset="0"/>
              </a:rPr>
              <a:t>LEIS CONFLITANTES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42194" y="2196965"/>
            <a:ext cx="3501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SENACON, PROCONS, IPEMS, VIGILÂNCIA SANITÁRIA, dentre outros SÃO ÓRGÃOS QUE FISCALIZAM O SETOR.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3684" y="4517520"/>
            <a:ext cx="1696871" cy="81806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812942" y="1029491"/>
            <a:ext cx="6379057" cy="512659"/>
          </a:xfrm>
          <a:prstGeom prst="rect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919726" y="1051861"/>
            <a:ext cx="62600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9F4"/>
                </a:solidFill>
                <a:latin typeface="Century Gothic" panose="020B0502020202020204" pitchFamily="34" charset="0"/>
              </a:rPr>
              <a:t>OS ORGÃOS DE DEFESA DO CONSUMIDOR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42194" y="4695885"/>
            <a:ext cx="3381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No entanto, alguns deles também seguem regulamentos e entendimentos próprios, que pode representar um excesso de normas e fiscalizações, sem o correspondente benefício ao consumidor.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460876" y="1866900"/>
            <a:ext cx="275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171D1C"/>
                </a:solidFill>
                <a:effectLst/>
                <a:latin typeface="Century Gothic" panose="020B0502020202020204" pitchFamily="34" charset="0"/>
              </a:rPr>
              <a:t>POR EXEMPLO: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562475" y="2281866"/>
            <a:ext cx="2086226" cy="1242384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632210" y="2350108"/>
            <a:ext cx="20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rgbClr val="5863F8"/>
                </a:solidFill>
                <a:latin typeface="Century Gothic" panose="020B0502020202020204" pitchFamily="34" charset="0"/>
              </a:rPr>
              <a:t>Senacon</a:t>
            </a:r>
            <a:endParaRPr lang="pt-BR" sz="1600" b="1" dirty="0">
              <a:solidFill>
                <a:srgbClr val="5863F8"/>
              </a:solidFill>
              <a:latin typeface="Century Gothic" panose="020B0502020202020204" pitchFamily="34" charset="0"/>
            </a:endParaRPr>
          </a:p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Usa o CDC e Leis Federais como base de atuação. 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7218363" y="2281866"/>
            <a:ext cx="2086226" cy="1242384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7288098" y="2350108"/>
            <a:ext cx="20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5863F8"/>
                </a:solidFill>
                <a:latin typeface="Century Gothic" panose="020B0502020202020204" pitchFamily="34" charset="0"/>
              </a:rPr>
              <a:t>Procon estadual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 Usa o CDC e a lei estadual em suas atuações.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9874251" y="2281866"/>
            <a:ext cx="2086226" cy="1242384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9943986" y="2350108"/>
            <a:ext cx="201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5863F8"/>
                </a:solidFill>
                <a:latin typeface="Century Gothic" panose="020B0502020202020204" pitchFamily="34" charset="0"/>
              </a:rPr>
              <a:t>Procon municipal</a:t>
            </a:r>
          </a:p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Usa o CDC e a lei municipal.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54647" y="3650771"/>
            <a:ext cx="712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Ou seja, embora o CDC seja o fator comum entre eles, a existência de leis municipais e estaduais podem levar a diferentes entendimentos sobre o mesmo assunto.</a:t>
            </a:r>
          </a:p>
        </p:txBody>
      </p:sp>
    </p:spTree>
    <p:extLst>
      <p:ext uri="{BB962C8B-B14F-4D97-AF65-F5344CB8AC3E}">
        <p14:creationId xmlns:p14="http://schemas.microsoft.com/office/powerpoint/2010/main" val="85612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1" y="405683"/>
            <a:ext cx="6022731" cy="1005939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65099" y="88183"/>
            <a:ext cx="630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PROBLEMAS NA HORA DE APLICAR A MULTA</a:t>
            </a:r>
          </a:p>
        </p:txBody>
      </p:sp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95850" y="1854222"/>
            <a:ext cx="35475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ORÇAMENTO </a:t>
            </a:r>
            <a:r>
              <a:rPr lang="pt-BR" b="1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DOS ÓRGÃOS DE FISCALIZAÇÃO</a:t>
            </a:r>
            <a:endParaRPr lang="pt-BR" b="1" dirty="0">
              <a:solidFill>
                <a:srgbClr val="171D1C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rgbClr val="171D1C"/>
              </a:solidFill>
              <a:latin typeface="Century Gothic" panose="020B0502020202020204" pitchFamily="34" charset="0"/>
            </a:endParaRPr>
          </a:p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Multas não devem sustentar um órgão de fiscalização. Estes órgãos devem ter fontes de sustento do Estado, sem vinculação a arrecadação com penalidades. A destinação da arrecadação da multa para o orçamento de quem fiscaliza, compromete a isenção do órgão para aplicação da sanção, além de outros princípios do ato administrativo</a:t>
            </a:r>
            <a:endParaRPr lang="pt-BR" sz="1600" b="1" dirty="0">
              <a:solidFill>
                <a:srgbClr val="5863F8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525963" y="2561150"/>
            <a:ext cx="7666035" cy="3064462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500560" y="2223427"/>
            <a:ext cx="704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5FBFF9"/>
                </a:solidFill>
                <a:effectLst/>
                <a:latin typeface="Century Gothic" panose="020B0502020202020204" pitchFamily="34" charset="0"/>
              </a:rPr>
              <a:t>PERGUNTAS PARA REFLEXÃO: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718903" y="2873318"/>
            <a:ext cx="227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Há relação entre os valores arrecadados com as multas, fruto das autuações, com o orçamento das Autoridades?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12942" y="1029491"/>
            <a:ext cx="6379057" cy="512659"/>
          </a:xfrm>
          <a:prstGeom prst="rect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048975" y="2873318"/>
            <a:ext cx="2278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A dependência da arrecadação das multas para fazer frente ao orçamento, pode influenciar em meta arrecadatória por intermédio de autuações?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530497" y="2873318"/>
            <a:ext cx="2458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A arrecadação de uma Autoridade, por intermédio de autuações, é considerada na elaboração do orçamento do ano subsequente,</a:t>
            </a:r>
          </a:p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destinado à essas mesmas Autoridades?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6997700" y="2873318"/>
            <a:ext cx="0" cy="2441632"/>
          </a:xfrm>
          <a:prstGeom prst="line">
            <a:avLst/>
          </a:prstGeom>
          <a:ln>
            <a:solidFill>
              <a:srgbClr val="171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9302750" y="2873318"/>
            <a:ext cx="0" cy="2441632"/>
          </a:xfrm>
          <a:prstGeom prst="line">
            <a:avLst/>
          </a:prstGeom>
          <a:ln>
            <a:solidFill>
              <a:srgbClr val="171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5919726" y="1051861"/>
            <a:ext cx="62600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9F4"/>
                </a:solidFill>
                <a:latin typeface="Century Gothic" panose="020B0502020202020204" pitchFamily="34" charset="0"/>
              </a:rPr>
              <a:t>OS ORGÃOS DE DEFESA DO CONSUMIDOR</a:t>
            </a:r>
          </a:p>
        </p:txBody>
      </p:sp>
    </p:spTree>
    <p:extLst>
      <p:ext uri="{BB962C8B-B14F-4D97-AF65-F5344CB8AC3E}">
        <p14:creationId xmlns:p14="http://schemas.microsoft.com/office/powerpoint/2010/main" val="384120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05683"/>
            <a:ext cx="3784600" cy="432517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5100" y="88183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SUGESTÕES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68509" y="993823"/>
            <a:ext cx="370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LINDB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352269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20722" y="1443709"/>
            <a:ext cx="3789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O art. 20 da Lei de Introdução as Normas do Direito Brasileiro, exige que as decisões administrativas considerem as consequências práticas, sua necessidade e possíveis alternativas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68509" y="2487489"/>
            <a:ext cx="370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rgbClr val="16BAC5"/>
                </a:solidFill>
                <a:latin typeface="Century Gothic" panose="020B0502020202020204" pitchFamily="34" charset="0"/>
              </a:rPr>
              <a:t>BIS IN IDEM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0" y="2856821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68508" y="3008988"/>
            <a:ext cx="35160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Mudar normas para propor um diálogo institucional entre as Autoridades que tenham competência para fiscalizar, visando harmonia na fiscalização conjunta.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258984" y="4211409"/>
            <a:ext cx="370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PRIORIZAÇÃO NA ORIENTAÇÃO E ADEQUAÇÃO ao invés da MULTA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-9525" y="5082951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258982" y="5180688"/>
            <a:ext cx="37986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Ao realizar diálogo institucional com as Autoridades para solução de problemas referentes às autuações, a Associação pode ser fonte de orientação para os associados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4311872" y="1113569"/>
            <a:ext cx="263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TRATAMENTO ISONÔMICO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4043363" y="1749593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4311872" y="1934418"/>
            <a:ext cx="3436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O artigo 3 da MP 881 (Liberdade Econômica) garante tratamento isonômico de órgãos e entidades da Adm. Publica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311872" y="3030645"/>
            <a:ext cx="380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VALOR DA MUTLA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4043363" y="3393166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4311872" y="3545333"/>
            <a:ext cx="34367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Não pode ser fonte da receita orçamentária de quem fiscaliza;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Considerar o produto que se identificou a irregularidade;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Considerar, efetivamente, se houve vantagem auferida e benefício ao supermercado;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Considerar a existência de Boas Práticas;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Considerar como referência a Dupla Visita para Micro e Pequenas Empresa (LC 147, art. 55);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Considerar medidas alternativa para multa.</a:t>
            </a:r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4048124" y="1151669"/>
            <a:ext cx="0" cy="5353906"/>
          </a:xfrm>
          <a:prstGeom prst="line">
            <a:avLst/>
          </a:prstGeom>
          <a:ln>
            <a:solidFill>
              <a:srgbClr val="16B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8114029" y="1151669"/>
            <a:ext cx="0" cy="5353906"/>
          </a:xfrm>
          <a:prstGeom prst="line">
            <a:avLst/>
          </a:prstGeom>
          <a:ln>
            <a:solidFill>
              <a:srgbClr val="16B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8389926" y="1154472"/>
            <a:ext cx="358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ALTERAR O DECRETO 2.181/97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8121417" y="1655266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/>
          <p:cNvSpPr txBox="1"/>
          <p:nvPr/>
        </p:nvSpPr>
        <p:spPr>
          <a:xfrm>
            <a:off x="8389926" y="1992495"/>
            <a:ext cx="3436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O Decreto foi editado para complementação do CDC, estando desatualizado, sendo necessário sua atualização.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8389926" y="3353738"/>
            <a:ext cx="3585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RE-CRIAÇÃO DO CONSELHO NACIONAL DE DEFESA DO CONSUMIDOR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121417" y="4320949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/>
          <p:cNvSpPr txBox="1"/>
          <p:nvPr/>
        </p:nvSpPr>
        <p:spPr>
          <a:xfrm>
            <a:off x="8389926" y="4473116"/>
            <a:ext cx="3664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Criado inicialmente pelo Decreto 91.469/85, o Conselho é </a:t>
            </a:r>
            <a:r>
              <a:rPr lang="pt-BR" sz="1400" dirty="0" err="1">
                <a:solidFill>
                  <a:srgbClr val="171D1C"/>
                </a:solidFill>
                <a:latin typeface="Century Gothic" panose="020B0502020202020204" pitchFamily="34" charset="0"/>
              </a:rPr>
              <a:t>Multisetorial</a:t>
            </a:r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, com representantes do setor privado, outros Ministérios, MP, Entidades Civis e outros, com competência para propor ações para o aperfeiçoamento das relações de consumo e suas normas</a:t>
            </a:r>
          </a:p>
        </p:txBody>
      </p:sp>
    </p:spTree>
    <p:extLst>
      <p:ext uri="{BB962C8B-B14F-4D97-AF65-F5344CB8AC3E}">
        <p14:creationId xmlns:p14="http://schemas.microsoft.com/office/powerpoint/2010/main" val="106207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05683"/>
            <a:ext cx="3784600" cy="432517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5100" y="88183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SUGESTÕES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4048124" y="1187309"/>
            <a:ext cx="263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MULTAS DEVEM SER PROPORCIONAIS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4035727" y="2034096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4056052" y="4409997"/>
            <a:ext cx="3800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MULTA NÃO PODE SER FONTE ORÇAMENTÁRIA DE QUEM FISCALIZA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4035728" y="5333327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4048124" y="1151669"/>
            <a:ext cx="0" cy="5353906"/>
          </a:xfrm>
          <a:prstGeom prst="line">
            <a:avLst/>
          </a:prstGeom>
          <a:ln>
            <a:solidFill>
              <a:srgbClr val="16B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8114029" y="1151669"/>
            <a:ext cx="0" cy="5353906"/>
          </a:xfrm>
          <a:prstGeom prst="line">
            <a:avLst/>
          </a:prstGeom>
          <a:ln>
            <a:solidFill>
              <a:srgbClr val="16B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8121417" y="1151669"/>
            <a:ext cx="3585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DEVEM PRODUZIR BENEFICIOS QUE JUSTIFIQUEM O CUSTO SOCIAL DE SUA APLICAÇÃO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8121417" y="2065796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/>
          <p:cNvSpPr txBox="1"/>
          <p:nvPr/>
        </p:nvSpPr>
        <p:spPr>
          <a:xfrm>
            <a:off x="8112124" y="4399376"/>
            <a:ext cx="3501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DEVE SER CONSISTENTE COM OS REGULAMENTOS DE OUTROS SETORES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121417" y="5360607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-1" y="2188366"/>
            <a:ext cx="3532341" cy="3411936"/>
          </a:xfrm>
          <a:prstGeom prst="rect">
            <a:avLst/>
          </a:prstGeom>
          <a:solidFill>
            <a:srgbClr val="5FB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425672" y="2871896"/>
            <a:ext cx="3003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EFE9F4"/>
                </a:solidFill>
                <a:latin typeface="Century Gothic" panose="020B0502020202020204" pitchFamily="34" charset="0"/>
              </a:rPr>
              <a:t>APÓS UMA ANÁLISE SOBRE TODOS ESSES FATORES, CONCLUÍMOS: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0" y="4885760"/>
            <a:ext cx="1696871" cy="81806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4035728" y="2846480"/>
            <a:ext cx="263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ORIENTAR ANTES DE MULTAR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113559" y="3994320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8112124" y="3993391"/>
            <a:ext cx="1696871" cy="81806"/>
          </a:xfrm>
          <a:prstGeom prst="rect">
            <a:avLst/>
          </a:prstGeom>
          <a:solidFill>
            <a:srgbClr val="16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149669" y="2707981"/>
            <a:ext cx="3800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6BAC5"/>
                </a:solidFill>
                <a:latin typeface="Century Gothic" panose="020B0502020202020204" pitchFamily="34" charset="0"/>
              </a:rPr>
              <a:t>DEVE SER CONSIDERADA A DISTRIBUIÇÃO DOS EFEITOS DA MULTA ENTRE OS ATORES</a:t>
            </a:r>
          </a:p>
        </p:txBody>
      </p:sp>
    </p:spTree>
    <p:extLst>
      <p:ext uri="{BB962C8B-B14F-4D97-AF65-F5344CB8AC3E}">
        <p14:creationId xmlns:p14="http://schemas.microsoft.com/office/powerpoint/2010/main" val="147356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43362" y="0"/>
            <a:ext cx="4068763" cy="3429000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267993" y="2441406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EFE9F4"/>
                </a:solidFill>
                <a:latin typeface="Century Gothic" panose="020B0502020202020204" pitchFamily="34" charset="0"/>
              </a:rPr>
              <a:t>OBRIGADO!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267993" y="3823653"/>
            <a:ext cx="361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171D1C"/>
                </a:solidFill>
                <a:latin typeface="Century Gothic" panose="020B0502020202020204" pitchFamily="34" charset="0"/>
              </a:rPr>
              <a:t>TRABALHO DESENVOLVIDO POR:</a:t>
            </a:r>
          </a:p>
        </p:txBody>
      </p:sp>
      <p:pic>
        <p:nvPicPr>
          <p:cNvPr id="37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4797136" y="4279900"/>
            <a:ext cx="2597728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2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60" y="109891"/>
            <a:ext cx="10453640" cy="68015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5930" y="280600"/>
            <a:ext cx="7772400" cy="792088"/>
          </a:xfrm>
        </p:spPr>
        <p:txBody>
          <a:bodyPr>
            <a:normAutofit/>
          </a:bodyPr>
          <a:lstStyle/>
          <a:p>
            <a:r>
              <a:rPr lang="pt-BR" b="1" baseline="30000" dirty="0">
                <a:solidFill>
                  <a:schemeClr val="bg1"/>
                </a:solidFill>
              </a:rPr>
              <a:t>A casa dos supermercados brasileiros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8275" y="646557"/>
            <a:ext cx="8856984" cy="1008112"/>
          </a:xfrm>
        </p:spPr>
        <p:txBody>
          <a:bodyPr>
            <a:normAutofit/>
          </a:bodyPr>
          <a:lstStyle/>
          <a:p>
            <a:r>
              <a:rPr lang="pt-BR" sz="2400" baseline="30000" dirty="0">
                <a:solidFill>
                  <a:srgbClr val="FFFF00"/>
                </a:solidFill>
                <a:latin typeface="+mj-lt"/>
              </a:rPr>
              <a:t>Com uma história dedicada a fortalecer e desenvolver o setor</a:t>
            </a:r>
            <a:r>
              <a:rPr lang="pt-BR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pt-BR" sz="2400" baseline="30000" dirty="0">
                <a:solidFill>
                  <a:srgbClr val="FFFF00"/>
                </a:solidFill>
                <a:latin typeface="+mj-lt"/>
              </a:rPr>
              <a:t>supermercadista, a Abras coleciona muitos capítulos de relevantes contribuições para um dos setores mais representativos da economia brasileira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5120" y="1485365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Com 50 anos de serviços prestados ao varejo alimentar brasileiro, a Associação Brasileira de Supermercados (Abras) é uma entidade dinâmica e moderna, que atua firme em sua missão de representar, defender, integrar, impulsionar e desenvolver o setor supermercadista no País.</a:t>
            </a:r>
          </a:p>
          <a:p>
            <a:endParaRPr lang="pt-B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45310" y="1594983"/>
            <a:ext cx="1872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baseline="30000" dirty="0">
                <a:solidFill>
                  <a:schemeClr val="bg1"/>
                </a:solidFill>
                <a:latin typeface="+mj-lt"/>
              </a:rPr>
              <a:t>1,822</a:t>
            </a:r>
          </a:p>
          <a:p>
            <a:pPr algn="ctr"/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milhão de </a:t>
            </a:r>
          </a:p>
          <a:p>
            <a:pPr algn="ctr"/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empregos diretos</a:t>
            </a:r>
          </a:p>
          <a:p>
            <a:endParaRPr lang="pt-BR" b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553051" y="1579491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baseline="30000" dirty="0">
                <a:solidFill>
                  <a:schemeClr val="bg1"/>
                </a:solidFill>
                <a:latin typeface="+mj-lt"/>
              </a:rPr>
              <a:t>89.368</a:t>
            </a:r>
          </a:p>
          <a:p>
            <a:pPr algn="ctr"/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mil lojas em todo país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79180" y="157949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baseline="30000" dirty="0">
                <a:solidFill>
                  <a:schemeClr val="bg1"/>
                </a:solidFill>
                <a:latin typeface="+mj-lt"/>
              </a:rPr>
              <a:t>5,4%</a:t>
            </a:r>
          </a:p>
          <a:p>
            <a:pPr algn="ctr"/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do PIB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303116" y="2774829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baseline="30000" dirty="0">
                <a:solidFill>
                  <a:schemeClr val="bg1"/>
                </a:solidFill>
                <a:latin typeface="+mj-lt"/>
              </a:rPr>
              <a:t>27 milhões</a:t>
            </a:r>
          </a:p>
          <a:p>
            <a:pPr algn="ctr"/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De consumidores por dia</a:t>
            </a:r>
          </a:p>
          <a:p>
            <a:pPr algn="ctr"/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Passam nas lojas do setor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245310" y="291382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baseline="30000" dirty="0">
                <a:solidFill>
                  <a:schemeClr val="bg1"/>
                </a:solidFill>
                <a:latin typeface="+mj-lt"/>
              </a:rPr>
              <a:t>R$ 353,2</a:t>
            </a:r>
          </a:p>
          <a:p>
            <a:pPr algn="ctr"/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Bilhões de faturamento</a:t>
            </a:r>
          </a:p>
          <a:p>
            <a:pPr algn="ctr"/>
            <a:r>
              <a:rPr lang="pt-BR" b="1" baseline="30000" dirty="0">
                <a:solidFill>
                  <a:schemeClr val="bg1"/>
                </a:solidFill>
                <a:latin typeface="+mj-lt"/>
              </a:rPr>
              <a:t> em 2017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598786" y="306172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baseline="30000" dirty="0">
                <a:solidFill>
                  <a:schemeClr val="bg1"/>
                </a:solidFill>
                <a:latin typeface="+mj-lt"/>
              </a:rPr>
              <a:t>223,7</a:t>
            </a:r>
          </a:p>
          <a:p>
            <a:pPr algn="ctr"/>
            <a:r>
              <a:rPr lang="pt-BR" sz="2400" b="1" baseline="30000" dirty="0">
                <a:solidFill>
                  <a:schemeClr val="bg1"/>
                </a:solidFill>
                <a:latin typeface="+mj-lt"/>
              </a:rPr>
              <a:t>Mil </a:t>
            </a:r>
            <a:r>
              <a:rPr lang="pt-BR" sz="2400" b="1" baseline="30000" dirty="0" err="1">
                <a:solidFill>
                  <a:schemeClr val="bg1"/>
                </a:solidFill>
                <a:latin typeface="+mj-lt"/>
              </a:rPr>
              <a:t>check-outs</a:t>
            </a:r>
            <a:endParaRPr lang="pt-BR" sz="2400" b="1" baseline="30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59" y="908720"/>
            <a:ext cx="10972800" cy="706090"/>
          </a:xfrm>
        </p:spPr>
        <p:txBody>
          <a:bodyPr>
            <a:noAutofit/>
          </a:bodyPr>
          <a:lstStyle/>
          <a:p>
            <a:r>
              <a:rPr lang="pt-BR" sz="4500" baseline="30000" dirty="0">
                <a:solidFill>
                  <a:srgbClr val="0070C0"/>
                </a:solidFill>
              </a:rPr>
              <a:t>Força para atuar</a:t>
            </a:r>
            <a:r>
              <a:rPr lang="pt-BR" sz="4500" dirty="0">
                <a:solidFill>
                  <a:srgbClr val="0070C0"/>
                </a:solidFill>
              </a:rPr>
              <a:t> </a:t>
            </a:r>
            <a:r>
              <a:rPr lang="pt-BR" sz="4500" baseline="30000" dirty="0">
                <a:solidFill>
                  <a:srgbClr val="0070C0"/>
                </a:solidFill>
              </a:rPr>
              <a:t>em todo o Brasil</a:t>
            </a:r>
          </a:p>
        </p:txBody>
      </p:sp>
      <p:pic>
        <p:nvPicPr>
          <p:cNvPr id="3" name="Imagem 2" descr="mapa estadu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712" y="1407186"/>
            <a:ext cx="8132075" cy="527749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5859" y="3573017"/>
            <a:ext cx="244759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aseline="30000" dirty="0">
                <a:latin typeface="+mj-lt"/>
              </a:rPr>
              <a:t>Abras conta com o respaldo de 27 associações estaduais de supermercados para mobilizar </a:t>
            </a:r>
            <a:br>
              <a:rPr lang="pt-BR" sz="2800" baseline="30000" dirty="0">
                <a:latin typeface="+mj-lt"/>
              </a:rPr>
            </a:br>
            <a:r>
              <a:rPr lang="pt-BR" sz="2800" baseline="30000" dirty="0">
                <a:latin typeface="+mj-lt"/>
              </a:rPr>
              <a:t>os empresários </a:t>
            </a:r>
            <a:br>
              <a:rPr lang="pt-BR" sz="2800" baseline="30000" dirty="0">
                <a:latin typeface="+mj-lt"/>
              </a:rPr>
            </a:br>
            <a:r>
              <a:rPr lang="pt-BR" sz="2800" baseline="30000" dirty="0">
                <a:latin typeface="+mj-lt"/>
              </a:rPr>
              <a:t>do setor. </a:t>
            </a:r>
          </a:p>
          <a:p>
            <a:endParaRPr lang="pt-BR" sz="28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935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76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405683"/>
            <a:ext cx="8112126" cy="5388448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170003" y="3156361"/>
            <a:ext cx="7021997" cy="1969556"/>
          </a:xfrm>
          <a:prstGeom prst="rect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0343" y="1030482"/>
            <a:ext cx="6073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EFE9F4"/>
                </a:solidFill>
                <a:latin typeface="Century Gothic" panose="020B0502020202020204" pitchFamily="34" charset="0"/>
              </a:rPr>
              <a:t>PROBLEMAS NA HORA DE APLICAR A MULTA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92261" y="3252850"/>
            <a:ext cx="5714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EFE9F4"/>
                </a:solidFill>
                <a:latin typeface="Century Gothic" panose="020B0502020202020204" pitchFamily="34" charset="0"/>
              </a:rPr>
              <a:t>A entidade identificou problemas na aplicação de multas no Brasil:</a:t>
            </a:r>
          </a:p>
          <a:p>
            <a:endParaRPr lang="pt-BR" dirty="0">
              <a:solidFill>
                <a:srgbClr val="EFE9F4"/>
              </a:solidFill>
              <a:latin typeface="Century Gothic" panose="020B0502020202020204" pitchFamily="34" charset="0"/>
            </a:endParaRPr>
          </a:p>
          <a:p>
            <a:r>
              <a:rPr lang="pt-BR" b="1" i="1" dirty="0">
                <a:solidFill>
                  <a:srgbClr val="EFE9F4"/>
                </a:solidFill>
                <a:latin typeface="Century Gothic" panose="020B0502020202020204" pitchFamily="34" charset="0"/>
              </a:rPr>
              <a:t>Bis In Idem</a:t>
            </a:r>
            <a:r>
              <a:rPr lang="pt-BR" b="1" dirty="0">
                <a:solidFill>
                  <a:srgbClr val="EFE9F4"/>
                </a:solidFill>
                <a:latin typeface="Century Gothic" panose="020B0502020202020204" pitchFamily="34" charset="0"/>
              </a:rPr>
              <a:t>, dosimetria da pena, conflitos  de competência (</a:t>
            </a:r>
            <a:r>
              <a:rPr lang="pt-BR" b="1" dirty="0" err="1">
                <a:solidFill>
                  <a:srgbClr val="EFE9F4"/>
                </a:solidFill>
                <a:latin typeface="Century Gothic" panose="020B0502020202020204" pitchFamily="34" charset="0"/>
              </a:rPr>
              <a:t>Procons</a:t>
            </a:r>
            <a:r>
              <a:rPr lang="pt-BR" b="1" dirty="0">
                <a:solidFill>
                  <a:srgbClr val="EFE9F4"/>
                </a:solidFill>
                <a:latin typeface="Century Gothic" panose="020B0502020202020204" pitchFamily="34" charset="0"/>
              </a:rPr>
              <a:t> Estaduais, Municipais, </a:t>
            </a:r>
            <a:r>
              <a:rPr lang="pt-BR" b="1" dirty="0" smtClean="0">
                <a:solidFill>
                  <a:srgbClr val="EFE9F4"/>
                </a:solidFill>
                <a:latin typeface="Century Gothic" panose="020B0502020202020204" pitchFamily="34" charset="0"/>
              </a:rPr>
              <a:t>Ipem, Visa, outros </a:t>
            </a:r>
            <a:r>
              <a:rPr lang="pt-BR" b="1" dirty="0">
                <a:solidFill>
                  <a:srgbClr val="EFE9F4"/>
                </a:solidFill>
                <a:latin typeface="Century Gothic" panose="020B0502020202020204" pitchFamily="34" charset="0"/>
              </a:rPr>
              <a:t>reguladores) .</a:t>
            </a:r>
          </a:p>
        </p:txBody>
      </p:sp>
    </p:spTree>
    <p:extLst>
      <p:ext uri="{BB962C8B-B14F-4D97-AF65-F5344CB8AC3E}">
        <p14:creationId xmlns:p14="http://schemas.microsoft.com/office/powerpoint/2010/main" val="97225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405683"/>
            <a:ext cx="6022731" cy="1005939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5099" y="88183"/>
            <a:ext cx="630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PROBLEMAS NA HORA DE APLICAR A MULTA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27001" y="2846577"/>
            <a:ext cx="3913674" cy="3304824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2340" y="2521811"/>
            <a:ext cx="3065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5FBFF9"/>
                </a:solidFill>
                <a:effectLst/>
                <a:latin typeface="Century Gothic" panose="020B0502020202020204" pitchFamily="34" charset="0"/>
              </a:rPr>
              <a:t>SUPERMERCADISTAS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7729" y="3044684"/>
            <a:ext cx="3226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NO CASO DOS SUPERMERCADISTAS, ISSO PODE RESULTAR EM: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97731" y="4463240"/>
            <a:ext cx="3226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Situação de extrema desvantagem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Risco ao exercício da atividade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Custo Regulatório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7219" y="4163665"/>
            <a:ext cx="1542611" cy="81806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4363938" y="2846577"/>
            <a:ext cx="7828062" cy="3304824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235408" y="2521811"/>
            <a:ext cx="3721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5FBFF9"/>
                </a:solidFill>
                <a:effectLst/>
                <a:latin typeface="Century Gothic" panose="020B0502020202020204" pitchFamily="34" charset="0"/>
              </a:rPr>
              <a:t>AVALIAÇÃO DA ENTIDADE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634666" y="3044684"/>
            <a:ext cx="605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NA AVALIAÇÃO DA ENTIDADE, EXISTEM TRÊS MOTIVOS QUE PODEM LEVAR AO BIS IN IDEM: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634667" y="4012044"/>
            <a:ext cx="74684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Desorganização dos Poderes Executivo ou Legislativo, incapazes de verificar no sistema jurídico a existência prévia de sanção para conduta que se pretende tipificar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A quantidade de sanções se justificaria pelo existência de diferentes dispositivos legais tem fundamentos diferentes e resguardam bens de natureza distinta.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O foco parece estar na MULTA, quando deveria estar na adequação da conduta e orientação para aprimoramento do mercado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4364156" y="3778967"/>
            <a:ext cx="1542611" cy="81806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812942" y="1029491"/>
            <a:ext cx="6379057" cy="512659"/>
          </a:xfrm>
          <a:prstGeom prst="rect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919726" y="1061386"/>
            <a:ext cx="173477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i="1" dirty="0">
                <a:solidFill>
                  <a:srgbClr val="EFE9F4"/>
                </a:solidFill>
                <a:latin typeface="Century Gothic" panose="020B0502020202020204" pitchFamily="34" charset="0"/>
              </a:rPr>
              <a:t>BIS IN IDEM</a:t>
            </a:r>
            <a:endParaRPr lang="pt-BR" sz="2300" i="1" dirty="0">
              <a:solidFill>
                <a:srgbClr val="EFE9F4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2340" y="1843606"/>
            <a:ext cx="1173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222222"/>
                </a:solidFill>
                <a:latin typeface="Century Gothic" panose="020B0502020202020204" pitchFamily="34" charset="0"/>
              </a:rPr>
              <a:t>Situação em que ocorrem duas ou mais autuações/fiscalizações </a:t>
            </a:r>
            <a:r>
              <a:rPr lang="pt-BR" dirty="0" smtClean="0">
                <a:solidFill>
                  <a:srgbClr val="222222"/>
                </a:solidFill>
                <a:latin typeface="Century Gothic" panose="020B0502020202020204" pitchFamily="34" charset="0"/>
              </a:rPr>
              <a:t>pelo mesmo fato, ferindo </a:t>
            </a:r>
            <a:r>
              <a:rPr lang="pt-BR" dirty="0">
                <a:solidFill>
                  <a:srgbClr val="222222"/>
                </a:solidFill>
                <a:latin typeface="Century Gothic" panose="020B0502020202020204" pitchFamily="34" charset="0"/>
              </a:rPr>
              <a:t>o principio jurídico da razoabilidade.</a:t>
            </a:r>
          </a:p>
        </p:txBody>
      </p:sp>
    </p:spTree>
    <p:extLst>
      <p:ext uri="{BB962C8B-B14F-4D97-AF65-F5344CB8AC3E}">
        <p14:creationId xmlns:p14="http://schemas.microsoft.com/office/powerpoint/2010/main" val="120797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19100" y="3146611"/>
            <a:ext cx="3257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Dosimetria é o momento em que o Estado, responsável por punir, calcula a pena ou sanção de quem comete uma infração ou ilegalidade.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043364" y="2113474"/>
            <a:ext cx="8148636" cy="4106900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941763" y="1827664"/>
            <a:ext cx="704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5FBFF9"/>
                </a:solidFill>
                <a:effectLst/>
                <a:latin typeface="Century Gothic" panose="020B0502020202020204" pitchFamily="34" charset="0"/>
              </a:rPr>
              <a:t>PROBLEMAS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-1" y="405683"/>
            <a:ext cx="6022731" cy="1005939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165099" y="88183"/>
            <a:ext cx="630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PROBLEMAS NA HORA DE APLICAR A MULTA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812942" y="1029491"/>
            <a:ext cx="6379057" cy="512659"/>
          </a:xfrm>
          <a:prstGeom prst="rect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919726" y="1061386"/>
            <a:ext cx="18950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9F4"/>
                </a:solidFill>
                <a:latin typeface="Century Gothic" panose="020B0502020202020204" pitchFamily="34" charset="0"/>
              </a:rPr>
              <a:t>DOSIMETRIA</a:t>
            </a:r>
            <a:endParaRPr lang="pt-BR" sz="2300" dirty="0">
              <a:solidFill>
                <a:srgbClr val="EFE9F4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71293" y="2353484"/>
            <a:ext cx="2829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Desproporcionalidade:</a:t>
            </a: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 É considerado o faturamento de todo estabelecimento ou grupo econômico.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481646" y="2353484"/>
            <a:ext cx="2829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Multa:</a:t>
            </a:r>
          </a:p>
          <a:p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Preferência pela Multa ao invés da orientação ou ajustamento da conduta.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71293" y="3961135"/>
            <a:ext cx="3340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Regras para dosimetria:</a:t>
            </a:r>
          </a:p>
          <a:p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Critérios diferentes em </a:t>
            </a:r>
            <a:r>
              <a:rPr lang="pt-BR" dirty="0" err="1">
                <a:solidFill>
                  <a:srgbClr val="171D1C"/>
                </a:solidFill>
                <a:latin typeface="Century Gothic" panose="020B0502020202020204" pitchFamily="34" charset="0"/>
              </a:rPr>
              <a:t>Procons</a:t>
            </a: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 ou exigências que não permitem demonstrar o faturamento ou apurar se houve vantagem auferida.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481646" y="3906705"/>
            <a:ext cx="282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Critérios claros das sanções entre os diferentes órgãos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8112125" y="2298075"/>
            <a:ext cx="0" cy="3665339"/>
          </a:xfrm>
          <a:prstGeom prst="line">
            <a:avLst/>
          </a:prstGeom>
          <a:ln>
            <a:solidFill>
              <a:srgbClr val="171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19100" y="2731113"/>
            <a:ext cx="3257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MULTA: A PIRÂMIDE </a:t>
            </a:r>
            <a:b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</a:br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DE CHOCOLATE</a:t>
            </a:r>
          </a:p>
          <a:p>
            <a:endParaRPr lang="pt-BR" dirty="0">
              <a:solidFill>
                <a:srgbClr val="171D1C"/>
              </a:solidFill>
              <a:latin typeface="Century Gothic" panose="020B0502020202020204" pitchFamily="34" charset="0"/>
            </a:endParaRPr>
          </a:p>
          <a:p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A aplicação de multas contra varejistas no Brasil obedece à uma regra que pode ser exemplificada a partir do problema do chocolate.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043364" y="1711327"/>
            <a:ext cx="8148636" cy="4430201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341570" y="1981808"/>
            <a:ext cx="37610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Digamos 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que em uma fiscalização seja encontrado 1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chocolate de 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sem prazo de validade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numa loja. Na hora da avaliação para a lavratura 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ou não do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auto, 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 não se considera a proporção do erro pelo volume de produtos da loja.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Em seguida, ao tentar definir a base de cálculo da multa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,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não 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há 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uma referência clara financeira em 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relação a rentabilidade do produto ou vantagem auferida.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Por fim, 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adota-se 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um procedimento mais simples: </a:t>
            </a:r>
            <a:r>
              <a:rPr lang="pt-BR" sz="1600" dirty="0" smtClean="0">
                <a:solidFill>
                  <a:srgbClr val="171D1C"/>
                </a:solidFill>
                <a:latin typeface="Century Gothic" panose="020B0502020202020204" pitchFamily="34" charset="0"/>
              </a:rPr>
              <a:t>utiliza-se como </a:t>
            </a:r>
            <a:r>
              <a:rPr lang="pt-BR" sz="1600" dirty="0">
                <a:solidFill>
                  <a:srgbClr val="171D1C"/>
                </a:solidFill>
                <a:latin typeface="Century Gothic" panose="020B0502020202020204" pitchFamily="34" charset="0"/>
              </a:rPr>
              <a:t>base do cálculo o faturamento da loja, empresa ou ainda de todo o grupo econômico.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-1" y="405683"/>
            <a:ext cx="6022731" cy="1005939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165099" y="88183"/>
            <a:ext cx="630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PROBLEMAS NA HORA DE APLICAR A MULTA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812942" y="1029491"/>
            <a:ext cx="6379057" cy="512659"/>
          </a:xfrm>
          <a:prstGeom prst="rect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919726" y="1061386"/>
            <a:ext cx="18950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9F4"/>
                </a:solidFill>
                <a:latin typeface="Century Gothic" panose="020B0502020202020204" pitchFamily="34" charset="0"/>
              </a:rPr>
              <a:t>DOSIMETRIA</a:t>
            </a:r>
            <a:endParaRPr lang="pt-BR" sz="2300" dirty="0">
              <a:solidFill>
                <a:srgbClr val="EFE9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188326" y="1901102"/>
            <a:ext cx="38036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ESSA LÓGICA PODE SER RESUMIDA NA PIRÂMIDE A SEGUIR: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8112125" y="1981808"/>
            <a:ext cx="0" cy="4031873"/>
          </a:xfrm>
          <a:prstGeom prst="line">
            <a:avLst/>
          </a:prstGeom>
          <a:ln>
            <a:solidFill>
              <a:srgbClr val="171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8258174" y="2759493"/>
            <a:ext cx="3848100" cy="2984082"/>
            <a:chOff x="8258174" y="2759493"/>
            <a:chExt cx="3848100" cy="2984082"/>
          </a:xfrm>
        </p:grpSpPr>
        <p:sp>
          <p:nvSpPr>
            <p:cNvPr id="73" name="Forma livre 72"/>
            <p:cNvSpPr/>
            <p:nvPr/>
          </p:nvSpPr>
          <p:spPr>
            <a:xfrm>
              <a:off x="9903845" y="2759493"/>
              <a:ext cx="556760" cy="431750"/>
            </a:xfrm>
            <a:custGeom>
              <a:avLst/>
              <a:gdLst>
                <a:gd name="connsiteX0" fmla="*/ 278380 w 556760"/>
                <a:gd name="connsiteY0" fmla="*/ 0 h 431750"/>
                <a:gd name="connsiteX1" fmla="*/ 556760 w 556760"/>
                <a:gd name="connsiteY1" fmla="*/ 431750 h 431750"/>
                <a:gd name="connsiteX2" fmla="*/ 0 w 556760"/>
                <a:gd name="connsiteY2" fmla="*/ 431750 h 431750"/>
                <a:gd name="connsiteX3" fmla="*/ 278380 w 556760"/>
                <a:gd name="connsiteY3" fmla="*/ 0 h 4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760" h="431750">
                  <a:moveTo>
                    <a:pt x="278380" y="0"/>
                  </a:moveTo>
                  <a:lnTo>
                    <a:pt x="556760" y="431750"/>
                  </a:lnTo>
                  <a:lnTo>
                    <a:pt x="0" y="431750"/>
                  </a:lnTo>
                  <a:lnTo>
                    <a:pt x="278380" y="0"/>
                  </a:lnTo>
                  <a:close/>
                </a:path>
              </a:pathLst>
            </a:custGeom>
            <a:solidFill>
              <a:srgbClr val="586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Forma livre 69"/>
            <p:cNvSpPr/>
            <p:nvPr/>
          </p:nvSpPr>
          <p:spPr>
            <a:xfrm>
              <a:off x="9573629" y="3267443"/>
              <a:ext cx="1217192" cy="435944"/>
            </a:xfrm>
            <a:custGeom>
              <a:avLst/>
              <a:gdLst>
                <a:gd name="connsiteX0" fmla="*/ 281084 w 1217192"/>
                <a:gd name="connsiteY0" fmla="*/ 0 h 435944"/>
                <a:gd name="connsiteX1" fmla="*/ 936108 w 1217192"/>
                <a:gd name="connsiteY1" fmla="*/ 0 h 435944"/>
                <a:gd name="connsiteX2" fmla="*/ 1217192 w 1217192"/>
                <a:gd name="connsiteY2" fmla="*/ 435944 h 435944"/>
                <a:gd name="connsiteX3" fmla="*/ 0 w 1217192"/>
                <a:gd name="connsiteY3" fmla="*/ 435944 h 435944"/>
                <a:gd name="connsiteX4" fmla="*/ 281084 w 1217192"/>
                <a:gd name="connsiteY4" fmla="*/ 0 h 4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192" h="435944">
                  <a:moveTo>
                    <a:pt x="281084" y="0"/>
                  </a:moveTo>
                  <a:lnTo>
                    <a:pt x="936108" y="0"/>
                  </a:lnTo>
                  <a:lnTo>
                    <a:pt x="1217192" y="435944"/>
                  </a:lnTo>
                  <a:lnTo>
                    <a:pt x="0" y="435944"/>
                  </a:lnTo>
                  <a:lnTo>
                    <a:pt x="281084" y="0"/>
                  </a:lnTo>
                  <a:close/>
                </a:path>
              </a:pathLst>
            </a:custGeom>
            <a:solidFill>
              <a:srgbClr val="586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9243413" y="3779587"/>
              <a:ext cx="1877624" cy="435944"/>
            </a:xfrm>
            <a:custGeom>
              <a:avLst/>
              <a:gdLst>
                <a:gd name="connsiteX0" fmla="*/ 281085 w 1877624"/>
                <a:gd name="connsiteY0" fmla="*/ 0 h 435944"/>
                <a:gd name="connsiteX1" fmla="*/ 1596539 w 1877624"/>
                <a:gd name="connsiteY1" fmla="*/ 0 h 435944"/>
                <a:gd name="connsiteX2" fmla="*/ 1877624 w 1877624"/>
                <a:gd name="connsiteY2" fmla="*/ 435944 h 435944"/>
                <a:gd name="connsiteX3" fmla="*/ 0 w 1877624"/>
                <a:gd name="connsiteY3" fmla="*/ 435944 h 435944"/>
                <a:gd name="connsiteX4" fmla="*/ 281085 w 1877624"/>
                <a:gd name="connsiteY4" fmla="*/ 0 h 4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624" h="435944">
                  <a:moveTo>
                    <a:pt x="281085" y="0"/>
                  </a:moveTo>
                  <a:lnTo>
                    <a:pt x="1596539" y="0"/>
                  </a:lnTo>
                  <a:lnTo>
                    <a:pt x="1877624" y="435944"/>
                  </a:lnTo>
                  <a:lnTo>
                    <a:pt x="0" y="435944"/>
                  </a:lnTo>
                  <a:lnTo>
                    <a:pt x="281085" y="0"/>
                  </a:lnTo>
                  <a:close/>
                </a:path>
              </a:pathLst>
            </a:custGeom>
            <a:solidFill>
              <a:srgbClr val="586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Forma livre 63"/>
            <p:cNvSpPr/>
            <p:nvPr/>
          </p:nvSpPr>
          <p:spPr>
            <a:xfrm>
              <a:off x="8913198" y="4291731"/>
              <a:ext cx="2538054" cy="435944"/>
            </a:xfrm>
            <a:custGeom>
              <a:avLst/>
              <a:gdLst>
                <a:gd name="connsiteX0" fmla="*/ 281084 w 2538054"/>
                <a:gd name="connsiteY0" fmla="*/ 0 h 435944"/>
                <a:gd name="connsiteX1" fmla="*/ 2256970 w 2538054"/>
                <a:gd name="connsiteY1" fmla="*/ 0 h 435944"/>
                <a:gd name="connsiteX2" fmla="*/ 2538054 w 2538054"/>
                <a:gd name="connsiteY2" fmla="*/ 435944 h 435944"/>
                <a:gd name="connsiteX3" fmla="*/ 0 w 2538054"/>
                <a:gd name="connsiteY3" fmla="*/ 435944 h 435944"/>
                <a:gd name="connsiteX4" fmla="*/ 281084 w 2538054"/>
                <a:gd name="connsiteY4" fmla="*/ 0 h 4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054" h="435944">
                  <a:moveTo>
                    <a:pt x="281084" y="0"/>
                  </a:moveTo>
                  <a:lnTo>
                    <a:pt x="2256970" y="0"/>
                  </a:lnTo>
                  <a:lnTo>
                    <a:pt x="2538054" y="435944"/>
                  </a:lnTo>
                  <a:lnTo>
                    <a:pt x="0" y="435944"/>
                  </a:lnTo>
                  <a:lnTo>
                    <a:pt x="281084" y="0"/>
                  </a:lnTo>
                  <a:close/>
                </a:path>
              </a:pathLst>
            </a:custGeom>
            <a:solidFill>
              <a:srgbClr val="586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Forma livre 60"/>
            <p:cNvSpPr/>
            <p:nvPr/>
          </p:nvSpPr>
          <p:spPr>
            <a:xfrm>
              <a:off x="8582982" y="4803875"/>
              <a:ext cx="3198486" cy="435944"/>
            </a:xfrm>
            <a:custGeom>
              <a:avLst/>
              <a:gdLst>
                <a:gd name="connsiteX0" fmla="*/ 281084 w 3198486"/>
                <a:gd name="connsiteY0" fmla="*/ 0 h 435944"/>
                <a:gd name="connsiteX1" fmla="*/ 2917402 w 3198486"/>
                <a:gd name="connsiteY1" fmla="*/ 0 h 435944"/>
                <a:gd name="connsiteX2" fmla="*/ 3198486 w 3198486"/>
                <a:gd name="connsiteY2" fmla="*/ 435944 h 435944"/>
                <a:gd name="connsiteX3" fmla="*/ 0 w 3198486"/>
                <a:gd name="connsiteY3" fmla="*/ 435944 h 435944"/>
                <a:gd name="connsiteX4" fmla="*/ 281084 w 3198486"/>
                <a:gd name="connsiteY4" fmla="*/ 0 h 4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486" h="435944">
                  <a:moveTo>
                    <a:pt x="281084" y="0"/>
                  </a:moveTo>
                  <a:lnTo>
                    <a:pt x="2917402" y="0"/>
                  </a:lnTo>
                  <a:lnTo>
                    <a:pt x="3198486" y="435944"/>
                  </a:lnTo>
                  <a:lnTo>
                    <a:pt x="0" y="435944"/>
                  </a:lnTo>
                  <a:lnTo>
                    <a:pt x="281084" y="0"/>
                  </a:lnTo>
                  <a:close/>
                </a:path>
              </a:pathLst>
            </a:custGeom>
            <a:solidFill>
              <a:srgbClr val="586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Forma livre 57"/>
            <p:cNvSpPr/>
            <p:nvPr/>
          </p:nvSpPr>
          <p:spPr>
            <a:xfrm>
              <a:off x="8258174" y="5316020"/>
              <a:ext cx="3848100" cy="427555"/>
            </a:xfrm>
            <a:custGeom>
              <a:avLst/>
              <a:gdLst>
                <a:gd name="connsiteX0" fmla="*/ 275675 w 3848100"/>
                <a:gd name="connsiteY0" fmla="*/ 0 h 427555"/>
                <a:gd name="connsiteX1" fmla="*/ 3572425 w 3848100"/>
                <a:gd name="connsiteY1" fmla="*/ 0 h 427555"/>
                <a:gd name="connsiteX2" fmla="*/ 3848100 w 3848100"/>
                <a:gd name="connsiteY2" fmla="*/ 427555 h 427555"/>
                <a:gd name="connsiteX3" fmla="*/ 0 w 3848100"/>
                <a:gd name="connsiteY3" fmla="*/ 427555 h 427555"/>
                <a:gd name="connsiteX4" fmla="*/ 275675 w 3848100"/>
                <a:gd name="connsiteY4" fmla="*/ 0 h 4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100" h="427555">
                  <a:moveTo>
                    <a:pt x="275675" y="0"/>
                  </a:moveTo>
                  <a:lnTo>
                    <a:pt x="3572425" y="0"/>
                  </a:lnTo>
                  <a:lnTo>
                    <a:pt x="3848100" y="427555"/>
                  </a:lnTo>
                  <a:lnTo>
                    <a:pt x="0" y="427555"/>
                  </a:lnTo>
                  <a:lnTo>
                    <a:pt x="275675" y="0"/>
                  </a:lnTo>
                  <a:close/>
                </a:path>
              </a:pathLst>
            </a:custGeom>
            <a:solidFill>
              <a:srgbClr val="586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9625020" y="2914243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CHOCOLATE</a:t>
            </a:r>
            <a:endParaRPr lang="pt-BR" sz="1200" dirty="0"/>
          </a:p>
        </p:txBody>
      </p:sp>
      <p:sp>
        <p:nvSpPr>
          <p:cNvPr id="79" name="Retângulo 78"/>
          <p:cNvSpPr/>
          <p:nvPr/>
        </p:nvSpPr>
        <p:spPr>
          <a:xfrm>
            <a:off x="9919171" y="3426053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LOTE</a:t>
            </a:r>
            <a:endParaRPr lang="pt-BR" sz="1200" dirty="0"/>
          </a:p>
        </p:txBody>
      </p:sp>
      <p:sp>
        <p:nvSpPr>
          <p:cNvPr id="80" name="Retângulo 79"/>
          <p:cNvSpPr/>
          <p:nvPr/>
        </p:nvSpPr>
        <p:spPr>
          <a:xfrm>
            <a:off x="9499184" y="3943366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DEPARTAMENTO</a:t>
            </a:r>
            <a:endParaRPr lang="pt-BR" sz="1200" dirty="0"/>
          </a:p>
        </p:txBody>
      </p:sp>
      <p:sp>
        <p:nvSpPr>
          <p:cNvPr id="81" name="Retângulo 80"/>
          <p:cNvSpPr/>
          <p:nvPr/>
        </p:nvSpPr>
        <p:spPr>
          <a:xfrm>
            <a:off x="9897531" y="4449355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LOJA</a:t>
            </a:r>
            <a:endParaRPr lang="pt-BR" sz="1200" dirty="0"/>
          </a:p>
        </p:txBody>
      </p:sp>
      <p:sp>
        <p:nvSpPr>
          <p:cNvPr id="82" name="Retângulo 81"/>
          <p:cNvSpPr/>
          <p:nvPr/>
        </p:nvSpPr>
        <p:spPr>
          <a:xfrm>
            <a:off x="9755665" y="4962820"/>
            <a:ext cx="853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EMPRESA</a:t>
            </a:r>
            <a:endParaRPr lang="pt-BR" sz="1200" dirty="0"/>
          </a:p>
        </p:txBody>
      </p:sp>
      <p:sp>
        <p:nvSpPr>
          <p:cNvPr id="83" name="Retângulo 82"/>
          <p:cNvSpPr/>
          <p:nvPr/>
        </p:nvSpPr>
        <p:spPr>
          <a:xfrm>
            <a:off x="9298809" y="5466576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GRUPO ECONÔMICO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7556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1" y="405683"/>
            <a:ext cx="6022731" cy="1005939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65099" y="88183"/>
            <a:ext cx="630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PROBLEMAS NA HORA DE APLICAR A MULTA</a:t>
            </a:r>
          </a:p>
        </p:txBody>
      </p:sp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19100" y="2939219"/>
            <a:ext cx="3257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A judicialização representa um custo que é pago pela empresa, consumidores e até o Estado. </a:t>
            </a:r>
          </a:p>
          <a:p>
            <a:endParaRPr lang="pt-BR" dirty="0">
              <a:solidFill>
                <a:srgbClr val="171D1C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043364" y="2561150"/>
            <a:ext cx="8148636" cy="3064462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928316" y="2165958"/>
            <a:ext cx="704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5FBFF9"/>
                </a:solidFill>
                <a:effectLst/>
                <a:latin typeface="Century Gothic" panose="020B0502020202020204" pitchFamily="34" charset="0"/>
              </a:rPr>
              <a:t>FATORES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719403" y="3377189"/>
            <a:ext cx="2829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Contingenciamento de Investimento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Seguro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Juros / Correção monetária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Multa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314093" y="2823191"/>
            <a:ext cx="3705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OS CUSTOS DECORRENTES DA JUDICIALIZAÇÃO ESTÃO RELACIONADOS A QUATRO GRANDES FATORES: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045584" y="5123155"/>
            <a:ext cx="1696871" cy="81806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812942" y="1029491"/>
            <a:ext cx="6379057" cy="512659"/>
          </a:xfrm>
          <a:prstGeom prst="rect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919726" y="1061386"/>
            <a:ext cx="42546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9F4"/>
                </a:solidFill>
                <a:latin typeface="Century Gothic" panose="020B0502020202020204" pitchFamily="34" charset="0"/>
              </a:rPr>
              <a:t>CUSTO DA JUDICIALIZAÇÃO </a:t>
            </a:r>
          </a:p>
        </p:txBody>
      </p:sp>
    </p:spTree>
    <p:extLst>
      <p:ext uri="{BB962C8B-B14F-4D97-AF65-F5344CB8AC3E}">
        <p14:creationId xmlns:p14="http://schemas.microsoft.com/office/powerpoint/2010/main" val="123587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1" y="405683"/>
            <a:ext cx="6022731" cy="1005939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65099" y="88183"/>
            <a:ext cx="630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71D1C"/>
                </a:solidFill>
                <a:latin typeface="Century Gothic" panose="020B0502020202020204" pitchFamily="34" charset="0"/>
              </a:rPr>
              <a:t>PROBLEMAS NA HORA DE APLICAR A MULTA</a:t>
            </a:r>
          </a:p>
        </p:txBody>
      </p:sp>
      <p:pic>
        <p:nvPicPr>
          <p:cNvPr id="2" name="Picture 4" descr="Resultado de imagem para logo ab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111"/>
          <a:stretch/>
        </p:blipFill>
        <p:spPr bwMode="auto">
          <a:xfrm>
            <a:off x="11207029" y="6350902"/>
            <a:ext cx="684062" cy="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19099" y="2730726"/>
            <a:ext cx="3522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Existem conflitos de competência e sobreposição de legislações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043364" y="2418275"/>
            <a:ext cx="8148636" cy="3487225"/>
          </a:xfrm>
          <a:prstGeom prst="rect">
            <a:avLst/>
          </a:prstGeom>
          <a:solidFill>
            <a:srgbClr val="5FBF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941762" y="2052650"/>
            <a:ext cx="704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5FBFF9"/>
                </a:solidFill>
                <a:effectLst/>
                <a:latin typeface="Century Gothic" panose="020B0502020202020204" pitchFamily="34" charset="0"/>
              </a:rPr>
              <a:t>CONFLITOS DE COMPETÊNCIA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020050" y="2542414"/>
            <a:ext cx="395287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Governo Federal:</a:t>
            </a: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 SENACON-Secretaria Nacional do Consumidor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solidFill>
                <a:srgbClr val="171D1C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Governos Estaduais:</a:t>
            </a: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 </a:t>
            </a:r>
            <a:r>
              <a:rPr lang="pt-BR" dirty="0" err="1">
                <a:solidFill>
                  <a:srgbClr val="171D1C"/>
                </a:solidFill>
                <a:latin typeface="Century Gothic" panose="020B0502020202020204" pitchFamily="34" charset="0"/>
              </a:rPr>
              <a:t>Procons</a:t>
            </a: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, Ipem, Anvisa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100" dirty="0">
              <a:solidFill>
                <a:srgbClr val="171D1C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Governos Municipais:</a:t>
            </a: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 </a:t>
            </a:r>
            <a:r>
              <a:rPr lang="pt-BR" dirty="0" err="1">
                <a:solidFill>
                  <a:srgbClr val="171D1C"/>
                </a:solidFill>
                <a:latin typeface="Century Gothic" panose="020B0502020202020204" pitchFamily="34" charset="0"/>
              </a:rPr>
              <a:t>Procons</a:t>
            </a: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, Ipem, Anvisa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88833" y="2379692"/>
            <a:ext cx="38594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HOJE, EXISTEM ÓRGÃOS DE DEFESA DO CONSUMIDOR NAS TRÊS ESFERAS DE PODER </a:t>
            </a:r>
            <a:r>
              <a:rPr lang="pt-BR" b="1" dirty="0">
                <a:solidFill>
                  <a:srgbClr val="EFE9F4"/>
                </a:solidFill>
                <a:latin typeface="Century Gothic" panose="020B0502020202020204" pitchFamily="34" charset="0"/>
              </a:rPr>
              <a:t>(além de entidades Civis, MP, </a:t>
            </a:r>
            <a:r>
              <a:rPr lang="pt-BR" b="1" dirty="0" err="1">
                <a:solidFill>
                  <a:srgbClr val="EFE9F4"/>
                </a:solidFill>
                <a:latin typeface="Century Gothic" panose="020B0502020202020204" pitchFamily="34" charset="0"/>
              </a:rPr>
              <a:t>Ipems</a:t>
            </a:r>
            <a:r>
              <a:rPr lang="pt-BR" b="1" dirty="0">
                <a:solidFill>
                  <a:srgbClr val="EFE9F4"/>
                </a:solidFill>
                <a:latin typeface="Century Gothic" panose="020B0502020202020204" pitchFamily="34" charset="0"/>
              </a:rPr>
              <a:t>, </a:t>
            </a:r>
            <a:r>
              <a:rPr lang="pt-BR" b="1" dirty="0" err="1">
                <a:solidFill>
                  <a:srgbClr val="EFE9F4"/>
                </a:solidFill>
                <a:latin typeface="Century Gothic" panose="020B0502020202020204" pitchFamily="34" charset="0"/>
              </a:rPr>
              <a:t>Anvisas</a:t>
            </a:r>
            <a:r>
              <a:rPr lang="pt-BR" b="1" dirty="0">
                <a:solidFill>
                  <a:srgbClr val="EFE9F4"/>
                </a:solidFill>
                <a:latin typeface="Century Gothic" panose="020B0502020202020204" pitchFamily="34" charset="0"/>
              </a:rPr>
              <a:t> e outros que controlam a atividade do setor</a:t>
            </a:r>
            <a:r>
              <a:rPr lang="pt-BR" sz="2400" b="1" dirty="0">
                <a:solidFill>
                  <a:srgbClr val="EFE9F4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043364" y="4769622"/>
            <a:ext cx="1696871" cy="81806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812942" y="1029491"/>
            <a:ext cx="6379057" cy="512659"/>
          </a:xfrm>
          <a:prstGeom prst="rect">
            <a:avLst/>
          </a:prstGeom>
          <a:solidFill>
            <a:srgbClr val="586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919726" y="1051861"/>
            <a:ext cx="62600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9F4"/>
                </a:solidFill>
                <a:latin typeface="Century Gothic" panose="020B0502020202020204" pitchFamily="34" charset="0"/>
              </a:rPr>
              <a:t>OS ORGÃOS DE DEFESA DO CONSUMIDOR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314093" y="5016834"/>
            <a:ext cx="7658832" cy="0"/>
          </a:xfrm>
          <a:prstGeom prst="line">
            <a:avLst/>
          </a:prstGeom>
          <a:ln>
            <a:solidFill>
              <a:srgbClr val="171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314093" y="5016834"/>
            <a:ext cx="746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1D1C"/>
                </a:solidFill>
                <a:latin typeface="Century Gothic" panose="020B0502020202020204" pitchFamily="34" charset="0"/>
              </a:rPr>
              <a:t>Há também sistemas nacionais autônomos:</a:t>
            </a:r>
            <a:r>
              <a:rPr lang="pt-BR" dirty="0">
                <a:solidFill>
                  <a:srgbClr val="171D1C"/>
                </a:solidFill>
                <a:latin typeface="Century Gothic" panose="020B0502020202020204" pitchFamily="34" charset="0"/>
              </a:rPr>
              <a:t> a vigilância sanitária e o sistema nacional de metrologia.</a:t>
            </a:r>
          </a:p>
        </p:txBody>
      </p:sp>
    </p:spTree>
    <p:extLst>
      <p:ext uri="{BB962C8B-B14F-4D97-AF65-F5344CB8AC3E}">
        <p14:creationId xmlns:p14="http://schemas.microsoft.com/office/powerpoint/2010/main" val="2956961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1310</Words>
  <Application>Microsoft Office PowerPoint</Application>
  <PresentationFormat>Personalizar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 casa dos supermercados brasileiros</vt:lpstr>
      <vt:lpstr>Força para atuar em todo 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Pricilla</dc:creator>
  <cp:lastModifiedBy>.</cp:lastModifiedBy>
  <cp:revision>64</cp:revision>
  <cp:lastPrinted>2019-05-22T18:03:08Z</cp:lastPrinted>
  <dcterms:created xsi:type="dcterms:W3CDTF">2019-05-19T18:58:14Z</dcterms:created>
  <dcterms:modified xsi:type="dcterms:W3CDTF">2019-05-23T03:54:56Z</dcterms:modified>
</cp:coreProperties>
</file>