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6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7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8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9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07" r:id="rId3"/>
    <p:sldMasterId id="2147483724" r:id="rId4"/>
    <p:sldMasterId id="2147483745" r:id="rId5"/>
    <p:sldMasterId id="2147483789" r:id="rId6"/>
    <p:sldMasterId id="2147483809" r:id="rId7"/>
    <p:sldMasterId id="2147483878" r:id="rId8"/>
    <p:sldMasterId id="2147483907" r:id="rId9"/>
    <p:sldMasterId id="2147483919" r:id="rId10"/>
  </p:sldMasterIdLst>
  <p:notesMasterIdLst>
    <p:notesMasterId r:id="rId22"/>
  </p:notesMasterIdLst>
  <p:handoutMasterIdLst>
    <p:handoutMasterId r:id="rId23"/>
  </p:handoutMasterIdLst>
  <p:sldIdLst>
    <p:sldId id="436" r:id="rId11"/>
    <p:sldId id="348" r:id="rId12"/>
    <p:sldId id="435" r:id="rId13"/>
    <p:sldId id="442" r:id="rId14"/>
    <p:sldId id="443" r:id="rId15"/>
    <p:sldId id="439" r:id="rId16"/>
    <p:sldId id="446" r:id="rId17"/>
    <p:sldId id="445" r:id="rId18"/>
    <p:sldId id="438" r:id="rId19"/>
    <p:sldId id="444" r:id="rId20"/>
    <p:sldId id="265" r:id="rId21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ia Bianchi dos Santos Pedrosa" initials="PBdSP" lastIdx="4" clrIdx="0">
    <p:extLst>
      <p:ext uri="{19B8F6BF-5375-455C-9EA6-DF929625EA0E}">
        <p15:presenceInfo xmlns:p15="http://schemas.microsoft.com/office/powerpoint/2012/main" userId="S-1-5-21-2596596853-1148663865-2195233652-19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344124221535788"/>
          <c:y val="0.11332854517478416"/>
          <c:w val="0.47190206753977154"/>
          <c:h val="0.740997370515058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2.1965428216909239E-2"/>
                  <c:y val="8.886632494606951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849192172219061E-2"/>
                  <c:y val="-5.139154298098305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4915805362219767E-2"/>
                  <c:y val="-2.011718606999348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9504222565251816E-2"/>
                  <c:y val="-1.158382238516176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2484046444847389E-3"/>
                  <c:y val="5.072727115402919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6620008534834415E-2"/>
                  <c:y val="3.348715419426423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Plan1!$B$4:$B$9</c:f>
              <c:strCache>
                <c:ptCount val="6"/>
                <c:pt idx="0">
                  <c:v>XV Base metals and articles</c:v>
                </c:pt>
                <c:pt idx="1">
                  <c:v>VI Products of the chemical and allied industries</c:v>
                </c:pt>
                <c:pt idx="2">
                  <c:v>VII Resins, plastics and articles; rubber and articles</c:v>
                </c:pt>
                <c:pt idx="3">
                  <c:v>XI Textiles and articles</c:v>
                </c:pt>
                <c:pt idx="4">
                  <c:v>XVI Machinery and electrical equipment</c:v>
                </c:pt>
                <c:pt idx="5">
                  <c:v>Others</c:v>
                </c:pt>
              </c:strCache>
            </c:strRef>
          </c:cat>
          <c:val>
            <c:numRef>
              <c:f>Plan1!$C$4:$C$9</c:f>
              <c:numCache>
                <c:formatCode>0%</c:formatCode>
                <c:ptCount val="6"/>
                <c:pt idx="0">
                  <c:v>0.30019620667102681</c:v>
                </c:pt>
                <c:pt idx="1">
                  <c:v>0.2092871157619359</c:v>
                </c:pt>
                <c:pt idx="2">
                  <c:v>0.12720732504905166</c:v>
                </c:pt>
                <c:pt idx="3">
                  <c:v>8.2733812949640287E-2</c:v>
                </c:pt>
                <c:pt idx="4">
                  <c:v>8.2406801831262269E-2</c:v>
                </c:pt>
                <c:pt idx="5">
                  <c:v>0.19816873773708307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Plan1!$C$16:$K$16</c:f>
              <c:numCache>
                <c:formatCode>0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Plan1!$C$17:$K$17</c:f>
            </c:numRef>
          </c:val>
          <c:smooth val="0"/>
        </c:ser>
        <c:ser>
          <c:idx val="2"/>
          <c:order val="2"/>
          <c:tx>
            <c:strRef>
              <c:f>Plan1!$B$18</c:f>
              <c:strCache>
                <c:ptCount val="1"/>
                <c:pt idx="0">
                  <c:v>Imp Br origem China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Plan1!$C$16:$K$16</c:f>
              <c:numCache>
                <c:formatCode>0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Plan1!$C$18:$K$18</c:f>
              <c:numCache>
                <c:formatCode>#,##0</c:formatCode>
                <c:ptCount val="9"/>
                <c:pt idx="0">
                  <c:v>4280.107</c:v>
                </c:pt>
                <c:pt idx="1">
                  <c:v>5194.8490000000002</c:v>
                </c:pt>
                <c:pt idx="2">
                  <c:v>9847.4549999999999</c:v>
                </c:pt>
                <c:pt idx="3">
                  <c:v>13531.975</c:v>
                </c:pt>
                <c:pt idx="4">
                  <c:v>6067.9620000000004</c:v>
                </c:pt>
                <c:pt idx="5">
                  <c:v>484.29699999999997</c:v>
                </c:pt>
                <c:pt idx="6">
                  <c:v>73.459999999999994</c:v>
                </c:pt>
                <c:pt idx="7">
                  <c:v>54.661999999999999</c:v>
                </c:pt>
                <c:pt idx="8">
                  <c:v>2.798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Plan1!$B$19</c:f>
              <c:strCache>
                <c:ptCount val="1"/>
                <c:pt idx="0">
                  <c:v>Exp China para mundo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Plan1!$C$16:$K$16</c:f>
              <c:numCache>
                <c:formatCode>0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Plan1!$C$19:$K$19</c:f>
              <c:numCache>
                <c:formatCode>_-* #,##0_-;\-* #,##0_-;_-* "-"??_-;_-@_-</c:formatCode>
                <c:ptCount val="9"/>
                <c:pt idx="0">
                  <c:v>93749.377999999997</c:v>
                </c:pt>
                <c:pt idx="1">
                  <c:v>104859.56</c:v>
                </c:pt>
                <c:pt idx="2">
                  <c:v>110944.91</c:v>
                </c:pt>
                <c:pt idx="3">
                  <c:v>351347.15700000001</c:v>
                </c:pt>
                <c:pt idx="4">
                  <c:v>335755.24</c:v>
                </c:pt>
                <c:pt idx="5">
                  <c:v>361548.71100000001</c:v>
                </c:pt>
                <c:pt idx="6">
                  <c:v>424340.56400000001</c:v>
                </c:pt>
                <c:pt idx="7">
                  <c:v>277766.95799999998</c:v>
                </c:pt>
                <c:pt idx="8">
                  <c:v>521299.72200000001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15318456"/>
        <c:axId val="21531884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Plan1!$C$16:$K$16</c15:sqref>
                        </c15:formulaRef>
                      </c:ext>
                    </c:extLst>
                    <c:numCache>
                      <c:formatCode>0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Plan1!$C$16:$K$16</c15:sqref>
                        </c15:formulaRef>
                      </c:ext>
                    </c:extLst>
                    <c:numCache>
                      <c:formatCode>0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21531845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5318848"/>
        <c:crosses val="autoZero"/>
        <c:auto val="1"/>
        <c:lblAlgn val="ctr"/>
        <c:lblOffset val="100"/>
        <c:noMultiLvlLbl val="0"/>
      </c:catAx>
      <c:valAx>
        <c:axId val="215318848"/>
        <c:scaling>
          <c:logBase val="10"/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5318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4C21F-BB03-4F2A-86BE-0E9FB474EAEE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C3C3C-E618-4B3B-9C0F-A133EC3365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07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603D5-2AE9-4770-BFC1-914B4F6ADD1E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E7E5D-F620-4228-8C5E-9FE2707522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3002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10C5D-7323-4DEE-B70B-E20C8AE3438E}" type="slidenum">
              <a:rPr lang="pt-BR" smtClean="0">
                <a:solidFill>
                  <a:prstClr val="black"/>
                </a:solidFill>
              </a:rPr>
              <a:pPr/>
              <a:t>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526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9636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DDC16A5-4294-4E3D-97A7-7B54CF2322A7}" type="slidenum">
              <a:rPr lang="pt-BR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179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6CE3F-82CE-43AD-A231-6835E64E734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14603-900B-4F8F-B8F9-1E087011B1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88442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78CE-ECBF-42C3-9A7E-65F6E3457A1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338C-E5F5-41B9-BF2F-499060DD6C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155246"/>
      </p:ext>
    </p:extLst>
  </p:cSld>
  <p:clrMapOvr>
    <a:masterClrMapping/>
  </p:clrMapOvr>
  <p:hf sldNum="0"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E1E838F-82C3-48D3-AAE4-CAB2824EC29D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91C83DF-82D4-490D-AC56-CFEE6C2D93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1578741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83671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998763"/>
            <a:ext cx="4011084" cy="423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99AAC70-9F7C-4154-8985-2A64FA54580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04CBC4E8-98C2-483F-A802-7806FED625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5540572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8D8582D0-0574-429F-BD1F-22EA2D1CE58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FC69EA4-9E11-4968-9ACF-1FDED54D93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295958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E04FCED-20C1-4D19-8334-5EE3B208A663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925D7D6-E8C0-4B2C-8651-69DBB8E9A8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616212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5B11CFE-756F-4FF7-8097-BD0264BB8075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E025375-CABF-4BF6-B4F9-9E2B6E7C7F1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8885559"/>
      </p:ext>
    </p:extLst>
  </p:cSld>
  <p:clrMapOvr>
    <a:masterClrMapping/>
  </p:clrMapOvr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D85FF914-A8CE-42E1-909A-3C44A688AA4D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6FB68B7C-792A-4A1A-AB6F-6B38310D3D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596146"/>
      </p:ext>
    </p:extLst>
  </p:cSld>
  <p:clrMapOvr>
    <a:masterClrMapping/>
  </p:clrMapOvr>
  <p:transition spd="med"/>
  <p:hf sldNum="0"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195983"/>
      </p:ext>
    </p:extLst>
  </p:cSld>
  <p:clrMapOvr>
    <a:masterClrMapping/>
  </p:clrMapOvr>
  <p:transition>
    <p:push dir="r"/>
  </p:transition>
  <p:hf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965258"/>
      </p:ext>
    </p:extLst>
  </p:cSld>
  <p:clrMapOvr>
    <a:masterClrMapping/>
  </p:clrMapOvr>
  <p:transition>
    <p:fade thruBlk="1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9182816"/>
      </p:ext>
    </p:extLst>
  </p:cSld>
  <p:clrMapOvr>
    <a:masterClrMapping/>
  </p:clrMapOvr>
  <p:transition>
    <p:fade thruBlk="1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6CE3F-82CE-43AD-A231-6835E64E734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14603-900B-4F8F-B8F9-1E087011B1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353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C7CD8-2EC0-46B5-BCBF-384DF06FCA1B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94AD8-3CE1-4035-A5D9-A8A5F75615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438658"/>
      </p:ext>
    </p:extLst>
  </p:cSld>
  <p:clrMapOvr>
    <a:masterClrMapping/>
  </p:clrMapOvr>
  <p:hf sldNum="0"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BEA0A92-3AA0-4744-B764-603E5E3FAACD}" type="datetime1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EA0BBC11-B3C3-4228-8CAE-F063D05283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0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08C49-5BBD-4A39-8CE2-9B7EB507B0B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DDF-0973-4E8E-A144-1000B287C5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09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F8006-0FE5-4BA9-B89D-5FEF98346F8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5275-DC19-4FF5-A223-70BECB7A47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37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B2C95-1004-4F73-8263-7FC828A9E8F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BD669-E938-4F88-80D2-44B5E04FB5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92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0E04-122E-403A-A358-63C0768136DA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00C3-6098-429F-8A12-5CD2C8309A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61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4B9B-F057-43B0-AE80-E0C48D9160F1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D213-666C-4368-B7E9-0167ADD441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69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83671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998763"/>
            <a:ext cx="4011084" cy="423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B096-6653-4874-A8F2-73EDE6117675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08FEF-6D47-4332-BAB5-3CDD31E46B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1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8EE74-D5F5-434F-8A7C-498B3B742D5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75356-B311-4086-9E75-42605FF86B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86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78CE-ECBF-42C3-9A7E-65F6E3457A1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338C-E5F5-41B9-BF2F-499060DD6C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5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C7CD8-2EC0-46B5-BCBF-384DF06FCA1B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94AD8-3CE1-4035-A5D9-A8A5F75615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998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E24AAF6-4956-4C38-A7B2-88E2062BA21E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5DD259-7123-4FB2-A9DF-879625A703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6455736"/>
      </p:ext>
    </p:extLst>
  </p:cSld>
  <p:clrMapOvr>
    <a:masterClrMapping/>
  </p:clrMapOvr>
  <p:transition spd="med"/>
  <p:hf sldNum="0"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E24AAF6-4956-4C38-A7B2-88E2062BA21E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5DD259-7123-4FB2-A9DF-879625A703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079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79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455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467" y="274638"/>
            <a:ext cx="10248933" cy="914400"/>
          </a:xfrm>
        </p:spPr>
        <p:txBody>
          <a:bodyPr>
            <a:noAutofit/>
          </a:bodyPr>
          <a:lstStyle>
            <a:lvl1pPr marL="742950" indent="-742950" algn="l">
              <a:buFont typeface="+mj-lt"/>
              <a:buNone/>
              <a:defRPr lang="pt-BR" sz="28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9D3E5-AB91-4B30-BE27-86CFF5F5940E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F6ED9A-76C4-43EB-9B8F-315A50F41CA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74638"/>
            <a:ext cx="685729" cy="914400"/>
          </a:xfrm>
        </p:spPr>
        <p:txBody>
          <a:bodyPr anchor="ctr"/>
          <a:lstStyle>
            <a:lvl1pPr>
              <a:buNone/>
              <a:defRPr lang="pt-BR" sz="5000" kern="1200" dirty="0" smtClean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319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4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16" descr="Abit"/>
          <p:cNvPicPr preferRelativeResize="0"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0875981" y="6334316"/>
            <a:ext cx="992274" cy="50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15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16" descr="Abit"/>
          <p:cNvPicPr preferRelativeResize="0"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0875981" y="6334316"/>
            <a:ext cx="992274" cy="50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18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16" descr="Abit"/>
          <p:cNvPicPr preferRelativeResize="0"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0875981" y="6334316"/>
            <a:ext cx="992274" cy="50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52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16" descr="Abit"/>
          <p:cNvPicPr preferRelativeResize="0"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0875981" y="6334316"/>
            <a:ext cx="992274" cy="50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1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fund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" t="3052" r="2179" b="87248"/>
          <a:stretch/>
        </p:blipFill>
        <p:spPr>
          <a:xfrm>
            <a:off x="0" y="0"/>
            <a:ext cx="12192000" cy="708526"/>
          </a:xfrm>
          <a:prstGeom prst="rect">
            <a:avLst/>
          </a:prstGeom>
        </p:spPr>
      </p:pic>
      <p:pic>
        <p:nvPicPr>
          <p:cNvPr id="7" name="Picture 16" descr="Abit"/>
          <p:cNvPicPr preferRelativeResize="0"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0921999" y="64415"/>
            <a:ext cx="975895" cy="52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628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 userDrawn="1"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rgbClr val="E46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310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467" y="274638"/>
            <a:ext cx="10248933" cy="914400"/>
          </a:xfrm>
        </p:spPr>
        <p:txBody>
          <a:bodyPr>
            <a:noAutofit/>
          </a:bodyPr>
          <a:lstStyle>
            <a:lvl1pPr marL="742950" indent="-742950" algn="l">
              <a:buFont typeface="+mj-lt"/>
              <a:buNone/>
              <a:defRPr lang="pt-BR" sz="28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9D3E5-AB91-4B30-BE27-86CFF5F5940E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F6ED9A-76C4-43EB-9B8F-315A50F41CA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74638"/>
            <a:ext cx="685729" cy="914400"/>
          </a:xfrm>
        </p:spPr>
        <p:txBody>
          <a:bodyPr anchor="ctr"/>
          <a:lstStyle>
            <a:lvl1pPr>
              <a:buNone/>
              <a:defRPr lang="pt-BR" sz="5000" kern="1200" dirty="0" smtClean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3675624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16" descr="Abit"/>
          <p:cNvPicPr preferRelativeResize="0"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0875981" y="6334316"/>
            <a:ext cx="992274" cy="50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50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16" descr="Abit"/>
          <p:cNvPicPr preferRelativeResize="0"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0875981" y="6334316"/>
            <a:ext cx="992274" cy="50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95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16" descr="Abit"/>
          <p:cNvPicPr preferRelativeResize="0"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9726270" y="5366574"/>
            <a:ext cx="1967797" cy="107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84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16" descr="Abit"/>
          <p:cNvPicPr preferRelativeResize="0"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0875981" y="6334316"/>
            <a:ext cx="992274" cy="50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792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16" descr="Abit"/>
          <p:cNvPicPr preferRelativeResize="0"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0875981" y="6334316"/>
            <a:ext cx="992274" cy="50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000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6CE3F-82CE-43AD-A231-6835E64E734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14603-900B-4F8F-B8F9-1E087011B1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439241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BEA0A92-3AA0-4744-B764-603E5E3FAACD}" type="datetime1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EA0BBC11-B3C3-4228-8CAE-F063D05283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10642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08C49-5BBD-4A39-8CE2-9B7EB507B0B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DDF-0973-4E8E-A144-1000B287C5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1902993"/>
      </p:ext>
    </p:extLst>
  </p:cSld>
  <p:clrMapOvr>
    <a:masterClrMapping/>
  </p:clrMapOvr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F8006-0FE5-4BA9-B89D-5FEF98346F8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5275-DC19-4FF5-A223-70BECB7A47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993959"/>
      </p:ext>
    </p:extLst>
  </p:cSld>
  <p:clrMapOvr>
    <a:masterClrMapping/>
  </p:clrMapOvr>
  <p:hf sldNum="0"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B2C95-1004-4F73-8263-7FC828A9E8F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BD669-E938-4F88-80D2-44B5E04FB5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491668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427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0E04-122E-403A-A358-63C0768136DA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00C3-6098-429F-8A12-5CD2C8309A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3822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4B9B-F057-43B0-AE80-E0C48D9160F1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D213-666C-4368-B7E9-0167ADD441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2528834"/>
      </p:ext>
    </p:extLst>
  </p:cSld>
  <p:clrMapOvr>
    <a:masterClrMapping/>
  </p:clrMapOvr>
  <p:hf sldNum="0"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83671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998763"/>
            <a:ext cx="4011084" cy="423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B096-6653-4874-A8F2-73EDE6117675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08FEF-6D47-4332-BAB5-3CDD31E46B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648861"/>
      </p:ext>
    </p:extLst>
  </p:cSld>
  <p:clrMapOvr>
    <a:masterClrMapping/>
  </p:clrMapOvr>
  <p:hf sldNum="0"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8EE74-D5F5-434F-8A7C-498B3B742D5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75356-B311-4086-9E75-42605FF86B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1365977"/>
      </p:ext>
    </p:extLst>
  </p:cSld>
  <p:clrMapOvr>
    <a:masterClrMapping/>
  </p:clrMapOvr>
  <p:hf sldNum="0"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78CE-ECBF-42C3-9A7E-65F6E3457A1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338C-E5F5-41B9-BF2F-499060DD6C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811892"/>
      </p:ext>
    </p:extLst>
  </p:cSld>
  <p:clrMapOvr>
    <a:masterClrMapping/>
  </p:clrMapOvr>
  <p:hf sldNum="0"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C7CD8-2EC0-46B5-BCBF-384DF06FCA1B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94AD8-3CE1-4035-A5D9-A8A5F75615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0298216"/>
      </p:ext>
    </p:extLst>
  </p:cSld>
  <p:clrMapOvr>
    <a:masterClrMapping/>
  </p:clrMapOvr>
  <p:hf sldNum="0"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E24AAF6-4956-4C38-A7B2-88E2062BA21E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5DD259-7123-4FB2-A9DF-879625A703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2548515"/>
      </p:ext>
    </p:extLst>
  </p:cSld>
  <p:clrMapOvr>
    <a:masterClrMapping/>
  </p:clrMapOvr>
  <p:transition spd="med"/>
  <p:hf sldNum="0"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7962829"/>
      </p:ext>
    </p:extLst>
  </p:cSld>
  <p:clrMapOvr>
    <a:masterClrMapping/>
  </p:clrMapOvr>
  <p:transition>
    <p:fade thruBlk="1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3216" y="274638"/>
            <a:ext cx="11617291" cy="49006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32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7916CE3F-82CE-43AD-A231-6835E64E734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E17368C5-50A6-4793-A39F-F99DD47B2A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518535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6BEA0A92-3AA0-4744-B764-603E5E3FAACD}" type="datetime1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95044D2F-41F1-42EA-A1B6-1BF8D84312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1512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E9908C49-5BBD-4A39-8CE2-9B7EB507B0B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AB296954-176F-4DCF-89BA-47C28DE89E0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24335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A5BF8006-0FE5-4BA9-B89D-5FEF98346F8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53A2E7C1-AD41-4275-88DA-E05F628479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4911877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4CDB2C95-1004-4F73-8263-7FC828A9E8F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C1835FB1-45CE-47A0-891C-B44BFFBD5F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29010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BEA0A92-3AA0-4744-B764-603E5E3FAACD}" type="datetime1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EA0BBC11-B3C3-4228-8CAE-F063D05283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1376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BEFC0E04-122E-403A-A358-63C0768136DA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03FBBD03-1CFD-4678-9292-714072DD8A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32783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FB554B9B-F057-43B0-AE80-E0C48D9160F1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B00725E4-FD97-4673-BF98-1B3E027DC9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935734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83671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998763"/>
            <a:ext cx="4011084" cy="423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BDE2B096-6653-4874-A8F2-73EDE6117675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36D27358-8E25-4F9B-A244-1C099F402B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84412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8C48EE74-D5F5-434F-8A7C-498B3B742D5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D7844C5F-8F8B-401D-B670-330526DF2D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1811949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7A1078CE-ECBF-42C3-9A7E-65F6E3457A1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64580793-8631-47E5-8FD4-5E35E6AD6C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707558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1C1C7CD8-2EC0-46B5-BCBF-384DF06FCA1B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399A0D29-591A-49EA-A0D7-CC3E5BB2C8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61257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DE24AAF6-4956-4C38-A7B2-88E2062BA21E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>
            <a:lvl1pPr>
              <a:defRPr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EFB4DE95-7A32-4C11-AB4B-72C491C301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371523"/>
      </p:ext>
    </p:extLst>
  </p:cSld>
  <p:clrMapOvr>
    <a:masterClrMapping/>
  </p:clrMapOvr>
  <p:transition spd="med"/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477246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147799"/>
      </p:ext>
    </p:extLst>
  </p:cSld>
  <p:clrMapOvr>
    <a:masterClrMapping/>
  </p:clrMapOvr>
  <p:transition>
    <p:push dir="r"/>
  </p:transition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20695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08C49-5BBD-4A39-8CE2-9B7EB507B0B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DDF-0973-4E8E-A144-1000B287C5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216694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314504"/>
      </p:ext>
    </p:extLst>
  </p:cSld>
  <p:clrMapOvr>
    <a:masterClrMapping/>
  </p:clrMapOvr>
  <p:transition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677668"/>
      </p:ext>
    </p:extLst>
  </p:cSld>
  <p:clrMapOvr>
    <a:masterClrMapping/>
  </p:clrMapOvr>
  <p:transition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58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6CE3F-82CE-43AD-A231-6835E64E734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14603-900B-4F8F-B8F9-1E087011B1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9048339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BEA0A92-3AA0-4744-B764-603E5E3FAACD}" type="datetime1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EA0BBC11-B3C3-4228-8CAE-F063D05283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52570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3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08C49-5BBD-4A39-8CE2-9B7EB507B0B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DDF-0973-4E8E-A144-1000B287C5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0418569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F8006-0FE5-4BA9-B89D-5FEF98346F8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5275-DC19-4FF5-A223-70BECB7A47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945043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8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8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B2C95-1004-4F73-8263-7FC828A9E8F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BD669-E938-4F88-80D2-44B5E04FB5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14278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0E04-122E-403A-A358-63C0768136DA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00C3-6098-429F-8A12-5CD2C8309A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1768920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4B9B-F057-43B0-AE80-E0C48D9160F1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D213-666C-4368-B7E9-0167ADD441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90343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83671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998763"/>
            <a:ext cx="4011084" cy="423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B096-6653-4874-A8F2-73EDE6117675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08FEF-6D47-4332-BAB5-3CDD31E46B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819333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F8006-0FE5-4BA9-B89D-5FEF98346F8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5275-DC19-4FF5-A223-70BECB7A47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865746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8EE74-D5F5-434F-8A7C-498B3B742D5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75356-B311-4086-9E75-42605FF86B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9421223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78CE-ECBF-42C3-9A7E-65F6E3457A1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338C-E5F5-41B9-BF2F-499060DD6C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400199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C7CD8-2EC0-46B5-BCBF-384DF06FCA1B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94AD8-3CE1-4035-A5D9-A8A5F75615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4900146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E24AAF6-4956-4C38-A7B2-88E2062BA21E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83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83"/>
            <a:ext cx="1016000" cy="365125"/>
          </a:xfr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5DD259-7123-4FB2-A9DF-879625A703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2113137"/>
      </p:ext>
    </p:extLst>
  </p:cSld>
  <p:clrMapOvr>
    <a:masterClrMapping/>
  </p:clrMapOvr>
  <p:transition spd="med"/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689245"/>
      </p:ext>
    </p:extLst>
  </p:cSld>
  <p:clrMapOvr>
    <a:masterClrMapping/>
  </p:clrMapOvr>
  <p:transition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242471"/>
      </p:ext>
    </p:extLst>
  </p:cSld>
  <p:clrMapOvr>
    <a:masterClrMapping/>
  </p:clrMapOvr>
  <p:transition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467" y="274638"/>
            <a:ext cx="10248933" cy="914400"/>
          </a:xfrm>
        </p:spPr>
        <p:txBody>
          <a:bodyPr>
            <a:noAutofit/>
          </a:bodyPr>
          <a:lstStyle>
            <a:lvl1pPr marL="742950" indent="-742950" algn="l">
              <a:buFont typeface="+mj-lt"/>
              <a:buNone/>
              <a:defRPr lang="pt-BR" sz="28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9D3E5-AB91-4B30-BE27-86CFF5F5940E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F6ED9A-76C4-43EB-9B8F-315A50F41CA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3" y="274638"/>
            <a:ext cx="685729" cy="914400"/>
          </a:xfrm>
        </p:spPr>
        <p:txBody>
          <a:bodyPr anchor="ctr"/>
          <a:lstStyle>
            <a:lvl1pPr>
              <a:buNone/>
              <a:defRPr lang="pt-BR" sz="5000" kern="1200" dirty="0" smtClean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023709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6CE3F-82CE-43AD-A231-6835E64E734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14603-900B-4F8F-B8F9-1E087011B1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2594314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BEA0A92-3AA0-4744-B764-603E5E3FAACD}" type="datetime1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EA0BBC11-B3C3-4228-8CAE-F063D05283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6075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08C49-5BBD-4A39-8CE2-9B7EB507B0B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DDF-0973-4E8E-A144-1000B287C5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0747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B2C95-1004-4F73-8263-7FC828A9E8F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BD669-E938-4F88-80D2-44B5E04FB5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368596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F8006-0FE5-4BA9-B89D-5FEF98346F8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5275-DC19-4FF5-A223-70BECB7A47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8286766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B2C95-1004-4F73-8263-7FC828A9E8F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BD669-E938-4F88-80D2-44B5E04FB5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693831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0E04-122E-403A-A358-63C0768136DA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00C3-6098-429F-8A12-5CD2C8309A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024993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4B9B-F057-43B0-AE80-E0C48D9160F1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D213-666C-4368-B7E9-0167ADD441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7567610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83671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998763"/>
            <a:ext cx="4011084" cy="423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B096-6653-4874-A8F2-73EDE6117675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08FEF-6D47-4332-BAB5-3CDD31E46B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2163507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8EE74-D5F5-434F-8A7C-498B3B742D5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75356-B311-4086-9E75-42605FF86B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276611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78CE-ECBF-42C3-9A7E-65F6E3457A17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338C-E5F5-41B9-BF2F-499060DD6C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6992198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C7CD8-2EC0-46B5-BCBF-384DF06FCA1B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94AD8-3CE1-4035-A5D9-A8A5F75615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074380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E24AAF6-4956-4C38-A7B2-88E2062BA21E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5DD259-7123-4FB2-A9DF-879625A703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866927"/>
      </p:ext>
    </p:extLst>
  </p:cSld>
  <p:clrMapOvr>
    <a:masterClrMapping/>
  </p:clrMapOvr>
  <p:transition spd="med"/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594762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0E04-122E-403A-A358-63C0768136DA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00C3-6098-429F-8A12-5CD2C8309A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9641916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467" y="274638"/>
            <a:ext cx="10248933" cy="914400"/>
          </a:xfrm>
        </p:spPr>
        <p:txBody>
          <a:bodyPr>
            <a:noAutofit/>
          </a:bodyPr>
          <a:lstStyle>
            <a:lvl1pPr marL="742950" indent="-742950" algn="l">
              <a:buFont typeface="+mj-lt"/>
              <a:buNone/>
              <a:defRPr lang="pt-BR" sz="28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9D3E5-AB91-4B30-BE27-86CFF5F5940E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F6ED9A-76C4-43EB-9B8F-315A50F41CA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74638"/>
            <a:ext cx="685729" cy="914400"/>
          </a:xfrm>
        </p:spPr>
        <p:txBody>
          <a:bodyPr anchor="ctr"/>
          <a:lstStyle>
            <a:lvl1pPr>
              <a:buNone/>
              <a:defRPr lang="pt-BR" sz="5000" kern="1200" dirty="0" smtClean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647845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3216" y="274638"/>
            <a:ext cx="11617291" cy="49006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56001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FDF51FC-73B4-4326-ACEF-0B83F8F31633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1AD5E4E-A809-455E-BA79-46F845081E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029322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6CF0148-3D12-4E1C-A354-E1507ECF02A1}" type="datetime1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ea typeface="+mn-ea"/>
              </a:defRPr>
            </a:lvl1pPr>
          </a:lstStyle>
          <a:p>
            <a:pPr>
              <a:defRPr/>
            </a:pPr>
            <a:fld id="{6FE3B8CB-42DD-466E-BF84-AF80264FE0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3484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3B9D4C1-5A68-42B0-BB57-FC7C194A0E7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9D8E0FD4-972F-4F4A-BBA7-79A4C24BC37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737569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FB78D69-C0C3-43E4-BB46-9E713637CA5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5746209-BC70-40BE-9717-94256804E8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21441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78F0454-37EE-49F9-93FD-007387232882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BC2C380-57F1-4DD2-9914-95C06DA700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450079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1F4A0DF-E15E-442D-9FB7-DBB4C02C6070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5EF8797-639F-4C14-A11D-B494FEBF24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7393201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E1E838F-82C3-48D3-AAE4-CAB2824EC29D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91C83DF-82D4-490D-AC56-CFEE6C2D93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78960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83671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998763"/>
            <a:ext cx="4011084" cy="423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99AAC70-9F7C-4154-8985-2A64FA54580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04CBC4E8-98C2-483F-A802-7806FED625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08066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4B9B-F057-43B0-AE80-E0C48D9160F1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D213-666C-4368-B7E9-0167ADD441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26474"/>
      </p:ext>
    </p:extLst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8D8582D0-0574-429F-BD1F-22EA2D1CE58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FC69EA4-9E11-4968-9ACF-1FDED54D93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0881021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E04FCED-20C1-4D19-8334-5EE3B208A663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925D7D6-E8C0-4B2C-8651-69DBB8E9A8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11988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5B11CFE-756F-4FF7-8097-BD0264BB8075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E025375-CABF-4BF6-B4F9-9E2B6E7C7F1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1469768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D85FF914-A8CE-42E1-909A-3C44A688AA4D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6FB68B7C-792A-4A1A-AB6F-6B38310D3D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9553698"/>
      </p:ext>
    </p:extLst>
  </p:cSld>
  <p:clrMapOvr>
    <a:masterClrMapping/>
  </p:clrMapOvr>
  <p:transition spd="med"/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808193"/>
      </p:ext>
    </p:extLst>
  </p:cSld>
  <p:clrMapOvr>
    <a:masterClrMapping/>
  </p:clrMapOvr>
  <p:transition>
    <p:push dir="r"/>
  </p:transition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269360"/>
      </p:ext>
    </p:extLst>
  </p:cSld>
  <p:clrMapOvr>
    <a:masterClrMapping/>
  </p:clrMapOvr>
  <p:transition>
    <p:fade thruBlk="1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6CE3F-82CE-43AD-A231-6835E64E734F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14603-900B-4F8F-B8F9-1E087011B1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1730001"/>
      </p:ext>
    </p:extLst>
  </p:cSld>
  <p:clrMapOvr>
    <a:masterClrMapping/>
  </p:clrMapOvr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BEA0A92-3AA0-4744-B764-603E5E3FAACD}" type="datetime1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EA0BBC11-B3C3-4228-8CAE-F063D05283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43068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08C49-5BBD-4A39-8CE2-9B7EB507B0BF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DDF-0973-4E8E-A144-1000B287C5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945492"/>
      </p:ext>
    </p:extLst>
  </p:cSld>
  <p:clrMapOvr>
    <a:masterClrMapping/>
  </p:clrMapOvr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F8006-0FE5-4BA9-B89D-5FEF98346F87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5275-DC19-4FF5-A223-70BECB7A47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57235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83671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998763"/>
            <a:ext cx="4011084" cy="423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B096-6653-4874-A8F2-73EDE6117675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08FEF-6D47-4332-BAB5-3CDD31E46B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819921"/>
      </p:ext>
    </p:extLst>
  </p:cSld>
  <p:clrMapOvr>
    <a:masterClrMapping/>
  </p:clrMapOvr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B2C95-1004-4F73-8263-7FC828A9E8FC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BD669-E938-4F88-80D2-44B5E04FB5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499522"/>
      </p:ext>
    </p:extLst>
  </p:cSld>
  <p:clrMapOvr>
    <a:masterClrMapping/>
  </p:clrMapOvr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0E04-122E-403A-A358-63C0768136DA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00C3-6098-429F-8A12-5CD2C8309A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861881"/>
      </p:ext>
    </p:extLst>
  </p:cSld>
  <p:clrMapOvr>
    <a:masterClrMapping/>
  </p:clrMapOvr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4B9B-F057-43B0-AE80-E0C48D9160F1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D213-666C-4368-B7E9-0167ADD441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5840968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836712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998763"/>
            <a:ext cx="4011084" cy="4238550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B096-6653-4874-A8F2-73EDE6117675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08FEF-6D47-4332-BAB5-3CDD31E46B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452939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8EE74-D5F5-434F-8A7C-498B3B742D5F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75356-B311-4086-9E75-42605FF86B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6493710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78CE-ECBF-42C3-9A7E-65F6E3457A17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338C-E5F5-41B9-BF2F-499060DD6C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559814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C7CD8-2EC0-46B5-BCBF-384DF06FCA1B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94AD8-3CE1-4035-A5D9-A8A5F75615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236560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E24AAF6-4956-4C38-A7B2-88E2062BA21E}" type="datetime1">
              <a:rPr lang="en-US"/>
              <a:pPr>
                <a:defRPr/>
              </a:pPr>
              <a:t>11/22/2016</a:t>
            </a:fld>
            <a:endParaRPr lang="pt-BR" sz="75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53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53"/>
            <a:ext cx="1016000" cy="365125"/>
          </a:xfr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5DD259-7123-4FB2-A9DF-879625A703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8340440"/>
      </p:ext>
    </p:extLst>
  </p:cSld>
  <p:clrMapOvr>
    <a:masterClrMapping/>
  </p:clrMapOvr>
  <p:transition spd="med"/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645312"/>
      </p:ext>
    </p:extLst>
  </p:cSld>
  <p:clrMapOvr>
    <a:masterClrMapping/>
  </p:clrMapOvr>
  <p:transition>
    <p:fade thruBlk="1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445515"/>
      </p:ext>
    </p:extLst>
  </p:cSld>
  <p:clrMapOvr>
    <a:masterClrMapping/>
  </p:clrMapOvr>
  <p:transition>
    <p:push dir="r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8EE74-D5F5-434F-8A7C-498B3B742D5F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75356-B311-4086-9E75-42605FF86B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4222013"/>
      </p:ext>
    </p:extLst>
  </p:cSld>
  <p:clrMapOvr>
    <a:masterClrMapping/>
  </p:clrMapOvr>
  <p:hf sldNum="0"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156016"/>
      </p:ext>
    </p:extLst>
  </p:cSld>
  <p:clrMapOvr>
    <a:masterClrMapping/>
  </p:clrMapOvr>
  <p:transition>
    <p:fade thruBlk="1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468" y="274638"/>
            <a:ext cx="10248933" cy="914400"/>
          </a:xfrm>
        </p:spPr>
        <p:txBody>
          <a:bodyPr>
            <a:noAutofit/>
          </a:bodyPr>
          <a:lstStyle>
            <a:lvl1pPr marL="557213" indent="-557213" algn="l">
              <a:buFont typeface="+mj-lt"/>
              <a:buNone/>
              <a:defRPr lang="pt-BR" sz="21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9D3E5-AB91-4B30-BE27-86CFF5F5940E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F6ED9A-76C4-43EB-9B8F-315A50F41CA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2" y="274638"/>
            <a:ext cx="685729" cy="914400"/>
          </a:xfrm>
        </p:spPr>
        <p:txBody>
          <a:bodyPr anchor="ctr"/>
          <a:lstStyle>
            <a:lvl1pPr>
              <a:buNone/>
              <a:defRPr lang="pt-BR" sz="3750" kern="1200" dirty="0" smtClean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257175" lvl="0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8015888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3217" y="274638"/>
            <a:ext cx="11617291" cy="49006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6625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468" y="274638"/>
            <a:ext cx="10248933" cy="914400"/>
          </a:xfrm>
        </p:spPr>
        <p:txBody>
          <a:bodyPr>
            <a:noAutofit/>
          </a:bodyPr>
          <a:lstStyle>
            <a:lvl1pPr marL="557213" indent="-557213" algn="l">
              <a:buFont typeface="+mj-lt"/>
              <a:buNone/>
              <a:defRPr lang="pt-BR" sz="2100" kern="1200" dirty="0" smtClean="0">
                <a:solidFill>
                  <a:srgbClr val="EEECE1">
                    <a:lumMod val="25000"/>
                  </a:srgbClr>
                </a:solidFill>
                <a:latin typeface="Gill Sans MT" pitchFamily="34" charset="0"/>
                <a:ea typeface="+mn-ea"/>
                <a:cs typeface="+mn-cs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18"/>
          </p:nvPr>
        </p:nvSpPr>
        <p:spPr>
          <a:xfrm>
            <a:off x="609602" y="274638"/>
            <a:ext cx="685729" cy="914400"/>
          </a:xfrm>
        </p:spPr>
        <p:txBody>
          <a:bodyPr anchor="ctr"/>
          <a:lstStyle>
            <a:lvl1pPr>
              <a:buNone/>
              <a:defRPr lang="pt-BR" sz="3750" kern="1200" dirty="0" smtClean="0">
                <a:solidFill>
                  <a:srgbClr val="EEECE1">
                    <a:lumMod val="75000"/>
                  </a:srgbClr>
                </a:solidFill>
                <a:latin typeface="Calisto MT" pitchFamily="18" charset="0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33CE258B-B599-4C56-B10D-CC0844279AE4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fld id="{5F7BD454-B30A-4DBF-8027-05E6260ABB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38575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FDF51FC-73B4-4326-ACEF-0B83F8F31633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1AD5E4E-A809-455E-BA79-46F845081E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761245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6CF0148-3D12-4E1C-A354-E1507ECF02A1}" type="datetime1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ea typeface="+mn-ea"/>
              </a:defRPr>
            </a:lvl1pPr>
          </a:lstStyle>
          <a:p>
            <a:pPr>
              <a:defRPr/>
            </a:pPr>
            <a:fld id="{6FE3B8CB-42DD-466E-BF84-AF80264FE0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59395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3B9D4C1-5A68-42B0-BB57-FC7C194A0E7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9D8E0FD4-972F-4F4A-BBA7-79A4C24BC37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0505065"/>
      </p:ext>
    </p:extLst>
  </p:cSld>
  <p:clrMapOvr>
    <a:masterClrMapping/>
  </p:clrMapOvr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FB78D69-C0C3-43E4-BB46-9E713637CA5C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5746209-BC70-40BE-9717-94256804E8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771511"/>
      </p:ext>
    </p:extLst>
  </p:cSld>
  <p:clrMapOvr>
    <a:masterClrMapping/>
  </p:clrMapOvr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78F0454-37EE-49F9-93FD-007387232882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BC2C380-57F1-4DD2-9914-95C06DA700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929101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1F4A0DF-E15E-442D-9FB7-DBB4C02C6070}" type="datetime1">
              <a:rPr lang="en-US"/>
              <a:pPr>
                <a:defRPr/>
              </a:pPr>
              <a:t>11/22/2016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5EF8797-639F-4C14-A11D-B494FEBF24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5088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3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3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48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slideLayout" Target="../slideLayouts/slideLayout92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95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slideLayout" Target="../slideLayouts/slideLayout10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10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5BC27-D23F-4ABC-A46F-9824B6C5E032}" type="datetime1">
              <a:rPr lang="en-US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11/22/2016</a:t>
            </a:fld>
            <a:endParaRPr lang="en-US" sz="1000">
              <a:solidFill>
                <a:srgbClr val="A0A0A0"/>
              </a:solidFill>
              <a:ea typeface="MS PGothic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8E4FF1-291C-4459-9118-BACEB53A782E}" type="slidenum">
              <a:rPr lang="pt-BR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073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6" r:id="rId13"/>
    <p:sldLayoutId id="2147483946" r:id="rId1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5BC27-D23F-4ABC-A46F-9824B6C5E032}" type="datetime1">
              <a:rPr lang="en-US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11/22/2016</a:t>
            </a:fld>
            <a:endParaRPr lang="en-US" sz="1000">
              <a:solidFill>
                <a:srgbClr val="A0A0A0"/>
              </a:solidFill>
              <a:ea typeface="MS PGothic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8E4FF1-291C-4459-9118-BACEB53A782E}" type="slidenum">
              <a:rPr lang="pt-BR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427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2" r:id="rId13"/>
    <p:sldLayoutId id="2147483933" r:id="rId1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126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MS PGothic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5BC27-D23F-4ABC-A46F-9824B6C5E032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11/22/2016</a:t>
            </a:fld>
            <a:endParaRPr lang="en-US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Calibri" charset="0"/>
                <a:ea typeface="MS PGothic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516701-F6FC-498B-8452-645B5DAC4D68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728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8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5BC27-D23F-4ABC-A46F-9824B6C5E032}" type="datetime1">
              <a:rPr lang="en-US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11/22/2016</a:t>
            </a:fld>
            <a:endParaRPr lang="en-US" sz="1000">
              <a:solidFill>
                <a:srgbClr val="A0A0A0"/>
              </a:solidFill>
              <a:ea typeface="MS PGothic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8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8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8E4FF1-291C-4459-9118-BACEB53A782E}" type="slidenum">
              <a:rPr lang="pt-BR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039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2" r:id="rId14"/>
    <p:sldLayoutId id="2147483723" r:id="rId1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5BC27-D23F-4ABC-A46F-9824B6C5E032}" type="datetime1">
              <a:rPr lang="en-US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11/22/2016</a:t>
            </a:fld>
            <a:endParaRPr lang="en-US" sz="1000">
              <a:solidFill>
                <a:srgbClr val="A0A0A0"/>
              </a:solidFill>
              <a:ea typeface="MS PGothic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8E4FF1-291C-4459-9118-BACEB53A782E}" type="slidenum">
              <a:rPr lang="pt-BR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341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8" r:id="rId13"/>
    <p:sldLayoutId id="2147483740" r:id="rId14"/>
    <p:sldLayoutId id="2147483741" r:id="rId1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  <a:ea typeface="MS PGothic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5EF92B-3B21-4791-BA32-852090C22844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11/22/2016</a:t>
            </a:fld>
            <a:endParaRPr lang="en-US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+mn-lt"/>
                <a:ea typeface="MS PGothic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F18A2F-2354-42C6-A839-AC290458BB99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782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5BC27-D23F-4ABC-A46F-9824B6C5E032}" type="datetime1">
              <a:rPr lang="en-US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11/22/2016</a:t>
            </a:fld>
            <a:endParaRPr lang="en-US" sz="750">
              <a:solidFill>
                <a:srgbClr val="A0A0A0"/>
              </a:solidFill>
              <a:ea typeface="MS PGothic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5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75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8E4FF1-291C-4459-9118-BACEB53A782E}" type="slidenum">
              <a:rPr lang="pt-BR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99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6" r:id="rId16"/>
    <p:sldLayoutId id="2147483807" r:id="rId17"/>
    <p:sldLayoutId id="2147483808" r:id="rId18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8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8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8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8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8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18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685800" algn="l" rtl="0" fontAlgn="base">
        <a:spcBef>
          <a:spcPct val="0"/>
        </a:spcBef>
        <a:spcAft>
          <a:spcPct val="0"/>
        </a:spcAft>
        <a:defRPr sz="18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028700" algn="l" rtl="0" fontAlgn="base">
        <a:spcBef>
          <a:spcPct val="0"/>
        </a:spcBef>
        <a:spcAft>
          <a:spcPct val="0"/>
        </a:spcAft>
        <a:defRPr sz="18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371600" algn="l" rtl="0" fontAlgn="base">
        <a:spcBef>
          <a:spcPct val="0"/>
        </a:spcBef>
        <a:spcAft>
          <a:spcPct val="0"/>
        </a:spcAft>
        <a:defRPr sz="18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05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05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  <a:ea typeface="MS PGothic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5EF92B-3B21-4791-BA32-852090C22844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11/22/2016</a:t>
            </a:fld>
            <a:endParaRPr lang="en-US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+mn-lt"/>
                <a:ea typeface="MS PGothic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F18A2F-2354-42C6-A839-AC290458BB99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721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5BC27-D23F-4ABC-A46F-9824B6C5E032}" type="datetime1">
              <a:rPr lang="en-US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11/22/2016</a:t>
            </a:fld>
            <a:endParaRPr lang="en-US" sz="1000">
              <a:solidFill>
                <a:srgbClr val="A0A0A0"/>
              </a:solidFill>
              <a:ea typeface="MS PGothic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8E4FF1-291C-4459-9118-BACEB53A782E}" type="slidenum">
              <a:rPr lang="pt-BR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15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3" r:id="rId14"/>
    <p:sldLayoutId id="2147483894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AB79C-63DB-4843-8D6C-F5DCC81B67E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40019-ABD1-44CE-B82E-E80C167C02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61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u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" t="3052" r="2179" b="3052"/>
          <a:stretch/>
        </p:blipFill>
        <p:spPr>
          <a:xfrm>
            <a:off x="958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58660" y="3915674"/>
            <a:ext cx="8433339" cy="700555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chemeClr val="accent2">
                    <a:lumMod val="75000"/>
                  </a:schemeClr>
                </a:solidFill>
              </a:rPr>
              <a:t>A </a:t>
            </a:r>
            <a:r>
              <a:rPr lang="pt-BR" sz="3200" b="1" dirty="0" smtClean="0">
                <a:solidFill>
                  <a:schemeClr val="accent2">
                    <a:lumMod val="75000"/>
                  </a:schemeClr>
                </a:solidFill>
              </a:rPr>
              <a:t>DEFESA COMERCIAL BRASILEIRA SOB </a:t>
            </a:r>
            <a:r>
              <a:rPr lang="pt-BR" sz="3200" b="1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pt-BR" sz="3200" b="1" dirty="0" smtClean="0">
                <a:solidFill>
                  <a:schemeClr val="accent2">
                    <a:lumMod val="75000"/>
                  </a:schemeClr>
                </a:solidFill>
              </a:rPr>
              <a:t> ÓTICA DA NOVA COMPOSIÇÃO </a:t>
            </a:r>
            <a:r>
              <a:rPr lang="pt-BR" sz="3200" b="1" dirty="0">
                <a:solidFill>
                  <a:schemeClr val="accent2">
                    <a:lumMod val="75000"/>
                  </a:schemeClr>
                </a:solidFill>
              </a:rPr>
              <a:t>DA CAMEX </a:t>
            </a:r>
            <a:r>
              <a:rPr lang="pt-BR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pt-BR" sz="2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pt-BR" sz="2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2600" b="1" dirty="0" smtClean="0">
                <a:solidFill>
                  <a:schemeClr val="accent2">
                    <a:lumMod val="75000"/>
                  </a:schemeClr>
                </a:solidFill>
              </a:rPr>
              <a:t>Câmara </a:t>
            </a:r>
            <a:r>
              <a:rPr lang="pt-BR" sz="2600" b="1" dirty="0">
                <a:solidFill>
                  <a:schemeClr val="accent2">
                    <a:lumMod val="75000"/>
                  </a:schemeClr>
                </a:solidFill>
              </a:rPr>
              <a:t>dos </a:t>
            </a:r>
            <a:r>
              <a:rPr lang="pt-BR" sz="2600" b="1" dirty="0" smtClean="0">
                <a:solidFill>
                  <a:schemeClr val="accent2">
                    <a:lumMod val="75000"/>
                  </a:schemeClr>
                </a:solidFill>
              </a:rPr>
              <a:t>Deputados</a:t>
            </a:r>
            <a:r>
              <a:rPr lang="pt-BR" sz="2600" dirty="0" smtClean="0">
                <a:solidFill>
                  <a:schemeClr val="bg1"/>
                </a:solidFill>
              </a:rPr>
              <a:t/>
            </a:r>
            <a:br>
              <a:rPr lang="pt-BR" sz="2600" dirty="0" smtClean="0">
                <a:solidFill>
                  <a:schemeClr val="bg1"/>
                </a:solidFill>
              </a:rPr>
            </a:br>
            <a:r>
              <a:rPr lang="pt-BR" sz="2600" dirty="0" smtClean="0">
                <a:solidFill>
                  <a:schemeClr val="bg1"/>
                </a:solidFill>
              </a:rPr>
              <a:t>Comissão </a:t>
            </a:r>
            <a:r>
              <a:rPr lang="pt-BR" sz="2600" dirty="0">
                <a:solidFill>
                  <a:schemeClr val="bg1"/>
                </a:solidFill>
              </a:rPr>
              <a:t>de Desenvolvimento, Indústria, Comércio e Serviços </a:t>
            </a:r>
            <a:endParaRPr lang="pt-BR" sz="2600" b="1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925439" y="5087228"/>
            <a:ext cx="5266561" cy="1159666"/>
          </a:xfrm>
        </p:spPr>
        <p:txBody>
          <a:bodyPr anchor="b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pt-BR" sz="1900" i="1" dirty="0" smtClean="0">
                <a:solidFill>
                  <a:srgbClr val="FFFFFF"/>
                </a:solidFill>
              </a:rPr>
              <a:t>Brasília, 22 de novembro de 2016</a:t>
            </a:r>
            <a:endParaRPr lang="pt-BR" sz="1900" i="1" dirty="0">
              <a:solidFill>
                <a:srgbClr val="FFFFFF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751" y="435625"/>
            <a:ext cx="2909706" cy="143545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378574" y="6246894"/>
            <a:ext cx="4814384" cy="9958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758660" y="5546339"/>
            <a:ext cx="7963593" cy="7005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600" b="1" dirty="0" smtClean="0">
                <a:solidFill>
                  <a:schemeClr val="accent2"/>
                </a:solidFill>
              </a:rPr>
              <a:t>Fernando Pimentel</a:t>
            </a:r>
          </a:p>
          <a:p>
            <a:pPr algn="l"/>
            <a:r>
              <a:rPr lang="pt-BR" sz="2000" b="1" dirty="0" smtClean="0">
                <a:solidFill>
                  <a:schemeClr val="bg1"/>
                </a:solidFill>
              </a:rPr>
              <a:t>Diretor Superintendente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78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9266" y="579358"/>
            <a:ext cx="118110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Possui </a:t>
            </a:r>
            <a:r>
              <a:rPr lang="pt-BR" sz="20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regras claras e objetivas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dentro dos limites dos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cordos estabelecidos na OMC. Os processos 	são essencialmente </a:t>
            </a:r>
            <a:r>
              <a:rPr lang="pt-BR" sz="20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técnicos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está previsto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 principio do contraditório e da ampla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defesa (parte 	nacional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ou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estrangeira). </a:t>
            </a:r>
            <a:r>
              <a:rPr lang="pt-BR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t-BR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ão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há espaço </a:t>
            </a:r>
            <a:r>
              <a:rPr lang="pt-BR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pt-BR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arbitrariedades e favorecimentos</a:t>
            </a:r>
            <a:r>
              <a:rPr lang="pt-BR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pt-BR" sz="2000" b="1" dirty="0" smtClean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000" b="1" u="sng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pt-BR" sz="20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elhorias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são necessárias e bem-vindas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(ex.: modificação do Decreto de antidumping para tornar o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uso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das medidas mais viável para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setores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fragmentados da indústria).</a:t>
            </a:r>
            <a:endParaRPr lang="pt-BR" sz="2000" b="1" dirty="0" smtClean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20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atual estrutura </a:t>
            </a:r>
            <a:r>
              <a:rPr lang="pt-BR" sz="2000" b="1" u="sng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 autoridade </a:t>
            </a:r>
            <a:r>
              <a:rPr lang="pt-BR" sz="20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investigadora brasileira </a:t>
            </a:r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conta com o reconhecimento internacional e 	nacional: </a:t>
            </a:r>
          </a:p>
          <a:p>
            <a:pPr lvl="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- um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único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órgão (DECOM)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determina dumping e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dano 	</a:t>
            </a:r>
          </a:p>
          <a:p>
            <a:pPr lvl="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- processo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decisório vinculado à administração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direta (CAMEX)</a:t>
            </a: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A questão do </a:t>
            </a:r>
            <a:r>
              <a:rPr lang="pt-BR" sz="20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interesse público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importância da institucionalização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dos procedimentos para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	avaliação de interesse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público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 do rigor técnico nas análises.</a:t>
            </a:r>
            <a:endParaRPr lang="pt-BR" sz="2000" b="1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103031"/>
            <a:ext cx="7714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sz="2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SISTEMA BRASILEIRO DE DEFESA COMERCIAL...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71448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ChangeArrowheads="1"/>
          </p:cNvSpPr>
          <p:nvPr/>
        </p:nvSpPr>
        <p:spPr bwMode="auto">
          <a:xfrm>
            <a:off x="3328905" y="5695735"/>
            <a:ext cx="5892214" cy="116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1706563" algn="l"/>
              </a:tabLst>
              <a:defRPr/>
            </a:pPr>
            <a:r>
              <a:rPr lang="pt-BR" i="1" dirty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Rua Marques de Itu, 968 </a:t>
            </a:r>
            <a:r>
              <a:rPr lang="pt-BR" i="1" dirty="0" smtClean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/ </a:t>
            </a:r>
            <a:r>
              <a:rPr lang="pt-BR" i="1" dirty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São Paulo – SP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1706563" algn="l"/>
              </a:tabLst>
              <a:defRPr/>
            </a:pPr>
            <a:r>
              <a:rPr lang="pt-BR" i="1" dirty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www.abit.org.br / abit@abit.org.br  / (+55 11) 3823 6100</a:t>
            </a:r>
          </a:p>
        </p:txBody>
      </p:sp>
      <p:sp>
        <p:nvSpPr>
          <p:cNvPr id="63491" name="Rectangle 7"/>
          <p:cNvSpPr>
            <a:spLocks noChangeArrowheads="1"/>
          </p:cNvSpPr>
          <p:nvPr/>
        </p:nvSpPr>
        <p:spPr bwMode="auto">
          <a:xfrm>
            <a:off x="3945849" y="3041844"/>
            <a:ext cx="4852987" cy="8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50000"/>
              </a:spcAft>
              <a:defRPr/>
            </a:pPr>
            <a:r>
              <a:rPr lang="en-US" sz="6000" b="1" dirty="0" smtClean="0">
                <a:solidFill>
                  <a:prstClr val="white"/>
                </a:solidFill>
                <a:ea typeface="MS PGothic" pitchFamily="34" charset="-128"/>
                <a:cs typeface="Arial" pitchFamily="34" charset="0"/>
              </a:rPr>
              <a:t>OBRIGADO</a:t>
            </a:r>
            <a:endParaRPr lang="en-US" sz="6000" b="1" dirty="0">
              <a:solidFill>
                <a:prstClr val="white"/>
              </a:solidFill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5" name="Picture 16" descr="Abit"/>
          <p:cNvPicPr preferRelativeResize="0">
            <a:picLocks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234176" y="100362"/>
            <a:ext cx="1947164" cy="8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24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1727201" y="493629"/>
            <a:ext cx="8766628" cy="746125"/>
          </a:xfrm>
        </p:spPr>
        <p:txBody>
          <a:bodyPr/>
          <a:lstStyle/>
          <a:p>
            <a:pPr algn="ctr" eaLnBrk="1" hangingPunct="1"/>
            <a:r>
              <a:rPr lang="pt-BR" sz="3200" b="1" dirty="0">
                <a:latin typeface="Calibri" charset="0"/>
                <a:cs typeface="Calibri" charset="0"/>
              </a:rPr>
              <a:t>ESTRUTURA DA CADEIA TEXTIL E DE CONFECÇÃO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7"/>
          <a:stretch/>
        </p:blipFill>
        <p:spPr>
          <a:xfrm>
            <a:off x="1625865" y="1095466"/>
            <a:ext cx="8939525" cy="562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2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aixaDeTexto 14"/>
          <p:cNvSpPr txBox="1">
            <a:spLocks noChangeArrowheads="1"/>
          </p:cNvSpPr>
          <p:nvPr/>
        </p:nvSpPr>
        <p:spPr bwMode="auto">
          <a:xfrm>
            <a:off x="1581151" y="6279922"/>
            <a:ext cx="6372225" cy="46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ts val="300"/>
              </a:spcBef>
              <a:spcAft>
                <a:spcPct val="0"/>
              </a:spcAft>
            </a:pPr>
            <a:r>
              <a:rPr lang="pt-BR" sz="1100" i="1" dirty="0">
                <a:solidFill>
                  <a:srgbClr val="031F2E"/>
                </a:solidFill>
                <a:ea typeface="MS PGothic" pitchFamily="34" charset="-128"/>
                <a:cs typeface="Arial" charset="0"/>
              </a:rPr>
              <a:t>FONTE:  IEMI, Sistema ALICEWEB e IBGE</a:t>
            </a:r>
          </a:p>
          <a:p>
            <a:pPr fontAlgn="base">
              <a:spcBef>
                <a:spcPts val="300"/>
              </a:spcBef>
              <a:spcAft>
                <a:spcPct val="0"/>
              </a:spcAft>
            </a:pPr>
            <a:r>
              <a:rPr lang="pt-BR" sz="1100" i="1" dirty="0">
                <a:solidFill>
                  <a:srgbClr val="031F2E"/>
                </a:solidFill>
                <a:ea typeface="MS PGothic" pitchFamily="34" charset="-128"/>
                <a:cs typeface="Arial" charset="0"/>
              </a:rPr>
              <a:t>Nota</a:t>
            </a:r>
            <a:r>
              <a:rPr lang="pt-BR" sz="1100" i="1" dirty="0" smtClean="0">
                <a:solidFill>
                  <a:srgbClr val="031F2E"/>
                </a:solidFill>
                <a:ea typeface="MS PGothic" pitchFamily="34" charset="-128"/>
                <a:cs typeface="Arial" charset="0"/>
              </a:rPr>
              <a:t>: estimativa</a:t>
            </a:r>
            <a:endParaRPr lang="pt-BR" sz="1100" i="1" dirty="0">
              <a:solidFill>
                <a:srgbClr val="031F2E"/>
              </a:solidFill>
              <a:ea typeface="MS PGothic" pitchFamily="34" charset="-128"/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770387" y="698131"/>
            <a:ext cx="8686796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dirty="0">
                <a:solidFill>
                  <a:srgbClr val="17375E"/>
                </a:solidFill>
                <a:ea typeface="MS PGothic" pitchFamily="34" charset="-128"/>
              </a:rPr>
              <a:t>PERFIL DO SETOR TÊXTIL E DE CONFECÇÕES (</a:t>
            </a:r>
            <a:r>
              <a:rPr lang="pt-BR" sz="3200" b="1" dirty="0" smtClean="0">
                <a:solidFill>
                  <a:srgbClr val="17375E"/>
                </a:solidFill>
                <a:ea typeface="MS PGothic" pitchFamily="34" charset="-128"/>
              </a:rPr>
              <a:t>2015)</a:t>
            </a:r>
            <a:endParaRPr lang="pt-BR" sz="3200" b="1" dirty="0">
              <a:solidFill>
                <a:srgbClr val="17375E"/>
              </a:solidFill>
              <a:ea typeface="MS PGothic" pitchFamily="34" charset="-128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024165" y="4156974"/>
            <a:ext cx="1592263" cy="1628775"/>
            <a:chOff x="-3286125" y="349852"/>
            <a:chExt cx="2111375" cy="2158053"/>
          </a:xfrm>
        </p:grpSpPr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-3286125" y="349852"/>
              <a:ext cx="2111375" cy="2158053"/>
            </a:xfrm>
            <a:prstGeom prst="ellipse">
              <a:avLst/>
            </a:prstGeom>
            <a:solidFill>
              <a:srgbClr val="17375E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/>
          </p:spPr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ea typeface="MS PGothic" pitchFamily="34" charset="-128"/>
                <a:cs typeface="Calibri"/>
              </a:endParaRPr>
            </a:p>
          </p:txBody>
        </p:sp>
        <p:sp>
          <p:nvSpPr>
            <p:cNvPr id="44065" name="TextBox 75"/>
            <p:cNvSpPr txBox="1">
              <a:spLocks noChangeArrowheads="1"/>
            </p:cNvSpPr>
            <p:nvPr/>
          </p:nvSpPr>
          <p:spPr bwMode="auto">
            <a:xfrm>
              <a:off x="-3127022" y="817071"/>
              <a:ext cx="1781764" cy="734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50000"/>
                </a:spcAft>
              </a:pPr>
              <a:r>
                <a:rPr lang="pt-BR" sz="3600" b="1" dirty="0">
                  <a:solidFill>
                    <a:srgbClr val="FFFFFF"/>
                  </a:solidFill>
                  <a:ea typeface="MS PGothic" pitchFamily="34" charset="-128"/>
                </a:rPr>
                <a:t>4º</a:t>
              </a:r>
              <a:endParaRPr lang="pt-BR" sz="3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4066" name="TextBox 76"/>
            <p:cNvSpPr txBox="1">
              <a:spLocks noChangeArrowheads="1"/>
            </p:cNvSpPr>
            <p:nvPr/>
          </p:nvSpPr>
          <p:spPr bwMode="auto">
            <a:xfrm>
              <a:off x="-3138229" y="1454978"/>
              <a:ext cx="1826588" cy="611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>
                  <a:solidFill>
                    <a:srgbClr val="FFFFFF"/>
                  </a:solidFill>
                  <a:ea typeface="MS PGothic" pitchFamily="34" charset="-128"/>
                </a:rPr>
                <a:t>Lugar no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>
                  <a:solidFill>
                    <a:srgbClr val="FFFFFF"/>
                  </a:solidFill>
                  <a:ea typeface="MS PGothic" pitchFamily="34" charset="-128"/>
                </a:rPr>
                <a:t>Ranking Mundial</a:t>
              </a:r>
            </a:p>
          </p:txBody>
        </p:sp>
      </p:grpSp>
      <p:grpSp>
        <p:nvGrpSpPr>
          <p:cNvPr id="3" name="Group 25"/>
          <p:cNvGrpSpPr/>
          <p:nvPr/>
        </p:nvGrpSpPr>
        <p:grpSpPr>
          <a:xfrm>
            <a:off x="2844721" y="4156683"/>
            <a:ext cx="1593491" cy="1628720"/>
            <a:chOff x="-3286125" y="349852"/>
            <a:chExt cx="2111375" cy="2158053"/>
          </a:xfrm>
          <a:solidFill>
            <a:srgbClr val="E46C0A"/>
          </a:solidFill>
        </p:grpSpPr>
        <p:sp>
          <p:nvSpPr>
            <p:cNvPr id="27" name="Oval 26"/>
            <p:cNvSpPr/>
            <p:nvPr/>
          </p:nvSpPr>
          <p:spPr>
            <a:xfrm>
              <a:off x="-3286125" y="349852"/>
              <a:ext cx="2111375" cy="21580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cs typeface="Calibri"/>
              </a:endParaRPr>
            </a:p>
          </p:txBody>
        </p:sp>
        <p:sp>
          <p:nvSpPr>
            <p:cNvPr id="28" name="TextBox 75"/>
            <p:cNvSpPr txBox="1">
              <a:spLocks noChangeArrowheads="1"/>
            </p:cNvSpPr>
            <p:nvPr/>
          </p:nvSpPr>
          <p:spPr bwMode="auto">
            <a:xfrm>
              <a:off x="-3127022" y="817071"/>
              <a:ext cx="1781764" cy="734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Aft>
                  <a:spcPct val="50000"/>
                </a:spcAft>
                <a:defRPr/>
              </a:pPr>
              <a:r>
                <a:rPr lang="pt-BR" sz="3600" dirty="0" smtClean="0">
                  <a:solidFill>
                    <a:prstClr val="white"/>
                  </a:solidFill>
                  <a:latin typeface="Calibri" charset="0"/>
                  <a:ea typeface="BlissBold" charset="0"/>
                </a:rPr>
                <a:t>2,5</a:t>
              </a:r>
              <a:endParaRPr lang="pt-BR" sz="3200" dirty="0">
                <a:solidFill>
                  <a:prstClr val="white"/>
                </a:solidFill>
                <a:latin typeface="Calibri" charset="0"/>
                <a:ea typeface="BlissBold" charset="0"/>
              </a:endParaRPr>
            </a:p>
          </p:txBody>
        </p:sp>
        <p:sp>
          <p:nvSpPr>
            <p:cNvPr id="29" name="TextBox 76"/>
            <p:cNvSpPr txBox="1">
              <a:spLocks noChangeArrowheads="1"/>
            </p:cNvSpPr>
            <p:nvPr/>
          </p:nvSpPr>
          <p:spPr bwMode="auto">
            <a:xfrm>
              <a:off x="-3138229" y="1454978"/>
              <a:ext cx="1936540" cy="61170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pt-BR" sz="1200" dirty="0">
                  <a:solidFill>
                    <a:prstClr val="white"/>
                  </a:solidFill>
                  <a:latin typeface="Calibri" charset="0"/>
                  <a:ea typeface="BlissLight" charset="0"/>
                </a:rPr>
                <a:t>Bilhões de </a:t>
              </a:r>
              <a:r>
                <a:rPr lang="pt-BR" sz="1200" dirty="0" smtClean="0">
                  <a:solidFill>
                    <a:prstClr val="white"/>
                  </a:solidFill>
                  <a:latin typeface="Calibri" charset="0"/>
                  <a:ea typeface="BlissLight" charset="0"/>
                </a:rPr>
                <a:t>Reais</a:t>
              </a:r>
              <a:endParaRPr lang="pt-BR" sz="1200" dirty="0">
                <a:solidFill>
                  <a:prstClr val="white"/>
                </a:solidFill>
                <a:latin typeface="Calibri" charset="0"/>
                <a:ea typeface="BlissLight" charset="0"/>
              </a:endParaRPr>
            </a:p>
            <a:p>
              <a:pPr algn="ctr" eaLnBrk="1" hangingPunct="1">
                <a:defRPr/>
              </a:pPr>
              <a:r>
                <a:rPr lang="pt-BR" sz="1200" dirty="0">
                  <a:solidFill>
                    <a:prstClr val="white"/>
                  </a:solidFill>
                  <a:latin typeface="Calibri" charset="0"/>
                  <a:ea typeface="BlissLight" charset="0"/>
                </a:rPr>
                <a:t>em </a:t>
              </a:r>
              <a:r>
                <a:rPr lang="pt-BR" sz="1200" dirty="0" smtClean="0">
                  <a:solidFill>
                    <a:prstClr val="white"/>
                  </a:solidFill>
                  <a:latin typeface="Calibri" charset="0"/>
                  <a:ea typeface="BlissLight" charset="0"/>
                </a:rPr>
                <a:t>investimentos</a:t>
              </a:r>
              <a:endParaRPr lang="pt-BR" sz="1200" dirty="0">
                <a:solidFill>
                  <a:prstClr val="white"/>
                </a:solidFill>
                <a:latin typeface="Calibri" charset="0"/>
                <a:ea typeface="BlissLight" charset="0"/>
              </a:endParaRP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4584927" y="4156974"/>
            <a:ext cx="1593850" cy="1628775"/>
            <a:chOff x="-3286125" y="349852"/>
            <a:chExt cx="2111375" cy="2158053"/>
          </a:xfrm>
        </p:grpSpPr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-3286125" y="349852"/>
              <a:ext cx="2111375" cy="2158053"/>
            </a:xfrm>
            <a:prstGeom prst="ellipse">
              <a:avLst/>
            </a:prstGeom>
            <a:solidFill>
              <a:srgbClr val="17375E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/>
          </p:spPr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ea typeface="MS PGothic" pitchFamily="34" charset="-128"/>
                <a:cs typeface="Calibri"/>
              </a:endParaRPr>
            </a:p>
          </p:txBody>
        </p:sp>
        <p:sp>
          <p:nvSpPr>
            <p:cNvPr id="44062" name="TextBox 75"/>
            <p:cNvSpPr txBox="1">
              <a:spLocks noChangeArrowheads="1"/>
            </p:cNvSpPr>
            <p:nvPr/>
          </p:nvSpPr>
          <p:spPr bwMode="auto">
            <a:xfrm>
              <a:off x="-3127022" y="817071"/>
              <a:ext cx="1781764" cy="734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50000"/>
                </a:spcAft>
              </a:pPr>
              <a:r>
                <a:rPr lang="pt-BR" sz="3600" b="1" dirty="0" smtClean="0">
                  <a:solidFill>
                    <a:srgbClr val="FFFFFF"/>
                  </a:solidFill>
                  <a:ea typeface="MS PGothic" pitchFamily="34" charset="-128"/>
                </a:rPr>
                <a:t>1,1</a:t>
              </a:r>
              <a:endParaRPr lang="pt-BR" sz="3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4063" name="TextBox 76"/>
            <p:cNvSpPr txBox="1">
              <a:spLocks noChangeArrowheads="1"/>
            </p:cNvSpPr>
            <p:nvPr/>
          </p:nvSpPr>
          <p:spPr bwMode="auto">
            <a:xfrm>
              <a:off x="-3138229" y="1454978"/>
              <a:ext cx="1826588" cy="611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Bilhão de dólares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em exportações</a:t>
              </a:r>
            </a:p>
          </p:txBody>
        </p:sp>
      </p:grpSp>
      <p:grpSp>
        <p:nvGrpSpPr>
          <p:cNvPr id="5" name="Group 33"/>
          <p:cNvGrpSpPr/>
          <p:nvPr/>
        </p:nvGrpSpPr>
        <p:grpSpPr>
          <a:xfrm>
            <a:off x="6345825" y="4156683"/>
            <a:ext cx="1593491" cy="1628720"/>
            <a:chOff x="-3286125" y="349852"/>
            <a:chExt cx="2111375" cy="2158053"/>
          </a:xfrm>
          <a:solidFill>
            <a:srgbClr val="E46C0A"/>
          </a:solidFill>
        </p:grpSpPr>
        <p:sp>
          <p:nvSpPr>
            <p:cNvPr id="35" name="Oval 34"/>
            <p:cNvSpPr/>
            <p:nvPr/>
          </p:nvSpPr>
          <p:spPr>
            <a:xfrm>
              <a:off x="-3286125" y="349852"/>
              <a:ext cx="2111375" cy="21580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cs typeface="Calibri"/>
              </a:endParaRPr>
            </a:p>
          </p:txBody>
        </p:sp>
        <p:sp>
          <p:nvSpPr>
            <p:cNvPr id="36" name="TextBox 75"/>
            <p:cNvSpPr txBox="1">
              <a:spLocks noChangeArrowheads="1"/>
            </p:cNvSpPr>
            <p:nvPr/>
          </p:nvSpPr>
          <p:spPr bwMode="auto">
            <a:xfrm>
              <a:off x="-3127022" y="817071"/>
              <a:ext cx="1781764" cy="734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Aft>
                  <a:spcPct val="50000"/>
                </a:spcAft>
                <a:defRPr/>
              </a:pPr>
              <a:r>
                <a:rPr lang="pt-BR" sz="3600" dirty="0" smtClean="0">
                  <a:solidFill>
                    <a:srgbClr val="FFFFFF"/>
                  </a:solidFill>
                  <a:latin typeface="Calibri" charset="0"/>
                  <a:ea typeface="BlissBold" charset="0"/>
                </a:rPr>
                <a:t>5,85</a:t>
              </a:r>
              <a:endParaRPr lang="pt-BR" sz="3200" dirty="0">
                <a:solidFill>
                  <a:srgbClr val="FFFFFF"/>
                </a:solidFill>
                <a:latin typeface="Calibri" charset="0"/>
                <a:ea typeface="BlissBold" charset="0"/>
              </a:endParaRPr>
            </a:p>
          </p:txBody>
        </p:sp>
        <p:sp>
          <p:nvSpPr>
            <p:cNvPr id="37" name="TextBox 76"/>
            <p:cNvSpPr txBox="1">
              <a:spLocks noChangeArrowheads="1"/>
            </p:cNvSpPr>
            <p:nvPr/>
          </p:nvSpPr>
          <p:spPr bwMode="auto">
            <a:xfrm>
              <a:off x="-3138229" y="1454978"/>
              <a:ext cx="1826588" cy="61170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600" b="1"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pt-BR" sz="1200" dirty="0">
                  <a:solidFill>
                    <a:srgbClr val="FFFFFF"/>
                  </a:solidFill>
                  <a:latin typeface="Calibri" charset="0"/>
                  <a:ea typeface="BlissLight" charset="0"/>
                </a:rPr>
                <a:t>Bilhões de dólares</a:t>
              </a:r>
            </a:p>
            <a:p>
              <a:pPr algn="ctr" eaLnBrk="1" hangingPunct="1">
                <a:defRPr/>
              </a:pPr>
              <a:r>
                <a:rPr lang="pt-BR" sz="1200" dirty="0">
                  <a:solidFill>
                    <a:srgbClr val="FFFFFF"/>
                  </a:solidFill>
                  <a:latin typeface="Calibri" charset="0"/>
                  <a:ea typeface="BlissLight" charset="0"/>
                </a:rPr>
                <a:t>em importações</a:t>
              </a:r>
            </a:p>
          </p:txBody>
        </p:sp>
      </p:grp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8139339" y="4156974"/>
            <a:ext cx="1593850" cy="1628775"/>
            <a:chOff x="-3286125" y="349852"/>
            <a:chExt cx="2111375" cy="2158053"/>
          </a:xfrm>
        </p:grpSpPr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-3286125" y="349852"/>
              <a:ext cx="2111375" cy="2158053"/>
            </a:xfrm>
            <a:prstGeom prst="ellipse">
              <a:avLst/>
            </a:prstGeom>
            <a:solidFill>
              <a:srgbClr val="17375E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/>
          </p:spPr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ea typeface="MS PGothic" pitchFamily="34" charset="-128"/>
                <a:cs typeface="Calibri"/>
              </a:endParaRPr>
            </a:p>
          </p:txBody>
        </p:sp>
        <p:sp>
          <p:nvSpPr>
            <p:cNvPr id="44059" name="TextBox 75"/>
            <p:cNvSpPr txBox="1">
              <a:spLocks noChangeArrowheads="1"/>
            </p:cNvSpPr>
            <p:nvPr/>
          </p:nvSpPr>
          <p:spPr bwMode="auto">
            <a:xfrm>
              <a:off x="-3127022" y="817071"/>
              <a:ext cx="1781764" cy="734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50000"/>
                </a:spcAft>
              </a:pPr>
              <a:r>
                <a:rPr lang="pt-BR" sz="3600" b="1" dirty="0" smtClean="0">
                  <a:solidFill>
                    <a:srgbClr val="FFFFFF"/>
                  </a:solidFill>
                  <a:ea typeface="MS PGothic" pitchFamily="34" charset="-128"/>
                </a:rPr>
                <a:t>-4,75</a:t>
              </a:r>
              <a:endParaRPr lang="pt-BR" sz="3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4060" name="TextBox 76"/>
            <p:cNvSpPr txBox="1">
              <a:spLocks noChangeArrowheads="1"/>
            </p:cNvSpPr>
            <p:nvPr/>
          </p:nvSpPr>
          <p:spPr bwMode="auto">
            <a:xfrm>
              <a:off x="-3138229" y="1454978"/>
              <a:ext cx="1826588" cy="856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>
                  <a:solidFill>
                    <a:srgbClr val="FFFFFF"/>
                  </a:solidFill>
                  <a:ea typeface="MS PGothic" pitchFamily="34" charset="-128"/>
                </a:rPr>
                <a:t>Bilhões de dólares é o saldo</a:t>
              </a:r>
              <a:br>
                <a:rPr lang="pt-BR" sz="1200" b="1">
                  <a:solidFill>
                    <a:srgbClr val="FFFFFF"/>
                  </a:solidFill>
                  <a:ea typeface="MS PGothic" pitchFamily="34" charset="-128"/>
                </a:rPr>
              </a:br>
              <a:r>
                <a:rPr lang="pt-BR" sz="1200" b="1">
                  <a:solidFill>
                    <a:srgbClr val="FFFFFF"/>
                  </a:solidFill>
                  <a:ea typeface="MS PGothic" pitchFamily="34" charset="-128"/>
                </a:rPr>
                <a:t>da balança</a:t>
              </a:r>
            </a:p>
          </p:txBody>
        </p:sp>
      </p:grp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1682526" y="2078599"/>
            <a:ext cx="1593850" cy="1628775"/>
            <a:chOff x="-3286125" y="349852"/>
            <a:chExt cx="2111375" cy="2158053"/>
          </a:xfrm>
        </p:grpSpPr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-3286125" y="349852"/>
              <a:ext cx="2111375" cy="2158053"/>
            </a:xfrm>
            <a:prstGeom prst="ellipse">
              <a:avLst/>
            </a:prstGeom>
            <a:solidFill>
              <a:srgbClr val="E46C0A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/>
          </p:spPr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ea typeface="MS PGothic" pitchFamily="34" charset="-128"/>
                <a:cs typeface="Calibri"/>
              </a:endParaRPr>
            </a:p>
          </p:txBody>
        </p:sp>
        <p:sp>
          <p:nvSpPr>
            <p:cNvPr id="44056" name="TextBox 75"/>
            <p:cNvSpPr txBox="1">
              <a:spLocks noChangeArrowheads="1"/>
            </p:cNvSpPr>
            <p:nvPr/>
          </p:nvSpPr>
          <p:spPr bwMode="auto">
            <a:xfrm>
              <a:off x="-3127022" y="817071"/>
              <a:ext cx="1781764" cy="734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50000"/>
                </a:spcAft>
              </a:pPr>
              <a:r>
                <a:rPr lang="pt-BR" sz="3600" b="1" dirty="0" smtClean="0">
                  <a:solidFill>
                    <a:srgbClr val="FFFFFF"/>
                  </a:solidFill>
                  <a:ea typeface="MS PGothic" pitchFamily="34" charset="-128"/>
                </a:rPr>
                <a:t>126</a:t>
              </a:r>
              <a:endParaRPr lang="pt-BR" sz="3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4057" name="TextBox 76"/>
            <p:cNvSpPr txBox="1">
              <a:spLocks noChangeArrowheads="1"/>
            </p:cNvSpPr>
            <p:nvPr/>
          </p:nvSpPr>
          <p:spPr bwMode="auto">
            <a:xfrm>
              <a:off x="-3138229" y="1454978"/>
              <a:ext cx="1826588" cy="611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Bilhões de </a:t>
              </a:r>
              <a:r>
                <a:rPr lang="pt-BR" sz="1200" b="1" dirty="0" smtClean="0">
                  <a:solidFill>
                    <a:srgbClr val="FFFFFF"/>
                  </a:solidFill>
                  <a:ea typeface="MS PGothic" pitchFamily="34" charset="-128"/>
                </a:rPr>
                <a:t>Reais</a:t>
              </a:r>
              <a:endParaRPr lang="pt-BR" sz="1200" b="1" dirty="0">
                <a:solidFill>
                  <a:srgbClr val="FFFFFF"/>
                </a:solidFill>
                <a:ea typeface="MS PGothic" pitchFamily="34" charset="-128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em </a:t>
              </a:r>
              <a:r>
                <a:rPr lang="pt-BR" sz="1200" b="1" dirty="0" smtClean="0">
                  <a:solidFill>
                    <a:srgbClr val="FFFFFF"/>
                  </a:solidFill>
                  <a:ea typeface="MS PGothic" pitchFamily="34" charset="-128"/>
                </a:rPr>
                <a:t>faturamento</a:t>
              </a:r>
              <a:endParaRPr lang="pt-BR" sz="1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3686402" y="2093681"/>
            <a:ext cx="1593850" cy="1628775"/>
            <a:chOff x="2858781" y="1879310"/>
            <a:chExt cx="1593491" cy="1628720"/>
          </a:xfrm>
        </p:grpSpPr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858781" y="1879310"/>
              <a:ext cx="1593491" cy="1628720"/>
            </a:xfrm>
            <a:prstGeom prst="ellipse">
              <a:avLst/>
            </a:prstGeom>
            <a:solidFill>
              <a:srgbClr val="17375E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/>
          </p:spPr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ea typeface="MS PGothic" pitchFamily="34" charset="-128"/>
                <a:cs typeface="Calibri"/>
              </a:endParaRPr>
            </a:p>
          </p:txBody>
        </p:sp>
        <p:sp>
          <p:nvSpPr>
            <p:cNvPr id="44053" name="TextBox 75"/>
            <p:cNvSpPr txBox="1">
              <a:spLocks noChangeArrowheads="1"/>
            </p:cNvSpPr>
            <p:nvPr/>
          </p:nvSpPr>
          <p:spPr bwMode="auto">
            <a:xfrm>
              <a:off x="2870775" y="2231928"/>
              <a:ext cx="1568450" cy="535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50000"/>
                </a:spcAft>
              </a:pPr>
              <a:r>
                <a:rPr lang="pt-BR" sz="3600" b="1" dirty="0">
                  <a:solidFill>
                    <a:srgbClr val="FFFFFF"/>
                  </a:solidFill>
                  <a:ea typeface="MS PGothic" pitchFamily="34" charset="-128"/>
                </a:rPr>
                <a:t>33.000</a:t>
              </a:r>
              <a:endParaRPr lang="pt-BR" sz="3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4054" name="TextBox 76"/>
            <p:cNvSpPr txBox="1">
              <a:spLocks noChangeArrowheads="1"/>
            </p:cNvSpPr>
            <p:nvPr/>
          </p:nvSpPr>
          <p:spPr bwMode="auto">
            <a:xfrm>
              <a:off x="2958853" y="2713368"/>
              <a:ext cx="1378557" cy="461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Empresas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5 + </a:t>
              </a:r>
              <a:r>
                <a:rPr lang="pt-BR" sz="1200" b="1" dirty="0" smtClean="0">
                  <a:solidFill>
                    <a:srgbClr val="FFFFFF"/>
                  </a:solidFill>
                  <a:ea typeface="MS PGothic" pitchFamily="34" charset="-128"/>
                </a:rPr>
                <a:t>empregados</a:t>
              </a:r>
              <a:endParaRPr lang="pt-BR" sz="1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5494564" y="2093681"/>
            <a:ext cx="1593850" cy="1628775"/>
            <a:chOff x="-3286125" y="349852"/>
            <a:chExt cx="2111375" cy="2158053"/>
          </a:xfrm>
        </p:grpSpPr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-3286125" y="349852"/>
              <a:ext cx="2111375" cy="2158053"/>
            </a:xfrm>
            <a:prstGeom prst="ellipse">
              <a:avLst/>
            </a:prstGeom>
            <a:solidFill>
              <a:srgbClr val="E46C0A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/>
          </p:spPr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ea typeface="MS PGothic" pitchFamily="34" charset="-128"/>
                <a:cs typeface="Calibri"/>
              </a:endParaRPr>
            </a:p>
          </p:txBody>
        </p:sp>
        <p:sp>
          <p:nvSpPr>
            <p:cNvPr id="44050" name="TextBox 75"/>
            <p:cNvSpPr txBox="1">
              <a:spLocks noChangeArrowheads="1"/>
            </p:cNvSpPr>
            <p:nvPr/>
          </p:nvSpPr>
          <p:spPr bwMode="auto">
            <a:xfrm>
              <a:off x="-3127022" y="817071"/>
              <a:ext cx="1781764" cy="724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50000"/>
                </a:spcAft>
              </a:pPr>
              <a:r>
                <a:rPr lang="pt-BR" sz="3600" b="1" dirty="0" smtClean="0">
                  <a:solidFill>
                    <a:srgbClr val="FFFFFF"/>
                  </a:solidFill>
                  <a:ea typeface="MS PGothic" pitchFamily="34" charset="-128"/>
                </a:rPr>
                <a:t>1,5</a:t>
              </a:r>
              <a:endParaRPr lang="pt-BR" sz="3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4051" name="TextBox 76"/>
            <p:cNvSpPr txBox="1">
              <a:spLocks noChangeArrowheads="1"/>
            </p:cNvSpPr>
            <p:nvPr/>
          </p:nvSpPr>
          <p:spPr bwMode="auto">
            <a:xfrm>
              <a:off x="-3149434" y="1673458"/>
              <a:ext cx="1826588" cy="611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Empregos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 smtClean="0">
                  <a:solidFill>
                    <a:srgbClr val="FFFFFF"/>
                  </a:solidFill>
                  <a:ea typeface="MS PGothic" pitchFamily="34" charset="-128"/>
                </a:rPr>
                <a:t>Diretos</a:t>
              </a:r>
              <a:endParaRPr lang="pt-BR" sz="1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grpSp>
        <p:nvGrpSpPr>
          <p:cNvPr id="11" name="Group 54"/>
          <p:cNvGrpSpPr>
            <a:grpSpLocks/>
          </p:cNvGrpSpPr>
          <p:nvPr/>
        </p:nvGrpSpPr>
        <p:grpSpPr bwMode="auto">
          <a:xfrm>
            <a:off x="7256689" y="2093681"/>
            <a:ext cx="1593850" cy="1628775"/>
            <a:chOff x="-3286125" y="349852"/>
            <a:chExt cx="2111375" cy="2158053"/>
          </a:xfrm>
        </p:grpSpPr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-3286125" y="349852"/>
              <a:ext cx="2111375" cy="2158053"/>
            </a:xfrm>
            <a:prstGeom prst="ellipse">
              <a:avLst/>
            </a:prstGeom>
            <a:solidFill>
              <a:srgbClr val="17375E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/>
          </p:spPr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ea typeface="MS PGothic" pitchFamily="34" charset="-128"/>
                <a:cs typeface="Calibri"/>
              </a:endParaRPr>
            </a:p>
          </p:txBody>
        </p:sp>
        <p:sp>
          <p:nvSpPr>
            <p:cNvPr id="44047" name="TextBox 75"/>
            <p:cNvSpPr txBox="1">
              <a:spLocks noChangeArrowheads="1"/>
            </p:cNvSpPr>
            <p:nvPr/>
          </p:nvSpPr>
          <p:spPr bwMode="auto">
            <a:xfrm>
              <a:off x="-3127022" y="817071"/>
              <a:ext cx="1781764" cy="734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50000"/>
                </a:spcAft>
              </a:pPr>
              <a:r>
                <a:rPr lang="pt-BR" sz="3600" b="1" dirty="0" smtClean="0">
                  <a:solidFill>
                    <a:srgbClr val="FFFFFF"/>
                  </a:solidFill>
                  <a:ea typeface="MS PGothic" pitchFamily="34" charset="-128"/>
                </a:rPr>
                <a:t>18,5</a:t>
              </a:r>
              <a:endParaRPr lang="pt-BR" sz="3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4048" name="TextBox 76"/>
            <p:cNvSpPr txBox="1">
              <a:spLocks noChangeArrowheads="1"/>
            </p:cNvSpPr>
            <p:nvPr/>
          </p:nvSpPr>
          <p:spPr bwMode="auto">
            <a:xfrm>
              <a:off x="-3138229" y="1454978"/>
              <a:ext cx="1826588" cy="611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Bilhões de Reais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em salários*</a:t>
              </a:r>
            </a:p>
          </p:txBody>
        </p:sp>
      </p:grpSp>
      <p:sp>
        <p:nvSpPr>
          <p:cNvPr id="44045" name="TextBox 58"/>
          <p:cNvSpPr txBox="1">
            <a:spLocks noChangeArrowheads="1"/>
          </p:cNvSpPr>
          <p:nvPr/>
        </p:nvSpPr>
        <p:spPr bwMode="auto">
          <a:xfrm>
            <a:off x="6005955" y="2876327"/>
            <a:ext cx="79825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srgbClr val="FFFFFF"/>
                </a:solidFill>
                <a:ea typeface="MS PGothic" pitchFamily="34" charset="-128"/>
              </a:rPr>
              <a:t>milhão</a:t>
            </a:r>
            <a:endParaRPr lang="pt-BR" sz="1100" b="1" dirty="0">
              <a:solidFill>
                <a:srgbClr val="FFFFFF"/>
              </a:solidFill>
              <a:ea typeface="MS PGothic" pitchFamily="34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1100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9382494" y="2446220"/>
            <a:ext cx="1226127" cy="48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pSp>
        <p:nvGrpSpPr>
          <p:cNvPr id="42" name="Group 42"/>
          <p:cNvGrpSpPr>
            <a:grpSpLocks/>
          </p:cNvGrpSpPr>
          <p:nvPr/>
        </p:nvGrpSpPr>
        <p:grpSpPr bwMode="auto">
          <a:xfrm>
            <a:off x="9014771" y="2093590"/>
            <a:ext cx="1593850" cy="1628775"/>
            <a:chOff x="-3286125" y="349852"/>
            <a:chExt cx="2111375" cy="2158053"/>
          </a:xfrm>
        </p:grpSpPr>
        <p:sp>
          <p:nvSpPr>
            <p:cNvPr id="43" name="Oval 43"/>
            <p:cNvSpPr>
              <a:spLocks noChangeArrowheads="1"/>
            </p:cNvSpPr>
            <p:nvPr/>
          </p:nvSpPr>
          <p:spPr bwMode="auto">
            <a:xfrm>
              <a:off x="-3286125" y="349852"/>
              <a:ext cx="2111375" cy="2158053"/>
            </a:xfrm>
            <a:prstGeom prst="ellipse">
              <a:avLst/>
            </a:prstGeom>
            <a:solidFill>
              <a:srgbClr val="E46C0A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/>
          </p:spPr>
          <p:txBody>
            <a:bodyPr anchor="ctr"/>
            <a:lstStyle/>
            <a:p>
              <a:pPr algn="ctr">
                <a:lnSpc>
                  <a:spcPct val="80000"/>
                </a:lnSpc>
                <a:spcAft>
                  <a:spcPct val="50000"/>
                </a:spcAft>
                <a:defRPr/>
              </a:pPr>
              <a:endParaRPr lang="pt-BR" sz="1400">
                <a:solidFill>
                  <a:prstClr val="white"/>
                </a:solidFill>
                <a:ea typeface="MS PGothic" pitchFamily="34" charset="-128"/>
                <a:cs typeface="Calibri"/>
              </a:endParaRPr>
            </a:p>
          </p:txBody>
        </p:sp>
        <p:sp>
          <p:nvSpPr>
            <p:cNvPr id="45" name="TextBox 75"/>
            <p:cNvSpPr txBox="1">
              <a:spLocks noChangeArrowheads="1"/>
            </p:cNvSpPr>
            <p:nvPr/>
          </p:nvSpPr>
          <p:spPr bwMode="auto">
            <a:xfrm>
              <a:off x="-3127022" y="817071"/>
              <a:ext cx="1781764" cy="734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50000"/>
                </a:spcAft>
              </a:pPr>
              <a:r>
                <a:rPr lang="pt-BR" sz="3600" b="1" dirty="0" smtClean="0">
                  <a:solidFill>
                    <a:srgbClr val="FFFFFF"/>
                  </a:solidFill>
                  <a:ea typeface="MS PGothic" pitchFamily="34" charset="-128"/>
                </a:rPr>
                <a:t>15</a:t>
              </a:r>
              <a:endParaRPr lang="pt-BR" sz="3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6" name="TextBox 76"/>
            <p:cNvSpPr txBox="1">
              <a:spLocks noChangeArrowheads="1"/>
            </p:cNvSpPr>
            <p:nvPr/>
          </p:nvSpPr>
          <p:spPr bwMode="auto">
            <a:xfrm>
              <a:off x="-3171846" y="1526625"/>
              <a:ext cx="1826588" cy="856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srgbClr val="FFFFFF"/>
                  </a:solidFill>
                  <a:ea typeface="MS PGothic" pitchFamily="34" charset="-128"/>
                </a:rPr>
                <a:t>Bilhões </a:t>
              </a:r>
              <a:r>
                <a:rPr lang="pt-BR" sz="1200" b="1" dirty="0" smtClean="0">
                  <a:solidFill>
                    <a:srgbClr val="FFFFFF"/>
                  </a:solidFill>
                  <a:ea typeface="MS PGothic" pitchFamily="34" charset="-128"/>
                </a:rPr>
                <a:t>em impostos e contribuições</a:t>
              </a:r>
              <a:endParaRPr lang="pt-BR" sz="1200" b="1" dirty="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982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152772" y="0"/>
            <a:ext cx="10373217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dirty="0" smtClean="0">
                <a:solidFill>
                  <a:prstClr val="white"/>
                </a:solidFill>
                <a:ea typeface="MS PGothic" pitchFamily="34" charset="-128"/>
              </a:rPr>
              <a:t>O setor enfrenta intensa concorrência mundial</a:t>
            </a:r>
            <a:endParaRPr lang="pt-BR" sz="3200" b="1" dirty="0">
              <a:solidFill>
                <a:prstClr val="white"/>
              </a:solidFill>
              <a:ea typeface="MS PGothic" pitchFamily="34" charset="-128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235381"/>
              </p:ext>
            </p:extLst>
          </p:nvPr>
        </p:nvGraphicFramePr>
        <p:xfrm>
          <a:off x="5339381" y="1118276"/>
          <a:ext cx="5768933" cy="4694295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33399"/>
                <a:gridCol w="2176069"/>
                <a:gridCol w="425122"/>
                <a:gridCol w="44450"/>
                <a:gridCol w="507174"/>
                <a:gridCol w="1641763"/>
                <a:gridCol w="440956"/>
              </a:tblGrid>
              <a:tr h="35661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pt-PT" sz="20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Principais Exportadores</a:t>
                      </a:r>
                      <a:endParaRPr lang="pt-PT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25343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Têxtil </a:t>
                      </a:r>
                      <a:endParaRPr lang="pt-PT" sz="18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17"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pt-PT" sz="18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Vestuário</a:t>
                      </a:r>
                      <a:endParaRPr lang="pt-PT" sz="18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>
                          <a:effectLst/>
                        </a:rPr>
                        <a:t>China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112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>
                          <a:effectLst/>
                        </a:rPr>
                        <a:t>China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187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2º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União Europeia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2º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União</a:t>
                      </a:r>
                      <a:r>
                        <a:rPr lang="pt-PT" sz="1600" u="none" strike="noStrike" baseline="0" dirty="0" smtClean="0">
                          <a:effectLst/>
                        </a:rPr>
                        <a:t> Europeia</a:t>
                      </a:r>
                      <a:r>
                        <a:rPr lang="pt-PT" sz="1600" u="none" strike="noStrike" dirty="0" smtClean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3º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Índia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18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3º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>
                          <a:effectLst/>
                        </a:rPr>
                        <a:t>Bangladesh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>
                          <a:effectLst/>
                        </a:rPr>
                        <a:t>25</a:t>
                      </a:r>
                      <a:endParaRPr lang="pt-PT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4º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Estados</a:t>
                      </a:r>
                      <a:r>
                        <a:rPr lang="pt-PT" sz="1600" u="none" strike="noStrike" baseline="0" dirty="0" smtClean="0">
                          <a:effectLst/>
                        </a:rPr>
                        <a:t> Unidos</a:t>
                      </a:r>
                      <a:r>
                        <a:rPr lang="pt-PT" sz="1600" u="none" strike="noStrike" dirty="0" smtClean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 dirty="0">
                          <a:effectLst/>
                        </a:rPr>
                        <a:t>14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4º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>
                          <a:effectLst/>
                        </a:rPr>
                        <a:t>Hong Kong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21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5º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Turquia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>
                          <a:effectLst/>
                        </a:rPr>
                        <a:t>13</a:t>
                      </a:r>
                      <a:endParaRPr lang="pt-P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5º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Vietña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20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6º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Coréia</a:t>
                      </a:r>
                      <a:r>
                        <a:rPr lang="pt-PT" sz="1600" u="none" strike="noStrike" baseline="0" dirty="0" smtClean="0">
                          <a:effectLst/>
                        </a:rPr>
                        <a:t> do Sul</a:t>
                      </a:r>
                      <a:r>
                        <a:rPr lang="pt-PT" sz="1600" u="none" strike="noStrike" dirty="0" smtClean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>
                          <a:effectLst/>
                        </a:rPr>
                        <a:t>12</a:t>
                      </a:r>
                      <a:endParaRPr lang="pt-P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6º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Índia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18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7º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Taipé</a:t>
                      </a:r>
                      <a:r>
                        <a:rPr lang="pt-PT" sz="1600" u="none" strike="noStrike" baseline="0" dirty="0" smtClean="0">
                          <a:effectLst/>
                        </a:rPr>
                        <a:t> Chinês</a:t>
                      </a:r>
                      <a:r>
                        <a:rPr lang="pt-PT" sz="1600" u="none" strike="noStrike" dirty="0" smtClean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 dirty="0">
                          <a:effectLst/>
                        </a:rPr>
                        <a:t>10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7º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Turquia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 dirty="0">
                          <a:effectLst/>
                        </a:rPr>
                        <a:t>17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8º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>
                          <a:effectLst/>
                        </a:rPr>
                        <a:t>Hong </a:t>
                      </a:r>
                      <a:r>
                        <a:rPr lang="pt-PT" sz="1600" b="1" u="none" strike="noStrike" dirty="0" smtClean="0">
                          <a:effectLst/>
                        </a:rPr>
                        <a:t>Kong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10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8º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Indonésia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8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9º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Paquistão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9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9º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Estados</a:t>
                      </a:r>
                      <a:r>
                        <a:rPr lang="pt-PT" sz="1600" u="none" strike="noStrike" baseline="0" dirty="0" smtClean="0">
                          <a:effectLst/>
                        </a:rPr>
                        <a:t> Unidos</a:t>
                      </a:r>
                      <a:r>
                        <a:rPr lang="pt-PT" sz="1600" u="none" strike="noStrike" dirty="0" smtClean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 dirty="0">
                          <a:effectLst/>
                        </a:rPr>
                        <a:t>6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10º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Japão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>
                          <a:effectLst/>
                        </a:rPr>
                        <a:t>6</a:t>
                      </a:r>
                      <a:endParaRPr lang="pt-P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10º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Camboja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6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11º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Vietña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5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11º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Paquistão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5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12º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Indonésia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5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12º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>
                          <a:effectLst/>
                        </a:rPr>
                        <a:t>Sri Lanka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5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13º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Tailândia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4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13º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Malásia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5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14º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Emirados</a:t>
                      </a:r>
                      <a:r>
                        <a:rPr lang="pt-PT" sz="1600" u="none" strike="noStrike" baseline="0" dirty="0" smtClean="0">
                          <a:effectLst/>
                        </a:rPr>
                        <a:t> Árabes Unidos</a:t>
                      </a:r>
                      <a:r>
                        <a:rPr lang="pt-PT" sz="1600" u="none" strike="noStrike" dirty="0" smtClean="0">
                          <a:effectLst/>
                        </a:rPr>
                        <a:t>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 dirty="0">
                          <a:effectLst/>
                        </a:rPr>
                        <a:t>3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14º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México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 dirty="0">
                          <a:effectLst/>
                        </a:rPr>
                        <a:t>5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 smtClean="0">
                          <a:effectLst/>
                        </a:rPr>
                        <a:t>15º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 smtClean="0">
                          <a:effectLst/>
                        </a:rPr>
                        <a:t>México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 dirty="0">
                          <a:effectLst/>
                        </a:rPr>
                        <a:t>3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1" u="none" strike="noStrike" dirty="0" smtClean="0">
                          <a:effectLst/>
                        </a:rPr>
                        <a:t>15º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b="1" u="none" strike="noStrike" dirty="0" smtClean="0">
                          <a:effectLst/>
                        </a:rPr>
                        <a:t>Tailândia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b="1" u="none" strike="noStrike" dirty="0">
                          <a:effectLst/>
                        </a:rPr>
                        <a:t>4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294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u="none" strike="noStrike" dirty="0">
                          <a:effectLst/>
                        </a:rPr>
                        <a:t> </a:t>
                      </a:r>
                      <a:endParaRPr lang="pt-PT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>
                          <a:effectLst/>
                        </a:rPr>
                        <a:t>Above 15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 dirty="0">
                          <a:effectLst/>
                        </a:rPr>
                        <a:t>289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>
                          <a:effectLst/>
                        </a:rPr>
                        <a:t> </a:t>
                      </a:r>
                      <a:endParaRPr lang="pt-PT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600" u="none" strike="noStrike" dirty="0">
                          <a:effectLst/>
                        </a:rPr>
                        <a:t>Above 15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600" u="none" strike="noStrike" dirty="0">
                          <a:effectLst/>
                        </a:rPr>
                        <a:t>435</a:t>
                      </a:r>
                      <a:endParaRPr lang="pt-P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152773" y="6378473"/>
            <a:ext cx="2057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28E6A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956251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956251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956251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956251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956251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OMC. Dados de 2014.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EU extra bloco</a:t>
            </a:r>
            <a:endParaRPr lang="pt-BR" altLang="pt-BR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775638" y="661487"/>
            <a:ext cx="2215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Em </a:t>
            </a:r>
            <a:r>
              <a:rPr lang="pt-PT" i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bilhões de dólares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095080" y="846153"/>
            <a:ext cx="3086487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5"/>
          </a:lnRef>
          <a:fillRef idx="1003">
            <a:schemeClr val="dk2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PT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Comércio </a:t>
            </a:r>
            <a:r>
              <a:rPr lang="pt-PT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Mundial</a:t>
            </a:r>
            <a:endParaRPr lang="pt-PT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t-P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Têxtil – US$ 314 bilhões</a:t>
            </a:r>
          </a:p>
          <a:p>
            <a:pPr algn="ctr"/>
            <a:r>
              <a:rPr lang="pt-P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Vestuário – US$ 483 bilhões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439615" y="6234913"/>
            <a:ext cx="2765901" cy="33855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79646">
                    <a:lumMod val="75000"/>
                  </a:srgbClr>
                </a:solidFill>
              </a:rPr>
              <a:t>24º - Brasil – US$ 883 milhões</a:t>
            </a:r>
            <a:endParaRPr lang="pt-BR" sz="1600" b="1" dirty="0">
              <a:solidFill>
                <a:srgbClr val="F79646">
                  <a:lumMod val="75000"/>
                </a:srgb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442722" y="6234913"/>
            <a:ext cx="2704250" cy="33855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79646">
                    <a:lumMod val="75000"/>
                  </a:srgbClr>
                </a:solidFill>
              </a:rPr>
              <a:t>50º - Brasil – US$ 159 milhões</a:t>
            </a:r>
            <a:endParaRPr lang="pt-BR" sz="1600" b="1" dirty="0">
              <a:solidFill>
                <a:srgbClr val="F79646">
                  <a:lumMod val="75000"/>
                </a:srgb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816430" y="2852056"/>
            <a:ext cx="3626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Entre os principais players mundiais do setor estão diversos </a:t>
            </a:r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</a:rPr>
              <a:t>países asiáticos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comumente envolvidos em processos de defesa comercial. </a:t>
            </a:r>
            <a:endParaRPr lang="pt-B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8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579741"/>
              </p:ext>
            </p:extLst>
          </p:nvPr>
        </p:nvGraphicFramePr>
        <p:xfrm>
          <a:off x="71530" y="1052704"/>
          <a:ext cx="8631418" cy="5496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71530" y="6144906"/>
            <a:ext cx="1927131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 smtClean="0"/>
              <a:t>Fonte: OMC</a:t>
            </a:r>
          </a:p>
          <a:p>
            <a:r>
              <a:rPr lang="pt-BR" sz="1100" dirty="0" err="1" smtClean="0"/>
              <a:t>Type</a:t>
            </a:r>
            <a:r>
              <a:rPr lang="pt-BR" sz="1100" dirty="0" smtClean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Investigation</a:t>
            </a:r>
            <a:r>
              <a:rPr lang="pt-BR" sz="1100" dirty="0"/>
              <a:t> : </a:t>
            </a:r>
            <a:r>
              <a:rPr lang="pt-BR" sz="1100" dirty="0" smtClean="0"/>
              <a:t>Original</a:t>
            </a:r>
          </a:p>
          <a:p>
            <a:r>
              <a:rPr lang="pt-BR" sz="1100" dirty="0" smtClean="0"/>
              <a:t>* 1995-2015</a:t>
            </a:r>
            <a:endParaRPr lang="pt-BR" sz="11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-1" y="65316"/>
            <a:ext cx="7271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MEDIDAS ANTIDUMPING POR SETOR </a:t>
            </a:r>
            <a:r>
              <a:rPr lang="pt-BR" sz="1600" b="1" dirty="0" smtClean="0">
                <a:solidFill>
                  <a:schemeClr val="bg1"/>
                </a:solidFill>
              </a:rPr>
              <a:t>(1994-2014)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2986996" y="4465001"/>
            <a:ext cx="648832" cy="424543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657177"/>
            <a:ext cx="1059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setor têxtil e de confecção está entre os setores com mais medidas antidumping aplicadas no mundo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9009377" y="3964275"/>
            <a:ext cx="2914184" cy="25853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Países que mais aplicaram medidas antidumping no </a:t>
            </a:r>
            <a:r>
              <a:rPr lang="pt-BR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setor têxtil e de confecção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 – Índia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 – Turquia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 – União Europeia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 – Argentina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 – Brasil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 – EUA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9001721" y="1215828"/>
            <a:ext cx="2914184" cy="25853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Países que mais aplicaram medidas antidumping no mundo*: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 – Índia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 – EUA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 – União Europeia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 – Argentina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 – Brasil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 – China</a:t>
            </a:r>
          </a:p>
        </p:txBody>
      </p:sp>
    </p:spTree>
    <p:extLst>
      <p:ext uri="{BB962C8B-B14F-4D97-AF65-F5344CB8AC3E}">
        <p14:creationId xmlns:p14="http://schemas.microsoft.com/office/powerpoint/2010/main" val="413909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97971" y="40346"/>
            <a:ext cx="9993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SETOR T&amp;C - MEDIDAS ANTIDUMPING VIGENTES NO BRASIL 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576942" y="4767943"/>
            <a:ext cx="3701143" cy="1660866"/>
          </a:xfrm>
          <a:prstGeom prst="ellipse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n w="0"/>
                <a:solidFill>
                  <a:schemeClr val="tx1"/>
                </a:solidFill>
              </a:rPr>
              <a:t> </a:t>
            </a:r>
            <a:r>
              <a:rPr lang="pt-BR" b="1" dirty="0" smtClean="0">
                <a:ln w="0"/>
                <a:solidFill>
                  <a:schemeClr val="tx1"/>
                </a:solidFill>
              </a:rPr>
              <a:t>Passou por </a:t>
            </a:r>
            <a:r>
              <a:rPr lang="pt-BR" b="1" dirty="0" smtClean="0">
                <a:ln w="0"/>
                <a:solidFill>
                  <a:schemeClr val="accent6">
                    <a:lumMod val="75000"/>
                  </a:schemeClr>
                </a:solidFill>
              </a:rPr>
              <a:t>avaliação </a:t>
            </a:r>
            <a:r>
              <a:rPr lang="pt-BR" b="1" dirty="0">
                <a:ln w="0"/>
                <a:solidFill>
                  <a:schemeClr val="accent6">
                    <a:lumMod val="75000"/>
                  </a:schemeClr>
                </a:solidFill>
              </a:rPr>
              <a:t>de interesse </a:t>
            </a:r>
            <a:r>
              <a:rPr lang="pt-BR" b="1" dirty="0" smtClean="0">
                <a:ln w="0"/>
                <a:solidFill>
                  <a:schemeClr val="accent6">
                    <a:lumMod val="75000"/>
                  </a:schemeClr>
                </a:solidFill>
              </a:rPr>
              <a:t>público</a:t>
            </a:r>
            <a:r>
              <a:rPr lang="pt-BR" b="1" dirty="0" smtClean="0">
                <a:ln w="0"/>
                <a:solidFill>
                  <a:schemeClr val="tx1"/>
                </a:solidFill>
              </a:rPr>
              <a:t>. Decisão: </a:t>
            </a:r>
            <a:r>
              <a:rPr lang="pt-BR" b="1" dirty="0">
                <a:ln w="0"/>
                <a:solidFill>
                  <a:schemeClr val="tx1"/>
                </a:solidFill>
              </a:rPr>
              <a:t>não suspender o direito </a:t>
            </a:r>
            <a:r>
              <a:rPr lang="pt-BR" b="1" dirty="0" smtClean="0">
                <a:ln w="0"/>
                <a:solidFill>
                  <a:schemeClr val="tx1"/>
                </a:solidFill>
              </a:rPr>
              <a:t>antidumping (setembro 2016)</a:t>
            </a:r>
            <a:endParaRPr lang="pt-BR" b="1" dirty="0">
              <a:ln w="0"/>
              <a:solidFill>
                <a:schemeClr val="tx1"/>
              </a:solidFill>
            </a:endParaRPr>
          </a:p>
        </p:txBody>
      </p:sp>
      <p:sp>
        <p:nvSpPr>
          <p:cNvPr id="13" name="Seta em curva para a direita 12"/>
          <p:cNvSpPr/>
          <p:nvPr/>
        </p:nvSpPr>
        <p:spPr>
          <a:xfrm>
            <a:off x="72213" y="3812629"/>
            <a:ext cx="674914" cy="1143000"/>
          </a:xfrm>
          <a:prstGeom prst="curv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421334" y="5051331"/>
            <a:ext cx="4444095" cy="1334293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Outros produtos do setor que já tiveram medidas antidumping aplicadas no passado: 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fibra de viscose, fios de viscose e fios de juta</a:t>
            </a:r>
            <a:endParaRPr lang="pt-BR" b="1" dirty="0">
              <a:solidFill>
                <a:schemeClr val="tx1"/>
              </a:solidFill>
            </a:endParaRPr>
          </a:p>
        </p:txBody>
      </p:sp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361475"/>
              </p:ext>
            </p:extLst>
          </p:nvPr>
        </p:nvGraphicFramePr>
        <p:xfrm>
          <a:off x="772885" y="1178902"/>
          <a:ext cx="11092544" cy="2919297"/>
        </p:xfrm>
        <a:graphic>
          <a:graphicData uri="http://schemas.openxmlformats.org/drawingml/2006/table">
            <a:tbl>
              <a:tblPr/>
              <a:tblGrid>
                <a:gridCol w="2847147"/>
                <a:gridCol w="3732715"/>
                <a:gridCol w="4512682"/>
              </a:tblGrid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PRODUTO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PAÍSES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PRAZO DE VIGÊNCIA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Malhas de viscose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Revisão em curso. </a:t>
                      </a:r>
                      <a:endParaRPr lang="pt-BR" sz="2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Antidumping 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segue sendo aplicado.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Cobertores e tecido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China, Uruguai, Paraguai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Fevereiro de 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  <a:tr h="68663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Sacos de juta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Índia e Bangladesh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Setembro de 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Fios de náilon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China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 Coréia do Sul,  Tailândia e Taipé Chinês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Dezembro de 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12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083417"/>
              </p:ext>
            </p:extLst>
          </p:nvPr>
        </p:nvGraphicFramePr>
        <p:xfrm>
          <a:off x="87086" y="969247"/>
          <a:ext cx="9638886" cy="6004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lipse 2"/>
          <p:cNvSpPr/>
          <p:nvPr/>
        </p:nvSpPr>
        <p:spPr>
          <a:xfrm>
            <a:off x="4103915" y="3671347"/>
            <a:ext cx="2255802" cy="1337286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r>
              <a:rPr lang="pt-B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plicação do antidumping: abril de 2011</a:t>
            </a:r>
            <a:endParaRPr lang="pt-BR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9296400" y="1754667"/>
            <a:ext cx="2895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A importância do monitoramento constante:</a:t>
            </a: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Falsa declaração de origem – importações com origem declarada Malásia para escapar da medida antidumping.</a:t>
            </a:r>
          </a:p>
          <a:p>
            <a:pPr algn="just"/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PORTARIA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SECEX nº51/2013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7086" y="76200"/>
            <a:ext cx="740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</a:rPr>
              <a:t>EFETIVIDADE DAS MEDIDAS ANTIDUMPING</a:t>
            </a:r>
            <a:endParaRPr lang="pt-B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7086" y="552304"/>
            <a:ext cx="7881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Importações e exportações de malha de viscose (em toneladas)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951029" y="6457890"/>
            <a:ext cx="1240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</a:t>
            </a:r>
            <a:r>
              <a:rPr lang="pt-BR" sz="1000" dirty="0" err="1" smtClean="0"/>
              <a:t>Aliceweb</a:t>
            </a:r>
            <a:r>
              <a:rPr lang="pt-BR" sz="1000" dirty="0" smtClean="0"/>
              <a:t> e UNCOMTRADE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420487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9467" y="3309647"/>
            <a:ext cx="116941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Importante apoio do DECOM/MDIC e do MRE aos 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exportadores brasileiros cujos produtos </a:t>
            </a: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estão 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sendo investigados ou que se encontram sujeitos a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medidas de defesa comercial. </a:t>
            </a: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79607"/>
            <a:ext cx="99277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INVESTIGAÇÃO CONTRA AS EXPORTAÇÕES BRASILEIRAS – SETOR TÊXTIL</a:t>
            </a:r>
            <a:endParaRPr lang="pt-B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273766"/>
              </p:ext>
            </p:extLst>
          </p:nvPr>
        </p:nvGraphicFramePr>
        <p:xfrm>
          <a:off x="510117" y="1811357"/>
          <a:ext cx="10972800" cy="907692"/>
        </p:xfrm>
        <a:graphic>
          <a:graphicData uri="http://schemas.openxmlformats.org/drawingml/2006/table">
            <a:tbl>
              <a:tblPr/>
              <a:tblGrid>
                <a:gridCol w="2894009"/>
                <a:gridCol w="3565969"/>
                <a:gridCol w="4512822"/>
              </a:tblGrid>
              <a:tr h="32093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PRODUTO</a:t>
                      </a:r>
                    </a:p>
                  </a:txBody>
                  <a:tcPr marL="7641" marR="7641" marT="764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PAÍS</a:t>
                      </a:r>
                    </a:p>
                  </a:txBody>
                  <a:tcPr marL="7641" marR="7641" marT="764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PRAZO </a:t>
                      </a:r>
                    </a:p>
                  </a:txBody>
                  <a:tcPr marL="7641" marR="7641" marT="764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</a:tr>
              <a:tr h="32093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9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Tecidos de lã</a:t>
                      </a:r>
                    </a:p>
                  </a:txBody>
                  <a:tcPr marL="7641" marR="7641" marT="7641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9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Argentina</a:t>
                      </a:r>
                    </a:p>
                  </a:txBody>
                  <a:tcPr marL="7641" marR="7641" marT="764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9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Investigação em </a:t>
                      </a:r>
                      <a:r>
                        <a:rPr lang="pt-BR" sz="19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curso </a:t>
                      </a:r>
                    </a:p>
                    <a:p>
                      <a:pPr algn="ctr" rtl="0" fontAlgn="ctr"/>
                      <a:r>
                        <a:rPr lang="pt-BR" sz="19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(iniciada em maio de 2016)</a:t>
                      </a:r>
                      <a:endParaRPr lang="pt-BR" sz="1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1" marR="7641" marT="764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93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1198326"/>
            <a:ext cx="1171303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São instrumentos </a:t>
            </a:r>
            <a:r>
              <a:rPr lang="pt-BR" sz="24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técnicos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previstos em acordos específicos no âmbito da OMC 	incorporadas 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ao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ordenamento 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brasileiro. </a:t>
            </a: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4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Não </a:t>
            </a:r>
            <a:r>
              <a:rPr lang="pt-BR" sz="2400" b="1" u="sng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devem ser </a:t>
            </a:r>
            <a:r>
              <a:rPr lang="pt-BR" sz="24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confundidas com protecionismo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que prejudica o 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comércio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internacional. </a:t>
            </a: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Representam uma </a:t>
            </a:r>
            <a:r>
              <a:rPr lang="pt-BR" sz="24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regulação legítima do mercado contra </a:t>
            </a:r>
            <a:r>
              <a:rPr lang="pt-BR" sz="2400" b="1" u="sng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práticas desleais de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400" b="1" u="sng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comércio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condenadas 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pela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OMC, assim como existem regras concorrenciais 	dentro do próprio mercado 	interno (CADE).</a:t>
            </a:r>
          </a:p>
          <a:p>
            <a:pPr lvl="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endParaRPr lang="pt-BR" sz="2400" b="1" dirty="0" smtClean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50371" y="51253"/>
            <a:ext cx="5987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pt-BR" sz="2400" b="1" dirty="0">
                <a:solidFill>
                  <a:schemeClr val="bg1">
                    <a:lumMod val="9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MEDIDAS DE DEFESA COMERCIAL...</a:t>
            </a:r>
          </a:p>
          <a:p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26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5_MTE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1F497D"/>
      </a:accent1>
      <a:accent2>
        <a:srgbClr val="E36C09"/>
      </a:accent2>
      <a:accent3>
        <a:srgbClr val="A5A5A5"/>
      </a:accent3>
      <a:accent4>
        <a:srgbClr val="31859B"/>
      </a:accent4>
      <a:accent5>
        <a:srgbClr val="4BACC6"/>
      </a:accent5>
      <a:accent6>
        <a:srgbClr val="F79646"/>
      </a:accent6>
      <a:hlink>
        <a:srgbClr val="0000FF"/>
      </a:hlink>
      <a:folHlink>
        <a:srgbClr val="7030A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M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M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M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M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M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5097</TotalTime>
  <Words>615</Words>
  <Application>Microsoft Office PowerPoint</Application>
  <PresentationFormat>Widescreen</PresentationFormat>
  <Paragraphs>220</Paragraphs>
  <Slides>11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10</vt:i4>
      </vt:variant>
      <vt:variant>
        <vt:lpstr>Títulos de slides</vt:lpstr>
      </vt:variant>
      <vt:variant>
        <vt:i4>11</vt:i4>
      </vt:variant>
    </vt:vector>
  </HeadingPairs>
  <TitlesOfParts>
    <vt:vector size="33" baseType="lpstr">
      <vt:lpstr>MS PGothic</vt:lpstr>
      <vt:lpstr>MS PGothic</vt:lpstr>
      <vt:lpstr>Arial</vt:lpstr>
      <vt:lpstr>Arial Narrow</vt:lpstr>
      <vt:lpstr>BlissBold</vt:lpstr>
      <vt:lpstr>BlissLight</vt:lpstr>
      <vt:lpstr>Calibri</vt:lpstr>
      <vt:lpstr>Calibri Light</vt:lpstr>
      <vt:lpstr>Calisto MT</vt:lpstr>
      <vt:lpstr>Gill Sans MT</vt:lpstr>
      <vt:lpstr>Times New Roman</vt:lpstr>
      <vt:lpstr>Wingdings</vt:lpstr>
      <vt:lpstr>MTE</vt:lpstr>
      <vt:lpstr>8_MTE</vt:lpstr>
      <vt:lpstr>1_MTE</vt:lpstr>
      <vt:lpstr>2_MTE</vt:lpstr>
      <vt:lpstr>6_MTE</vt:lpstr>
      <vt:lpstr>4_MTE</vt:lpstr>
      <vt:lpstr>3_MTE</vt:lpstr>
      <vt:lpstr>5_MTE</vt:lpstr>
      <vt:lpstr>4_Tema do Office</vt:lpstr>
      <vt:lpstr>15_MTE</vt:lpstr>
      <vt:lpstr>A DEFESA COMERCIAL BRASILEIRA SOB A ÓTICA DA NOVA COMPOSIÇÃO DA CAMEX   Câmara dos Deputados Comissão de Desenvolvimento, Indústria, Comércio e Serviços </vt:lpstr>
      <vt:lpstr>ESTRUTURA DA CADEIA TEXTIL E DE CONFECÇÃO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 Cúpula Justina - O Judiciário e os Interesses Vitais da Nação Brasileira</dc:title>
  <dc:creator>Patricia Bianchi dos Santos Pedrosa</dc:creator>
  <cp:lastModifiedBy>Barbara Layza Ramalho dos Santos</cp:lastModifiedBy>
  <cp:revision>220</cp:revision>
  <cp:lastPrinted>2016-07-06T21:22:24Z</cp:lastPrinted>
  <dcterms:created xsi:type="dcterms:W3CDTF">2015-11-30T18:53:02Z</dcterms:created>
  <dcterms:modified xsi:type="dcterms:W3CDTF">2016-11-22T11:30:51Z</dcterms:modified>
</cp:coreProperties>
</file>