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7"/>
  </p:notesMasterIdLst>
  <p:sldIdLst>
    <p:sldId id="263" r:id="rId2"/>
    <p:sldId id="270" r:id="rId3"/>
    <p:sldId id="271" r:id="rId4"/>
    <p:sldId id="272" r:id="rId5"/>
    <p:sldId id="269" r:id="rId6"/>
  </p:sldIdLst>
  <p:sldSz cx="12192000" cy="6858000"/>
  <p:notesSz cx="6797675" cy="987425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706" autoAdjust="0"/>
    <p:restoredTop sz="94660"/>
  </p:normalViewPr>
  <p:slideViewPr>
    <p:cSldViewPr snapToGrid="0">
      <p:cViewPr varScale="1">
        <p:scale>
          <a:sx n="89" d="100"/>
          <a:sy n="89" d="100"/>
        </p:scale>
        <p:origin x="250" y="10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542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542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0D4BF7D-E328-44FC-9609-957561BB8E90}" type="datetimeFigureOut">
              <a:rPr lang="pt-BR" smtClean="0"/>
              <a:t>27/06/2019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436563" y="1233488"/>
            <a:ext cx="5924550" cy="3333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79768" y="4751983"/>
            <a:ext cx="5438140" cy="3887986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9378824"/>
            <a:ext cx="2945659" cy="4954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50443" y="9378824"/>
            <a:ext cx="2945659" cy="4954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C80068-A70A-42F8-BD8E-AFF75E070E6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039103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6563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dirty="0"/>
          </a:p>
        </p:txBody>
      </p:sp>
      <p:sp>
        <p:nvSpPr>
          <p:cNvPr id="66564" name="Rectangle 4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A568E20D-633E-4BE1-9012-CD838E3B3C30}" type="slidenum">
              <a:rPr lang="pt-BR" smtClean="0">
                <a:solidFill>
                  <a:prstClr val="black"/>
                </a:solidFill>
              </a:rPr>
              <a:pPr/>
              <a:t>1</a:t>
            </a:fld>
            <a:endParaRPr lang="pt-B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259277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6563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dirty="0"/>
          </a:p>
        </p:txBody>
      </p:sp>
      <p:sp>
        <p:nvSpPr>
          <p:cNvPr id="66564" name="Rectangle 4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A568E20D-633E-4BE1-9012-CD838E3B3C30}" type="slidenum">
              <a:rPr lang="pt-BR" smtClean="0">
                <a:solidFill>
                  <a:prstClr val="black"/>
                </a:solidFill>
              </a:rPr>
              <a:pPr/>
              <a:t>2</a:t>
            </a:fld>
            <a:endParaRPr lang="pt-B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6339038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6563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dirty="0"/>
          </a:p>
        </p:txBody>
      </p:sp>
      <p:sp>
        <p:nvSpPr>
          <p:cNvPr id="66564" name="Rectangle 4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A568E20D-633E-4BE1-9012-CD838E3B3C30}" type="slidenum">
              <a:rPr lang="pt-BR" smtClean="0">
                <a:solidFill>
                  <a:prstClr val="black"/>
                </a:solidFill>
              </a:rPr>
              <a:pPr/>
              <a:t>3</a:t>
            </a:fld>
            <a:endParaRPr lang="pt-B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7774205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6563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dirty="0"/>
          </a:p>
        </p:txBody>
      </p:sp>
      <p:sp>
        <p:nvSpPr>
          <p:cNvPr id="66564" name="Rectangle 4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A568E20D-633E-4BE1-9012-CD838E3B3C30}" type="slidenum">
              <a:rPr lang="pt-BR" smtClean="0">
                <a:solidFill>
                  <a:prstClr val="black"/>
                </a:solidFill>
              </a:rPr>
              <a:pPr/>
              <a:t>4</a:t>
            </a:fld>
            <a:endParaRPr lang="pt-B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707883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6563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dirty="0"/>
          </a:p>
        </p:txBody>
      </p:sp>
      <p:sp>
        <p:nvSpPr>
          <p:cNvPr id="66564" name="Rectangle 4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A568E20D-633E-4BE1-9012-CD838E3B3C30}" type="slidenum">
              <a:rPr lang="pt-BR" smtClean="0">
                <a:solidFill>
                  <a:prstClr val="black"/>
                </a:solidFill>
              </a:rPr>
              <a:pPr/>
              <a:t>5</a:t>
            </a:fld>
            <a:endParaRPr lang="pt-B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91910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x-none"/>
              <a:t>Click to edit Master title style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x-none"/>
              <a:t>Click to edit Master subtitle style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16CE3F-82CE-43AD-A231-6835E64E734F}" type="datetime1">
              <a:rPr lang="en-US"/>
              <a:pPr>
                <a:defRPr/>
              </a:pPr>
              <a:t>6/27/2019</a:t>
            </a:fld>
            <a:endParaRPr lang="pt-BR" sz="1000">
              <a:solidFill>
                <a:srgbClr val="A0A0A0"/>
              </a:solidFill>
            </a:endParaRP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C14603-900B-4F8F-B8F9-1E087011B130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62999360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/>
              <a:t>Click to edit Master title style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x-none"/>
              <a:t>Click to edit Master text styles</a:t>
            </a:r>
          </a:p>
          <a:p>
            <a:pPr lvl="1"/>
            <a:r>
              <a:rPr lang="x-none"/>
              <a:t>Second level</a:t>
            </a:r>
          </a:p>
          <a:p>
            <a:pPr lvl="2"/>
            <a:r>
              <a:rPr lang="x-none"/>
              <a:t>Third level</a:t>
            </a:r>
          </a:p>
          <a:p>
            <a:pPr lvl="3"/>
            <a:r>
              <a:rPr lang="x-none"/>
              <a:t>Fourth level</a:t>
            </a:r>
          </a:p>
          <a:p>
            <a:pPr lvl="4"/>
            <a:r>
              <a:rPr lang="x-none"/>
              <a:t>Fifth level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1078CE-ECBF-42C3-9A7E-65F6E3457A17}" type="datetime1">
              <a:rPr lang="en-US"/>
              <a:pPr>
                <a:defRPr/>
              </a:pPr>
              <a:t>6/27/2019</a:t>
            </a:fld>
            <a:endParaRPr lang="pt-BR" sz="1000">
              <a:solidFill>
                <a:srgbClr val="A0A0A0"/>
              </a:solidFill>
            </a:endParaRP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84338C-E5F5-41B9-BF2F-499060DD6CF3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9675632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x-none"/>
              <a:t>Click to edit Master title style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x-none"/>
              <a:t>Click to edit Master text styles</a:t>
            </a:r>
          </a:p>
          <a:p>
            <a:pPr lvl="1"/>
            <a:r>
              <a:rPr lang="x-none"/>
              <a:t>Second level</a:t>
            </a:r>
          </a:p>
          <a:p>
            <a:pPr lvl="2"/>
            <a:r>
              <a:rPr lang="x-none"/>
              <a:t>Third level</a:t>
            </a:r>
          </a:p>
          <a:p>
            <a:pPr lvl="3"/>
            <a:r>
              <a:rPr lang="x-none"/>
              <a:t>Fourth level</a:t>
            </a:r>
          </a:p>
          <a:p>
            <a:pPr lvl="4"/>
            <a:r>
              <a:rPr lang="x-none"/>
              <a:t>Fifth level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1C7CD8-2EC0-46B5-BCBF-384DF06FCA1B}" type="datetime1">
              <a:rPr lang="en-US"/>
              <a:pPr>
                <a:defRPr/>
              </a:pPr>
              <a:t>6/27/2019</a:t>
            </a:fld>
            <a:endParaRPr lang="pt-BR" sz="1000">
              <a:solidFill>
                <a:srgbClr val="A0A0A0"/>
              </a:solidFill>
            </a:endParaRP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C94AD8-3CE1-4035-A5D9-A8A5F75615E6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9102346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ítulo e tabe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x-none"/>
              <a:t>Click to edit Master title style</a:t>
            </a:r>
            <a:endParaRPr lang="pt-BR" dirty="0"/>
          </a:p>
        </p:txBody>
      </p:sp>
      <p:sp>
        <p:nvSpPr>
          <p:cNvPr id="3" name="Espaço Reservado para Tabela 2"/>
          <p:cNvSpPr>
            <a:spLocks noGrp="1"/>
          </p:cNvSpPr>
          <p:nvPr>
            <p:ph type="tbl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rtlCol="0">
            <a:normAutofit/>
          </a:bodyPr>
          <a:lstStyle/>
          <a:p>
            <a:pPr lvl="0"/>
            <a:r>
              <a:rPr lang="x-none" noProof="0"/>
              <a:t>Click icon to add table</a:t>
            </a:r>
            <a:endParaRPr lang="pt-BR" noProof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DE24AAF6-4956-4C38-A7B2-88E2062BA21E}" type="datetime1">
              <a:rPr lang="en-US"/>
              <a:pPr>
                <a:defRPr/>
              </a:pPr>
              <a:t>6/27/2019</a:t>
            </a:fld>
            <a:endParaRPr lang="pt-BR" sz="1000">
              <a:solidFill>
                <a:srgbClr val="A0A0A0"/>
              </a:solidFill>
            </a:endParaRPr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xfrm>
            <a:off x="3556000" y="6356351"/>
            <a:ext cx="4470400" cy="365125"/>
          </a:xfrm>
        </p:spPr>
        <p:txBody>
          <a:bodyPr/>
          <a:lstStyle>
            <a:lvl1pPr>
              <a:defRPr>
                <a:solidFill>
                  <a:sysClr val="windowText" lastClr="000000"/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10566400" y="6356351"/>
            <a:ext cx="1016000" cy="365125"/>
          </a:xfrm>
        </p:spPr>
        <p:txBody>
          <a:bodyPr/>
          <a:lstStyle>
            <a:lvl1pPr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E45DD259-7123-4FB2-A9DF-879625A7039D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30399841"/>
      </p:ext>
    </p:extLst>
  </p:cSld>
  <p:clrMapOvr>
    <a:masterClrMapping/>
  </p:clrMapOvr>
  <p:transition spd="med"/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_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80717365"/>
      </p:ext>
    </p:extLst>
  </p:cSld>
  <p:clrMapOvr>
    <a:masterClrMapping/>
  </p:clrMapOvr>
  <p:transition>
    <p:fade thruBlk="1"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Apenas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7590701"/>
      </p:ext>
    </p:extLst>
  </p:cSld>
  <p:clrMapOvr>
    <a:masterClrMapping/>
  </p:clrMapOvr>
  <p:transition>
    <p:push dir="r"/>
  </p:transition>
  <p:hf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ubtitle 4"/>
          <p:cNvSpPr>
            <a:spLocks noGrp="1"/>
          </p:cNvSpPr>
          <p:nvPr>
            <p:ph type="subTitle" idx="11"/>
          </p:nvPr>
        </p:nvSpPr>
        <p:spPr>
          <a:xfrm>
            <a:off x="780288" y="603504"/>
            <a:ext cx="10631424" cy="393192"/>
          </a:xfrm>
          <a:prstGeom prst="rect">
            <a:avLst/>
          </a:prstGeom>
        </p:spPr>
        <p:txBody>
          <a:bodyPr anchor="t" anchorCtr="0"/>
          <a:lstStyle>
            <a:lvl1pPr marL="0" indent="0">
              <a:lnSpc>
                <a:spcPts val="2300"/>
              </a:lnSpc>
              <a:spcBef>
                <a:spcPts val="0"/>
              </a:spcBef>
              <a:spcAft>
                <a:spcPts val="0"/>
              </a:spcAft>
              <a:buNone/>
              <a:defRPr sz="2100" kern="0" baseline="0">
                <a:solidFill>
                  <a:schemeClr val="tx2"/>
                </a:solidFill>
                <a:latin typeface="+mj-lt"/>
              </a:defRPr>
            </a:lvl1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780288" y="402336"/>
            <a:ext cx="10631424" cy="155448"/>
          </a:xfrm>
          <a:prstGeom prst="rect">
            <a:avLst/>
          </a:prstGeom>
        </p:spPr>
        <p:txBody>
          <a:bodyPr lIns="0"/>
          <a:lstStyle>
            <a:lvl1pPr>
              <a:lnSpc>
                <a:spcPts val="1200"/>
              </a:lnSpc>
              <a:defRPr sz="900" b="0" i="0" kern="0" cap="all" baseline="0">
                <a:solidFill>
                  <a:schemeClr val="accent1"/>
                </a:solidFill>
                <a:latin typeface="+mj-lt"/>
                <a:cs typeface="Arial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58610808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/>
              <a:t>Click to edit Master title style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x-none"/>
              <a:t>Click to edit Master text styles</a:t>
            </a:r>
          </a:p>
          <a:p>
            <a:pPr lvl="1"/>
            <a:r>
              <a:rPr lang="x-none"/>
              <a:t>Second level</a:t>
            </a:r>
          </a:p>
          <a:p>
            <a:pPr lvl="2"/>
            <a:r>
              <a:rPr lang="x-none"/>
              <a:t>Third level</a:t>
            </a:r>
          </a:p>
          <a:p>
            <a:pPr lvl="3"/>
            <a:r>
              <a:rPr lang="x-none"/>
              <a:t>Fourth level</a:t>
            </a:r>
          </a:p>
          <a:p>
            <a:pPr lvl="4"/>
            <a:r>
              <a:rPr lang="x-none"/>
              <a:t>Fifth level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pPr>
              <a:defRPr/>
            </a:pPr>
            <a:fld id="{6BEA0A92-3AA0-4744-B764-603E5E3FAACD}" type="datetime1">
              <a:rPr lang="pt-BR"/>
              <a:pPr>
                <a:defRPr/>
              </a:pPr>
              <a:t>27/06/2019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200"/>
            </a:lvl1pPr>
          </a:lstStyle>
          <a:p>
            <a:pPr>
              <a:defRPr/>
            </a:pPr>
            <a:fld id="{EA0BBC11-B3C3-4228-8CAE-F063D052831C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046669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x-none"/>
              <a:t>Click to edit Master title style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x-none"/>
              <a:t>Click to edit Master text styles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908C49-5BBD-4A39-8CE2-9B7EB507B0BF}" type="datetime1">
              <a:rPr lang="en-US"/>
              <a:pPr>
                <a:defRPr/>
              </a:pPr>
              <a:t>6/27/2019</a:t>
            </a:fld>
            <a:endParaRPr lang="pt-BR" sz="1000">
              <a:solidFill>
                <a:srgbClr val="A0A0A0"/>
              </a:solidFill>
            </a:endParaRP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CBEDDF-0973-4E8E-A144-1000B287C5EE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65827887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/>
              <a:t>Click to edit Master title style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x-none"/>
              <a:t>Click to edit Master text styles</a:t>
            </a:r>
          </a:p>
          <a:p>
            <a:pPr lvl="1"/>
            <a:r>
              <a:rPr lang="x-none"/>
              <a:t>Second level</a:t>
            </a:r>
          </a:p>
          <a:p>
            <a:pPr lvl="2"/>
            <a:r>
              <a:rPr lang="x-none"/>
              <a:t>Third level</a:t>
            </a:r>
          </a:p>
          <a:p>
            <a:pPr lvl="3"/>
            <a:r>
              <a:rPr lang="x-none"/>
              <a:t>Fourth level</a:t>
            </a:r>
          </a:p>
          <a:p>
            <a:pPr lvl="4"/>
            <a:r>
              <a:rPr lang="x-none"/>
              <a:t>Fifth level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x-none"/>
              <a:t>Click to edit Master text styles</a:t>
            </a:r>
          </a:p>
          <a:p>
            <a:pPr lvl="1"/>
            <a:r>
              <a:rPr lang="x-none"/>
              <a:t>Second level</a:t>
            </a:r>
          </a:p>
          <a:p>
            <a:pPr lvl="2"/>
            <a:r>
              <a:rPr lang="x-none"/>
              <a:t>Third level</a:t>
            </a:r>
          </a:p>
          <a:p>
            <a:pPr lvl="3"/>
            <a:r>
              <a:rPr lang="x-none"/>
              <a:t>Fourth level</a:t>
            </a:r>
          </a:p>
          <a:p>
            <a:pPr lvl="4"/>
            <a:r>
              <a:rPr lang="x-none"/>
              <a:t>Fifth level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BF8006-0FE5-4BA9-B89D-5FEF98346F87}" type="datetime1">
              <a:rPr lang="en-US"/>
              <a:pPr>
                <a:defRPr/>
              </a:pPr>
              <a:t>6/27/2019</a:t>
            </a:fld>
            <a:endParaRPr lang="pt-BR" sz="1000">
              <a:solidFill>
                <a:srgbClr val="A0A0A0"/>
              </a:solidFill>
            </a:endParaRP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B95275-DC19-4FF5-A223-70BECB7A4770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61481805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x-none"/>
              <a:t>Click to edit Master title style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x-none"/>
              <a:t>Click to edit Master text styles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x-none"/>
              <a:t>Click to edit Master text styles</a:t>
            </a:r>
          </a:p>
          <a:p>
            <a:pPr lvl="1"/>
            <a:r>
              <a:rPr lang="x-none"/>
              <a:t>Second level</a:t>
            </a:r>
          </a:p>
          <a:p>
            <a:pPr lvl="2"/>
            <a:r>
              <a:rPr lang="x-none"/>
              <a:t>Third level</a:t>
            </a:r>
          </a:p>
          <a:p>
            <a:pPr lvl="3"/>
            <a:r>
              <a:rPr lang="x-none"/>
              <a:t>Fourth level</a:t>
            </a:r>
          </a:p>
          <a:p>
            <a:pPr lvl="4"/>
            <a:r>
              <a:rPr lang="x-none"/>
              <a:t>Fifth level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x-none"/>
              <a:t>Click to edit Master text styles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x-none"/>
              <a:t>Click to edit Master text styles</a:t>
            </a:r>
          </a:p>
          <a:p>
            <a:pPr lvl="1"/>
            <a:r>
              <a:rPr lang="x-none"/>
              <a:t>Second level</a:t>
            </a:r>
          </a:p>
          <a:p>
            <a:pPr lvl="2"/>
            <a:r>
              <a:rPr lang="x-none"/>
              <a:t>Third level</a:t>
            </a:r>
          </a:p>
          <a:p>
            <a:pPr lvl="3"/>
            <a:r>
              <a:rPr lang="x-none"/>
              <a:t>Fourth level</a:t>
            </a:r>
          </a:p>
          <a:p>
            <a:pPr lvl="4"/>
            <a:r>
              <a:rPr lang="x-none"/>
              <a:t>Fifth level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DB2C95-1004-4F73-8263-7FC828A9E8FC}" type="datetime1">
              <a:rPr lang="en-US"/>
              <a:pPr>
                <a:defRPr/>
              </a:pPr>
              <a:t>6/27/2019</a:t>
            </a:fld>
            <a:endParaRPr lang="pt-BR" sz="1000">
              <a:solidFill>
                <a:srgbClr val="A0A0A0"/>
              </a:solidFill>
            </a:endParaRPr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3BD669-E938-4F88-80D2-44B5E04FB5FB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33360589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/>
              <a:t>Click to edit Master title style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FC0E04-122E-403A-A358-63C0768136DA}" type="datetime1">
              <a:rPr lang="en-US"/>
              <a:pPr>
                <a:defRPr/>
              </a:pPr>
              <a:t>6/27/2019</a:t>
            </a:fld>
            <a:endParaRPr lang="pt-BR" sz="1000">
              <a:solidFill>
                <a:srgbClr val="A0A0A0"/>
              </a:solidFill>
            </a:endParaRPr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0300C3-6098-429F-8A12-5CD2C8309A54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59513383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554B9B-F057-43B0-AE80-E0C48D9160F1}" type="datetime1">
              <a:rPr lang="en-US"/>
              <a:pPr>
                <a:defRPr/>
              </a:pPr>
              <a:t>6/27/2019</a:t>
            </a:fld>
            <a:endParaRPr lang="pt-BR" sz="1000">
              <a:solidFill>
                <a:srgbClr val="A0A0A0"/>
              </a:solidFill>
            </a:endParaRPr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5BD213-666C-4368-B7E9-0167ADD441C3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47008091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09601" y="836712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x-none"/>
              <a:t>Click to edit Master title style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766733" y="836713"/>
            <a:ext cx="6815667" cy="54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x-none"/>
              <a:t>Click to edit Master text styles</a:t>
            </a:r>
          </a:p>
          <a:p>
            <a:pPr lvl="1"/>
            <a:r>
              <a:rPr lang="x-none"/>
              <a:t>Second level</a:t>
            </a:r>
          </a:p>
          <a:p>
            <a:pPr lvl="2"/>
            <a:r>
              <a:rPr lang="x-none"/>
              <a:t>Third level</a:t>
            </a:r>
          </a:p>
          <a:p>
            <a:pPr lvl="3"/>
            <a:r>
              <a:rPr lang="x-none"/>
              <a:t>Fourth level</a:t>
            </a:r>
          </a:p>
          <a:p>
            <a:pPr lvl="4"/>
            <a:r>
              <a:rPr lang="x-none"/>
              <a:t>Fifth level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09601" y="1998763"/>
            <a:ext cx="4011084" cy="42385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x-none"/>
              <a:t>Click to edit Master text styles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E2B096-6653-4874-A8F2-73EDE6117675}" type="datetime1">
              <a:rPr lang="en-US"/>
              <a:pPr>
                <a:defRPr/>
              </a:pPr>
              <a:t>6/27/2019</a:t>
            </a:fld>
            <a:endParaRPr lang="pt-BR" sz="1000">
              <a:solidFill>
                <a:srgbClr val="A0A0A0"/>
              </a:solidFill>
            </a:endParaRP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E08FEF-6D47-4332-BAB5-3CDD31E46BB1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09902269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x-none"/>
              <a:t>Click to edit Master title style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x-none" noProof="0"/>
              <a:t>Drag picture to placeholder or click icon to add</a:t>
            </a:r>
            <a:endParaRPr lang="pt-BR" noProof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x-none"/>
              <a:t>Click to edit Master text styles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48EE74-D5F5-434F-8A7C-498B3B742D5F}" type="datetime1">
              <a:rPr lang="en-US"/>
              <a:pPr>
                <a:defRPr/>
              </a:pPr>
              <a:t>6/27/2019</a:t>
            </a:fld>
            <a:endParaRPr lang="pt-BR" sz="1000">
              <a:solidFill>
                <a:srgbClr val="A0A0A0"/>
              </a:solidFill>
            </a:endParaRP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F75356-B311-4086-9E75-42605FF86B26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81543890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7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Espaço Reservado para Título 1"/>
          <p:cNvSpPr>
            <a:spLocks noGrp="1"/>
          </p:cNvSpPr>
          <p:nvPr>
            <p:ph type="title"/>
          </p:nvPr>
        </p:nvSpPr>
        <p:spPr bwMode="auto">
          <a:xfrm>
            <a:off x="609600" y="668338"/>
            <a:ext cx="10972800" cy="601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/>
              <a:t>CLIQUE PARA EDITAR O TÍTULO MESTRE</a:t>
            </a:r>
          </a:p>
        </p:txBody>
      </p:sp>
      <p:sp>
        <p:nvSpPr>
          <p:cNvPr id="3075" name="Espaço Reservado para Texto 2"/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575BC27-D23F-4ABC-A46F-9824B6C5E032}" type="datetime1">
              <a:rPr lang="en-US">
                <a:ea typeface="MS PGothic" pitchFamily="34" charset="-128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6/27/2019</a:t>
            </a:fld>
            <a:endParaRPr lang="en-US" sz="1000">
              <a:solidFill>
                <a:srgbClr val="A0A0A0"/>
              </a:solidFill>
              <a:ea typeface="MS PGothic" pitchFamily="34" charset="-128"/>
            </a:endParaRP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ysClr val="windowText" lastClr="000000"/>
                </a:solidFill>
                <a:latin typeface="Calibri"/>
                <a:ea typeface="+mn-ea"/>
                <a:cs typeface="Calibri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000">
                <a:solidFill>
                  <a:srgbClr val="898989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E8E4FF1-291C-4459-9118-BACEB53A782E}" type="slidenum">
              <a:rPr lang="pt-BR">
                <a:ea typeface="MS PGothic" pitchFamily="34" charset="-128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‹nº›</a:t>
            </a:fld>
            <a:endParaRPr lang="pt-BR">
              <a:ea typeface="MS PGothic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1153106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</p:sldLayoutIdLst>
  <p:hf sldNum="0"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400" kern="1200">
          <a:solidFill>
            <a:srgbClr val="17375E"/>
          </a:solidFill>
          <a:latin typeface="Calibri"/>
          <a:ea typeface="MS PGothic" pitchFamily="34" charset="-128"/>
          <a:cs typeface="Calibri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400">
          <a:solidFill>
            <a:srgbClr val="17375E"/>
          </a:solidFill>
          <a:latin typeface="Calibri" pitchFamily="34" charset="0"/>
          <a:ea typeface="MS PGothic" pitchFamily="34" charset="-128"/>
          <a:cs typeface="Calibri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400">
          <a:solidFill>
            <a:srgbClr val="17375E"/>
          </a:solidFill>
          <a:latin typeface="Calibri" pitchFamily="34" charset="0"/>
          <a:ea typeface="MS PGothic" pitchFamily="34" charset="-128"/>
          <a:cs typeface="Calibri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400">
          <a:solidFill>
            <a:srgbClr val="17375E"/>
          </a:solidFill>
          <a:latin typeface="Calibri" pitchFamily="34" charset="0"/>
          <a:ea typeface="MS PGothic" pitchFamily="34" charset="-128"/>
          <a:cs typeface="Calibri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400">
          <a:solidFill>
            <a:srgbClr val="17375E"/>
          </a:solidFill>
          <a:latin typeface="Calibri" pitchFamily="34" charset="0"/>
          <a:ea typeface="MS PGothic" pitchFamily="34" charset="-128"/>
          <a:cs typeface="Calibri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>
          <a:solidFill>
            <a:srgbClr val="17375E"/>
          </a:solidFill>
          <a:latin typeface="Calibri" pitchFamily="34" charset="0"/>
          <a:ea typeface="MS PGothic" pitchFamily="34" charset="-128"/>
        </a:defRPr>
      </a:lvl6pPr>
      <a:lvl7pPr marL="914400" algn="l" rtl="0" fontAlgn="base">
        <a:spcBef>
          <a:spcPct val="0"/>
        </a:spcBef>
        <a:spcAft>
          <a:spcPct val="0"/>
        </a:spcAft>
        <a:defRPr sz="2400">
          <a:solidFill>
            <a:srgbClr val="17375E"/>
          </a:solidFill>
          <a:latin typeface="Calibri" pitchFamily="34" charset="0"/>
          <a:ea typeface="MS PGothic" pitchFamily="34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sz="2400">
          <a:solidFill>
            <a:srgbClr val="17375E"/>
          </a:solidFill>
          <a:latin typeface="Calibri" pitchFamily="34" charset="0"/>
          <a:ea typeface="MS PGothic" pitchFamily="34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sz="2400">
          <a:solidFill>
            <a:srgbClr val="17375E"/>
          </a:solidFill>
          <a:latin typeface="Calibri" pitchFamily="34" charset="0"/>
          <a:ea typeface="MS PGothic" pitchFamily="34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000" kern="1200">
          <a:solidFill>
            <a:schemeClr val="tx1"/>
          </a:solidFill>
          <a:latin typeface="Calibri"/>
          <a:ea typeface="MS PGothic" pitchFamily="34" charset="-128"/>
          <a:cs typeface="Calibri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ern="1200">
          <a:solidFill>
            <a:schemeClr val="tx1"/>
          </a:solidFill>
          <a:latin typeface="Calibri"/>
          <a:ea typeface="MS PGothic" pitchFamily="34" charset="-128"/>
          <a:cs typeface="Calibri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1600" kern="1200">
          <a:solidFill>
            <a:schemeClr val="tx1"/>
          </a:solidFill>
          <a:latin typeface="Calibri"/>
          <a:ea typeface="MS PGothic" pitchFamily="34" charset="-128"/>
          <a:cs typeface="Calibri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1400" kern="1200">
          <a:solidFill>
            <a:schemeClr val="tx1"/>
          </a:solidFill>
          <a:latin typeface="Calibri"/>
          <a:ea typeface="MS PGothic" pitchFamily="34" charset="-128"/>
          <a:cs typeface="Calibri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400" kern="1200">
          <a:solidFill>
            <a:schemeClr val="tx1"/>
          </a:solidFill>
          <a:latin typeface="Calibri"/>
          <a:ea typeface="MS PGothic" pitchFamily="34" charset="-128"/>
          <a:cs typeface="Calibri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3" name="Rectangle 2"/>
          <p:cNvSpPr txBox="1">
            <a:spLocks/>
          </p:cNvSpPr>
          <p:nvPr/>
        </p:nvSpPr>
        <p:spPr bwMode="auto">
          <a:xfrm>
            <a:off x="3982294" y="3172447"/>
            <a:ext cx="6174647" cy="455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pt-BR" sz="3200" b="1" dirty="0">
              <a:solidFill>
                <a:prstClr val="white"/>
              </a:solidFill>
              <a:ea typeface="MS PGothic" pitchFamily="34" charset="-128"/>
            </a:endParaRPr>
          </a:p>
        </p:txBody>
      </p:sp>
      <p:sp>
        <p:nvSpPr>
          <p:cNvPr id="2" name="CaixaDeTexto 1"/>
          <p:cNvSpPr txBox="1"/>
          <p:nvPr/>
        </p:nvSpPr>
        <p:spPr>
          <a:xfrm>
            <a:off x="1" y="4646402"/>
            <a:ext cx="3982294" cy="14003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fontAlgn="base">
              <a:spcBef>
                <a:spcPct val="0"/>
              </a:spcBef>
              <a:spcAft>
                <a:spcPct val="0"/>
              </a:spcAft>
            </a:pPr>
            <a:endParaRPr lang="pt-BR" sz="1700" dirty="0">
              <a:solidFill>
                <a:srgbClr val="F79646">
                  <a:lumMod val="75000"/>
                </a:srgbClr>
              </a:solidFill>
              <a:ea typeface="MS PGothic" pitchFamily="34" charset="-128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pt-BR" sz="1700" dirty="0">
                <a:solidFill>
                  <a:srgbClr val="F79646">
                    <a:lumMod val="75000"/>
                  </a:srgbClr>
                </a:solidFill>
                <a:ea typeface="MS PGothic" pitchFamily="34" charset="-128"/>
              </a:rPr>
              <a:t>Audiência Pública Câmara dos Deputados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pt-BR" sz="1700" dirty="0">
                <a:solidFill>
                  <a:srgbClr val="F79646">
                    <a:lumMod val="75000"/>
                  </a:srgbClr>
                </a:solidFill>
                <a:ea typeface="MS PGothic" pitchFamily="34" charset="-128"/>
              </a:rPr>
              <a:t>Comissão de Desenvolvimento Econômico, Indústria, Comércio e Serviços (CDEICS) 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pt-BR" sz="1700" dirty="0">
                <a:solidFill>
                  <a:srgbClr val="F79646">
                    <a:lumMod val="75000"/>
                  </a:srgbClr>
                </a:solidFill>
                <a:ea typeface="MS PGothic" pitchFamily="34" charset="-128"/>
              </a:rPr>
              <a:t>27de junho de 2019</a:t>
            </a:r>
          </a:p>
        </p:txBody>
      </p:sp>
      <p:pic>
        <p:nvPicPr>
          <p:cNvPr id="4" name="Picture 16" descr="Abit"/>
          <p:cNvPicPr preferRelativeResize="0">
            <a:picLocks noChangeArrowheads="1"/>
          </p:cNvPicPr>
          <p:nvPr/>
        </p:nvPicPr>
        <p:blipFill>
          <a:blip r:embed="rId4" cstate="print">
            <a:clrChange>
              <a:clrFrom>
                <a:srgbClr val="FDFDFD"/>
              </a:clrFrom>
              <a:clrTo>
                <a:srgbClr val="FDFDFD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1697"/>
          <a:stretch>
            <a:fillRect/>
          </a:stretch>
        </p:blipFill>
        <p:spPr bwMode="auto">
          <a:xfrm>
            <a:off x="166162" y="210424"/>
            <a:ext cx="2805988" cy="13897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tângulo 4">
            <a:extLst>
              <a:ext uri="{FF2B5EF4-FFF2-40B4-BE49-F238E27FC236}">
                <a16:creationId xmlns:a16="http://schemas.microsoft.com/office/drawing/2014/main" xmlns="" id="{2CD19E22-7268-4806-994D-55AD0EA26CE5}"/>
              </a:ext>
            </a:extLst>
          </p:cNvPr>
          <p:cNvSpPr/>
          <p:nvPr/>
        </p:nvSpPr>
        <p:spPr>
          <a:xfrm>
            <a:off x="3982294" y="-591395"/>
            <a:ext cx="7934988" cy="70760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70000"/>
              </a:lnSpc>
            </a:pPr>
            <a:endParaRPr lang="pt-BR" sz="1600" b="1" dirty="0">
              <a:solidFill>
                <a:schemeClr val="bg1"/>
              </a:solidFill>
            </a:endParaRPr>
          </a:p>
          <a:p>
            <a:pPr algn="just">
              <a:lnSpc>
                <a:spcPct val="170000"/>
              </a:lnSpc>
            </a:pPr>
            <a:endParaRPr lang="pt-BR" sz="1600" b="1" dirty="0">
              <a:solidFill>
                <a:schemeClr val="bg1"/>
              </a:solidFill>
            </a:endParaRPr>
          </a:p>
          <a:p>
            <a:pPr algn="just">
              <a:lnSpc>
                <a:spcPct val="170000"/>
              </a:lnSpc>
            </a:pPr>
            <a:endParaRPr lang="pt-BR" sz="1600" b="1" dirty="0">
              <a:solidFill>
                <a:schemeClr val="bg1"/>
              </a:solidFill>
            </a:endParaRPr>
          </a:p>
          <a:p>
            <a:pPr algn="just">
              <a:lnSpc>
                <a:spcPct val="170000"/>
              </a:lnSpc>
            </a:pPr>
            <a:r>
              <a:rPr lang="pt-BR" sz="1700" b="1" dirty="0">
                <a:solidFill>
                  <a:schemeClr val="bg1"/>
                </a:solidFill>
              </a:rPr>
              <a:t>O PL  0118/2019, inicialmente elaborado pelo Sr. Deputado Alexis </a:t>
            </a:r>
            <a:r>
              <a:rPr lang="pt-BR" sz="1700" b="1" dirty="0" err="1" smtClean="0">
                <a:solidFill>
                  <a:schemeClr val="bg1"/>
                </a:solidFill>
              </a:rPr>
              <a:t>Fonteyne</a:t>
            </a:r>
            <a:r>
              <a:rPr lang="pt-BR" sz="1700" b="1" dirty="0" smtClean="0">
                <a:solidFill>
                  <a:schemeClr val="bg1"/>
                </a:solidFill>
              </a:rPr>
              <a:t>, </a:t>
            </a:r>
            <a:r>
              <a:rPr lang="pt-BR" sz="1700" b="1" dirty="0">
                <a:solidFill>
                  <a:schemeClr val="bg1"/>
                </a:solidFill>
              </a:rPr>
              <a:t>tem como finalidade alterar o inciso "j", do artigo 27, bem como do Parágrafo Único, do artigo 44, ambos da Lei n.º 4.886/65.</a:t>
            </a:r>
          </a:p>
          <a:p>
            <a:pPr algn="just">
              <a:lnSpc>
                <a:spcPct val="170000"/>
              </a:lnSpc>
            </a:pPr>
            <a:endParaRPr lang="pt-BR" sz="1700" b="1" dirty="0">
              <a:solidFill>
                <a:schemeClr val="bg1"/>
              </a:solidFill>
            </a:endParaRPr>
          </a:p>
          <a:p>
            <a:pPr algn="just">
              <a:lnSpc>
                <a:spcPct val="170000"/>
              </a:lnSpc>
            </a:pPr>
            <a:r>
              <a:rPr lang="pt-BR" sz="1700" b="1" dirty="0">
                <a:solidFill>
                  <a:schemeClr val="bg1"/>
                </a:solidFill>
              </a:rPr>
              <a:t>O Projeto busca, especificamente, delimitar em 3 (três) anos a base de cálculo da indenização por rescisão injustificada do contrato de representação comercial (hipóteses fora das previsões do artigo 35, da lei), mantendo o pagamento mínimo de 1/12 (um doze avos) do valor calculado. No mesmo dispositivo, o projeto prevê tal cobrança em até 2 (dois) anos após a extinção do contrato de representação.</a:t>
            </a:r>
          </a:p>
          <a:p>
            <a:pPr algn="just">
              <a:lnSpc>
                <a:spcPct val="170000"/>
              </a:lnSpc>
            </a:pPr>
            <a:endParaRPr lang="pt-BR" sz="1700" b="1" dirty="0">
              <a:solidFill>
                <a:schemeClr val="bg1"/>
              </a:solidFill>
            </a:endParaRPr>
          </a:p>
          <a:p>
            <a:pPr algn="just">
              <a:lnSpc>
                <a:spcPct val="170000"/>
              </a:lnSpc>
            </a:pPr>
            <a:r>
              <a:rPr lang="pt-BR" sz="1700" b="1" dirty="0">
                <a:solidFill>
                  <a:schemeClr val="bg1"/>
                </a:solidFill>
              </a:rPr>
              <a:t>Assim, a alteração do Parágrafo único, do artigo 44, altera a lei para que os representantes comerciais possam pleitear suas retribuições no prazo prescricional de 2 (dois) anos.</a:t>
            </a:r>
          </a:p>
        </p:txBody>
      </p:sp>
    </p:spTree>
    <p:extLst>
      <p:ext uri="{BB962C8B-B14F-4D97-AF65-F5344CB8AC3E}">
        <p14:creationId xmlns:p14="http://schemas.microsoft.com/office/powerpoint/2010/main" val="2327933058"/>
      </p:ext>
    </p:extLst>
  </p:cSld>
  <p:clrMapOvr>
    <a:masterClrMapping/>
  </p:clrMapOvr>
  <p:transition spd="med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3" name="Rectangle 2"/>
          <p:cNvSpPr txBox="1">
            <a:spLocks/>
          </p:cNvSpPr>
          <p:nvPr/>
        </p:nvSpPr>
        <p:spPr bwMode="auto">
          <a:xfrm>
            <a:off x="3982294" y="3172447"/>
            <a:ext cx="6174647" cy="455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pt-BR" sz="6000" dirty="0">
              <a:solidFill>
                <a:schemeClr val="accent6">
                  <a:lumMod val="75000"/>
                </a:schemeClr>
              </a:solidFill>
              <a:ea typeface="MS PGothic" pitchFamily="34" charset="-128"/>
            </a:endParaRPr>
          </a:p>
        </p:txBody>
      </p:sp>
      <p:sp>
        <p:nvSpPr>
          <p:cNvPr id="3" name="Retângulo 2">
            <a:extLst>
              <a:ext uri="{FF2B5EF4-FFF2-40B4-BE49-F238E27FC236}">
                <a16:creationId xmlns:a16="http://schemas.microsoft.com/office/drawing/2014/main" xmlns="" id="{87412E0E-7580-4CF2-9CCC-640A1C87C8B7}"/>
              </a:ext>
            </a:extLst>
          </p:cNvPr>
          <p:cNvSpPr/>
          <p:nvPr/>
        </p:nvSpPr>
        <p:spPr>
          <a:xfrm>
            <a:off x="3982294" y="574158"/>
            <a:ext cx="8209705" cy="63401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1500" b="1" dirty="0">
                <a:solidFill>
                  <a:schemeClr val="bg1"/>
                </a:solidFill>
              </a:rPr>
              <a:t>O Projeto de Lei propõe a alteração do </a:t>
            </a:r>
            <a:r>
              <a:rPr lang="pt-BR" sz="1500" b="1" i="1" dirty="0">
                <a:solidFill>
                  <a:schemeClr val="bg1"/>
                </a:solidFill>
              </a:rPr>
              <a:t>inciso "j"</a:t>
            </a:r>
            <a:r>
              <a:rPr lang="pt-BR" sz="1500" b="1" dirty="0">
                <a:solidFill>
                  <a:schemeClr val="bg1"/>
                </a:solidFill>
              </a:rPr>
              <a:t> do artigo 27, cujo texto na íntegra segue abaixo:</a:t>
            </a:r>
          </a:p>
          <a:p>
            <a:pPr algn="just"/>
            <a:r>
              <a:rPr lang="pt-BR" sz="1500" b="1" i="1" dirty="0">
                <a:solidFill>
                  <a:schemeClr val="bg1"/>
                </a:solidFill>
              </a:rPr>
              <a:t> </a:t>
            </a:r>
            <a:endParaRPr lang="pt-BR" sz="1500" b="1" dirty="0">
              <a:solidFill>
                <a:schemeClr val="bg1"/>
              </a:solidFill>
            </a:endParaRPr>
          </a:p>
          <a:p>
            <a:pPr lvl="3" algn="just"/>
            <a:r>
              <a:rPr lang="pt-BR" sz="1500" b="1" i="1" dirty="0">
                <a:solidFill>
                  <a:schemeClr val="bg1"/>
                </a:solidFill>
              </a:rPr>
              <a:t>“Art. 27......................................................................................... </a:t>
            </a:r>
          </a:p>
          <a:p>
            <a:pPr lvl="3" algn="just"/>
            <a:r>
              <a:rPr lang="pt-BR" sz="1500" b="1" i="1" dirty="0">
                <a:solidFill>
                  <a:schemeClr val="bg1"/>
                </a:solidFill>
              </a:rPr>
              <a:t>..................................................................................................... </a:t>
            </a:r>
          </a:p>
          <a:p>
            <a:pPr lvl="3" algn="just"/>
            <a:r>
              <a:rPr lang="pt-BR" sz="1500" b="1" i="1" dirty="0">
                <a:solidFill>
                  <a:schemeClr val="bg1"/>
                </a:solidFill>
              </a:rPr>
              <a:t>j) indenização devida ao representante pela rescisão do contrato fora dos casos previstos no art. 35, cujo montante não poderá ser inferior a 1/12 (um doze avos) do total da retribuição auferida nos últimos 3 (três) anos de vigência do contrato, até o limite de 2 (dois) anos após extinção do respectivo contrato de representação comercial autônoma.” (NR)</a:t>
            </a:r>
          </a:p>
          <a:p>
            <a:pPr lvl="3" algn="just"/>
            <a:endParaRPr lang="pt-BR" sz="1500" b="1" i="1" dirty="0">
              <a:solidFill>
                <a:schemeClr val="bg1"/>
              </a:solidFill>
            </a:endParaRPr>
          </a:p>
          <a:p>
            <a:pPr algn="just"/>
            <a:r>
              <a:rPr lang="pt-BR" sz="1500" b="1" dirty="0">
                <a:solidFill>
                  <a:schemeClr val="bg1"/>
                </a:solidFill>
              </a:rPr>
              <a:t>A alteração proposta –distinta do Projeto de Lei nº 8202/2017 (proposto pelo Deputado Sr. Augusto Carvalho), atualmente arquivado – busca reduzir a base de cálculo da indenização do "total da retribuição auferida durante o tempo em que exerceu a representação", para "total da retribuição auferida nos últimos 3 (três) anos de vigência do contrato". </a:t>
            </a:r>
          </a:p>
          <a:p>
            <a:pPr algn="just"/>
            <a:endParaRPr lang="pt-BR" sz="1500" b="1" dirty="0">
              <a:solidFill>
                <a:schemeClr val="bg1"/>
              </a:solidFill>
            </a:endParaRPr>
          </a:p>
          <a:p>
            <a:pPr algn="just"/>
            <a:endParaRPr lang="pt-BR" sz="1500" b="1" dirty="0">
              <a:solidFill>
                <a:schemeClr val="bg1"/>
              </a:solidFill>
            </a:endParaRPr>
          </a:p>
          <a:p>
            <a:pPr algn="just"/>
            <a:r>
              <a:rPr lang="pt-BR" sz="1500" b="1" dirty="0">
                <a:solidFill>
                  <a:schemeClr val="bg1"/>
                </a:solidFill>
              </a:rPr>
              <a:t>Segurança Jurídica - relações comerciais e mais previsibilidade ao fluxo de caixa das empresas – o que leva à manutenção (ou não interrupção prévia) de atividades comerciais e empresariais</a:t>
            </a:r>
            <a:r>
              <a:rPr lang="pt-BR" sz="1500" b="1" dirty="0"/>
              <a:t>.</a:t>
            </a:r>
          </a:p>
          <a:p>
            <a:pPr algn="just"/>
            <a:endParaRPr lang="pt-BR" sz="1500" b="1" dirty="0"/>
          </a:p>
          <a:p>
            <a:pPr algn="just"/>
            <a:r>
              <a:rPr lang="pt-BR" sz="1500" b="1" dirty="0">
                <a:solidFill>
                  <a:schemeClr val="bg1"/>
                </a:solidFill>
              </a:rPr>
              <a:t>“</a:t>
            </a:r>
            <a:r>
              <a:rPr lang="pt-BR" sz="1500" b="1" i="1" dirty="0">
                <a:solidFill>
                  <a:schemeClr val="bg1"/>
                </a:solidFill>
              </a:rPr>
              <a:t>A empresa representada só será devedora da indenização na hipótese de continuar explorando, diretamente ou por meio de novos parceiros, o mercado conquistado pelo representante. Se o representante, por qualquer razão continuar a se beneficiar no mercado conquistado para o mesmo produto, não fará jus à indenização, posto que nada perdeu após a rescisão do contrato”.</a:t>
            </a:r>
          </a:p>
          <a:p>
            <a:endParaRPr lang="pt-BR" sz="1500" dirty="0">
              <a:solidFill>
                <a:schemeClr val="bg1"/>
              </a:solidFill>
            </a:endParaRPr>
          </a:p>
          <a:p>
            <a:pPr lvl="2"/>
            <a:r>
              <a:rPr lang="pt-BR" sz="1500" b="1" i="1" dirty="0">
                <a:solidFill>
                  <a:schemeClr val="bg1"/>
                </a:solidFill>
              </a:rPr>
              <a:t>COELHO, Fábio </a:t>
            </a:r>
            <a:r>
              <a:rPr lang="pt-BR" sz="1500" b="1" i="1" dirty="0" err="1">
                <a:solidFill>
                  <a:schemeClr val="bg1"/>
                </a:solidFill>
              </a:rPr>
              <a:t>Ulhoa</a:t>
            </a:r>
            <a:r>
              <a:rPr lang="pt-BR" sz="1500" b="1" i="1" dirty="0">
                <a:solidFill>
                  <a:schemeClr val="bg1"/>
                </a:solidFill>
              </a:rPr>
              <a:t>. Curso de Direito Comercial – Direito de Empresa. V3. 7ª ed. São Paulo: Saraiva. 2007. p.121.</a:t>
            </a:r>
          </a:p>
          <a:p>
            <a:pPr algn="just"/>
            <a:endParaRPr lang="pt-BR" sz="1600" b="1" dirty="0"/>
          </a:p>
        </p:txBody>
      </p:sp>
      <p:sp>
        <p:nvSpPr>
          <p:cNvPr id="4" name="Retângulo 3">
            <a:extLst>
              <a:ext uri="{FF2B5EF4-FFF2-40B4-BE49-F238E27FC236}">
                <a16:creationId xmlns:a16="http://schemas.microsoft.com/office/drawing/2014/main" xmlns="" id="{C8506657-4072-4BAF-8348-1A33B8676EEC}"/>
              </a:ext>
            </a:extLst>
          </p:cNvPr>
          <p:cNvSpPr/>
          <p:nvPr/>
        </p:nvSpPr>
        <p:spPr>
          <a:xfrm>
            <a:off x="1" y="3753293"/>
            <a:ext cx="4136064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fontAlgn="base">
              <a:spcBef>
                <a:spcPct val="0"/>
              </a:spcBef>
              <a:spcAft>
                <a:spcPct val="0"/>
              </a:spcAft>
            </a:pPr>
            <a:endParaRPr lang="pt-BR" dirty="0">
              <a:solidFill>
                <a:srgbClr val="F79646">
                  <a:lumMod val="75000"/>
                </a:srgbClr>
              </a:solidFill>
              <a:ea typeface="MS PGothic" pitchFamily="34" charset="-128"/>
            </a:endParaRPr>
          </a:p>
          <a:p>
            <a:pPr algn="r" fontAlgn="base">
              <a:spcBef>
                <a:spcPct val="0"/>
              </a:spcBef>
              <a:spcAft>
                <a:spcPct val="0"/>
              </a:spcAft>
            </a:pPr>
            <a:endParaRPr lang="pt-BR" dirty="0">
              <a:solidFill>
                <a:srgbClr val="F79646">
                  <a:lumMod val="75000"/>
                </a:srgbClr>
              </a:solidFill>
              <a:ea typeface="MS PGothic" pitchFamily="34" charset="-128"/>
            </a:endParaRPr>
          </a:p>
          <a:p>
            <a:pPr algn="r" fontAlgn="base">
              <a:spcBef>
                <a:spcPct val="0"/>
              </a:spcBef>
              <a:spcAft>
                <a:spcPct val="0"/>
              </a:spcAft>
            </a:pPr>
            <a:endParaRPr lang="pt-BR" dirty="0">
              <a:solidFill>
                <a:srgbClr val="F79646">
                  <a:lumMod val="75000"/>
                </a:srgbClr>
              </a:solidFill>
              <a:ea typeface="MS PGothic" pitchFamily="34" charset="-128"/>
            </a:endParaRPr>
          </a:p>
          <a:p>
            <a:pPr algn="r" fontAlgn="base">
              <a:spcBef>
                <a:spcPct val="0"/>
              </a:spcBef>
              <a:spcAft>
                <a:spcPct val="0"/>
              </a:spcAft>
            </a:pPr>
            <a:endParaRPr lang="pt-BR" dirty="0">
              <a:solidFill>
                <a:srgbClr val="F79646">
                  <a:lumMod val="75000"/>
                </a:srgbClr>
              </a:solidFill>
              <a:ea typeface="MS PGothic" pitchFamily="34" charset="-128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pt-BR" dirty="0">
                <a:solidFill>
                  <a:srgbClr val="F79646">
                    <a:lumMod val="75000"/>
                  </a:srgbClr>
                </a:solidFill>
                <a:ea typeface="MS PGothic" pitchFamily="34" charset="-128"/>
              </a:rPr>
              <a:t>Audiência Pública Câmara dos Deputados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pt-BR" dirty="0">
                <a:solidFill>
                  <a:srgbClr val="F79646">
                    <a:lumMod val="75000"/>
                  </a:srgbClr>
                </a:solidFill>
                <a:ea typeface="MS PGothic" pitchFamily="34" charset="-128"/>
              </a:rPr>
              <a:t>Comissão de Desenvolvimento Econômico, Indústria, Comércio e Serviços (CDEICS) 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pt-BR" dirty="0">
                <a:solidFill>
                  <a:srgbClr val="F79646">
                    <a:lumMod val="75000"/>
                  </a:srgbClr>
                </a:solidFill>
                <a:ea typeface="MS PGothic" pitchFamily="34" charset="-128"/>
              </a:rPr>
              <a:t>27de junho de 2019</a:t>
            </a:r>
          </a:p>
        </p:txBody>
      </p:sp>
    </p:spTree>
    <p:extLst>
      <p:ext uri="{BB962C8B-B14F-4D97-AF65-F5344CB8AC3E}">
        <p14:creationId xmlns:p14="http://schemas.microsoft.com/office/powerpoint/2010/main" val="3818523507"/>
      </p:ext>
    </p:extLst>
  </p:cSld>
  <p:clrMapOvr>
    <a:masterClrMapping/>
  </p:clrMapOvr>
  <p:transition spd="med"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3" name="Rectangle 2"/>
          <p:cNvSpPr txBox="1">
            <a:spLocks/>
          </p:cNvSpPr>
          <p:nvPr/>
        </p:nvSpPr>
        <p:spPr bwMode="auto">
          <a:xfrm>
            <a:off x="3982294" y="3172447"/>
            <a:ext cx="6174647" cy="455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pt-BR" sz="6000" dirty="0">
              <a:solidFill>
                <a:schemeClr val="accent6">
                  <a:lumMod val="75000"/>
                </a:schemeClr>
              </a:solidFill>
              <a:ea typeface="MS PGothic" pitchFamily="34" charset="-128"/>
            </a:endParaRPr>
          </a:p>
        </p:txBody>
      </p:sp>
      <p:sp>
        <p:nvSpPr>
          <p:cNvPr id="2" name="Retângulo 1">
            <a:extLst>
              <a:ext uri="{FF2B5EF4-FFF2-40B4-BE49-F238E27FC236}">
                <a16:creationId xmlns:a16="http://schemas.microsoft.com/office/drawing/2014/main" xmlns="" id="{C4157372-6BC2-4008-B6D9-E9EDD410CB7B}"/>
              </a:ext>
            </a:extLst>
          </p:cNvPr>
          <p:cNvSpPr/>
          <p:nvPr/>
        </p:nvSpPr>
        <p:spPr>
          <a:xfrm>
            <a:off x="4093535" y="-591396"/>
            <a:ext cx="7719237" cy="1297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70000"/>
              </a:lnSpc>
            </a:pPr>
            <a:endParaRPr lang="pt-BR" sz="1600" b="1" dirty="0">
              <a:solidFill>
                <a:schemeClr val="bg1"/>
              </a:solidFill>
            </a:endParaRPr>
          </a:p>
          <a:p>
            <a:pPr algn="just">
              <a:lnSpc>
                <a:spcPct val="170000"/>
              </a:lnSpc>
            </a:pPr>
            <a:endParaRPr lang="pt-BR" sz="1600" b="1" dirty="0">
              <a:solidFill>
                <a:schemeClr val="bg1"/>
              </a:solidFill>
            </a:endParaRPr>
          </a:p>
          <a:p>
            <a:pPr algn="just">
              <a:lnSpc>
                <a:spcPct val="170000"/>
              </a:lnSpc>
            </a:pPr>
            <a:endParaRPr lang="pt-BR" sz="1600" b="1" dirty="0">
              <a:solidFill>
                <a:schemeClr val="bg1"/>
              </a:solidFill>
            </a:endParaRPr>
          </a:p>
        </p:txBody>
      </p:sp>
      <p:sp>
        <p:nvSpPr>
          <p:cNvPr id="4" name="Retângulo 3">
            <a:extLst>
              <a:ext uri="{FF2B5EF4-FFF2-40B4-BE49-F238E27FC236}">
                <a16:creationId xmlns:a16="http://schemas.microsoft.com/office/drawing/2014/main" xmlns="" id="{6A5199DA-140D-44BF-89CF-196BC9E30F7F}"/>
              </a:ext>
            </a:extLst>
          </p:cNvPr>
          <p:cNvSpPr/>
          <p:nvPr/>
        </p:nvSpPr>
        <p:spPr>
          <a:xfrm>
            <a:off x="0" y="3763926"/>
            <a:ext cx="4093535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fontAlgn="base">
              <a:spcBef>
                <a:spcPct val="0"/>
              </a:spcBef>
              <a:spcAft>
                <a:spcPct val="0"/>
              </a:spcAft>
            </a:pPr>
            <a:endParaRPr lang="pt-BR" dirty="0">
              <a:solidFill>
                <a:srgbClr val="F79646">
                  <a:lumMod val="75000"/>
                </a:srgbClr>
              </a:solidFill>
              <a:ea typeface="MS PGothic" pitchFamily="34" charset="-128"/>
            </a:endParaRPr>
          </a:p>
          <a:p>
            <a:pPr algn="r" fontAlgn="base">
              <a:spcBef>
                <a:spcPct val="0"/>
              </a:spcBef>
              <a:spcAft>
                <a:spcPct val="0"/>
              </a:spcAft>
            </a:pPr>
            <a:endParaRPr lang="pt-BR" dirty="0">
              <a:solidFill>
                <a:srgbClr val="F79646">
                  <a:lumMod val="75000"/>
                </a:srgbClr>
              </a:solidFill>
              <a:ea typeface="MS PGothic" pitchFamily="34" charset="-128"/>
            </a:endParaRPr>
          </a:p>
          <a:p>
            <a:pPr algn="r" fontAlgn="base">
              <a:spcBef>
                <a:spcPct val="0"/>
              </a:spcBef>
              <a:spcAft>
                <a:spcPct val="0"/>
              </a:spcAft>
            </a:pPr>
            <a:endParaRPr lang="pt-BR" dirty="0">
              <a:solidFill>
                <a:srgbClr val="F79646">
                  <a:lumMod val="75000"/>
                </a:srgbClr>
              </a:solidFill>
              <a:ea typeface="MS PGothic" pitchFamily="34" charset="-128"/>
            </a:endParaRPr>
          </a:p>
          <a:p>
            <a:pPr algn="r" fontAlgn="base">
              <a:spcBef>
                <a:spcPct val="0"/>
              </a:spcBef>
              <a:spcAft>
                <a:spcPct val="0"/>
              </a:spcAft>
            </a:pPr>
            <a:endParaRPr lang="pt-BR" dirty="0">
              <a:solidFill>
                <a:srgbClr val="F79646">
                  <a:lumMod val="75000"/>
                </a:srgbClr>
              </a:solidFill>
              <a:ea typeface="MS PGothic" pitchFamily="34" charset="-128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pt-BR" dirty="0">
                <a:solidFill>
                  <a:srgbClr val="F79646">
                    <a:lumMod val="75000"/>
                  </a:srgbClr>
                </a:solidFill>
                <a:ea typeface="MS PGothic" pitchFamily="34" charset="-128"/>
              </a:rPr>
              <a:t>Audiência Pública Câmara dos Deputados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pt-BR" dirty="0">
                <a:solidFill>
                  <a:srgbClr val="F79646">
                    <a:lumMod val="75000"/>
                  </a:srgbClr>
                </a:solidFill>
                <a:ea typeface="MS PGothic" pitchFamily="34" charset="-128"/>
              </a:rPr>
              <a:t>Comissão de Desenvolvimento Econômico, Indústria, Comércio e Serviços (CDEICS) 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pt-BR" dirty="0">
                <a:solidFill>
                  <a:srgbClr val="F79646">
                    <a:lumMod val="75000"/>
                  </a:srgbClr>
                </a:solidFill>
                <a:ea typeface="MS PGothic" pitchFamily="34" charset="-128"/>
              </a:rPr>
              <a:t>27de junho de 2019</a:t>
            </a:r>
            <a:endParaRPr lang="pt-BR" dirty="0"/>
          </a:p>
        </p:txBody>
      </p:sp>
      <p:sp>
        <p:nvSpPr>
          <p:cNvPr id="3" name="Retângulo 2">
            <a:extLst>
              <a:ext uri="{FF2B5EF4-FFF2-40B4-BE49-F238E27FC236}">
                <a16:creationId xmlns:a16="http://schemas.microsoft.com/office/drawing/2014/main" xmlns="" id="{B79230D9-E9E4-4303-8BCB-C09ABC477A32}"/>
              </a:ext>
            </a:extLst>
          </p:cNvPr>
          <p:cNvSpPr/>
          <p:nvPr/>
        </p:nvSpPr>
        <p:spPr>
          <a:xfrm>
            <a:off x="3859619" y="-56569"/>
            <a:ext cx="7719237" cy="64171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pt-BR" dirty="0">
              <a:solidFill>
                <a:schemeClr val="bg1"/>
              </a:solidFill>
            </a:endParaRPr>
          </a:p>
          <a:p>
            <a:pPr algn="just"/>
            <a:endParaRPr lang="pt-BR" dirty="0">
              <a:solidFill>
                <a:schemeClr val="bg1"/>
              </a:solidFill>
            </a:endParaRPr>
          </a:p>
          <a:p>
            <a:pPr algn="just"/>
            <a:endParaRPr lang="pt-BR" dirty="0">
              <a:solidFill>
                <a:schemeClr val="bg1"/>
              </a:solidFill>
            </a:endParaRPr>
          </a:p>
          <a:p>
            <a:pPr algn="just"/>
            <a:endParaRPr lang="pt-BR" dirty="0">
              <a:solidFill>
                <a:schemeClr val="bg1"/>
              </a:solidFill>
            </a:endParaRPr>
          </a:p>
          <a:p>
            <a:pPr algn="just"/>
            <a:r>
              <a:rPr lang="pt-BR" dirty="0">
                <a:solidFill>
                  <a:schemeClr val="bg1"/>
                </a:solidFill>
              </a:rPr>
              <a:t>Parametrização dos créditos advindos das relações de emprego, aos quais a Constituição da República (artigo 7º, XXIX) determina o prazo prescricional de 2 anos e prescricional quanto aos direitos oriundos da relação de trabalho.</a:t>
            </a:r>
          </a:p>
          <a:p>
            <a:pPr algn="just"/>
            <a:endParaRPr lang="pt-BR" dirty="0">
              <a:solidFill>
                <a:schemeClr val="bg1"/>
              </a:solidFill>
            </a:endParaRPr>
          </a:p>
          <a:p>
            <a:pPr algn="just"/>
            <a:r>
              <a:rPr lang="pt-BR" dirty="0">
                <a:solidFill>
                  <a:schemeClr val="bg1"/>
                </a:solidFill>
              </a:rPr>
              <a:t>O prazo prescricional total  da constituição para os contratos de trabalho (relação de emprego) é de 5 (cinco) anos X 10 anos do art. 205 do Código Civil.</a:t>
            </a:r>
          </a:p>
          <a:p>
            <a:pPr algn="just"/>
            <a:r>
              <a:rPr lang="pt-BR" dirty="0">
                <a:solidFill>
                  <a:schemeClr val="bg1"/>
                </a:solidFill>
              </a:rPr>
              <a:t> </a:t>
            </a:r>
          </a:p>
          <a:p>
            <a:pPr algn="just"/>
            <a:r>
              <a:rPr lang="pt-BR" dirty="0">
                <a:solidFill>
                  <a:schemeClr val="bg1"/>
                </a:solidFill>
              </a:rPr>
              <a:t>O artigo 27, "j", da lei (base de cálculo), de 3 anos no Projeto.</a:t>
            </a:r>
          </a:p>
          <a:p>
            <a:pPr algn="just"/>
            <a:endParaRPr lang="pt-BR" dirty="0">
              <a:solidFill>
                <a:schemeClr val="bg1"/>
              </a:solidFill>
            </a:endParaRPr>
          </a:p>
          <a:p>
            <a:pPr algn="just"/>
            <a:r>
              <a:rPr lang="pt-BR" dirty="0">
                <a:solidFill>
                  <a:schemeClr val="bg1"/>
                </a:solidFill>
              </a:rPr>
              <a:t>Já se cogitou fixar uma indenização equivalente a 1/20 da  remuneração, calculada sobre os valores do contrato incidente nos últimos 3 (três) – PL 1.439/2007. </a:t>
            </a:r>
          </a:p>
          <a:p>
            <a:pPr algn="just"/>
            <a:endParaRPr lang="pt-BR" dirty="0">
              <a:solidFill>
                <a:schemeClr val="bg1"/>
              </a:solidFill>
            </a:endParaRPr>
          </a:p>
          <a:p>
            <a:pPr algn="just"/>
            <a:r>
              <a:rPr lang="pt-BR" b="1" dirty="0">
                <a:solidFill>
                  <a:schemeClr val="bg1"/>
                </a:solidFill>
              </a:rPr>
              <a:t>Lei n. 13.429/2017 - Terceirização</a:t>
            </a:r>
          </a:p>
          <a:p>
            <a:pPr algn="just"/>
            <a:endParaRPr lang="pt-BR" sz="1500" dirty="0">
              <a:solidFill>
                <a:schemeClr val="bg1"/>
              </a:solidFill>
            </a:endParaRPr>
          </a:p>
          <a:p>
            <a:pPr algn="just"/>
            <a:r>
              <a:rPr lang="pt-BR" dirty="0">
                <a:solidFill>
                  <a:schemeClr val="bg1"/>
                </a:solidFill>
              </a:rPr>
              <a:t> </a:t>
            </a:r>
            <a:r>
              <a:rPr lang="pt-BR" b="1" i="1" dirty="0">
                <a:solidFill>
                  <a:schemeClr val="bg1"/>
                </a:solidFill>
              </a:rPr>
              <a:t>Art. 442-B. A contratação do autônomo, cumpridas por este todas as formalidades legais, de forma contínua ou não, afasta a qualidade de empregado prevista no art. 3º desta Consolidação. (Redação dada pela Lei n. 13.467/2017 –Reforma Trabalhista).</a:t>
            </a:r>
          </a:p>
        </p:txBody>
      </p:sp>
    </p:spTree>
    <p:extLst>
      <p:ext uri="{BB962C8B-B14F-4D97-AF65-F5344CB8AC3E}">
        <p14:creationId xmlns:p14="http://schemas.microsoft.com/office/powerpoint/2010/main" val="1418020569"/>
      </p:ext>
    </p:extLst>
  </p:cSld>
  <p:clrMapOvr>
    <a:masterClrMapping/>
  </p:clrMapOvr>
  <p:transition spd="med"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3" name="Rectangle 2"/>
          <p:cNvSpPr txBox="1">
            <a:spLocks/>
          </p:cNvSpPr>
          <p:nvPr/>
        </p:nvSpPr>
        <p:spPr bwMode="auto">
          <a:xfrm>
            <a:off x="3982294" y="3172447"/>
            <a:ext cx="6174647" cy="455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pt-BR" sz="6000" dirty="0">
              <a:solidFill>
                <a:schemeClr val="accent6">
                  <a:lumMod val="75000"/>
                </a:schemeClr>
              </a:solidFill>
              <a:ea typeface="MS PGothic" pitchFamily="34" charset="-128"/>
            </a:endParaRPr>
          </a:p>
        </p:txBody>
      </p:sp>
      <p:sp>
        <p:nvSpPr>
          <p:cNvPr id="2" name="Retângulo 1">
            <a:extLst>
              <a:ext uri="{FF2B5EF4-FFF2-40B4-BE49-F238E27FC236}">
                <a16:creationId xmlns:a16="http://schemas.microsoft.com/office/drawing/2014/main" xmlns="" id="{C4157372-6BC2-4008-B6D9-E9EDD410CB7B}"/>
              </a:ext>
            </a:extLst>
          </p:cNvPr>
          <p:cNvSpPr/>
          <p:nvPr/>
        </p:nvSpPr>
        <p:spPr>
          <a:xfrm>
            <a:off x="4093535" y="-591396"/>
            <a:ext cx="7719237" cy="1297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70000"/>
              </a:lnSpc>
            </a:pPr>
            <a:endParaRPr lang="pt-BR" sz="1600" b="1" dirty="0">
              <a:solidFill>
                <a:schemeClr val="bg1"/>
              </a:solidFill>
            </a:endParaRPr>
          </a:p>
          <a:p>
            <a:pPr algn="just">
              <a:lnSpc>
                <a:spcPct val="170000"/>
              </a:lnSpc>
            </a:pPr>
            <a:endParaRPr lang="pt-BR" sz="1600" b="1" dirty="0">
              <a:solidFill>
                <a:schemeClr val="bg1"/>
              </a:solidFill>
            </a:endParaRPr>
          </a:p>
          <a:p>
            <a:pPr algn="just">
              <a:lnSpc>
                <a:spcPct val="170000"/>
              </a:lnSpc>
            </a:pPr>
            <a:endParaRPr lang="pt-BR" sz="1600" b="1" dirty="0">
              <a:solidFill>
                <a:schemeClr val="bg1"/>
              </a:solidFill>
            </a:endParaRPr>
          </a:p>
        </p:txBody>
      </p:sp>
      <p:sp>
        <p:nvSpPr>
          <p:cNvPr id="4" name="Retângulo 3">
            <a:extLst>
              <a:ext uri="{FF2B5EF4-FFF2-40B4-BE49-F238E27FC236}">
                <a16:creationId xmlns:a16="http://schemas.microsoft.com/office/drawing/2014/main" xmlns="" id="{6A5199DA-140D-44BF-89CF-196BC9E30F7F}"/>
              </a:ext>
            </a:extLst>
          </p:cNvPr>
          <p:cNvSpPr/>
          <p:nvPr/>
        </p:nvSpPr>
        <p:spPr>
          <a:xfrm>
            <a:off x="0" y="3763926"/>
            <a:ext cx="4093535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fontAlgn="base">
              <a:spcBef>
                <a:spcPct val="0"/>
              </a:spcBef>
              <a:spcAft>
                <a:spcPct val="0"/>
              </a:spcAft>
            </a:pPr>
            <a:endParaRPr lang="pt-BR" dirty="0">
              <a:solidFill>
                <a:srgbClr val="F79646">
                  <a:lumMod val="75000"/>
                </a:srgbClr>
              </a:solidFill>
              <a:ea typeface="MS PGothic" pitchFamily="34" charset="-128"/>
            </a:endParaRPr>
          </a:p>
          <a:p>
            <a:pPr algn="r" fontAlgn="base">
              <a:spcBef>
                <a:spcPct val="0"/>
              </a:spcBef>
              <a:spcAft>
                <a:spcPct val="0"/>
              </a:spcAft>
            </a:pPr>
            <a:endParaRPr lang="pt-BR" dirty="0">
              <a:solidFill>
                <a:srgbClr val="F79646">
                  <a:lumMod val="75000"/>
                </a:srgbClr>
              </a:solidFill>
              <a:ea typeface="MS PGothic" pitchFamily="34" charset="-128"/>
            </a:endParaRPr>
          </a:p>
          <a:p>
            <a:pPr algn="r" fontAlgn="base">
              <a:spcBef>
                <a:spcPct val="0"/>
              </a:spcBef>
              <a:spcAft>
                <a:spcPct val="0"/>
              </a:spcAft>
            </a:pPr>
            <a:endParaRPr lang="pt-BR" dirty="0">
              <a:solidFill>
                <a:srgbClr val="F79646">
                  <a:lumMod val="75000"/>
                </a:srgbClr>
              </a:solidFill>
              <a:ea typeface="MS PGothic" pitchFamily="34" charset="-128"/>
            </a:endParaRPr>
          </a:p>
          <a:p>
            <a:pPr algn="r" fontAlgn="base">
              <a:spcBef>
                <a:spcPct val="0"/>
              </a:spcBef>
              <a:spcAft>
                <a:spcPct val="0"/>
              </a:spcAft>
            </a:pPr>
            <a:endParaRPr lang="pt-BR" dirty="0">
              <a:solidFill>
                <a:srgbClr val="F79646">
                  <a:lumMod val="75000"/>
                </a:srgbClr>
              </a:solidFill>
              <a:ea typeface="MS PGothic" pitchFamily="34" charset="-128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pt-BR" dirty="0">
                <a:solidFill>
                  <a:srgbClr val="F79646">
                    <a:lumMod val="75000"/>
                  </a:srgbClr>
                </a:solidFill>
                <a:ea typeface="MS PGothic" pitchFamily="34" charset="-128"/>
              </a:rPr>
              <a:t>Audiência Pública Câmara dos Deputados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pt-BR" dirty="0">
                <a:solidFill>
                  <a:srgbClr val="F79646">
                    <a:lumMod val="75000"/>
                  </a:srgbClr>
                </a:solidFill>
                <a:ea typeface="MS PGothic" pitchFamily="34" charset="-128"/>
              </a:rPr>
              <a:t>Comissão de Desenvolvimento Econômico, Indústria, Comércio e Serviços (CDEICS) 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pt-BR" dirty="0">
                <a:solidFill>
                  <a:srgbClr val="F79646">
                    <a:lumMod val="75000"/>
                  </a:srgbClr>
                </a:solidFill>
                <a:ea typeface="MS PGothic" pitchFamily="34" charset="-128"/>
              </a:rPr>
              <a:t>27de junho de 2019</a:t>
            </a:r>
            <a:endParaRPr lang="pt-BR" dirty="0"/>
          </a:p>
        </p:txBody>
      </p:sp>
      <p:sp>
        <p:nvSpPr>
          <p:cNvPr id="3" name="Retângulo 2">
            <a:extLst>
              <a:ext uri="{FF2B5EF4-FFF2-40B4-BE49-F238E27FC236}">
                <a16:creationId xmlns:a16="http://schemas.microsoft.com/office/drawing/2014/main" xmlns="" id="{B79230D9-E9E4-4303-8BCB-C09ABC477A32}"/>
              </a:ext>
            </a:extLst>
          </p:cNvPr>
          <p:cNvSpPr/>
          <p:nvPr/>
        </p:nvSpPr>
        <p:spPr>
          <a:xfrm>
            <a:off x="4199860" y="-56569"/>
            <a:ext cx="7612912" cy="61247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pt-BR" dirty="0">
              <a:solidFill>
                <a:schemeClr val="bg1"/>
              </a:solidFill>
            </a:endParaRPr>
          </a:p>
          <a:p>
            <a:pPr algn="just"/>
            <a:endParaRPr lang="pt-BR" dirty="0">
              <a:solidFill>
                <a:schemeClr val="bg1"/>
              </a:solidFill>
            </a:endParaRPr>
          </a:p>
          <a:p>
            <a:pPr algn="just"/>
            <a:endParaRPr lang="pt-BR" dirty="0">
              <a:solidFill>
                <a:schemeClr val="bg1"/>
              </a:solidFill>
            </a:endParaRPr>
          </a:p>
          <a:p>
            <a:pPr algn="just"/>
            <a:endParaRPr lang="pt-BR" dirty="0">
              <a:solidFill>
                <a:schemeClr val="bg1"/>
              </a:solidFill>
            </a:endParaRPr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pt-BR" sz="2000" b="1" dirty="0">
                <a:solidFill>
                  <a:schemeClr val="bg1"/>
                </a:solidFill>
              </a:rPr>
              <a:t>Prazos equiparados - Parágrafo único do artigo 44, da Lei nº 4.886/65 x Constituição Federal;</a:t>
            </a:r>
          </a:p>
          <a:p>
            <a:pPr marL="285750" indent="-285750" algn="just">
              <a:buFont typeface="Wingdings" panose="05000000000000000000" pitchFamily="2" charset="2"/>
              <a:buChar char="§"/>
            </a:pPr>
            <a:endParaRPr lang="pt-BR" sz="2000" b="1" dirty="0">
              <a:solidFill>
                <a:schemeClr val="bg1"/>
              </a:solidFill>
            </a:endParaRPr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pt-BR" sz="2000" b="1" dirty="0">
                <a:solidFill>
                  <a:schemeClr val="bg1"/>
                </a:solidFill>
              </a:rPr>
              <a:t>Princípio da Razoabilidade e Proporcionalidade.</a:t>
            </a:r>
          </a:p>
          <a:p>
            <a:pPr marL="285750" indent="-285750" algn="just">
              <a:buFont typeface="Wingdings" panose="05000000000000000000" pitchFamily="2" charset="2"/>
              <a:buChar char="§"/>
            </a:pPr>
            <a:endParaRPr lang="pt-BR" sz="2000" b="1" dirty="0">
              <a:solidFill>
                <a:schemeClr val="bg1"/>
              </a:solidFill>
            </a:endParaRPr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pt-BR" sz="2000" b="1" dirty="0">
                <a:solidFill>
                  <a:schemeClr val="bg1"/>
                </a:solidFill>
              </a:rPr>
              <a:t>Alteração das Relações de Trabalho e Práticas de Mercado;</a:t>
            </a:r>
          </a:p>
          <a:p>
            <a:pPr marL="285750" indent="-285750" algn="just">
              <a:buFont typeface="Wingdings" panose="05000000000000000000" pitchFamily="2" charset="2"/>
              <a:buChar char="§"/>
            </a:pPr>
            <a:endParaRPr lang="pt-BR" sz="2000" b="1" dirty="0">
              <a:solidFill>
                <a:schemeClr val="bg1"/>
              </a:solidFill>
            </a:endParaRPr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pt-BR" sz="2000" b="1" dirty="0">
                <a:solidFill>
                  <a:schemeClr val="bg1"/>
                </a:solidFill>
              </a:rPr>
              <a:t>Avanço da livre iniciativa e comercialização;</a:t>
            </a:r>
          </a:p>
          <a:p>
            <a:pPr marL="285750" indent="-285750" algn="just">
              <a:buFont typeface="Wingdings" panose="05000000000000000000" pitchFamily="2" charset="2"/>
              <a:buChar char="§"/>
            </a:pPr>
            <a:endParaRPr lang="pt-BR" sz="2000" b="1" dirty="0">
              <a:solidFill>
                <a:schemeClr val="bg1"/>
              </a:solidFill>
            </a:endParaRPr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pt-BR" sz="2000" b="1" dirty="0">
                <a:solidFill>
                  <a:schemeClr val="bg1"/>
                </a:solidFill>
              </a:rPr>
              <a:t>Segurança Jurídica (Operação – Categoria e Distribuição de Renda);</a:t>
            </a:r>
          </a:p>
          <a:p>
            <a:pPr marL="285750" indent="-285750" algn="just">
              <a:buFont typeface="Wingdings" panose="05000000000000000000" pitchFamily="2" charset="2"/>
              <a:buChar char="§"/>
            </a:pPr>
            <a:endParaRPr lang="pt-BR" sz="2000" b="1" dirty="0">
              <a:solidFill>
                <a:schemeClr val="bg1"/>
              </a:solidFill>
            </a:endParaRPr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pt-BR" sz="2000" b="1" dirty="0">
                <a:solidFill>
                  <a:schemeClr val="bg1"/>
                </a:solidFill>
              </a:rPr>
              <a:t>Aumento da competitividade e desenvolvimento econômico;</a:t>
            </a:r>
          </a:p>
          <a:p>
            <a:pPr marL="285750" indent="-285750" algn="just">
              <a:buFont typeface="Wingdings" panose="05000000000000000000" pitchFamily="2" charset="2"/>
              <a:buChar char="§"/>
            </a:pPr>
            <a:endParaRPr lang="pt-BR" sz="2000" b="1" dirty="0">
              <a:solidFill>
                <a:schemeClr val="bg1"/>
              </a:solidFill>
            </a:endParaRPr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pt-BR" sz="2000" b="1" dirty="0">
                <a:solidFill>
                  <a:schemeClr val="bg1"/>
                </a:solidFill>
              </a:rPr>
              <a:t>Sugerimos seja incluída previsão para garantia de aplicação das novas regras também aos contratos prorrogados a partir da publicação da lei.</a:t>
            </a:r>
          </a:p>
        </p:txBody>
      </p:sp>
    </p:spTree>
    <p:extLst>
      <p:ext uri="{BB962C8B-B14F-4D97-AF65-F5344CB8AC3E}">
        <p14:creationId xmlns:p14="http://schemas.microsoft.com/office/powerpoint/2010/main" val="3359675307"/>
      </p:ext>
    </p:extLst>
  </p:cSld>
  <p:clrMapOvr>
    <a:masterClrMapping/>
  </p:clrMapOvr>
  <p:transition spd="med"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3" name="Rectangle 2"/>
          <p:cNvSpPr txBox="1">
            <a:spLocks/>
          </p:cNvSpPr>
          <p:nvPr/>
        </p:nvSpPr>
        <p:spPr bwMode="auto">
          <a:xfrm>
            <a:off x="3982294" y="2279374"/>
            <a:ext cx="6274889" cy="25576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pt-BR" sz="6000" dirty="0">
                <a:solidFill>
                  <a:schemeClr val="accent6">
                    <a:lumMod val="75000"/>
                  </a:schemeClr>
                </a:solidFill>
                <a:ea typeface="MS PGothic" pitchFamily="34" charset="-128"/>
              </a:rPr>
              <a:t>Obrigado!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pt-BR" sz="3000" dirty="0">
                <a:solidFill>
                  <a:schemeClr val="accent6">
                    <a:lumMod val="75000"/>
                  </a:schemeClr>
                </a:solidFill>
                <a:ea typeface="MS PGothic" pitchFamily="34" charset="-128"/>
              </a:rPr>
              <a:t>Fábio Abranches Pupo Barboza</a:t>
            </a:r>
          </a:p>
        </p:txBody>
      </p:sp>
      <p:pic>
        <p:nvPicPr>
          <p:cNvPr id="3" name="Picture 16" descr="Abit"/>
          <p:cNvPicPr preferRelativeResize="0">
            <a:picLocks noChangeArrowheads="1"/>
          </p:cNvPicPr>
          <p:nvPr/>
        </p:nvPicPr>
        <p:blipFill>
          <a:blip r:embed="rId4" cstate="print">
            <a:clrChange>
              <a:clrFrom>
                <a:srgbClr val="FDFDFD"/>
              </a:clrFrom>
              <a:clrTo>
                <a:srgbClr val="FDFDFD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1697"/>
          <a:stretch>
            <a:fillRect/>
          </a:stretch>
        </p:blipFill>
        <p:spPr bwMode="auto">
          <a:xfrm>
            <a:off x="166162" y="210424"/>
            <a:ext cx="2805988" cy="13897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CaixaDeTexto 3"/>
          <p:cNvSpPr txBox="1"/>
          <p:nvPr/>
        </p:nvSpPr>
        <p:spPr>
          <a:xfrm>
            <a:off x="2972150" y="5013201"/>
            <a:ext cx="8945133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fontAlgn="base">
              <a:spcBef>
                <a:spcPct val="0"/>
              </a:spcBef>
              <a:spcAft>
                <a:spcPct val="0"/>
              </a:spcAft>
            </a:pPr>
            <a:endParaRPr lang="pt-BR" sz="2000" dirty="0">
              <a:solidFill>
                <a:schemeClr val="bg1"/>
              </a:solidFill>
              <a:ea typeface="MS PGothic" pitchFamily="34" charset="-128"/>
            </a:endParaRPr>
          </a:p>
          <a:p>
            <a:pPr algn="r" fontAlgn="base">
              <a:spcBef>
                <a:spcPct val="0"/>
              </a:spcBef>
              <a:spcAft>
                <a:spcPct val="0"/>
              </a:spcAft>
            </a:pPr>
            <a:endParaRPr lang="pt-BR" sz="2000" dirty="0">
              <a:solidFill>
                <a:schemeClr val="bg1"/>
              </a:solidFill>
              <a:ea typeface="MS PGothic" pitchFamily="34" charset="-128"/>
            </a:endParaRPr>
          </a:p>
          <a:p>
            <a:pPr algn="r" fontAlgn="base">
              <a:spcBef>
                <a:spcPct val="0"/>
              </a:spcBef>
              <a:spcAft>
                <a:spcPct val="0"/>
              </a:spcAft>
            </a:pPr>
            <a:r>
              <a:rPr lang="pt-BR" sz="2000" dirty="0">
                <a:solidFill>
                  <a:schemeClr val="bg1"/>
                </a:solidFill>
                <a:ea typeface="MS PGothic" pitchFamily="34" charset="-128"/>
              </a:rPr>
              <a:t>Associação Brasileira da Indústria Têxtil e de Confecção</a:t>
            </a:r>
          </a:p>
          <a:p>
            <a:pPr algn="r" fontAlgn="base">
              <a:spcBef>
                <a:spcPct val="0"/>
              </a:spcBef>
              <a:spcAft>
                <a:spcPct val="0"/>
              </a:spcAft>
            </a:pPr>
            <a:r>
              <a:rPr lang="pt-BR" sz="2000" dirty="0">
                <a:solidFill>
                  <a:schemeClr val="bg1"/>
                </a:solidFill>
                <a:ea typeface="MS PGothic" pitchFamily="34" charset="-128"/>
              </a:rPr>
              <a:t>Rua Marquês de Itu, 968, São Paulo, SP</a:t>
            </a:r>
          </a:p>
          <a:p>
            <a:pPr algn="r" fontAlgn="base">
              <a:spcBef>
                <a:spcPct val="0"/>
              </a:spcBef>
              <a:spcAft>
                <a:spcPct val="0"/>
              </a:spcAft>
            </a:pPr>
            <a:r>
              <a:rPr lang="pt-BR" sz="2000" dirty="0">
                <a:solidFill>
                  <a:schemeClr val="bg1"/>
                </a:solidFill>
                <a:ea typeface="MS PGothic" pitchFamily="34" charset="-128"/>
              </a:rPr>
              <a:t>abit@abit.org.br - +55 11 3823 6100</a:t>
            </a:r>
          </a:p>
        </p:txBody>
      </p:sp>
    </p:spTree>
    <p:extLst>
      <p:ext uri="{BB962C8B-B14F-4D97-AF65-F5344CB8AC3E}">
        <p14:creationId xmlns:p14="http://schemas.microsoft.com/office/powerpoint/2010/main" val="1190200118"/>
      </p:ext>
    </p:extLst>
  </p:cSld>
  <p:clrMapOvr>
    <a:masterClrMapping/>
  </p:clrMapOvr>
  <p:transition spd="med">
    <p:fade/>
  </p:transition>
</p:sld>
</file>

<file path=ppt/theme/theme1.xml><?xml version="1.0" encoding="utf-8"?>
<a:theme xmlns:a="http://schemas.openxmlformats.org/drawingml/2006/main" name="MT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376</TotalTime>
  <Words>187</Words>
  <Application>Microsoft Office PowerPoint</Application>
  <PresentationFormat>Widescreen</PresentationFormat>
  <Paragraphs>93</Paragraphs>
  <Slides>5</Slides>
  <Notes>5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5</vt:i4>
      </vt:variant>
    </vt:vector>
  </HeadingPairs>
  <TitlesOfParts>
    <vt:vector size="10" baseType="lpstr">
      <vt:lpstr>MS PGothic</vt:lpstr>
      <vt:lpstr>Arial</vt:lpstr>
      <vt:lpstr>Calibri</vt:lpstr>
      <vt:lpstr>Wingdings</vt:lpstr>
      <vt:lpstr>MTE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ESTRUTURA DA CADEIA TEXTIL E DE CONFECÇÃO</dc:title>
  <dc:creator>Beatriz B.F. Moreira</dc:creator>
  <cp:lastModifiedBy>Leonardo Netto Pinto de Abranches</cp:lastModifiedBy>
  <cp:revision>34</cp:revision>
  <cp:lastPrinted>2015-06-16T22:54:35Z</cp:lastPrinted>
  <dcterms:created xsi:type="dcterms:W3CDTF">2015-06-16T18:26:14Z</dcterms:created>
  <dcterms:modified xsi:type="dcterms:W3CDTF">2019-06-27T11:41:02Z</dcterms:modified>
</cp:coreProperties>
</file>