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2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3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4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5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17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1" r:id="rId3"/>
    <p:sldMasterId id="2147483721" r:id="rId4"/>
    <p:sldMasterId id="2147483738" r:id="rId5"/>
    <p:sldMasterId id="2147483760" r:id="rId6"/>
    <p:sldMasterId id="2147483840" r:id="rId7"/>
    <p:sldMasterId id="2147483871" r:id="rId8"/>
    <p:sldMasterId id="2147483888" r:id="rId9"/>
    <p:sldMasterId id="2147483917" r:id="rId10"/>
    <p:sldMasterId id="2147483934" r:id="rId11"/>
    <p:sldMasterId id="2147483950" r:id="rId12"/>
    <p:sldMasterId id="2147483992" r:id="rId13"/>
    <p:sldMasterId id="2147484012" r:id="rId14"/>
    <p:sldMasterId id="2147484029" r:id="rId15"/>
    <p:sldMasterId id="2147484073" r:id="rId16"/>
    <p:sldMasterId id="2147484093" r:id="rId17"/>
    <p:sldMasterId id="2147484113" r:id="rId18"/>
  </p:sldMasterIdLst>
  <p:notesMasterIdLst>
    <p:notesMasterId r:id="rId42"/>
  </p:notesMasterIdLst>
  <p:handoutMasterIdLst>
    <p:handoutMasterId r:id="rId43"/>
  </p:handoutMasterIdLst>
  <p:sldIdLst>
    <p:sldId id="256" r:id="rId19"/>
    <p:sldId id="443" r:id="rId20"/>
    <p:sldId id="441" r:id="rId21"/>
    <p:sldId id="442" r:id="rId22"/>
    <p:sldId id="456" r:id="rId23"/>
    <p:sldId id="458" r:id="rId24"/>
    <p:sldId id="457" r:id="rId25"/>
    <p:sldId id="466" r:id="rId26"/>
    <p:sldId id="477" r:id="rId27"/>
    <p:sldId id="483" r:id="rId28"/>
    <p:sldId id="476" r:id="rId29"/>
    <p:sldId id="473" r:id="rId30"/>
    <p:sldId id="480" r:id="rId31"/>
    <p:sldId id="481" r:id="rId32"/>
    <p:sldId id="491" r:id="rId33"/>
    <p:sldId id="492" r:id="rId34"/>
    <p:sldId id="484" r:id="rId35"/>
    <p:sldId id="490" r:id="rId36"/>
    <p:sldId id="487" r:id="rId37"/>
    <p:sldId id="488" r:id="rId38"/>
    <p:sldId id="489" r:id="rId39"/>
    <p:sldId id="493" r:id="rId40"/>
    <p:sldId id="311" r:id="rId41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B.F. Moreira" initials="BBM" lastIdx="6" clrIdx="0">
    <p:extLst/>
  </p:cmAuthor>
  <p:cmAuthor id="2" name="Mac 14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DDDDDD"/>
    <a:srgbClr val="3366CC"/>
    <a:srgbClr val="FFCC66"/>
    <a:srgbClr val="1C62A8"/>
    <a:srgbClr val="06284E"/>
    <a:srgbClr val="1A0D58"/>
    <a:srgbClr val="070A11"/>
    <a:srgbClr val="080B12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2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BFFA9B32-D2A6-4D05-97AB-BC2C485C600D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8244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952DACFD-B5F3-4950-896A-5EF0CC0B8E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65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903F6B39-29C0-409D-A95F-01AA26E79813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598" y="4777612"/>
            <a:ext cx="5335893" cy="3907800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6866" y="9428243"/>
            <a:ext cx="2890665" cy="49839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C9310C5D-7323-4DEE-B70B-E20C8AE343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82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0C5D-7323-4DEE-B70B-E20C8AE3438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72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9636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DDC16A5-4294-4E3D-97A7-7B54CF2322A7}" type="slidenum">
              <a:rPr lang="pt-BR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2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161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4580793-8631-47E5-8FD4-5E35E6AD6C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237360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99A0D29-591A-49EA-A0D7-CC3E5BB2C8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261904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FB4DE95-7A32-4C11-AB4B-72C491C301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88898"/>
      </p:ext>
    </p:extLst>
  </p:cSld>
  <p:clrMapOvr>
    <a:masterClrMapping/>
  </p:clrMapOvr>
  <p:transition spd="med"/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906219"/>
      </p:ext>
    </p:extLst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234654"/>
      </p:ext>
    </p:extLst>
  </p:cSld>
  <p:clrMapOvr>
    <a:masterClrMapping/>
  </p:clrMapOvr>
  <p:transition>
    <p:push dir="r"/>
  </p:transition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437160"/>
      </p:ext>
    </p:extLst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133411"/>
      </p:ext>
    </p:extLst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883270"/>
      </p:ext>
    </p:extLst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435606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76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1611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345476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362345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124420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701144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591656"/>
      </p:ext>
    </p:extLst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548540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21489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632390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510303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725183"/>
      </p:ext>
    </p:extLst>
  </p:cSld>
  <p:clrMapOvr>
    <a:masterClrMapping/>
  </p:clrMapOvr>
  <p:transition spd="med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688957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684936"/>
      </p:ext>
    </p:extLst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94461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902084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3835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071783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590283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266843"/>
      </p:ext>
    </p:extLst>
  </p:cSld>
  <p:clrMapOvr>
    <a:masterClrMapping/>
  </p:clrMapOvr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369419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0185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8518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9307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829234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363806"/>
      </p:ext>
    </p:extLst>
  </p:cSld>
  <p:clrMapOvr>
    <a:masterClrMapping/>
  </p:clrMapOvr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489923"/>
      </p:ext>
    </p:extLst>
  </p:cSld>
  <p:clrMapOvr>
    <a:masterClrMapping/>
  </p:clrMapOvr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805461"/>
      </p:ext>
    </p:extLst>
  </p:cSld>
  <p:clrMapOvr>
    <a:masterClrMapping/>
  </p:clrMapOvr>
  <p:transition spd="med"/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435203"/>
      </p:ext>
    </p:extLst>
  </p:cSld>
  <p:clrMapOvr>
    <a:masterClrMapping/>
  </p:clrMapOvr>
  <p:transition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09048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892304"/>
      </p:ext>
    </p:extLst>
  </p:cSld>
  <p:clrMapOvr>
    <a:masterClrMapping/>
  </p:clrMapOvr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4885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487870"/>
      </p:ext>
    </p:extLst>
  </p:cSld>
  <p:clrMapOvr>
    <a:masterClrMapping/>
  </p:clrMapOvr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3104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028946"/>
      </p:ext>
    </p:extLst>
  </p:cSld>
  <p:clrMapOvr>
    <a:masterClrMapping/>
  </p:clrMapOvr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004832"/>
      </p:ext>
    </p:extLst>
  </p:cSld>
  <p:clrMapOvr>
    <a:masterClrMapping/>
  </p:clrMapOvr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62828"/>
      </p:ext>
    </p:extLst>
  </p:cSld>
  <p:clrMapOvr>
    <a:masterClrMapping/>
  </p:clrMapOvr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300892"/>
      </p:ext>
    </p:extLst>
  </p:cSld>
  <p:clrMapOvr>
    <a:masterClrMapping/>
  </p:clrMapOvr>
  <p:hf sldNum="0"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574037"/>
      </p:ext>
    </p:extLst>
  </p:cSld>
  <p:clrMapOvr>
    <a:masterClrMapping/>
  </p:clrMapOvr>
  <p:hf sldNum="0"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440919"/>
      </p:ext>
    </p:extLst>
  </p:cSld>
  <p:clrMapOvr>
    <a:masterClrMapping/>
  </p:clrMapOvr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291657"/>
      </p:ext>
    </p:extLst>
  </p:cSld>
  <p:clrMapOvr>
    <a:masterClrMapping/>
  </p:clrMapOvr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989003"/>
      </p:ext>
    </p:extLst>
  </p:cSld>
  <p:clrMapOvr>
    <a:masterClrMapping/>
  </p:clrMapOvr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73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73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195702"/>
      </p:ext>
    </p:extLst>
  </p:cSld>
  <p:clrMapOvr>
    <a:masterClrMapping/>
  </p:clrMapOvr>
  <p:transition spd="med"/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89317"/>
      </p:ext>
    </p:extLst>
  </p:cSld>
  <p:clrMapOvr>
    <a:masterClrMapping/>
  </p:clrMapOvr>
  <p:transition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1420"/>
      </p:ext>
    </p:extLst>
  </p:cSld>
  <p:clrMapOvr>
    <a:masterClrMapping/>
  </p:clrMapOvr>
  <p:transition>
    <p:push dir="r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674622"/>
      </p:ext>
    </p:extLst>
  </p:cSld>
  <p:clrMapOvr>
    <a:masterClrMapping/>
  </p:clrMapOvr>
  <p:hf sldNum="0"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88709"/>
      </p:ext>
    </p:extLst>
  </p:cSld>
  <p:clrMapOvr>
    <a:masterClrMapping/>
  </p:clrMapOvr>
  <p:transition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39340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259107"/>
      </p:ext>
    </p:extLst>
  </p:cSld>
  <p:clrMapOvr>
    <a:masterClrMapping/>
  </p:clrMapOvr>
  <p:hf sldNum="0"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301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062982"/>
      </p:ext>
    </p:extLst>
  </p:cSld>
  <p:clrMapOvr>
    <a:masterClrMapping/>
  </p:clrMapOvr>
  <p:hf sldNum="0"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452999"/>
      </p:ext>
    </p:extLst>
  </p:cSld>
  <p:clrMapOvr>
    <a:masterClrMapping/>
  </p:clrMapOvr>
  <p:hf sldNum="0"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49899"/>
      </p:ext>
    </p:extLst>
  </p:cSld>
  <p:clrMapOvr>
    <a:masterClrMapping/>
  </p:clrMapOvr>
  <p:hf sldNum="0"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569177"/>
      </p:ext>
    </p:extLst>
  </p:cSld>
  <p:clrMapOvr>
    <a:masterClrMapping/>
  </p:clrMapOvr>
  <p:hf sldNum="0"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394908"/>
      </p:ext>
    </p:extLst>
  </p:cSld>
  <p:clrMapOvr>
    <a:masterClrMapping/>
  </p:clrMapOvr>
  <p:hf sldNum="0"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5087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413494"/>
      </p:ext>
    </p:extLst>
  </p:cSld>
  <p:clrMapOvr>
    <a:masterClrMapping/>
  </p:clrMapOvr>
  <p:hf sldNum="0"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321670"/>
      </p:ext>
    </p:extLst>
  </p:cSld>
  <p:clrMapOvr>
    <a:masterClrMapping/>
  </p:clrMapOvr>
  <p:hf sldNum="0"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960564"/>
      </p:ext>
    </p:extLst>
  </p:cSld>
  <p:clrMapOvr>
    <a:masterClrMapping/>
  </p:clrMapOvr>
  <p:hf sldNum="0"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175344"/>
      </p:ext>
    </p:extLst>
  </p:cSld>
  <p:clrMapOvr>
    <a:masterClrMapping/>
  </p:clrMapOvr>
  <p:hf sldNum="0"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83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83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032180"/>
      </p:ext>
    </p:extLst>
  </p:cSld>
  <p:clrMapOvr>
    <a:masterClrMapping/>
  </p:clrMapOvr>
  <p:transition spd="med"/>
  <p:hf sldNum="0"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193258"/>
      </p:ext>
    </p:extLst>
  </p:cSld>
  <p:clrMapOvr>
    <a:masterClrMapping/>
  </p:clrMapOvr>
  <p:transition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97612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437788"/>
      </p:ext>
    </p:extLst>
  </p:cSld>
  <p:clrMapOvr>
    <a:masterClrMapping/>
  </p:clrMapOvr>
  <p:hf sldNum="0"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33752"/>
      </p:ext>
    </p:extLst>
  </p:cSld>
  <p:clrMapOvr>
    <a:masterClrMapping/>
  </p:clrMapOvr>
  <p:hf sldNum="0"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97576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272339"/>
      </p:ext>
    </p:extLst>
  </p:cSld>
  <p:clrMapOvr>
    <a:masterClrMapping/>
  </p:clrMapOvr>
  <p:hf sldNum="0"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950923"/>
      </p:ext>
    </p:extLst>
  </p:cSld>
  <p:clrMapOvr>
    <a:masterClrMapping/>
  </p:clrMapOvr>
  <p:hf sldNum="0"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449819"/>
      </p:ext>
    </p:extLst>
  </p:cSld>
  <p:clrMapOvr>
    <a:masterClrMapping/>
  </p:clrMapOvr>
  <p:hf sldNum="0"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443570"/>
      </p:ext>
    </p:extLst>
  </p:cSld>
  <p:clrMapOvr>
    <a:masterClrMapping/>
  </p:clrMapOvr>
  <p:hf sldNum="0"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864177"/>
      </p:ext>
    </p:extLst>
  </p:cSld>
  <p:clrMapOvr>
    <a:masterClrMapping/>
  </p:clrMapOvr>
  <p:hf sldNum="0"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344459"/>
      </p:ext>
    </p:extLst>
  </p:cSld>
  <p:clrMapOvr>
    <a:masterClrMapping/>
  </p:clrMapOvr>
  <p:hf sldNum="0"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809439"/>
      </p:ext>
    </p:extLst>
  </p:cSld>
  <p:clrMapOvr>
    <a:masterClrMapping/>
  </p:clrMapOvr>
  <p:hf sldNum="0"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329856"/>
      </p:ext>
    </p:extLst>
  </p:cSld>
  <p:clrMapOvr>
    <a:masterClrMapping/>
  </p:clrMapOvr>
  <p:hf sldNum="0"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601726"/>
      </p:ext>
    </p:extLst>
  </p:cSld>
  <p:clrMapOvr>
    <a:masterClrMapping/>
  </p:clrMapOvr>
  <p:transition spd="med"/>
  <p:hf sldNum="0"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88952"/>
      </p:ext>
    </p:extLst>
  </p:cSld>
  <p:clrMapOvr>
    <a:masterClrMapping/>
  </p:clrMapOvr>
  <p:transition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76172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470610"/>
      </p:ext>
    </p:extLst>
  </p:cSld>
  <p:clrMapOvr>
    <a:masterClrMapping/>
  </p:clrMapOvr>
  <p:hf sldNum="0"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1103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723986"/>
      </p:ext>
    </p:extLst>
  </p:cSld>
  <p:clrMapOvr>
    <a:masterClrMapping/>
  </p:clrMapOvr>
  <p:hf sldNum="0"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349552"/>
      </p:ext>
    </p:extLst>
  </p:cSld>
  <p:clrMapOvr>
    <a:masterClrMapping/>
  </p:clrMapOvr>
  <p:hf sldNum="0"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741437"/>
      </p:ext>
    </p:extLst>
  </p:cSld>
  <p:clrMapOvr>
    <a:masterClrMapping/>
  </p:clrMapOvr>
  <p:hf sldNum="0"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970575"/>
      </p:ext>
    </p:extLst>
  </p:cSld>
  <p:clrMapOvr>
    <a:masterClrMapping/>
  </p:clrMapOvr>
  <p:hf sldNum="0"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236329"/>
      </p:ext>
    </p:extLst>
  </p:cSld>
  <p:clrMapOvr>
    <a:masterClrMapping/>
  </p:clrMapOvr>
  <p:hf sldNum="0"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836712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998763"/>
            <a:ext cx="4011084" cy="42385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705714"/>
      </p:ext>
    </p:extLst>
  </p:cSld>
  <p:clrMapOvr>
    <a:masterClrMapping/>
  </p:clrMapOvr>
  <p:hf sldNum="0"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894776"/>
      </p:ext>
    </p:extLst>
  </p:cSld>
  <p:clrMapOvr>
    <a:masterClrMapping/>
  </p:clrMapOvr>
  <p:hf sldNum="0"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280799"/>
      </p:ext>
    </p:extLst>
  </p:cSld>
  <p:clrMapOvr>
    <a:masterClrMapping/>
  </p:clrMapOvr>
  <p:hf sldNum="0"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68365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203947"/>
      </p:ext>
    </p:extLst>
  </p:cSld>
  <p:clrMapOvr>
    <a:masterClrMapping/>
  </p:clrMapOvr>
  <p:hf sldNum="0"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583073"/>
      </p:ext>
    </p:extLst>
  </p:cSld>
  <p:clrMapOvr>
    <a:masterClrMapping/>
  </p:clrMapOvr>
  <p:transition spd="med"/>
  <p:hf sldNum="0"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857123"/>
      </p:ext>
    </p:extLst>
  </p:cSld>
  <p:clrMapOvr>
    <a:masterClrMapping/>
  </p:clrMapOvr>
  <p:transition>
    <p:fade thruBlk="1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828300"/>
      </p:ext>
    </p:extLst>
  </p:cSld>
  <p:clrMapOvr>
    <a:masterClrMapping/>
  </p:clrMapOvr>
  <p:transition>
    <p:push dir="r"/>
  </p:transition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927148"/>
      </p:ext>
    </p:extLst>
  </p:cSld>
  <p:clrMapOvr>
    <a:masterClrMapping/>
  </p:clrMapOvr>
  <p:transition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8" y="274638"/>
            <a:ext cx="10248933" cy="914400"/>
          </a:xfrm>
        </p:spPr>
        <p:txBody>
          <a:bodyPr>
            <a:noAutofit/>
          </a:bodyPr>
          <a:lstStyle>
            <a:lvl1pPr marL="557213" indent="-557213" algn="l">
              <a:buFont typeface="+mj-lt"/>
              <a:buNone/>
              <a:defRPr lang="pt-BR" sz="21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74638"/>
            <a:ext cx="685729" cy="914400"/>
          </a:xfrm>
        </p:spPr>
        <p:txBody>
          <a:bodyPr anchor="ctr"/>
          <a:lstStyle>
            <a:lvl1pPr>
              <a:buNone/>
              <a:defRPr lang="pt-BR" sz="375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57175" lvl="0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579304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3217" y="274638"/>
            <a:ext cx="11617291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9004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8" y="274638"/>
            <a:ext cx="10248933" cy="914400"/>
          </a:xfrm>
        </p:spPr>
        <p:txBody>
          <a:bodyPr>
            <a:noAutofit/>
          </a:bodyPr>
          <a:lstStyle>
            <a:lvl1pPr marL="557213" indent="-557213" algn="l">
              <a:buFont typeface="+mj-lt"/>
              <a:buNone/>
              <a:defRPr lang="pt-BR" sz="21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/>
          </p:nvPr>
        </p:nvSpPr>
        <p:spPr>
          <a:xfrm>
            <a:off x="609602" y="274638"/>
            <a:ext cx="685729" cy="914400"/>
          </a:xfrm>
        </p:spPr>
        <p:txBody>
          <a:bodyPr anchor="ctr"/>
          <a:lstStyle>
            <a:lvl1pPr>
              <a:buNone/>
              <a:defRPr lang="pt-BR" sz="375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3CE258B-B599-4C56-B10D-CC0844279AE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F7BD454-B30A-4DBF-8027-05E6260ABB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1980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288088"/>
      </p:ext>
    </p:extLst>
  </p:cSld>
  <p:clrMapOvr>
    <a:masterClrMapping/>
  </p:clrMapOvr>
  <p:hf sldNum="0" hdr="0" ft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34909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6177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69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671868"/>
      </p:ext>
    </p:extLst>
  </p:cSld>
  <p:clrMapOvr>
    <a:masterClrMapping/>
  </p:clrMapOvr>
  <p:hf sldNum="0"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699620"/>
      </p:ext>
    </p:extLst>
  </p:cSld>
  <p:clrMapOvr>
    <a:masterClrMapping/>
  </p:clrMapOvr>
  <p:hf sldNum="0"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021564"/>
      </p:ext>
    </p:extLst>
  </p:cSld>
  <p:clrMapOvr>
    <a:masterClrMapping/>
  </p:clrMapOvr>
  <p:hf sldNum="0"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646373"/>
      </p:ext>
    </p:extLst>
  </p:cSld>
  <p:clrMapOvr>
    <a:masterClrMapping/>
  </p:clrMapOvr>
  <p:hf sldNum="0"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54450"/>
      </p:ext>
    </p:extLst>
  </p:cSld>
  <p:clrMapOvr>
    <a:masterClrMapping/>
  </p:clrMapOvr>
  <p:hf sldNum="0"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354383"/>
      </p:ext>
    </p:extLst>
  </p:cSld>
  <p:clrMapOvr>
    <a:masterClrMapping/>
  </p:clrMapOvr>
  <p:hf sldNum="0"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17505"/>
      </p:ext>
    </p:extLst>
  </p:cSld>
  <p:clrMapOvr>
    <a:masterClrMapping/>
  </p:clrMapOvr>
  <p:hf sldNum="0"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980497"/>
      </p:ext>
    </p:extLst>
  </p:cSld>
  <p:clrMapOvr>
    <a:masterClrMapping/>
  </p:clrMapOvr>
  <p:hf sldNum="0"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146699"/>
      </p:ext>
    </p:extLst>
  </p:cSld>
  <p:clrMapOvr>
    <a:masterClrMapping/>
  </p:clrMapOvr>
  <p:hf sldNum="0"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409360"/>
      </p:ext>
    </p:extLst>
  </p:cSld>
  <p:clrMapOvr>
    <a:masterClrMapping/>
  </p:clrMapOvr>
  <p:transition spd="med"/>
  <p:hf sldNum="0"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647341"/>
      </p:ext>
    </p:extLst>
  </p:cSld>
  <p:clrMapOvr>
    <a:masterClrMapping/>
  </p:clrMapOvr>
  <p:transition>
    <p:push dir="r"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54467"/>
      </p:ext>
    </p:extLst>
  </p:cSld>
  <p:clrMapOvr>
    <a:masterClrMapping/>
  </p:clrMapOvr>
  <p:hf sldNum="0"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023863"/>
      </p:ext>
    </p:extLst>
  </p:cSld>
  <p:clrMapOvr>
    <a:masterClrMapping/>
  </p:clrMapOvr>
  <p:transition>
    <p:fade thruBlk="1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80014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FDF51FC-73B4-4326-ACEF-0B83F8F31633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AD5E4E-A809-455E-BA79-46F845081E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763409"/>
      </p:ext>
    </p:extLst>
  </p:cSld>
  <p:clrMapOvr>
    <a:masterClrMapping/>
  </p:clrMapOvr>
  <p:hf sldNum="0"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6CF0148-3D12-4E1C-A354-E1507ECF02A1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a typeface="+mn-ea"/>
              </a:defRPr>
            </a:lvl1pPr>
          </a:lstStyle>
          <a:p>
            <a:pPr>
              <a:defRPr/>
            </a:pPr>
            <a:fld id="{6FE3B8CB-42DD-466E-BF84-AF80264FE0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147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3B9D4C1-5A68-42B0-BB57-FC7C194A0E7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D8E0FD4-972F-4F4A-BBA7-79A4C24BC3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786166"/>
      </p:ext>
    </p:extLst>
  </p:cSld>
  <p:clrMapOvr>
    <a:masterClrMapping/>
  </p:clrMapOvr>
  <p:hf sldNum="0"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FB78D69-C0C3-43E4-BB46-9E713637CA5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5746209-BC70-40BE-9717-94256804E8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377572"/>
      </p:ext>
    </p:extLst>
  </p:cSld>
  <p:clrMapOvr>
    <a:masterClrMapping/>
  </p:clrMapOvr>
  <p:hf sldNum="0"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78F0454-37EE-49F9-93FD-007387232882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BC2C380-57F1-4DD2-9914-95C06DA700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85168"/>
      </p:ext>
    </p:extLst>
  </p:cSld>
  <p:clrMapOvr>
    <a:masterClrMapping/>
  </p:clrMapOvr>
  <p:hf sldNum="0"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1F4A0DF-E15E-442D-9FB7-DBB4C02C6070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5EF8797-639F-4C14-A11D-B494FEBF24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83408"/>
      </p:ext>
    </p:extLst>
  </p:cSld>
  <p:clrMapOvr>
    <a:masterClrMapping/>
  </p:clrMapOvr>
  <p:hf sldNum="0"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E1E838F-82C3-48D3-AAE4-CAB2824EC29D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91C83DF-82D4-490D-AC56-CFEE6C2D93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936997"/>
      </p:ext>
    </p:extLst>
  </p:cSld>
  <p:clrMapOvr>
    <a:masterClrMapping/>
  </p:clrMapOvr>
  <p:hf sldNum="0"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99AAC70-9F7C-4154-8985-2A64FA54580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4CBC4E8-98C2-483F-A802-7806FED625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30933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518711"/>
      </p:ext>
    </p:extLst>
  </p:cSld>
  <p:clrMapOvr>
    <a:masterClrMapping/>
  </p:clrMapOvr>
  <p:hf sldNum="0"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D8582D0-0574-429F-BD1F-22EA2D1CE58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C69EA4-9E11-4968-9ACF-1FDED54D93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98274"/>
      </p:ext>
    </p:extLst>
  </p:cSld>
  <p:clrMapOvr>
    <a:masterClrMapping/>
  </p:clrMapOvr>
  <p:hf sldNum="0" hdr="0" ftr="0" dt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E04FCED-20C1-4D19-8334-5EE3B208A663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925D7D6-E8C0-4B2C-8651-69DBB8E9A8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95026"/>
      </p:ext>
    </p:extLst>
  </p:cSld>
  <p:clrMapOvr>
    <a:masterClrMapping/>
  </p:clrMapOvr>
  <p:hf sldNum="0" hdr="0" ftr="0" dt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5B11CFE-756F-4FF7-8097-BD0264BB80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E025375-CABF-4BF6-B4F9-9E2B6E7C7F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973136"/>
      </p:ext>
    </p:extLst>
  </p:cSld>
  <p:clrMapOvr>
    <a:masterClrMapping/>
  </p:clrMapOvr>
  <p:hf sldNum="0" hdr="0" ftr="0" dt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85FF914-A8CE-42E1-909A-3C44A688AA4D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FB68B7C-792A-4A1A-AB6F-6B38310D3D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033237"/>
      </p:ext>
    </p:extLst>
  </p:cSld>
  <p:clrMapOvr>
    <a:masterClrMapping/>
  </p:clrMapOvr>
  <p:transition spd="med"/>
  <p:hf sldNum="0" hdr="0" ftr="0" dt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44269"/>
      </p:ext>
    </p:extLst>
  </p:cSld>
  <p:clrMapOvr>
    <a:masterClrMapping/>
  </p:clrMapOvr>
  <p:transition>
    <p:push dir="r"/>
  </p:transition>
  <p:hf hdr="0" ftr="0" dt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135768"/>
      </p:ext>
    </p:extLst>
  </p:cSld>
  <p:clrMapOvr>
    <a:masterClrMapping/>
  </p:clrMapOvr>
  <p:transition>
    <p:fade thruBlk="1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180138"/>
      </p:ext>
    </p:extLst>
  </p:cSld>
  <p:clrMapOvr>
    <a:masterClrMapping/>
  </p:clrMapOvr>
  <p:transition>
    <p:fade thruBlk="1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492030"/>
      </p:ext>
    </p:extLst>
  </p:cSld>
  <p:clrMapOvr>
    <a:masterClrMapping/>
  </p:clrMapOvr>
  <p:hf sldNum="0" hdr="0" ftr="0" dt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91225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08047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982866"/>
      </p:ext>
    </p:extLst>
  </p:cSld>
  <p:clrMapOvr>
    <a:masterClrMapping/>
  </p:clrMapOvr>
  <p:transition spd="med"/>
  <p:hf sldNum="0"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55037"/>
      </p:ext>
    </p:extLst>
  </p:cSld>
  <p:clrMapOvr>
    <a:masterClrMapping/>
  </p:clrMapOvr>
  <p:hf sldNum="0"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379945"/>
      </p:ext>
    </p:extLst>
  </p:cSld>
  <p:clrMapOvr>
    <a:masterClrMapping/>
  </p:clrMapOvr>
  <p:hf sldNum="0"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328107"/>
      </p:ext>
    </p:extLst>
  </p:cSld>
  <p:clrMapOvr>
    <a:masterClrMapping/>
  </p:clrMapOvr>
  <p:hf sldNum="0"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78382"/>
      </p:ext>
    </p:extLst>
  </p:cSld>
  <p:clrMapOvr>
    <a:masterClrMapping/>
  </p:clrMapOvr>
  <p:hf sldNum="0"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952496"/>
      </p:ext>
    </p:extLst>
  </p:cSld>
  <p:clrMapOvr>
    <a:masterClrMapping/>
  </p:clrMapOvr>
  <p:hf sldNum="0"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617179"/>
      </p:ext>
    </p:extLst>
  </p:cSld>
  <p:clrMapOvr>
    <a:masterClrMapping/>
  </p:clrMapOvr>
  <p:hf sldNum="0"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160676"/>
      </p:ext>
    </p:extLst>
  </p:cSld>
  <p:clrMapOvr>
    <a:masterClrMapping/>
  </p:clrMapOvr>
  <p:hf sldNum="0"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513408"/>
      </p:ext>
    </p:extLst>
  </p:cSld>
  <p:clrMapOvr>
    <a:masterClrMapping/>
  </p:clrMapOvr>
  <p:hf sldNum="0"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701505"/>
      </p:ext>
    </p:extLst>
  </p:cSld>
  <p:clrMapOvr>
    <a:masterClrMapping/>
  </p:clrMapOvr>
  <p:transition spd="med"/>
  <p:hf sldNum="0"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314559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56445"/>
      </p:ext>
    </p:extLst>
  </p:cSld>
  <p:clrMapOvr>
    <a:masterClrMapping/>
  </p:clrMapOvr>
  <p:transition>
    <p:push dir="r"/>
  </p:transition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091902"/>
      </p:ext>
    </p:extLst>
  </p:cSld>
  <p:clrMapOvr>
    <a:masterClrMapping/>
  </p:clrMapOvr>
  <p:transition>
    <p:fade thruBlk="1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934818"/>
      </p:ext>
    </p:extLst>
  </p:cSld>
  <p:clrMapOvr>
    <a:masterClrMapping/>
  </p:clrMapOvr>
  <p:transition>
    <p:fade thruBlk="1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03684"/>
      </p:ext>
    </p:extLst>
  </p:cSld>
  <p:clrMapOvr>
    <a:masterClrMapping/>
  </p:clrMapOvr>
  <p:transition>
    <p:fade thruBlk="1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55884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>
          <a:xfrm>
            <a:off x="609600" y="668421"/>
            <a:ext cx="10972800" cy="60158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406400" y="381000"/>
            <a:ext cx="10769600" cy="455712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eaLnBrk="1" latinLnBrk="0" hangingPunct="1">
              <a:defRPr kumimoji="0"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4"/>
          </p:nvPr>
        </p:nvSpPr>
        <p:spPr>
          <a:xfrm>
            <a:off x="11472333" y="6508750"/>
            <a:ext cx="719667" cy="304800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93A9D3A-5C22-4CAE-BDEB-07D99A53B8C3}" type="slidenum">
              <a:rPr 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62091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732694"/>
      </p:ext>
    </p:extLst>
  </p:cSld>
  <p:clrMapOvr>
    <a:masterClrMapping/>
  </p:clrMapOvr>
  <p:hf sldNum="0"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70681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768826"/>
      </p:ext>
    </p:extLst>
  </p:cSld>
  <p:clrMapOvr>
    <a:masterClrMapping/>
  </p:clrMapOvr>
  <p:hf sldNum="0"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32937"/>
      </p:ext>
    </p:extLst>
  </p:cSld>
  <p:clrMapOvr>
    <a:masterClrMapping/>
  </p:clrMapOvr>
  <p:hf sldNum="0"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8780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809486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20670"/>
      </p:ext>
    </p:extLst>
  </p:cSld>
  <p:clrMapOvr>
    <a:masterClrMapping/>
  </p:clrMapOvr>
  <p:hf sldNum="0"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469386"/>
      </p:ext>
    </p:extLst>
  </p:cSld>
  <p:clrMapOvr>
    <a:masterClrMapping/>
  </p:clrMapOvr>
  <p:hf sldNum="0"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349646"/>
      </p:ext>
    </p:extLst>
  </p:cSld>
  <p:clrMapOvr>
    <a:masterClrMapping/>
  </p:clrMapOvr>
  <p:hf sldNum="0" hdr="0" ft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046107"/>
      </p:ext>
    </p:extLst>
  </p:cSld>
  <p:clrMapOvr>
    <a:masterClrMapping/>
  </p:clrMapOvr>
  <p:hf sldNum="0" hdr="0" ft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662301"/>
      </p:ext>
    </p:extLst>
  </p:cSld>
  <p:clrMapOvr>
    <a:masterClrMapping/>
  </p:clrMapOvr>
  <p:hf sldNum="0" hdr="0" ft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04259"/>
      </p:ext>
    </p:extLst>
  </p:cSld>
  <p:clrMapOvr>
    <a:masterClrMapping/>
  </p:clrMapOvr>
  <p:hf sldNum="0"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724789"/>
      </p:ext>
    </p:extLst>
  </p:cSld>
  <p:clrMapOvr>
    <a:masterClrMapping/>
  </p:clrMapOvr>
  <p:transition spd="med"/>
  <p:hf sldNum="0" hdr="0" ftr="0" dt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326844"/>
      </p:ext>
    </p:extLst>
  </p:cSld>
  <p:clrMapOvr>
    <a:masterClrMapping/>
  </p:clrMapOvr>
  <p:transition>
    <p:fade thruBlk="1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822238"/>
      </p:ext>
    </p:extLst>
  </p:cSld>
  <p:clrMapOvr>
    <a:masterClrMapping/>
  </p:clrMapOvr>
  <p:transition>
    <p:push dir="r"/>
  </p:transition>
  <p:hf hdr="0" ftr="0" dt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445813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438939"/>
      </p:ext>
    </p:extLst>
  </p:cSld>
  <p:clrMapOvr>
    <a:masterClrMapping/>
  </p:clrMapOvr>
  <p:hf sldNum="0"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71187"/>
      </p:ext>
    </p:extLst>
  </p:cSld>
  <p:clrMapOvr>
    <a:masterClrMapping/>
  </p:clrMapOvr>
  <p:transition>
    <p:fade thruBlk="1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027834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>
          <a:xfrm>
            <a:off x="609600" y="668421"/>
            <a:ext cx="10972800" cy="60158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406400" y="381000"/>
            <a:ext cx="10769600" cy="455712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eaLnBrk="1" latinLnBrk="0" hangingPunct="1">
              <a:defRPr kumimoji="0"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4"/>
          </p:nvPr>
        </p:nvSpPr>
        <p:spPr>
          <a:xfrm>
            <a:off x="11472333" y="6508750"/>
            <a:ext cx="719667" cy="304800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93A9D3A-5C22-4CAE-BDEB-07D99A53B8C3}" type="slidenum">
              <a:rPr 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40847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D265C80-B7C1-41FB-9145-7C6A2DF629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286272"/>
      </p:ext>
    </p:extLst>
  </p:cSld>
  <p:clrMapOvr>
    <a:masterClrMapping/>
  </p:clrMapOvr>
  <p:hf sldNum="0"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6B426BE-95FA-447D-991A-ABD7FE688A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2473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83E1F2D-1D56-40AB-A4DC-B0094FC745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165346"/>
      </p:ext>
    </p:extLst>
  </p:cSld>
  <p:clrMapOvr>
    <a:masterClrMapping/>
  </p:clrMapOvr>
  <p:hf sldNum="0" hdr="0" ftr="0" dt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FE05956-140B-4F69-94EC-DC4AB728F1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017657"/>
      </p:ext>
    </p:extLst>
  </p:cSld>
  <p:clrMapOvr>
    <a:masterClrMapping/>
  </p:clrMapOvr>
  <p:hf sldNum="0" hdr="0" ftr="0" dt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D511A57-FC2F-4B41-B085-E549261A2F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65300"/>
      </p:ext>
    </p:extLst>
  </p:cSld>
  <p:clrMapOvr>
    <a:masterClrMapping/>
  </p:clrMapOvr>
  <p:hf sldNum="0" hdr="0" ftr="0" dt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484EDCB-F51D-4061-847B-E0C8BC6920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066392"/>
      </p:ext>
    </p:extLst>
  </p:cSld>
  <p:clrMapOvr>
    <a:masterClrMapping/>
  </p:clrMapOvr>
  <p:hf sldNum="0" hdr="0" ft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2D8B793-005F-4E90-ABA8-D0A057C03D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78979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19500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CC73BB7-1BEB-40E7-9A77-4FE449D7AE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588164"/>
      </p:ext>
    </p:extLst>
  </p:cSld>
  <p:clrMapOvr>
    <a:masterClrMapping/>
  </p:clrMapOvr>
  <p:hf sldNum="0"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E326609-E1FC-4730-82EA-D5DA9EB2D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120633"/>
      </p:ext>
    </p:extLst>
  </p:cSld>
  <p:clrMapOvr>
    <a:masterClrMapping/>
  </p:clrMapOvr>
  <p:hf sldNum="0"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EAC3A5C-911A-4525-8FBF-9E856616C5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395739"/>
      </p:ext>
    </p:extLst>
  </p:cSld>
  <p:clrMapOvr>
    <a:masterClrMapping/>
  </p:clrMapOvr>
  <p:hf sldNum="0"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6489412-D0A4-459A-83A8-6475700916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746481"/>
      </p:ext>
    </p:extLst>
  </p:cSld>
  <p:clrMapOvr>
    <a:masterClrMapping/>
  </p:clrMapOvr>
  <p:hf sldNum="0" hdr="0" ftr="0" dt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7491CC9-076B-4CCA-A389-0B2BACC6B8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188839"/>
      </p:ext>
    </p:extLst>
  </p:cSld>
  <p:clrMapOvr>
    <a:masterClrMapping/>
  </p:clrMapOvr>
  <p:transition spd="med"/>
  <p:hf sldNum="0" hdr="0" ftr="0" dt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60348"/>
      </p:ext>
    </p:extLst>
  </p:cSld>
  <p:clrMapOvr>
    <a:masterClrMapping/>
  </p:clrMapOvr>
  <p:transition>
    <p:fade thruBlk="1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715574"/>
      </p:ext>
    </p:extLst>
  </p:cSld>
  <p:clrMapOvr>
    <a:masterClrMapping/>
  </p:clrMapOvr>
  <p:transition>
    <p:push dir="r"/>
  </p:transition>
  <p:hf hdr="0" ftr="0" dt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672056"/>
      </p:ext>
    </p:extLst>
  </p:cSld>
  <p:clrMapOvr>
    <a:masterClrMapping/>
  </p:clrMapOvr>
  <p:transition>
    <p:fade thruBlk="1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838968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07446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5320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92514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43309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10313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836712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998763"/>
            <a:ext cx="4011084" cy="42385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82530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58470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2160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98325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75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480243"/>
      </p:ext>
    </p:extLst>
  </p:cSld>
  <p:clrMapOvr>
    <a:masterClrMapping/>
  </p:clrMapOvr>
  <p:transition spd="med"/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265560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6412"/>
      </p:ext>
    </p:extLst>
  </p:cSld>
  <p:clrMapOvr>
    <a:masterClrMapping/>
  </p:clrMapOvr>
  <p:transition>
    <p:push dir="r"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85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95133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3217" y="274638"/>
            <a:ext cx="11617291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005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8" y="274638"/>
            <a:ext cx="10248933" cy="914400"/>
          </a:xfrm>
        </p:spPr>
        <p:txBody>
          <a:bodyPr>
            <a:noAutofit/>
          </a:bodyPr>
          <a:lstStyle>
            <a:lvl1pPr marL="557213" indent="-557213" algn="l">
              <a:buFont typeface="+mj-lt"/>
              <a:buNone/>
              <a:defRPr lang="pt-BR" sz="21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/>
          </p:nvPr>
        </p:nvSpPr>
        <p:spPr>
          <a:xfrm>
            <a:off x="609602" y="274638"/>
            <a:ext cx="685729" cy="914400"/>
          </a:xfrm>
        </p:spPr>
        <p:txBody>
          <a:bodyPr anchor="ctr"/>
          <a:lstStyle>
            <a:lvl1pPr>
              <a:buNone/>
              <a:defRPr lang="pt-BR" sz="375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3CE258B-B599-4C56-B10D-CC0844279AE4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F7BD454-B30A-4DBF-8027-05E6260ABB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799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875475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36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396795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2413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70763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12031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2359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759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03476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412396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00970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77381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774490"/>
      </p:ext>
    </p:extLst>
  </p:cSld>
  <p:clrMapOvr>
    <a:masterClrMapping/>
  </p:clrMapOvr>
  <p:transition spd="med"/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747716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32943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91927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136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516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Picture 6" descr="fund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3052" r="2179" b="87248"/>
          <a:stretch/>
        </p:blipFill>
        <p:spPr>
          <a:xfrm>
            <a:off x="0" y="0"/>
            <a:ext cx="12192000" cy="708526"/>
          </a:xfrm>
          <a:prstGeom prst="rect">
            <a:avLst/>
          </a:prstGeom>
        </p:spPr>
      </p:pic>
      <p:pic>
        <p:nvPicPr>
          <p:cNvPr id="7" name="Picture 16" descr="Abit"/>
          <p:cNvPicPr preferRelativeResize="0"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921999" y="64415"/>
            <a:ext cx="975895" cy="52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62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313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09914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54146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437044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851850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738622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87324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678975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125481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397144"/>
      </p:ext>
    </p:extLst>
  </p:cSld>
  <p:clrMapOvr>
    <a:masterClrMapping/>
  </p:clrMapOvr>
  <p:transition spd="med"/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11004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066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26946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165873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3E5-AB91-4B30-BE27-86CFF5F5940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6ED9A-76C4-43EB-9B8F-315A50F41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89730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3216" y="274638"/>
            <a:ext cx="11617291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8084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>
          <a:xfrm>
            <a:off x="609600" y="668421"/>
            <a:ext cx="10972800" cy="60158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406400" y="381000"/>
            <a:ext cx="10769600" cy="455712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eaLnBrk="1" latinLnBrk="0" hangingPunct="1">
              <a:defRPr kumimoji="0"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4"/>
          </p:nvPr>
        </p:nvSpPr>
        <p:spPr>
          <a:xfrm>
            <a:off x="11472333" y="6508750"/>
            <a:ext cx="719667" cy="304800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8D24BEE-1CB3-4F89-A6F8-360AD22A1D56}" type="slidenum">
              <a:rPr 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65422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>
          <a:xfrm>
            <a:off x="609600" y="668421"/>
            <a:ext cx="10972800" cy="60158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406400" y="381000"/>
            <a:ext cx="10769600" cy="455712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anchor="ctr">
            <a:normAutofit/>
          </a:bodyPr>
          <a:lstStyle>
            <a:lvl1pPr eaLnBrk="1" latinLnBrk="0" hangingPunct="1">
              <a:defRPr kumimoji="0"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4"/>
          </p:nvPr>
        </p:nvSpPr>
        <p:spPr>
          <a:xfrm>
            <a:off x="11472333" y="6508750"/>
            <a:ext cx="719667" cy="304800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BAC335E-BC35-45DF-A2F7-2A1E25B9ED41}" type="slidenum">
              <a:rPr 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42889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FDF51FC-73B4-4326-ACEF-0B83F8F31633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AD5E4E-A809-455E-BA79-46F845081E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61048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6CF0148-3D12-4E1C-A354-E1507ECF02A1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a typeface="+mn-ea"/>
              </a:defRPr>
            </a:lvl1pPr>
          </a:lstStyle>
          <a:p>
            <a:pPr>
              <a:defRPr/>
            </a:pPr>
            <a:fld id="{6FE3B8CB-42DD-466E-BF84-AF80264FE0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5957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3B9D4C1-5A68-42B0-BB57-FC7C194A0E7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D8E0FD4-972F-4F4A-BBA7-79A4C24BC3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5668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FB78D69-C0C3-43E4-BB46-9E713637CA5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5746209-BC70-40BE-9717-94256804E8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7054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0875981" y="6334316"/>
            <a:ext cx="992274" cy="5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92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78F0454-37EE-49F9-93FD-007387232882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BC2C380-57F1-4DD2-9914-95C06DA700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400565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1F4A0DF-E15E-442D-9FB7-DBB4C02C6070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5EF8797-639F-4C14-A11D-B494FEBF24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861544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E1E838F-82C3-48D3-AAE4-CAB2824EC29D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91C83DF-82D4-490D-AC56-CFEE6C2D93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662321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99AAC70-9F7C-4154-8985-2A64FA54580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4CBC4E8-98C2-483F-A802-7806FED625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889107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D8582D0-0574-429F-BD1F-22EA2D1CE58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C69EA4-9E11-4968-9ACF-1FDED54D93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166431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E04FCED-20C1-4D19-8334-5EE3B208A663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925D7D6-E8C0-4B2C-8651-69DBB8E9A8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736064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5B11CFE-756F-4FF7-8097-BD0264BB80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E025375-CABF-4BF6-B4F9-9E2B6E7C7F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31177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85FF914-A8CE-42E1-909A-3C44A688AA4D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FB68B7C-792A-4A1A-AB6F-6B38310D3D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364160"/>
      </p:ext>
    </p:extLst>
  </p:cSld>
  <p:clrMapOvr>
    <a:masterClrMapping/>
  </p:clrMapOvr>
  <p:transition spd="med"/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634469"/>
      </p:ext>
    </p:extLst>
  </p:cSld>
  <p:clrMapOvr>
    <a:masterClrMapping/>
  </p:clrMapOvr>
  <p:transition>
    <p:push dir="r"/>
  </p:transition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8185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16" descr="Abit"/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9726270" y="5366574"/>
            <a:ext cx="1967797" cy="107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7708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872322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7368C5-50A6-4793-A39F-F99DD47B2A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728223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5044D2F-41F1-42EA-A1B6-1BF8D8431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6816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B296954-176F-4DCF-89BA-47C28DE89E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996529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3A2E7C1-AD41-4275-88DA-E05F628479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594327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1835FB1-45CE-47A0-891C-B44BFFBD5F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74469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3FBBD03-1CFD-4678-9292-714072DD8A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195380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00725E4-FD97-4673-BF98-1B3E027DC9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080146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6D27358-8E25-4F9B-A244-1C099F402B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473607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9/13/2016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7844C5F-8F8B-401D-B670-330526DF2D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8742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98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13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1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242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36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54.xml"/><Relationship Id="rId19" Type="http://schemas.openxmlformats.org/officeDocument/2006/relationships/theme" Target="../theme/theme17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64.xml"/><Relationship Id="rId16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B79C-63DB-4843-8D6C-F5DCC81B67E2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019-ABD1-44CE-B82E-E80C167C02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71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27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04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9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10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75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94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9" r:id="rId16"/>
    <p:sldLayoutId id="2147484010" r:id="rId17"/>
    <p:sldLayoutId id="2147484011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5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5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53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6" r:id="rId13"/>
    <p:sldLayoutId id="2147484027" r:id="rId14"/>
    <p:sldLayoutId id="2147484028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EF92B-3B21-4791-BA32-852090C2284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18A2F-2354-42C6-A839-AC290458BB9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24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8" r:id="rId14"/>
    <p:sldLayoutId id="2147484089" r:id="rId15"/>
    <p:sldLayoutId id="2147484090" r:id="rId16"/>
    <p:sldLayoutId id="2147484091" r:id="rId17"/>
    <p:sldLayoutId id="2147484092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5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9" r:id="rId15"/>
    <p:sldLayoutId id="2147484110" r:id="rId16"/>
    <p:sldLayoutId id="2147484111" r:id="rId17"/>
    <p:sldLayoutId id="2147484112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126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Calibri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3D4CB-9470-47AD-B140-0DF94DAB370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6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9" r:id="rId15"/>
    <p:sldLayoutId id="2147484130" r:id="rId1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608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8" r:id="rId13"/>
    <p:sldLayoutId id="214748370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75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6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9" r:id="rId16"/>
    <p:sldLayoutId id="2147483720" r:id="rId1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5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5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3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7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85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3" r:id="rId14"/>
    <p:sldLayoutId id="2147483754" r:id="rId15"/>
    <p:sldLayoutId id="2147483755" r:id="rId16"/>
    <p:sldLayoutId id="2147483756" r:id="rId17"/>
    <p:sldLayoutId id="2147483758" r:id="rId18"/>
    <p:sldLayoutId id="2147483759" r:id="rId1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EF92B-3B21-4791-BA32-852090C2284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18A2F-2354-42C6-A839-AC290458BB9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2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126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Calibri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16701-F6FC-498B-8452-645B5DAC4D6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92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70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6" r:id="rId13"/>
    <p:sldLayoutId id="2147483887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9/13/2016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6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0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3052" r="2179" b="3052"/>
          <a:stretch/>
        </p:blipFill>
        <p:spPr>
          <a:xfrm>
            <a:off x="958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3620" y="2220875"/>
            <a:ext cx="8508380" cy="1784621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E46C0A"/>
                </a:solidFill>
              </a:rPr>
              <a:t>PL 2.902/15 Deputada </a:t>
            </a:r>
            <a:r>
              <a:rPr lang="pt-BR" sz="4000" b="1" dirty="0">
                <a:solidFill>
                  <a:srgbClr val="E46C0A"/>
                </a:solidFill>
              </a:rPr>
              <a:t>Soraya </a:t>
            </a:r>
            <a:r>
              <a:rPr lang="pt-BR" sz="4000" b="1" dirty="0" smtClean="0">
                <a:solidFill>
                  <a:srgbClr val="E46C0A"/>
                </a:solidFill>
              </a:rPr>
              <a:t>Santos</a:t>
            </a:r>
            <a:br>
              <a:rPr lang="pt-BR" sz="4000" b="1" dirty="0" smtClean="0">
                <a:solidFill>
                  <a:srgbClr val="E46C0A"/>
                </a:solidFill>
              </a:rPr>
            </a:br>
            <a:r>
              <a:rPr lang="pt-BR" sz="4000" b="1" dirty="0" smtClean="0">
                <a:solidFill>
                  <a:srgbClr val="E46C0A"/>
                </a:solidFill>
              </a:rPr>
              <a:t/>
            </a:r>
            <a:br>
              <a:rPr lang="pt-BR" sz="4000" b="1" dirty="0" smtClean="0">
                <a:solidFill>
                  <a:srgbClr val="E46C0A"/>
                </a:solidFill>
              </a:rPr>
            </a:br>
            <a:r>
              <a:rPr lang="pt-BR" sz="4000" b="1" dirty="0" smtClean="0">
                <a:solidFill>
                  <a:srgbClr val="E46C0A"/>
                </a:solidFill>
              </a:rPr>
              <a:t>Institui </a:t>
            </a:r>
            <a:r>
              <a:rPr lang="pt-BR" sz="4000" b="1" dirty="0">
                <a:solidFill>
                  <a:srgbClr val="E46C0A"/>
                </a:solidFill>
              </a:rPr>
              <a:t>a padronização de tamanho de peças de vestuário.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24" y="408368"/>
            <a:ext cx="2909706" cy="143545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378574" y="6246894"/>
            <a:ext cx="4814384" cy="9958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574473" y="4831583"/>
            <a:ext cx="713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Diretor-Superintendente da Abit, 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Fernando Valente Pimentel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Brasília, 13 de setembro de 2016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9263" t="35067" r="29965" b="9009"/>
          <a:stretch/>
        </p:blipFill>
        <p:spPr>
          <a:xfrm>
            <a:off x="182880" y="613954"/>
            <a:ext cx="7184572" cy="563009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537269" y="1799384"/>
            <a:ext cx="44152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rgbClr val="C00000"/>
                </a:solidFill>
                <a:latin typeface="Arial" panose="020B0604020202020204" pitchFamily="34" charset="0"/>
              </a:rPr>
              <a:t>A </a:t>
            </a:r>
            <a:r>
              <a:rPr lang="pt-BR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adesão à norma </a:t>
            </a:r>
            <a:r>
              <a:rPr lang="pt-BR" sz="2200" b="1" dirty="0">
                <a:solidFill>
                  <a:srgbClr val="C00000"/>
                </a:solidFill>
                <a:latin typeface="Arial" panose="020B0604020202020204" pitchFamily="34" charset="0"/>
              </a:rPr>
              <a:t>é voluntária. </a:t>
            </a:r>
            <a:endParaRPr lang="pt-BR" sz="22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endParaRPr lang="pt-BR" sz="22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As medidas </a:t>
            </a:r>
            <a:r>
              <a:rPr lang="pt-BR" sz="2200" b="1" dirty="0">
                <a:solidFill>
                  <a:srgbClr val="C00000"/>
                </a:solidFill>
                <a:latin typeface="Arial" panose="020B0604020202020204" pitchFamily="34" charset="0"/>
              </a:rPr>
              <a:t>de </a:t>
            </a:r>
            <a:r>
              <a:rPr lang="pt-BR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corpo podem ser indicadas para o consumidor em uma </a:t>
            </a:r>
            <a:r>
              <a:rPr lang="pt-BR" sz="2200" b="1" dirty="0">
                <a:solidFill>
                  <a:srgbClr val="C00000"/>
                </a:solidFill>
                <a:latin typeface="Arial" panose="020B0604020202020204" pitchFamily="34" charset="0"/>
              </a:rPr>
              <a:t>etiqueta adicional ou </a:t>
            </a:r>
            <a:r>
              <a:rPr lang="pt-BR" sz="22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tag</a:t>
            </a:r>
            <a:r>
              <a:rPr lang="pt-BR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</a:p>
          <a:p>
            <a:endParaRPr lang="pt-BR" sz="2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85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7250" t="65238" r="28072" b="19524"/>
          <a:stretch/>
        </p:blipFill>
        <p:spPr>
          <a:xfrm>
            <a:off x="1840439" y="889109"/>
            <a:ext cx="8152648" cy="15640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6500" t="63715" r="27643" b="25809"/>
          <a:stretch/>
        </p:blipFill>
        <p:spPr>
          <a:xfrm>
            <a:off x="1840438" y="2552951"/>
            <a:ext cx="8270213" cy="12578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8000" t="44667" r="26464" b="41238"/>
          <a:stretch/>
        </p:blipFill>
        <p:spPr>
          <a:xfrm>
            <a:off x="1840438" y="3955318"/>
            <a:ext cx="8152649" cy="14195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26822" t="48286" r="27963" b="39524"/>
          <a:stretch/>
        </p:blipFill>
        <p:spPr>
          <a:xfrm>
            <a:off x="1840437" y="5474624"/>
            <a:ext cx="8152649" cy="123642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12027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solidFill>
                  <a:schemeClr val="bg1"/>
                </a:solidFill>
              </a:rPr>
              <a:t>Normas baseadas inteiramente em </a:t>
            </a:r>
            <a:r>
              <a:rPr lang="pt-BR" sz="2500" b="1" dirty="0" smtClean="0">
                <a:solidFill>
                  <a:schemeClr val="bg1"/>
                </a:solidFill>
              </a:rPr>
              <a:t>MEDIDAS CORPORAIS </a:t>
            </a:r>
            <a:r>
              <a:rPr lang="pt-BR" sz="2500" dirty="0" smtClean="0">
                <a:solidFill>
                  <a:schemeClr val="bg1"/>
                </a:solidFill>
              </a:rPr>
              <a:t>e não em medidas de roupas</a:t>
            </a:r>
            <a:endParaRPr lang="pt-B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20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/>
          <p:cNvSpPr txBox="1">
            <a:spLocks noChangeArrowheads="1"/>
          </p:cNvSpPr>
          <p:nvPr/>
        </p:nvSpPr>
        <p:spPr bwMode="auto">
          <a:xfrm>
            <a:off x="3613987" y="2850849"/>
            <a:ext cx="7981476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NORMAS DE REFERENCIAIS DE CORPO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PARÂMETROS INTERNACIONAIS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517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/>
          <p:cNvSpPr txBox="1">
            <a:spLocks noChangeArrowheads="1"/>
          </p:cNvSpPr>
          <p:nvPr/>
        </p:nvSpPr>
        <p:spPr bwMode="auto">
          <a:xfrm>
            <a:off x="396239" y="91440"/>
            <a:ext cx="11234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500" b="1" dirty="0" smtClean="0">
                <a:solidFill>
                  <a:schemeClr val="bg1"/>
                </a:solidFill>
                <a:ea typeface="MS PGothic" pitchFamily="34" charset="-128"/>
              </a:rPr>
              <a:t>NORMAS VOLUNTÁRIAS – ESTADOS UNIDOS</a:t>
            </a:r>
            <a:endParaRPr lang="en-US" sz="25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8046" y="839716"/>
            <a:ext cx="120439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ASTM Standards for Body </a:t>
            </a:r>
            <a:r>
              <a:rPr lang="en-US" sz="2000" b="1" dirty="0" smtClean="0"/>
              <a:t>Measurement</a:t>
            </a:r>
            <a:endParaRPr lang="en-US" sz="2000" b="1" dirty="0"/>
          </a:p>
          <a:p>
            <a:endParaRPr lang="en-US" sz="2000" dirty="0" smtClean="0"/>
          </a:p>
          <a:p>
            <a:r>
              <a:rPr lang="en-US" sz="2000" dirty="0" smtClean="0"/>
              <a:t>D4910 </a:t>
            </a:r>
            <a:r>
              <a:rPr lang="en-US" sz="2000" dirty="0"/>
              <a:t>Standard Tables of Body Measurements for </a:t>
            </a:r>
            <a:r>
              <a:rPr lang="en-US" sz="2000" b="1" dirty="0"/>
              <a:t>Children, Infant Sizes—Preemie to 24 Months </a:t>
            </a:r>
            <a:endParaRPr lang="en-US" sz="2000" b="1" dirty="0" smtClean="0"/>
          </a:p>
          <a:p>
            <a:r>
              <a:rPr lang="en-US" sz="2000" dirty="0" smtClean="0"/>
              <a:t>D5219 </a:t>
            </a:r>
            <a:r>
              <a:rPr lang="en-US" sz="2000" dirty="0"/>
              <a:t>Standard </a:t>
            </a:r>
            <a:r>
              <a:rPr lang="en-US" sz="2000" b="1" dirty="0"/>
              <a:t>Terminology Relating to Body Dimensions </a:t>
            </a:r>
            <a:r>
              <a:rPr lang="en-US" sz="2000" dirty="0"/>
              <a:t>for Apparel Sizing </a:t>
            </a:r>
            <a:endParaRPr lang="en-US" sz="2000" dirty="0" smtClean="0"/>
          </a:p>
          <a:p>
            <a:r>
              <a:rPr lang="en-US" sz="2000" dirty="0" smtClean="0"/>
              <a:t>D5585 </a:t>
            </a:r>
            <a:r>
              <a:rPr lang="en-US" sz="2000" dirty="0"/>
              <a:t>Standard Tables of Body Measurements for </a:t>
            </a:r>
            <a:r>
              <a:rPr lang="en-US" sz="2000" b="1" dirty="0"/>
              <a:t>Adult Female</a:t>
            </a:r>
            <a:r>
              <a:rPr lang="en-US" sz="2000" dirty="0"/>
              <a:t> Misses Figure Type, Size Range 00–20 </a:t>
            </a:r>
            <a:endParaRPr lang="en-US" sz="2000" dirty="0" smtClean="0"/>
          </a:p>
          <a:p>
            <a:r>
              <a:rPr lang="en-US" sz="2000" dirty="0" smtClean="0"/>
              <a:t>D5586 </a:t>
            </a:r>
            <a:r>
              <a:rPr lang="en-US" sz="2000" dirty="0"/>
              <a:t>Standard Tables of Body Measurements for </a:t>
            </a:r>
            <a:r>
              <a:rPr lang="en-US" sz="2000" b="1" dirty="0"/>
              <a:t>Women Aged 55 and Older </a:t>
            </a:r>
            <a:r>
              <a:rPr lang="en-US" sz="2000" dirty="0"/>
              <a:t>(All Figure Types) </a:t>
            </a:r>
            <a:endParaRPr lang="en-US" sz="2000" dirty="0" smtClean="0"/>
          </a:p>
          <a:p>
            <a:r>
              <a:rPr lang="en-US" sz="2000" dirty="0" smtClean="0"/>
              <a:t>D6192 </a:t>
            </a:r>
            <a:r>
              <a:rPr lang="en-US" sz="2000" dirty="0"/>
              <a:t>Standard Tables of Body Measurements for </a:t>
            </a:r>
            <a:r>
              <a:rPr lang="en-US" sz="2000" b="1" dirty="0"/>
              <a:t>Girls, Sizes 2 to 20 (</a:t>
            </a:r>
            <a:r>
              <a:rPr lang="en-US" sz="2000" b="1" dirty="0" err="1"/>
              <a:t>Reg</a:t>
            </a:r>
            <a:r>
              <a:rPr lang="en-US" sz="2000" b="1" dirty="0"/>
              <a:t> &amp; Slim) and Girls Plus </a:t>
            </a:r>
            <a:endParaRPr lang="en-US" sz="2000" b="1" dirty="0" smtClean="0"/>
          </a:p>
          <a:p>
            <a:r>
              <a:rPr lang="en-US" sz="2000" dirty="0" smtClean="0"/>
              <a:t>D6240 </a:t>
            </a:r>
            <a:r>
              <a:rPr lang="en-US" sz="2000" dirty="0"/>
              <a:t>Standard Tables of Body Measurements for </a:t>
            </a:r>
            <a:r>
              <a:rPr lang="en-US" sz="2000" b="1" dirty="0"/>
              <a:t>Mature Men, ages 35 and older, Sizes </a:t>
            </a:r>
            <a:r>
              <a:rPr lang="en-US" sz="2000" b="1" dirty="0" smtClean="0"/>
              <a:t>34 </a:t>
            </a:r>
            <a:r>
              <a:rPr lang="en-US" sz="2000" b="1" dirty="0"/>
              <a:t>to </a:t>
            </a:r>
            <a:r>
              <a:rPr lang="en-US" sz="2000" b="1" dirty="0" smtClean="0"/>
              <a:t>52 </a:t>
            </a:r>
            <a:r>
              <a:rPr lang="en-US" sz="2000" b="1" dirty="0"/>
              <a:t>Short, Regular, and Tall </a:t>
            </a:r>
            <a:endParaRPr lang="en-US" sz="2000" b="1" dirty="0" smtClean="0"/>
          </a:p>
          <a:p>
            <a:r>
              <a:rPr lang="en-US" sz="2000" dirty="0" smtClean="0"/>
              <a:t>D6458 </a:t>
            </a:r>
            <a:r>
              <a:rPr lang="en-US" sz="2000" dirty="0"/>
              <a:t>Standard Tables of Body Measurements for </a:t>
            </a:r>
            <a:r>
              <a:rPr lang="en-US" sz="2000" b="1" dirty="0"/>
              <a:t>Boys, Sizes 8 to 14 Slim and 8 to 20 Regular </a:t>
            </a:r>
            <a:endParaRPr lang="en-US" sz="2000" b="1" dirty="0" smtClean="0"/>
          </a:p>
          <a:p>
            <a:r>
              <a:rPr lang="en-US" sz="2000" dirty="0" smtClean="0"/>
              <a:t>D6829 </a:t>
            </a:r>
            <a:r>
              <a:rPr lang="en-US" sz="2000" dirty="0"/>
              <a:t>Standard Tables of Body Measurements for </a:t>
            </a:r>
            <a:r>
              <a:rPr lang="en-US" sz="2000" b="1" dirty="0"/>
              <a:t>Juniors, Sizes 0 to 19 </a:t>
            </a:r>
            <a:endParaRPr lang="en-US" sz="2000" b="1" dirty="0" smtClean="0"/>
          </a:p>
          <a:p>
            <a:r>
              <a:rPr lang="en-US" sz="2000" dirty="0" smtClean="0"/>
              <a:t>D6860 </a:t>
            </a:r>
            <a:r>
              <a:rPr lang="en-US" sz="2000" dirty="0"/>
              <a:t>Standard Tables of Body Measurements for </a:t>
            </a:r>
            <a:r>
              <a:rPr lang="en-US" sz="2000" b="1" dirty="0"/>
              <a:t>Boys, Sizes 6 to 24 Husky </a:t>
            </a:r>
            <a:endParaRPr lang="en-US" sz="2000" b="1" dirty="0" smtClean="0"/>
          </a:p>
          <a:p>
            <a:r>
              <a:rPr lang="en-US" sz="2000" dirty="0" smtClean="0"/>
              <a:t>D7197 </a:t>
            </a:r>
            <a:r>
              <a:rPr lang="en-US" sz="2000" dirty="0"/>
              <a:t>Standard Table of Body Measurements for </a:t>
            </a:r>
            <a:r>
              <a:rPr lang="en-US" sz="2000" b="1" dirty="0"/>
              <a:t>Misses Maternity Sizes Two to Twenty Two (2 22) </a:t>
            </a:r>
            <a:endParaRPr lang="en-US" sz="2000" b="1" dirty="0" smtClean="0"/>
          </a:p>
          <a:p>
            <a:r>
              <a:rPr lang="en-US" sz="2000" dirty="0" smtClean="0"/>
              <a:t>D7878 </a:t>
            </a:r>
            <a:r>
              <a:rPr lang="en-US" sz="2000" dirty="0"/>
              <a:t>Standard Tables for Body Measurements for </a:t>
            </a:r>
            <a:r>
              <a:rPr lang="en-US" sz="2000" b="1" dirty="0"/>
              <a:t>Adult Female Misses Petite Figure Type, Size Range 00P – 20P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37806" y="5698959"/>
            <a:ext cx="87913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C00000"/>
                </a:solidFill>
              </a:rPr>
              <a:t>11 NORMAS VOLUNTÁRIAS REFERENTES A MEDIDAS CORPORAIS</a:t>
            </a:r>
            <a:endParaRPr lang="pt-BR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33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396239" y="91440"/>
            <a:ext cx="11234057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500" b="1" dirty="0" smtClean="0">
                <a:solidFill>
                  <a:schemeClr val="bg1"/>
                </a:solidFill>
                <a:ea typeface="MS PGothic" pitchFamily="34" charset="-128"/>
              </a:rPr>
              <a:t>NORMA VOLUNTÁRIA  EUROPEIA</a:t>
            </a:r>
            <a:endParaRPr lang="en-US" sz="25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8192" y="667472"/>
            <a:ext cx="115301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EN 13402 - </a:t>
            </a:r>
            <a:r>
              <a:rPr lang="en-US" sz="2800" b="1" dirty="0"/>
              <a:t>Terms, definitions and body measurement procedure</a:t>
            </a:r>
          </a:p>
          <a:p>
            <a:endParaRPr lang="pt-BR" dirty="0" smtClean="0"/>
          </a:p>
          <a:p>
            <a:r>
              <a:rPr lang="pt-BR" dirty="0" smtClean="0"/>
              <a:t>A norma deveria </a:t>
            </a:r>
            <a:r>
              <a:rPr lang="pt-BR" dirty="0"/>
              <a:t>substituir </a:t>
            </a:r>
            <a:r>
              <a:rPr lang="pt-BR" dirty="0" smtClean="0"/>
              <a:t>os </a:t>
            </a:r>
            <a:r>
              <a:rPr lang="pt-BR" dirty="0"/>
              <a:t>sistemas </a:t>
            </a:r>
            <a:r>
              <a:rPr lang="pt-BR" dirty="0" smtClean="0"/>
              <a:t>nacionais de tamanho de corpo a </a:t>
            </a:r>
            <a:r>
              <a:rPr lang="pt-BR" dirty="0"/>
              <a:t>partir do ano de 2006. No entanto, a norma </a:t>
            </a:r>
            <a:r>
              <a:rPr lang="pt-BR" dirty="0" smtClean="0"/>
              <a:t>não </a:t>
            </a:r>
            <a:r>
              <a:rPr lang="pt-BR" dirty="0"/>
              <a:t>foi plenamente aceita </a:t>
            </a:r>
            <a:r>
              <a:rPr lang="pt-BR" dirty="0" smtClean="0"/>
              <a:t>por </a:t>
            </a:r>
            <a:r>
              <a:rPr lang="pt-BR" dirty="0"/>
              <a:t>todos os estados membros da UE. 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err="1" smtClean="0"/>
              <a:t>Ex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6114" t="36971" r="40200" b="29810"/>
          <a:stretch/>
        </p:blipFill>
        <p:spPr>
          <a:xfrm>
            <a:off x="1149529" y="2547259"/>
            <a:ext cx="6560219" cy="363900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6239" y="6387737"/>
            <a:ext cx="107376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/>
              <a:t>Fonte:</a:t>
            </a:r>
            <a:r>
              <a:rPr lang="en-US" sz="1500" cap="all" dirty="0"/>
              <a:t> </a:t>
            </a:r>
            <a:r>
              <a:rPr lang="en-US" sz="1500" dirty="0"/>
              <a:t>Office of Textiles and Apparel/ International Trade Administration (</a:t>
            </a:r>
            <a:r>
              <a:rPr lang="pt-BR" sz="1500" dirty="0"/>
              <a:t>OTEXA</a:t>
            </a:r>
            <a:r>
              <a:rPr lang="en-US" sz="1500" dirty="0"/>
              <a:t>)</a:t>
            </a:r>
            <a:endParaRPr lang="pt-BR" sz="15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9429" t="30267" r="52543" b="11981"/>
          <a:stretch/>
        </p:blipFill>
        <p:spPr>
          <a:xfrm>
            <a:off x="7920445" y="1760079"/>
            <a:ext cx="4271555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30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6060" y="663658"/>
            <a:ext cx="115301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r>
              <a:rPr lang="es-ES" sz="2200" dirty="0"/>
              <a:t>la </a:t>
            </a:r>
            <a:r>
              <a:rPr lang="es-ES" sz="2200" b="1" dirty="0"/>
              <a:t>Ley Provincial Nº 12.665 </a:t>
            </a:r>
            <a:r>
              <a:rPr lang="es-ES" sz="2200" dirty="0"/>
              <a:t>y su Decreto Provincial reglamentario Nº 866 del 4 de mayo </a:t>
            </a:r>
            <a:r>
              <a:rPr lang="es-ES" sz="2200" dirty="0" smtClean="0"/>
              <a:t>de </a:t>
            </a:r>
            <a:r>
              <a:rPr lang="pt-BR" sz="2200" dirty="0" smtClean="0"/>
              <a:t>2005 exige que</a:t>
            </a:r>
            <a:r>
              <a:rPr lang="pt-BR" sz="2200" b="1" dirty="0" smtClean="0"/>
              <a:t>:</a:t>
            </a:r>
          </a:p>
          <a:p>
            <a:endParaRPr lang="pt-BR" sz="2200" b="1" dirty="0" smtClean="0"/>
          </a:p>
          <a:p>
            <a:pPr algn="just"/>
            <a:r>
              <a:rPr lang="pt-BR" sz="2200" b="1" dirty="0" smtClean="0"/>
              <a:t>Para </a:t>
            </a:r>
            <a:r>
              <a:rPr lang="pt-BR" sz="2200" b="1" dirty="0"/>
              <a:t>a rotulagem de </a:t>
            </a:r>
            <a:r>
              <a:rPr lang="pt-BR" sz="2200" b="1" dirty="0" smtClean="0"/>
              <a:t>roupas femininas </a:t>
            </a:r>
            <a:r>
              <a:rPr lang="pt-BR" sz="2200" b="1" dirty="0"/>
              <a:t>para adolescentes </a:t>
            </a:r>
            <a:r>
              <a:rPr lang="pt-BR" sz="2200" b="1" dirty="0" smtClean="0"/>
              <a:t>devem </a:t>
            </a:r>
            <a:r>
              <a:rPr lang="pt-BR" sz="2200" b="1" dirty="0"/>
              <a:t>ser </a:t>
            </a:r>
            <a:r>
              <a:rPr lang="pt-BR" sz="2200" b="1" dirty="0" smtClean="0"/>
              <a:t>usados os </a:t>
            </a:r>
            <a:r>
              <a:rPr lang="pt-BR" sz="2200" b="1" dirty="0"/>
              <a:t>procedimentos de medição </a:t>
            </a:r>
            <a:r>
              <a:rPr lang="pt-BR" sz="2200" b="1" dirty="0" smtClean="0"/>
              <a:t>estabelecido pelas normas </a:t>
            </a:r>
            <a:r>
              <a:rPr lang="pt-BR" sz="2200" b="1" dirty="0"/>
              <a:t>IRAM </a:t>
            </a:r>
            <a:r>
              <a:rPr lang="pt-BR" sz="2200" b="1" dirty="0" smtClean="0"/>
              <a:t>n. </a:t>
            </a:r>
            <a:r>
              <a:rPr lang="pt-BR" sz="2200" b="1" dirty="0"/>
              <a:t>75.300</a:t>
            </a:r>
            <a:r>
              <a:rPr lang="pt-BR" sz="2200" b="1" dirty="0" smtClean="0"/>
              <a:t>, equivalente </a:t>
            </a:r>
            <a:r>
              <a:rPr lang="pt-BR" sz="2200" b="1" dirty="0"/>
              <a:t>a ISO 3635/1981, </a:t>
            </a:r>
            <a:r>
              <a:rPr lang="pt-BR" sz="2200" b="1" dirty="0" smtClean="0"/>
              <a:t> utilizando </a:t>
            </a:r>
            <a:r>
              <a:rPr lang="pt-BR" sz="2200" b="1" dirty="0"/>
              <a:t>pictogramas ou </a:t>
            </a:r>
            <a:r>
              <a:rPr lang="pt-BR" sz="2200" b="1" dirty="0" smtClean="0"/>
              <a:t>a indicação </a:t>
            </a:r>
            <a:r>
              <a:rPr lang="pt-BR" sz="2200" b="1" dirty="0"/>
              <a:t>da </a:t>
            </a:r>
            <a:r>
              <a:rPr lang="pt-BR" sz="2200" b="1" dirty="0" smtClean="0"/>
              <a:t>dimensão e </a:t>
            </a:r>
            <a:r>
              <a:rPr lang="pt-BR" sz="2200" b="1" dirty="0"/>
              <a:t>seus valores numéricos.</a:t>
            </a:r>
            <a:endParaRPr lang="pt-BR" sz="2200" dirty="0"/>
          </a:p>
        </p:txBody>
      </p:sp>
      <p:sp>
        <p:nvSpPr>
          <p:cNvPr id="6" name="Retângulo 5"/>
          <p:cNvSpPr/>
          <p:nvPr/>
        </p:nvSpPr>
        <p:spPr>
          <a:xfrm>
            <a:off x="396239" y="6387737"/>
            <a:ext cx="107376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5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887436"/>
              </p:ext>
            </p:extLst>
          </p:nvPr>
        </p:nvGraphicFramePr>
        <p:xfrm>
          <a:off x="396239" y="3540897"/>
          <a:ext cx="11210406" cy="3190102"/>
        </p:xfrm>
        <a:graphic>
          <a:graphicData uri="http://schemas.openxmlformats.org/drawingml/2006/table">
            <a:tbl>
              <a:tblPr/>
              <a:tblGrid>
                <a:gridCol w="11210406"/>
              </a:tblGrid>
              <a:tr h="1228530">
                <a:tc>
                  <a:txBody>
                    <a:bodyPr/>
                    <a:lstStyle/>
                    <a:p>
                      <a:r>
                        <a:rPr lang="es-ES" dirty="0" smtClean="0"/>
                        <a:t>IRAM 75300-1 Talles </a:t>
                      </a:r>
                      <a:r>
                        <a:rPr lang="es-ES" dirty="0"/>
                        <a:t>para la confección. Parte 1: Términos, definiciones y procedimientos para la medición del cuerpo. </a:t>
                      </a:r>
                      <a:r>
                        <a:rPr lang="es-ES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Vigência</a:t>
                      </a:r>
                      <a:r>
                        <a:rPr lang="es-ES" dirty="0" smtClean="0"/>
                        <a:t>: 7/6/2006</a:t>
                      </a:r>
                    </a:p>
                    <a:p>
                      <a:r>
                        <a:rPr lang="es-ES" dirty="0"/>
                        <a:t/>
                      </a:r>
                      <a:br>
                        <a:rPr lang="es-ES" dirty="0"/>
                      </a:br>
                      <a:endParaRPr lang="es-ES" dirty="0"/>
                    </a:p>
                  </a:txBody>
                  <a:tcPr marL="10333" marR="10333" marT="10333" marB="10333" anchor="ctr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IRAM 75300-2 Designación </a:t>
                      </a:r>
                      <a:r>
                        <a:rPr lang="es-ES" dirty="0"/>
                        <a:t>de talles para la indumentaria. Parte 2 - Medidas principales y secundarias. </a:t>
                      </a:r>
                      <a:br>
                        <a:rPr lang="es-ES" dirty="0"/>
                      </a:br>
                      <a:r>
                        <a:rPr lang="es-ES" dirty="0" err="1" smtClean="0"/>
                        <a:t>Vigência</a:t>
                      </a:r>
                      <a:r>
                        <a:rPr lang="es-ES" dirty="0" smtClean="0"/>
                        <a:t>: 7/6/2006</a:t>
                      </a:r>
                    </a:p>
                    <a:p>
                      <a:endParaRPr lang="es-ES" dirty="0"/>
                    </a:p>
                  </a:txBody>
                  <a:tcPr marL="10333" marR="10333" marT="10333" marB="10333" anchor="ctr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7353">
                <a:tc>
                  <a:txBody>
                    <a:bodyPr/>
                    <a:lstStyle/>
                    <a:p>
                      <a:r>
                        <a:rPr lang="pt-BR" dirty="0" smtClean="0"/>
                        <a:t>IRAM 75300-3 </a:t>
                      </a:r>
                      <a:r>
                        <a:rPr lang="pt-BR" dirty="0" err="1" smtClean="0"/>
                        <a:t>Designación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/>
                        <a:t>de </a:t>
                      </a:r>
                      <a:r>
                        <a:rPr lang="pt-BR" dirty="0" err="1"/>
                        <a:t>talles</a:t>
                      </a:r>
                      <a:r>
                        <a:rPr lang="pt-BR" dirty="0"/>
                        <a:t> para </a:t>
                      </a:r>
                      <a:r>
                        <a:rPr lang="pt-BR" dirty="0" err="1"/>
                        <a:t>la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indumentaria</a:t>
                      </a:r>
                      <a:r>
                        <a:rPr lang="pt-BR" dirty="0"/>
                        <a:t>. Parte 3 - Medidas e intervalos. </a:t>
                      </a:r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Vigência</a:t>
                      </a:r>
                      <a:r>
                        <a:rPr lang="es-ES" dirty="0" smtClean="0"/>
                        <a:t>: 7/6/2006</a:t>
                      </a:r>
                    </a:p>
                    <a:p>
                      <a:r>
                        <a:rPr lang="pt-BR" dirty="0"/>
                        <a:t/>
                      </a:r>
                      <a:br>
                        <a:rPr lang="pt-BR" dirty="0"/>
                      </a:br>
                      <a:endParaRPr lang="pt-BR" dirty="0"/>
                    </a:p>
                  </a:txBody>
                  <a:tcPr marL="10333" marR="10333" marT="10333" marB="10333" anchor="ctr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229985" y="122612"/>
            <a:ext cx="11234057" cy="5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b="1" dirty="0" smtClean="0">
                <a:solidFill>
                  <a:schemeClr val="bg1"/>
                </a:solidFill>
                <a:ea typeface="MS PGothic" pitchFamily="34" charset="-128"/>
              </a:rPr>
              <a:t>NORMA  ARGENTINA - </a:t>
            </a:r>
            <a:r>
              <a:rPr lang="es-ES" dirty="0">
                <a:solidFill>
                  <a:schemeClr val="bg1"/>
                </a:solidFill>
              </a:rPr>
              <a:t>Designación de talles para la indumentaria. Parte 2 - Medidas principales y secundarias. </a:t>
            </a:r>
            <a:br>
              <a:rPr lang="es-ES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904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T1SkK_06wa8/U5DsjflckGI/AAAAAAAAAG8/VWtd9bys1Kg/s1600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27" y="935181"/>
            <a:ext cx="8520065" cy="56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229985" y="122612"/>
            <a:ext cx="11234057" cy="5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b="1" dirty="0" smtClean="0">
                <a:solidFill>
                  <a:schemeClr val="bg1"/>
                </a:solidFill>
                <a:ea typeface="MS PGothic" pitchFamily="34" charset="-128"/>
              </a:rPr>
              <a:t>NORMA  ARGENTINA - </a:t>
            </a:r>
            <a:r>
              <a:rPr lang="es-ES" dirty="0">
                <a:solidFill>
                  <a:schemeClr val="bg1"/>
                </a:solidFill>
              </a:rPr>
              <a:t>Designación de talles para la indumentaria. Parte 2 - Medidas principales y secundarias. </a:t>
            </a:r>
            <a:br>
              <a:rPr lang="es-ES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15238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396239" y="91440"/>
            <a:ext cx="11234057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500" b="1" dirty="0" smtClean="0">
                <a:solidFill>
                  <a:schemeClr val="bg1"/>
                </a:solidFill>
                <a:ea typeface="MS PGothic" pitchFamily="34" charset="-128"/>
              </a:rPr>
              <a:t>FATURAMENTO DO E-COMMERCE NO BRASIL</a:t>
            </a:r>
            <a:endParaRPr lang="en-US" sz="25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9916" t="33557" r="13417" b="5407"/>
          <a:stretch/>
        </p:blipFill>
        <p:spPr>
          <a:xfrm>
            <a:off x="171267" y="1371601"/>
            <a:ext cx="116840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57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396239" y="91440"/>
            <a:ext cx="11234057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500" b="1" dirty="0" smtClean="0">
                <a:solidFill>
                  <a:schemeClr val="bg1"/>
                </a:solidFill>
                <a:ea typeface="MS PGothic" pitchFamily="34" charset="-128"/>
              </a:rPr>
              <a:t>PROJEÇÃO E-COMMERCE NO BRASIL</a:t>
            </a:r>
            <a:endParaRPr lang="en-US" sz="25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500" t="14594" r="20083" b="15260"/>
          <a:stretch/>
        </p:blipFill>
        <p:spPr>
          <a:xfrm>
            <a:off x="508000" y="749300"/>
            <a:ext cx="11341100" cy="60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9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703943" y="104140"/>
            <a:ext cx="11234057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500" b="1" dirty="0" smtClean="0">
                <a:solidFill>
                  <a:schemeClr val="bg1"/>
                </a:solidFill>
                <a:ea typeface="MS PGothic" pitchFamily="34" charset="-128"/>
              </a:rPr>
              <a:t>CATEGORIAS DE CONSUMO</a:t>
            </a:r>
            <a:endParaRPr lang="en-US" sz="25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5668" t="16963" r="10915" b="12815"/>
          <a:stretch/>
        </p:blipFill>
        <p:spPr>
          <a:xfrm>
            <a:off x="749300" y="711200"/>
            <a:ext cx="11188700" cy="60198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901700" y="5194300"/>
            <a:ext cx="182880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391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7"/>
          <p:cNvSpPr txBox="1">
            <a:spLocks noChangeArrowheads="1"/>
          </p:cNvSpPr>
          <p:nvPr/>
        </p:nvSpPr>
        <p:spPr bwMode="auto">
          <a:xfrm>
            <a:off x="4583113" y="3014664"/>
            <a:ext cx="5726112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6000" dirty="0">
                <a:solidFill>
                  <a:srgbClr val="F79646">
                    <a:lumMod val="75000"/>
                  </a:srgbClr>
                </a:solidFill>
                <a:ea typeface="MS PGothic" pitchFamily="34" charset="-128"/>
              </a:rPr>
              <a:t>PERFIL DO SETOR</a:t>
            </a:r>
            <a:endParaRPr lang="en-US" sz="4800" dirty="0">
              <a:solidFill>
                <a:srgbClr val="F79646">
                  <a:lumMod val="75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410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396239" y="91440"/>
            <a:ext cx="11234057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500" b="1" dirty="0" smtClean="0">
                <a:solidFill>
                  <a:schemeClr val="bg1"/>
                </a:solidFill>
                <a:ea typeface="MS PGothic" pitchFamily="34" charset="-128"/>
              </a:rPr>
              <a:t>FATURAMENTO DO E-COMMERCE NO BRASIL</a:t>
            </a:r>
            <a:endParaRPr lang="en-US" sz="25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138" t="25560" r="10645" b="9779"/>
          <a:stretch/>
        </p:blipFill>
        <p:spPr>
          <a:xfrm>
            <a:off x="163648" y="711200"/>
            <a:ext cx="11699238" cy="54991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304800" y="3149600"/>
            <a:ext cx="11048999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231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396239" y="91440"/>
            <a:ext cx="11234057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500" b="1" dirty="0" smtClean="0">
                <a:solidFill>
                  <a:schemeClr val="bg1"/>
                </a:solidFill>
                <a:ea typeface="MS PGothic" pitchFamily="34" charset="-128"/>
              </a:rPr>
              <a:t>BRASIL SUPERA CANADÁ EM COMPRAS </a:t>
            </a:r>
            <a:r>
              <a:rPr lang="en-US" sz="2500" b="1" i="1" dirty="0" smtClean="0">
                <a:solidFill>
                  <a:schemeClr val="bg1"/>
                </a:solidFill>
                <a:ea typeface="MS PGothic" pitchFamily="34" charset="-128"/>
              </a:rPr>
              <a:t>ONLINE</a:t>
            </a:r>
            <a:endParaRPr lang="en-US" sz="2500" b="1" i="1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417" t="21556" r="63417" b="24814"/>
          <a:stretch/>
        </p:blipFill>
        <p:spPr>
          <a:xfrm>
            <a:off x="2387600" y="959291"/>
            <a:ext cx="5753100" cy="5568509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2387601" y="3149600"/>
            <a:ext cx="5880100" cy="6477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891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izamontes.com.br/images/stories/002-blog/2015/003-como-usar/novembro/modelos-de-cal%C3%A7a-jean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2945" cy="364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julUtkJ_JDM/U9vnyUGo5mI/AAAAAAAACXw/mPkEk7Y9oNo/s1600/tiposdemang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3" r="1097" b="-1194"/>
          <a:stretch/>
        </p:blipFill>
        <p:spPr bwMode="auto">
          <a:xfrm>
            <a:off x="4298148" y="3936194"/>
            <a:ext cx="3140247" cy="29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ettendencias.com/img/fotos/casacos%20femininos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20" y="0"/>
            <a:ext cx="4561980" cy="42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lh5.ggpht.com/-a-2QyLflt98/UQce2TXOM8I/AAAAAAAAKPM/I9mWgERkq8g/s9000/modelos-vestidos-formatura-colegial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0" t="33684"/>
          <a:stretch/>
        </p:blipFill>
        <p:spPr bwMode="auto">
          <a:xfrm>
            <a:off x="723821" y="3948545"/>
            <a:ext cx="2854038" cy="28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divadiz.com/wp-content/uploads/2009/07/saia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31580" b="1"/>
          <a:stretch/>
        </p:blipFill>
        <p:spPr bwMode="auto">
          <a:xfrm>
            <a:off x="8107365" y="4320303"/>
            <a:ext cx="3806766" cy="252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4.bp.blogspot.com/-julUtkJ_JDM/U9vnyUGo5mI/AAAAAAAACXw/mPkEk7Y9oNo/s1600/tiposdemang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753" b="-1194"/>
          <a:stretch/>
        </p:blipFill>
        <p:spPr bwMode="auto">
          <a:xfrm>
            <a:off x="4745066" y="0"/>
            <a:ext cx="2884953" cy="313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" y="3519153"/>
            <a:ext cx="12192000" cy="56285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661148" y="3519153"/>
            <a:ext cx="46546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</a:rPr>
              <a:t>A MODA NÃO </a:t>
            </a:r>
            <a:r>
              <a:rPr lang="pt-BR" sz="2500" b="1" smtClean="0">
                <a:solidFill>
                  <a:schemeClr val="bg1"/>
                </a:solidFill>
              </a:rPr>
              <a:t>É “PADRONIZÁVEL”</a:t>
            </a:r>
            <a:endParaRPr lang="pt-B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0229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3945849" y="5832671"/>
            <a:ext cx="467288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/>
            </a:pPr>
            <a:r>
              <a:rPr lang="pt-BR" sz="1200" i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Rua Marques de Itu, 968 / 01223-000 / São Paulo – SP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/>
            </a:pPr>
            <a:r>
              <a:rPr lang="pt-BR" sz="1200" i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www.abit.org.br / abit@abit.org.br  / (+55 11) 3823 6100</a:t>
            </a: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3945849" y="3014685"/>
            <a:ext cx="4852987" cy="100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7200" b="1" dirty="0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OBRIGADO!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0"/>
          <a:stretch/>
        </p:blipFill>
        <p:spPr>
          <a:xfrm>
            <a:off x="4828668" y="1178019"/>
            <a:ext cx="2815758" cy="13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727201" y="493629"/>
            <a:ext cx="8766628" cy="746125"/>
          </a:xfrm>
        </p:spPr>
        <p:txBody>
          <a:bodyPr/>
          <a:lstStyle/>
          <a:p>
            <a:pPr algn="ctr" eaLnBrk="1" hangingPunct="1"/>
            <a:r>
              <a:rPr lang="pt-BR" sz="3200" b="1" dirty="0">
                <a:latin typeface="Calibri" charset="0"/>
                <a:cs typeface="Calibri" charset="0"/>
              </a:rPr>
              <a:t>ESTRUTURA DA CADEIA TEXTIL E DE CONFECÇÃO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7"/>
          <a:stretch/>
        </p:blipFill>
        <p:spPr>
          <a:xfrm>
            <a:off x="1625865" y="1095466"/>
            <a:ext cx="8939525" cy="56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4"/>
          <p:cNvSpPr txBox="1">
            <a:spLocks noChangeArrowheads="1"/>
          </p:cNvSpPr>
          <p:nvPr/>
        </p:nvSpPr>
        <p:spPr bwMode="auto">
          <a:xfrm>
            <a:off x="1581151" y="6279922"/>
            <a:ext cx="6372225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pt-BR" sz="1100" i="1" dirty="0">
                <a:solidFill>
                  <a:srgbClr val="031F2E"/>
                </a:solidFill>
                <a:ea typeface="MS PGothic" pitchFamily="34" charset="-128"/>
                <a:cs typeface="Arial" charset="0"/>
              </a:rPr>
              <a:t>FONTE:  IEMI, Sistema ALICEWEB e IBGE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pt-BR" sz="1100" i="1" dirty="0">
                <a:solidFill>
                  <a:srgbClr val="031F2E"/>
                </a:solidFill>
                <a:ea typeface="MS PGothic" pitchFamily="34" charset="-128"/>
                <a:cs typeface="Arial" charset="0"/>
              </a:rPr>
              <a:t>Nota</a:t>
            </a:r>
            <a:r>
              <a:rPr lang="pt-BR" sz="1100" i="1" dirty="0" smtClean="0">
                <a:solidFill>
                  <a:srgbClr val="031F2E"/>
                </a:solidFill>
                <a:ea typeface="MS PGothic" pitchFamily="34" charset="-128"/>
                <a:cs typeface="Arial" charset="0"/>
              </a:rPr>
              <a:t>: estimativa</a:t>
            </a:r>
            <a:endParaRPr lang="pt-BR" sz="1100" i="1" dirty="0">
              <a:solidFill>
                <a:srgbClr val="031F2E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2518" y="921427"/>
            <a:ext cx="8686796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17375E"/>
                </a:solidFill>
                <a:ea typeface="MS PGothic" pitchFamily="34" charset="-128"/>
              </a:rPr>
              <a:t>PERFIL DO SETOR TÊXTIL E DE CONFECÇÕES (</a:t>
            </a:r>
            <a:r>
              <a:rPr lang="pt-BR" sz="3200" b="1" dirty="0" smtClean="0">
                <a:solidFill>
                  <a:srgbClr val="17375E"/>
                </a:solidFill>
                <a:ea typeface="MS PGothic" pitchFamily="34" charset="-128"/>
              </a:rPr>
              <a:t>2015)</a:t>
            </a:r>
            <a:endParaRPr lang="pt-BR" sz="3200" b="1" dirty="0">
              <a:solidFill>
                <a:srgbClr val="17375E"/>
              </a:solidFill>
              <a:ea typeface="MS PGothic" pitchFamily="34" charset="-128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20851" y="4233174"/>
            <a:ext cx="1592263" cy="1628775"/>
            <a:chOff x="-3286125" y="349852"/>
            <a:chExt cx="2111375" cy="2158053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65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>
                  <a:solidFill>
                    <a:srgbClr val="FFFFFF"/>
                  </a:solidFill>
                  <a:ea typeface="MS PGothic" pitchFamily="34" charset="-128"/>
                </a:rPr>
                <a:t>4º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66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6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>
                  <a:solidFill>
                    <a:srgbClr val="FFFFFF"/>
                  </a:solidFill>
                  <a:ea typeface="MS PGothic" pitchFamily="34" charset="-128"/>
                </a:rPr>
                <a:t>Lugar no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>
                  <a:solidFill>
                    <a:srgbClr val="FFFFFF"/>
                  </a:solidFill>
                  <a:ea typeface="MS PGothic" pitchFamily="34" charset="-128"/>
                </a:rPr>
                <a:t>Ranking Mundial</a:t>
              </a: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3541407" y="4232883"/>
            <a:ext cx="1593491" cy="1628720"/>
            <a:chOff x="-3286125" y="349852"/>
            <a:chExt cx="2111375" cy="2158053"/>
          </a:xfrm>
          <a:solidFill>
            <a:srgbClr val="E46C0A"/>
          </a:solidFill>
        </p:grpSpPr>
        <p:sp>
          <p:nvSpPr>
            <p:cNvPr id="27" name="Oval 26"/>
            <p:cNvSpPr/>
            <p:nvPr/>
          </p:nvSpPr>
          <p:spPr>
            <a:xfrm>
              <a:off x="-3286125" y="349852"/>
              <a:ext cx="2111375" cy="21580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cs typeface="Calibri"/>
              </a:endParaRPr>
            </a:p>
          </p:txBody>
        </p:sp>
        <p:sp>
          <p:nvSpPr>
            <p:cNvPr id="28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Aft>
                  <a:spcPct val="50000"/>
                </a:spcAft>
                <a:defRPr/>
              </a:pPr>
              <a:r>
                <a:rPr lang="pt-BR" sz="3600" dirty="0" smtClean="0">
                  <a:solidFill>
                    <a:prstClr val="white"/>
                  </a:solidFill>
                  <a:latin typeface="Calibri" charset="0"/>
                  <a:ea typeface="BlissBold" charset="0"/>
                </a:rPr>
                <a:t>2,5</a:t>
              </a:r>
              <a:endParaRPr lang="pt-BR" sz="3200" dirty="0">
                <a:solidFill>
                  <a:prstClr val="white"/>
                </a:solidFill>
                <a:latin typeface="Calibri" charset="0"/>
                <a:ea typeface="BlissBold" charset="0"/>
              </a:endParaRPr>
            </a:p>
          </p:txBody>
        </p:sp>
        <p:sp>
          <p:nvSpPr>
            <p:cNvPr id="29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936540" cy="6117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200" dirty="0">
                  <a:solidFill>
                    <a:prstClr val="white"/>
                  </a:solidFill>
                  <a:latin typeface="Calibri" charset="0"/>
                  <a:ea typeface="BlissLight" charset="0"/>
                </a:rPr>
                <a:t>Bilhões de </a:t>
              </a:r>
              <a:r>
                <a:rPr lang="pt-BR" sz="1200" dirty="0" smtClean="0">
                  <a:solidFill>
                    <a:prstClr val="white"/>
                  </a:solidFill>
                  <a:latin typeface="Calibri" charset="0"/>
                  <a:ea typeface="BlissLight" charset="0"/>
                </a:rPr>
                <a:t>Reais</a:t>
              </a:r>
              <a:endParaRPr lang="pt-BR" sz="1200" dirty="0">
                <a:solidFill>
                  <a:prstClr val="white"/>
                </a:solidFill>
                <a:latin typeface="Calibri" charset="0"/>
                <a:ea typeface="BlissLight" charset="0"/>
              </a:endParaRPr>
            </a:p>
            <a:p>
              <a:pPr algn="ctr" eaLnBrk="1" hangingPunct="1">
                <a:defRPr/>
              </a:pPr>
              <a:r>
                <a:rPr lang="pt-BR" sz="1200" dirty="0">
                  <a:solidFill>
                    <a:prstClr val="white"/>
                  </a:solidFill>
                  <a:latin typeface="Calibri" charset="0"/>
                  <a:ea typeface="BlissLight" charset="0"/>
                </a:rPr>
                <a:t>em </a:t>
              </a:r>
              <a:r>
                <a:rPr lang="pt-BR" sz="1200" dirty="0" smtClean="0">
                  <a:solidFill>
                    <a:prstClr val="white"/>
                  </a:solidFill>
                  <a:latin typeface="Calibri" charset="0"/>
                  <a:ea typeface="BlissLight" charset="0"/>
                </a:rPr>
                <a:t>investimentos</a:t>
              </a:r>
              <a:endParaRPr lang="pt-BR" sz="1200" dirty="0">
                <a:solidFill>
                  <a:prstClr val="white"/>
                </a:solidFill>
                <a:latin typeface="Calibri" charset="0"/>
                <a:ea typeface="BlissLight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281613" y="4233174"/>
            <a:ext cx="1593850" cy="1628775"/>
            <a:chOff x="-3286125" y="349852"/>
            <a:chExt cx="2111375" cy="2158053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62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1,1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63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6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Bilhão de dólares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em exportações</a:t>
              </a: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7042511" y="4232883"/>
            <a:ext cx="1593491" cy="1628720"/>
            <a:chOff x="-3286125" y="349852"/>
            <a:chExt cx="2111375" cy="2158053"/>
          </a:xfrm>
          <a:solidFill>
            <a:srgbClr val="E46C0A"/>
          </a:solidFill>
        </p:grpSpPr>
        <p:sp>
          <p:nvSpPr>
            <p:cNvPr id="35" name="Oval 34"/>
            <p:cNvSpPr/>
            <p:nvPr/>
          </p:nvSpPr>
          <p:spPr>
            <a:xfrm>
              <a:off x="-3286125" y="349852"/>
              <a:ext cx="2111375" cy="21580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cs typeface="Calibri"/>
              </a:endParaRPr>
            </a:p>
          </p:txBody>
        </p:sp>
        <p:sp>
          <p:nvSpPr>
            <p:cNvPr id="36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Aft>
                  <a:spcPct val="50000"/>
                </a:spcAft>
                <a:defRPr/>
              </a:pPr>
              <a:r>
                <a:rPr lang="pt-BR" sz="3600" dirty="0" smtClean="0">
                  <a:solidFill>
                    <a:srgbClr val="FFFFFF"/>
                  </a:solidFill>
                  <a:latin typeface="Calibri" charset="0"/>
                  <a:ea typeface="BlissBold" charset="0"/>
                </a:rPr>
                <a:t>5,85</a:t>
              </a:r>
              <a:endParaRPr lang="pt-BR" sz="3200" dirty="0">
                <a:solidFill>
                  <a:srgbClr val="FFFFFF"/>
                </a:solidFill>
                <a:latin typeface="Calibri" charset="0"/>
                <a:ea typeface="BlissBold" charset="0"/>
              </a:endParaRPr>
            </a:p>
          </p:txBody>
        </p:sp>
        <p:sp>
          <p:nvSpPr>
            <p:cNvPr id="37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6117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200" dirty="0">
                  <a:solidFill>
                    <a:srgbClr val="FFFFFF"/>
                  </a:solidFill>
                  <a:latin typeface="Calibri" charset="0"/>
                  <a:ea typeface="BlissLight" charset="0"/>
                </a:rPr>
                <a:t>Bilhões de dólares</a:t>
              </a:r>
            </a:p>
            <a:p>
              <a:pPr algn="ctr" eaLnBrk="1" hangingPunct="1">
                <a:defRPr/>
              </a:pPr>
              <a:r>
                <a:rPr lang="pt-BR" sz="1200" dirty="0">
                  <a:solidFill>
                    <a:srgbClr val="FFFFFF"/>
                  </a:solidFill>
                  <a:latin typeface="Calibri" charset="0"/>
                  <a:ea typeface="BlissLight" charset="0"/>
                </a:rPr>
                <a:t>em importações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8836025" y="4233174"/>
            <a:ext cx="1593850" cy="1628775"/>
            <a:chOff x="-3286125" y="349852"/>
            <a:chExt cx="2111375" cy="2158053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59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-4,75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60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85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>
                  <a:solidFill>
                    <a:srgbClr val="FFFFFF"/>
                  </a:solidFill>
                  <a:ea typeface="MS PGothic" pitchFamily="34" charset="-128"/>
                </a:rPr>
                <a:t>Bilhões de dólares é o saldo</a:t>
              </a:r>
              <a:br>
                <a:rPr lang="pt-BR" sz="1200" b="1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pt-BR" sz="1200" b="1">
                  <a:solidFill>
                    <a:srgbClr val="FFFFFF"/>
                  </a:solidFill>
                  <a:ea typeface="MS PGothic" pitchFamily="34" charset="-128"/>
                </a:rPr>
                <a:t>da balança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923926" y="2207055"/>
            <a:ext cx="1593850" cy="1628775"/>
            <a:chOff x="-3286125" y="349852"/>
            <a:chExt cx="2111375" cy="2158053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56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121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57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6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Bilhões de </a:t>
              </a:r>
              <a:r>
                <a:rPr lang="pt-B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Reais</a:t>
              </a:r>
              <a:endParaRPr lang="pt-BR" sz="1200" b="1" dirty="0">
                <a:solidFill>
                  <a:srgbClr val="FFFFFF"/>
                </a:solidFill>
                <a:ea typeface="MS PGothic" pitchFamily="3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em </a:t>
              </a:r>
              <a:r>
                <a:rPr lang="pt-B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faturamento</a:t>
              </a:r>
              <a:endParaRPr lang="pt-BR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2962369" y="2262140"/>
            <a:ext cx="1593850" cy="1628775"/>
            <a:chOff x="2858781" y="1879310"/>
            <a:chExt cx="1593491" cy="1628720"/>
          </a:xfrm>
        </p:grpSpPr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858781" y="1879310"/>
              <a:ext cx="1593491" cy="1628720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53" name="TextBox 75"/>
            <p:cNvSpPr txBox="1">
              <a:spLocks noChangeArrowheads="1"/>
            </p:cNvSpPr>
            <p:nvPr/>
          </p:nvSpPr>
          <p:spPr bwMode="auto">
            <a:xfrm>
              <a:off x="2870775" y="2231928"/>
              <a:ext cx="1568450" cy="53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>
                  <a:solidFill>
                    <a:srgbClr val="FFFFFF"/>
                  </a:solidFill>
                  <a:ea typeface="MS PGothic" pitchFamily="34" charset="-128"/>
                </a:rPr>
                <a:t>33.000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54" name="TextBox 76"/>
            <p:cNvSpPr txBox="1">
              <a:spLocks noChangeArrowheads="1"/>
            </p:cNvSpPr>
            <p:nvPr/>
          </p:nvSpPr>
          <p:spPr bwMode="auto">
            <a:xfrm>
              <a:off x="2958853" y="2713368"/>
              <a:ext cx="1378557" cy="46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Empresas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5 + </a:t>
              </a:r>
              <a:r>
                <a:rPr lang="pt-B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empregados</a:t>
              </a:r>
              <a:endParaRPr lang="pt-BR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114567" y="2182164"/>
            <a:ext cx="1593850" cy="1628775"/>
            <a:chOff x="-3286125" y="349852"/>
            <a:chExt cx="2111375" cy="2158053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50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2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1,5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51" name="TextBox 76"/>
            <p:cNvSpPr txBox="1">
              <a:spLocks noChangeArrowheads="1"/>
            </p:cNvSpPr>
            <p:nvPr/>
          </p:nvSpPr>
          <p:spPr bwMode="auto">
            <a:xfrm>
              <a:off x="-3149434" y="1673458"/>
              <a:ext cx="1826588" cy="6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Empregos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Diretos</a:t>
              </a:r>
              <a:endParaRPr lang="pt-BR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7083776" y="2196036"/>
            <a:ext cx="1593850" cy="1628775"/>
            <a:chOff x="-3286125" y="349852"/>
            <a:chExt cx="2111375" cy="2158053"/>
          </a:xfrm>
        </p:grpSpPr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4047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18,5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4048" name="TextBox 76"/>
            <p:cNvSpPr txBox="1">
              <a:spLocks noChangeArrowheads="1"/>
            </p:cNvSpPr>
            <p:nvPr/>
          </p:nvSpPr>
          <p:spPr bwMode="auto">
            <a:xfrm>
              <a:off x="-3138229" y="1454978"/>
              <a:ext cx="1826588" cy="6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Bilhões de Reais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em salários*</a:t>
              </a:r>
            </a:p>
          </p:txBody>
        </p:sp>
      </p:grpSp>
      <p:sp>
        <p:nvSpPr>
          <p:cNvPr id="44045" name="TextBox 58"/>
          <p:cNvSpPr txBox="1">
            <a:spLocks noChangeArrowheads="1"/>
          </p:cNvSpPr>
          <p:nvPr/>
        </p:nvSpPr>
        <p:spPr bwMode="auto">
          <a:xfrm>
            <a:off x="5621344" y="2996552"/>
            <a:ext cx="10138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srgbClr val="FFFFFF"/>
                </a:solidFill>
                <a:ea typeface="MS PGothic" pitchFamily="34" charset="-128"/>
              </a:rPr>
              <a:t>milhão</a:t>
            </a:r>
            <a:endParaRPr lang="pt-BR" sz="1100" b="1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1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466118" y="2614770"/>
            <a:ext cx="1226127" cy="48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9098395" y="2262140"/>
            <a:ext cx="1593850" cy="1628775"/>
            <a:chOff x="-3286125" y="349852"/>
            <a:chExt cx="2111375" cy="2158053"/>
          </a:xfrm>
        </p:grpSpPr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-3286125" y="349852"/>
              <a:ext cx="2111375" cy="2158053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80000"/>
                </a:lnSpc>
                <a:spcAft>
                  <a:spcPct val="50000"/>
                </a:spcAft>
                <a:defRPr/>
              </a:pPr>
              <a:endParaRPr lang="pt-BR" sz="1400">
                <a:solidFill>
                  <a:prstClr val="white"/>
                </a:solidFill>
                <a:ea typeface="MS PGothic" pitchFamily="34" charset="-128"/>
                <a:cs typeface="Calibri"/>
              </a:endParaRPr>
            </a:p>
          </p:txBody>
        </p:sp>
        <p:sp>
          <p:nvSpPr>
            <p:cNvPr id="46" name="TextBox 75"/>
            <p:cNvSpPr txBox="1">
              <a:spLocks noChangeArrowheads="1"/>
            </p:cNvSpPr>
            <p:nvPr/>
          </p:nvSpPr>
          <p:spPr bwMode="auto">
            <a:xfrm>
              <a:off x="-3127022" y="817071"/>
              <a:ext cx="1781764" cy="73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pt-BR" sz="3600" b="1" dirty="0" smtClean="0">
                  <a:solidFill>
                    <a:srgbClr val="FFFFFF"/>
                  </a:solidFill>
                  <a:ea typeface="MS PGothic" pitchFamily="34" charset="-128"/>
                </a:rPr>
                <a:t>15</a:t>
              </a:r>
              <a:endParaRPr lang="pt-BR" sz="3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7" name="TextBox 76"/>
            <p:cNvSpPr txBox="1">
              <a:spLocks noChangeArrowheads="1"/>
            </p:cNvSpPr>
            <p:nvPr/>
          </p:nvSpPr>
          <p:spPr bwMode="auto">
            <a:xfrm>
              <a:off x="-3171846" y="1526625"/>
              <a:ext cx="1826588" cy="856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srgbClr val="FFFFFF"/>
                  </a:solidFill>
                  <a:ea typeface="MS PGothic" pitchFamily="34" charset="-128"/>
                </a:rPr>
                <a:t>Bilhões </a:t>
              </a:r>
              <a:r>
                <a:rPr lang="pt-B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em impostos e contribuições</a:t>
              </a:r>
              <a:endParaRPr lang="pt-BR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78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7"/>
          <p:cNvSpPr txBox="1">
            <a:spLocks noChangeArrowheads="1"/>
          </p:cNvSpPr>
          <p:nvPr/>
        </p:nvSpPr>
        <p:spPr bwMode="auto">
          <a:xfrm>
            <a:off x="4031088" y="2925764"/>
            <a:ext cx="6967470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sz="2800" dirty="0">
              <a:solidFill>
                <a:schemeClr val="accent6">
                  <a:lumMod val="75000"/>
                </a:schemeClr>
              </a:solidFill>
              <a:ea typeface="MS PGothic" pitchFamily="34" charset="-128"/>
            </a:endParaRPr>
          </a:p>
        </p:txBody>
      </p:sp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4031088" y="3069888"/>
            <a:ext cx="7242158" cy="15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</a:rPr>
              <a:t>PL 2.902/15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sz="4000" b="1" dirty="0">
              <a:solidFill>
                <a:schemeClr val="accent6">
                  <a:lumMod val="75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09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8708" y="868785"/>
            <a:ext cx="1127067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 smtClean="0"/>
          </a:p>
          <a:p>
            <a:r>
              <a:rPr lang="pt-BR" sz="2500" dirty="0" smtClean="0"/>
              <a:t>Art</a:t>
            </a:r>
            <a:r>
              <a:rPr lang="pt-BR" sz="2500" dirty="0"/>
              <a:t>. 1º Esta Lei </a:t>
            </a:r>
            <a:r>
              <a:rPr lang="pt-BR" sz="2500" b="1" dirty="0">
                <a:solidFill>
                  <a:srgbClr val="C00000"/>
                </a:solidFill>
              </a:rPr>
              <a:t>institui a padronização de tamanho de peças de vestuário. </a:t>
            </a:r>
            <a:endParaRPr lang="pt-BR" sz="2500" b="1" dirty="0" smtClean="0">
              <a:solidFill>
                <a:srgbClr val="C00000"/>
              </a:solidFill>
            </a:endParaRPr>
          </a:p>
          <a:p>
            <a:endParaRPr lang="pt-BR" sz="2500" dirty="0" smtClean="0"/>
          </a:p>
          <a:p>
            <a:r>
              <a:rPr lang="pt-BR" sz="2500" dirty="0" smtClean="0"/>
              <a:t>Art</a:t>
            </a:r>
            <a:r>
              <a:rPr lang="pt-BR" sz="2500" dirty="0"/>
              <a:t>. 2º Fica o Conselho Nacional de Metrologia, Normalização e Qualidade Industrial – </a:t>
            </a:r>
            <a:r>
              <a:rPr lang="pt-BR" sz="2500" dirty="0" err="1"/>
              <a:t>Conmetro</a:t>
            </a:r>
            <a:r>
              <a:rPr lang="pt-BR" sz="2500" dirty="0"/>
              <a:t> responsável por elaborar e expedir regulamento técnico que disponha sobre padronização do tamanho das peças de vestuário adulto e infantil, discriminado por sexo, quando for o caso. </a:t>
            </a:r>
            <a:endParaRPr lang="pt-BR" sz="2500" dirty="0" smtClean="0"/>
          </a:p>
          <a:p>
            <a:endParaRPr lang="pt-BR" sz="2500" dirty="0" smtClean="0"/>
          </a:p>
          <a:p>
            <a:r>
              <a:rPr lang="pt-BR" sz="2500" dirty="0" smtClean="0"/>
              <a:t>§ </a:t>
            </a:r>
            <a:r>
              <a:rPr lang="pt-BR" sz="2500" dirty="0"/>
              <a:t>2º O regulamento técnico deve ser revisado a cada 10 (dez) anos, pelo menos, com base em estudos antropométricos da população brasileira. </a:t>
            </a:r>
            <a:endParaRPr lang="pt-BR" sz="2500" dirty="0" smtClean="0"/>
          </a:p>
          <a:p>
            <a:endParaRPr lang="pt-BR" sz="25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408708" y="95591"/>
            <a:ext cx="1955985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PL 2.902/15</a:t>
            </a:r>
          </a:p>
        </p:txBody>
      </p:sp>
    </p:spTree>
    <p:extLst>
      <p:ext uri="{BB962C8B-B14F-4D97-AF65-F5344CB8AC3E}">
        <p14:creationId xmlns:p14="http://schemas.microsoft.com/office/powerpoint/2010/main" val="255114733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48426" y="1031076"/>
            <a:ext cx="83372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 smtClean="0"/>
              <a:t>O </a:t>
            </a:r>
            <a:r>
              <a:rPr lang="pt-BR" sz="2500" dirty="0"/>
              <a:t>Projeto de Lei que ora submetemos </a:t>
            </a:r>
            <a:r>
              <a:rPr lang="pt-BR" sz="2500" dirty="0" smtClean="0"/>
              <a:t>tem </a:t>
            </a:r>
            <a:r>
              <a:rPr lang="pt-BR" sz="2500" dirty="0"/>
              <a:t>como objetivo atribuir ao Conselho Nacional de </a:t>
            </a:r>
            <a:r>
              <a:rPr lang="pt-BR" sz="2500" dirty="0" smtClean="0"/>
              <a:t>Metrologia</a:t>
            </a:r>
            <a:r>
              <a:rPr lang="pt-BR" sz="2500" dirty="0"/>
              <a:t>, Normalização e Qualidade Industrial – </a:t>
            </a:r>
            <a:r>
              <a:rPr lang="pt-BR" sz="2500" dirty="0" err="1"/>
              <a:t>Conmetro</a:t>
            </a:r>
            <a:r>
              <a:rPr lang="pt-BR" sz="2500" dirty="0"/>
              <a:t> a responsabilidade de editar e expedir </a:t>
            </a:r>
            <a:r>
              <a:rPr lang="pt-BR" sz="2500" dirty="0" smtClean="0"/>
              <a:t>norma, que </a:t>
            </a:r>
            <a:r>
              <a:rPr lang="pt-BR" sz="2500" dirty="0"/>
              <a:t>trate da padronização do tamanho do vestuário adulto e infantil, por sexo. </a:t>
            </a:r>
            <a:endParaRPr lang="pt-BR" sz="2500" dirty="0" smtClean="0"/>
          </a:p>
          <a:p>
            <a:endParaRPr lang="pt-BR" sz="2500" dirty="0" smtClean="0"/>
          </a:p>
          <a:p>
            <a:endParaRPr lang="pt-BR" sz="2500" dirty="0" smtClean="0"/>
          </a:p>
          <a:p>
            <a:r>
              <a:rPr lang="pt-BR" sz="2500" u="sng" dirty="0" smtClean="0">
                <a:solidFill>
                  <a:srgbClr val="C00000"/>
                </a:solidFill>
              </a:rPr>
              <a:t>No </a:t>
            </a:r>
            <a:r>
              <a:rPr lang="pt-BR" sz="2500" u="sng" dirty="0">
                <a:solidFill>
                  <a:srgbClr val="C00000"/>
                </a:solidFill>
              </a:rPr>
              <a:t>Brasil, inexiste mecanismo legal ou normativo, de caráter nacional, que determine padrões para tamanho de peças de </a:t>
            </a:r>
            <a:r>
              <a:rPr lang="pt-BR" sz="2500" u="sng" dirty="0" smtClean="0">
                <a:solidFill>
                  <a:srgbClr val="C00000"/>
                </a:solidFill>
              </a:rPr>
              <a:t>vestuário</a:t>
            </a:r>
            <a:r>
              <a:rPr lang="pt-BR" sz="2500" u="sng" dirty="0">
                <a:solidFill>
                  <a:srgbClr val="C00000"/>
                </a:solidFill>
              </a:rPr>
              <a:t> </a:t>
            </a:r>
            <a:endParaRPr lang="pt-BR" sz="2500" u="sng" dirty="0" smtClean="0">
              <a:solidFill>
                <a:srgbClr val="C00000"/>
              </a:solidFill>
            </a:endParaRPr>
          </a:p>
          <a:p>
            <a:endParaRPr lang="pt-BR" sz="2500" dirty="0"/>
          </a:p>
          <a:p>
            <a:endParaRPr lang="pt-BR" sz="2500" dirty="0"/>
          </a:p>
        </p:txBody>
      </p:sp>
      <p:sp>
        <p:nvSpPr>
          <p:cNvPr id="4" name="Retângulo 3"/>
          <p:cNvSpPr/>
          <p:nvPr/>
        </p:nvSpPr>
        <p:spPr>
          <a:xfrm>
            <a:off x="506302" y="0"/>
            <a:ext cx="213385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JUSTIFICAÇÃO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8628016" y="3906521"/>
            <a:ext cx="790303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460657" y="3632927"/>
            <a:ext cx="258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 Brasil e em nenhum outro País o tamanho de peças de vestuário é regulado </a:t>
            </a:r>
            <a:r>
              <a:rPr lang="pt-BR" b="1" dirty="0" smtClean="0"/>
              <a:t>por</a:t>
            </a:r>
            <a:r>
              <a:rPr lang="pt-BR" b="1" dirty="0" smtClean="0"/>
              <a:t> </a:t>
            </a:r>
            <a:r>
              <a:rPr lang="pt-BR" b="1" dirty="0" smtClean="0"/>
              <a:t>lei.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8616740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/>
          <p:cNvSpPr txBox="1">
            <a:spLocks noChangeArrowheads="1"/>
          </p:cNvSpPr>
          <p:nvPr/>
        </p:nvSpPr>
        <p:spPr bwMode="auto">
          <a:xfrm>
            <a:off x="4010227" y="2770767"/>
            <a:ext cx="6775536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NORMAS BRASILEIRAS DE REFERENCIAIS DE CORPO HUMANO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390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0263" y="91440"/>
            <a:ext cx="74458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</a:rPr>
              <a:t>ABNT NBR 16060:2012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70263" y="1181100"/>
            <a:ext cx="10972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As normas brasileiras são </a:t>
            </a:r>
            <a:r>
              <a:rPr lang="pt-BR" sz="2600" b="1" dirty="0" smtClean="0"/>
              <a:t>baseadas nas MEDIDAS DO CORPO e não nas medidas da roupa</a:t>
            </a:r>
            <a:r>
              <a:rPr lang="pt-BR" sz="2600" dirty="0" smtClean="0"/>
              <a:t>. A escolha das medidas da roupa é normalmente deixada ao estilista, ao </a:t>
            </a:r>
            <a:r>
              <a:rPr lang="pt-BR" sz="2600" dirty="0" err="1" smtClean="0"/>
              <a:t>modelista</a:t>
            </a:r>
            <a:r>
              <a:rPr lang="pt-BR" sz="2600" dirty="0" smtClean="0"/>
              <a:t> e ao fabricante, que estão preocupados com o estilo, corte e outros elementos da moda, e que devem levar em consideração as roupas normalmente vestidas sob uma roupa externa específica.</a:t>
            </a:r>
            <a:endParaRPr lang="pt-BR" sz="26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609600" y="4724400"/>
            <a:ext cx="1099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863600" y="45339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869545" y="45339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771900" y="45339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9867900" y="45339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5943237" y="5105400"/>
            <a:ext cx="2133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b="1" dirty="0" smtClean="0">
                <a:ea typeface="MS PGothic" pitchFamily="34" charset="-128"/>
              </a:rPr>
              <a:t>NORMA BRASILEIRA DE REFERENCIAIS DE CORPO MASCULINO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b="1" dirty="0" smtClean="0">
                <a:ea typeface="MS PGothic" pitchFamily="34" charset="-128"/>
              </a:rPr>
              <a:t>ABNT </a:t>
            </a:r>
            <a:r>
              <a:rPr lang="en-US" b="1" dirty="0">
                <a:ea typeface="MS PGothic" pitchFamily="34" charset="-128"/>
              </a:rPr>
              <a:t>NBR 16060:2012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048726" y="5105400"/>
            <a:ext cx="2133600" cy="134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b="1" dirty="0" smtClean="0"/>
              <a:t>VESTIBILIDADE DE ROUPAS PARA BEBÊ E INFANTO-JUVENIL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b="1" dirty="0" smtClean="0">
                <a:ea typeface="MS PGothic" pitchFamily="34" charset="-128"/>
              </a:rPr>
              <a:t>ABNT </a:t>
            </a:r>
            <a:r>
              <a:rPr lang="en-US" b="1" dirty="0">
                <a:ea typeface="MS PGothic" pitchFamily="34" charset="-128"/>
              </a:rPr>
              <a:t>NBR </a:t>
            </a:r>
            <a:r>
              <a:rPr lang="en-US" b="1" dirty="0" smtClean="0">
                <a:ea typeface="MS PGothic" pitchFamily="34" charset="-128"/>
              </a:rPr>
              <a:t>15800:2009</a:t>
            </a:r>
            <a:endParaRPr lang="en-US" b="1" dirty="0">
              <a:ea typeface="MS PGothic" pitchFamily="34" charset="-128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309463" y="5105400"/>
            <a:ext cx="2133600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b="1" dirty="0" smtClean="0">
                <a:ea typeface="MS PGothic" pitchFamily="34" charset="-128"/>
              </a:rPr>
              <a:t>NORMA BRASILEIRA DE REFERENCIAIS DE CORPO FEMININO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b="1" dirty="0" smtClean="0">
                <a:ea typeface="MS PGothic" pitchFamily="34" charset="-128"/>
              </a:rPr>
              <a:t>(</a:t>
            </a:r>
            <a:r>
              <a:rPr lang="en-US" b="1" dirty="0" err="1" smtClean="0">
                <a:ea typeface="MS PGothic" pitchFamily="34" charset="-128"/>
              </a:rPr>
              <a:t>Em</a:t>
            </a:r>
            <a:r>
              <a:rPr lang="en-US" b="1" dirty="0" smtClean="0">
                <a:ea typeface="MS PGothic" pitchFamily="34" charset="-128"/>
              </a:rPr>
              <a:t> </a:t>
            </a:r>
            <a:r>
              <a:rPr lang="en-US" b="1" dirty="0" err="1" smtClean="0">
                <a:ea typeface="MS PGothic" pitchFamily="34" charset="-128"/>
              </a:rPr>
              <a:t>construção</a:t>
            </a:r>
            <a:r>
              <a:rPr lang="en-US" b="1" dirty="0" smtClean="0">
                <a:ea typeface="MS PGothic" pitchFamily="34" charset="-128"/>
              </a:rPr>
              <a:t>)</a:t>
            </a:r>
            <a:endParaRPr lang="en-US" b="1" dirty="0">
              <a:ea typeface="MS PGothic" pitchFamily="34" charset="-128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92100" y="5105400"/>
            <a:ext cx="2590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b="1" dirty="0" smtClean="0">
                <a:ea typeface="MS PGothic" pitchFamily="34" charset="-128"/>
              </a:rPr>
              <a:t>MEDIDAS DO CORPO HUMANO PARA VESTUÁRIO – PADRÕES REFERENCIAIS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b="1" dirty="0" smtClean="0">
                <a:ea typeface="MS PGothic" pitchFamily="34" charset="-128"/>
              </a:rPr>
              <a:t>ABNT </a:t>
            </a:r>
            <a:r>
              <a:rPr lang="en-US" b="1" dirty="0">
                <a:ea typeface="MS PGothic" pitchFamily="34" charset="-128"/>
              </a:rPr>
              <a:t>NBR </a:t>
            </a:r>
            <a:r>
              <a:rPr lang="en-US" b="1" dirty="0" smtClean="0">
                <a:ea typeface="MS PGothic" pitchFamily="34" charset="-128"/>
              </a:rPr>
              <a:t>13377:1995</a:t>
            </a:r>
            <a:endParaRPr lang="en-US" b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241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924</Words>
  <Application>Microsoft Office PowerPoint</Application>
  <PresentationFormat>Widescreen</PresentationFormat>
  <Paragraphs>116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18</vt:i4>
      </vt:variant>
      <vt:variant>
        <vt:lpstr>Títulos de slides</vt:lpstr>
      </vt:variant>
      <vt:variant>
        <vt:i4>23</vt:i4>
      </vt:variant>
    </vt:vector>
  </HeadingPairs>
  <TitlesOfParts>
    <vt:vector size="50" baseType="lpstr">
      <vt:lpstr>MS PGothic</vt:lpstr>
      <vt:lpstr>MS PGothic</vt:lpstr>
      <vt:lpstr>Arial</vt:lpstr>
      <vt:lpstr>BlissBold</vt:lpstr>
      <vt:lpstr>BlissLight</vt:lpstr>
      <vt:lpstr>Calibri</vt:lpstr>
      <vt:lpstr>Calibri Light</vt:lpstr>
      <vt:lpstr>Calisto MT</vt:lpstr>
      <vt:lpstr>Gill Sans MT</vt:lpstr>
      <vt:lpstr>Tema do Office</vt:lpstr>
      <vt:lpstr>MTE</vt:lpstr>
      <vt:lpstr>4_MTE</vt:lpstr>
      <vt:lpstr>1_MTE</vt:lpstr>
      <vt:lpstr>2_MTE</vt:lpstr>
      <vt:lpstr>3_MTE</vt:lpstr>
      <vt:lpstr>8_MTE</vt:lpstr>
      <vt:lpstr>5_MTE</vt:lpstr>
      <vt:lpstr>6_MTE</vt:lpstr>
      <vt:lpstr>7_MTE</vt:lpstr>
      <vt:lpstr>9_MTE</vt:lpstr>
      <vt:lpstr>10_MTE</vt:lpstr>
      <vt:lpstr>11_MTE</vt:lpstr>
      <vt:lpstr>12_MTE</vt:lpstr>
      <vt:lpstr>13_MTE</vt:lpstr>
      <vt:lpstr>14_MTE</vt:lpstr>
      <vt:lpstr>15_MTE</vt:lpstr>
      <vt:lpstr>16_MTE</vt:lpstr>
      <vt:lpstr>PL 2.902/15 Deputada Soraya Santos  Institui a padronização de tamanho de peças de vestuário. </vt:lpstr>
      <vt:lpstr>Apresentação do PowerPoint</vt:lpstr>
      <vt:lpstr>ESTRUTURA DA CADEIA TEXTIL E DE CONFECÇÃO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Beatriz B.F. Moreira</dc:creator>
  <cp:lastModifiedBy>Barbara Layza Ramalho dos Santos</cp:lastModifiedBy>
  <cp:revision>467</cp:revision>
  <cp:lastPrinted>2016-06-17T19:52:37Z</cp:lastPrinted>
  <dcterms:created xsi:type="dcterms:W3CDTF">2014-09-30T19:15:14Z</dcterms:created>
  <dcterms:modified xsi:type="dcterms:W3CDTF">2016-09-13T15:17:26Z</dcterms:modified>
</cp:coreProperties>
</file>