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6" r:id="rId3"/>
    <p:sldMasterId id="2147483750" r:id="rId4"/>
  </p:sldMasterIdLst>
  <p:notesMasterIdLst>
    <p:notesMasterId r:id="rId21"/>
  </p:notesMasterIdLst>
  <p:handoutMasterIdLst>
    <p:handoutMasterId r:id="rId22"/>
  </p:handoutMasterIdLst>
  <p:sldIdLst>
    <p:sldId id="301" r:id="rId5"/>
    <p:sldId id="495" r:id="rId6"/>
    <p:sldId id="621" r:id="rId7"/>
    <p:sldId id="561" r:id="rId8"/>
    <p:sldId id="832" r:id="rId9"/>
    <p:sldId id="796" r:id="rId10"/>
    <p:sldId id="835" r:id="rId11"/>
    <p:sldId id="297" r:id="rId12"/>
    <p:sldId id="639" r:id="rId13"/>
    <p:sldId id="473" r:id="rId14"/>
    <p:sldId id="691" r:id="rId15"/>
    <p:sldId id="689" r:id="rId16"/>
    <p:sldId id="836" r:id="rId17"/>
    <p:sldId id="837" r:id="rId18"/>
    <p:sldId id="811" r:id="rId19"/>
    <p:sldId id="610" r:id="rId20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CC33"/>
    <a:srgbClr val="AA8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0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3EE3C-CE5B-49BF-84F0-DF1504DA15CB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7420D-49A4-4222-BF6A-314DD130E9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433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FF8A7-059A-41B7-A399-C012261E8299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10483-CB43-4E22-B56B-26EB633ED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34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10483-CB43-4E22-B56B-26EB633ED43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703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10483-CB43-4E22-B56B-26EB633ED43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430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10483-CB43-4E22-B56B-26EB633ED43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789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373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E94401-D285-4E3B-AE67-703D75A8D37B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602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10483-CB43-4E22-B56B-26EB633ED43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673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50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10483-CB43-4E22-B56B-26EB633ED43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55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2219-296B-43FD-B944-B34D685738EA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00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2219-296B-43FD-B944-B34D685738EA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42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2219-296B-43FD-B944-B34D685738EA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67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C03A-AC65-4835-8D42-F9338B4BA0A2}" type="datetime1">
              <a:rPr lang="pt-BR" smtClean="0"/>
              <a:t>21/11/2018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724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Slide do think-cell" r:id="rId4" imgW="270" imgH="270" progId="TCLayout.ActiveDocument.1">
                  <p:embed/>
                </p:oleObj>
              </mc:Choice>
              <mc:Fallback>
                <p:oleObj name="Slide do think-cell" r:id="rId4" imgW="270" imgH="270" progId="TCLayout.ActiveDocument.1">
                  <p:embed/>
                  <p:pic>
                    <p:nvPicPr>
                      <p:cNvPr id="7" name="Objeto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C5AC-254A-42A5-995C-76DB15DD33EC}" type="datetime1">
              <a:rPr lang="pt-BR" smtClean="0"/>
              <a:t>21/11/2018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448800" y="648999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ED7100-5B4F-4139-B28C-D439FB34244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8250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E56D-9F8D-4852-97AB-FDB9541B1A25}" type="datetime1">
              <a:rPr lang="pt-BR" smtClean="0"/>
              <a:t>21/11/2018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590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EF2E-9219-4B9A-AC60-E4E0688A2E80}" type="datetime1">
              <a:rPr lang="pt-BR" smtClean="0"/>
              <a:t>21/11/2018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093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A2F4-C70C-4921-A68D-E7E77209E26D}" type="datetime1">
              <a:rPr lang="pt-BR" smtClean="0"/>
              <a:t>21/11/2018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679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AD27-7650-422C-B248-77029186F73B}" type="datetime1">
              <a:rPr lang="pt-BR" smtClean="0"/>
              <a:t>21/11/2018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592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AAB5-07E5-413F-8346-5BEB34B48776}" type="datetime1">
              <a:rPr lang="pt-BR" smtClean="0"/>
              <a:t>21/11/2018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244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9960-BFFA-4149-896C-7FED6A406C5E}" type="datetime1">
              <a:rPr lang="pt-BR" smtClean="0"/>
              <a:t>21/11/2018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14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2219-296B-43FD-B944-B34D685738EA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407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6147-57A7-43AA-B174-7D3BE531FC34}" type="datetime1">
              <a:rPr lang="pt-BR" smtClean="0"/>
              <a:t>21/11/2018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8224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CC82-E118-47FC-AD35-39F793FC5915}" type="datetime1">
              <a:rPr lang="pt-BR" smtClean="0"/>
              <a:t>21/11/2018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132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40A6-01B8-4FB7-86D6-F0B21A9E3D62}" type="datetime1">
              <a:rPr lang="pt-BR" smtClean="0"/>
              <a:t>21/11/2018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326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18112" y="3621024"/>
            <a:ext cx="7773888" cy="817463"/>
          </a:xfrm>
        </p:spPr>
        <p:txBody>
          <a:bodyPr>
            <a:noAutofit/>
          </a:bodyPr>
          <a:lstStyle>
            <a:lvl1pPr>
              <a:defRPr sz="4267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5" name="TextBox 5"/>
          <p:cNvSpPr txBox="1"/>
          <p:nvPr userDrawn="1"/>
        </p:nvSpPr>
        <p:spPr>
          <a:xfrm>
            <a:off x="431372" y="5439756"/>
            <a:ext cx="11760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rgbClr val="005245"/>
                </a:solidFill>
                <a:latin typeface="+mj-lt"/>
              </a:rPr>
              <a:t>Brasil: uma vocação natural para a indústria química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5987" y="5902036"/>
            <a:ext cx="11830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i="1" dirty="0">
                <a:solidFill>
                  <a:srgbClr val="005245"/>
                </a:solidFill>
                <a:latin typeface="+mj-lt"/>
              </a:rPr>
              <a:t>País rico em petróleo, gás, biodiversidade, minerais e terras raras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8" y="2372885"/>
            <a:ext cx="5280577" cy="105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539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5167"/>
            <a:ext cx="8869737" cy="1143000"/>
          </a:xfrm>
        </p:spPr>
        <p:txBody>
          <a:bodyPr>
            <a:normAutofit/>
          </a:bodyPr>
          <a:lstStyle>
            <a:lvl1pPr algn="l">
              <a:defRPr sz="42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3" y="5867770"/>
            <a:ext cx="1335124" cy="79973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793" y="356659"/>
            <a:ext cx="2275416" cy="45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826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2" y="275167"/>
            <a:ext cx="8869737" cy="1143000"/>
          </a:xfrm>
        </p:spPr>
        <p:txBody>
          <a:bodyPr>
            <a:normAutofit/>
          </a:bodyPr>
          <a:lstStyle>
            <a:lvl1pPr algn="l">
              <a:defRPr sz="42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0"/>
          </p:nvPr>
        </p:nvSpPr>
        <p:spPr>
          <a:xfrm>
            <a:off x="1968500" y="1701801"/>
            <a:ext cx="7967133" cy="4127500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4" b="30548"/>
          <a:stretch/>
        </p:blipFill>
        <p:spPr>
          <a:xfrm>
            <a:off x="9479337" y="138552"/>
            <a:ext cx="2717800" cy="66587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3" y="5867770"/>
            <a:ext cx="1335124" cy="79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03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8942784" cy="1143000"/>
          </a:xfrm>
        </p:spPr>
        <p:txBody>
          <a:bodyPr>
            <a:normAutofit/>
          </a:bodyPr>
          <a:lstStyle>
            <a:lvl1pPr algn="l">
              <a:defRPr sz="42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228DCAD-C2C2-4067-9695-E3BFF8D98EAA}" type="datetime1">
              <a:rPr lang="pt-BR" smtClean="0"/>
              <a:pPr/>
              <a:t>21/11/2018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100637" cy="366183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03DE652-5961-4E25-9950-7689F188717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550" y="5925279"/>
            <a:ext cx="1335124" cy="79973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793" y="356659"/>
            <a:ext cx="2275416" cy="45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77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3133"/>
          </a:xfrm>
        </p:spPr>
        <p:txBody>
          <a:bodyPr anchor="t">
            <a:normAutofit/>
          </a:bodyPr>
          <a:lstStyle>
            <a:lvl1pPr algn="l">
              <a:defRPr sz="4267" b="0" cap="all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0C220FB-0AA2-426B-A119-C096BEB5A7EB}" type="datetime1">
              <a:rPr lang="pt-BR" smtClean="0"/>
              <a:pPr/>
              <a:t>21/11/2018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100637" cy="366183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03DE652-5961-4E25-9950-7689F188717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4" b="30548"/>
          <a:stretch/>
        </p:blipFill>
        <p:spPr>
          <a:xfrm>
            <a:off x="9479337" y="138552"/>
            <a:ext cx="2717800" cy="66587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550" y="5925279"/>
            <a:ext cx="1335124" cy="79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75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8942784" cy="1143000"/>
          </a:xfrm>
        </p:spPr>
        <p:txBody>
          <a:bodyPr>
            <a:normAutofit/>
          </a:bodyPr>
          <a:lstStyle>
            <a:lvl1pPr algn="l">
              <a:defRPr sz="42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433"/>
          </a:xfrm>
        </p:spPr>
        <p:txBody>
          <a:bodyPr/>
          <a:lstStyle>
            <a:lvl1pPr>
              <a:defRPr sz="3733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2667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433"/>
          </a:xfrm>
        </p:spPr>
        <p:txBody>
          <a:bodyPr/>
          <a:lstStyle>
            <a:lvl1pPr>
              <a:defRPr sz="3733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2667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8E46CC2-76CF-4882-9F0F-21D3B9A9995A}" type="datetime1">
              <a:rPr lang="pt-BR" smtClean="0"/>
              <a:pPr/>
              <a:t>21/11/2018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1966912" cy="366183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03DE652-5961-4E25-9950-7689F188717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4" b="30548"/>
          <a:stretch/>
        </p:blipFill>
        <p:spPr>
          <a:xfrm>
            <a:off x="9479337" y="138552"/>
            <a:ext cx="2717800" cy="66587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550" y="5925279"/>
            <a:ext cx="1335124" cy="79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555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5167"/>
            <a:ext cx="8869737" cy="1143000"/>
          </a:xfrm>
        </p:spPr>
        <p:txBody>
          <a:bodyPr>
            <a:normAutofit/>
          </a:bodyPr>
          <a:lstStyle>
            <a:lvl1pPr algn="l">
              <a:defRPr sz="42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4585"/>
            <a:ext cx="5386917" cy="641349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2667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2133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2133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9" y="1534585"/>
            <a:ext cx="5389033" cy="641349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9" y="2175934"/>
            <a:ext cx="5389033" cy="3949700"/>
          </a:xfrm>
        </p:spPr>
        <p:txBody>
          <a:bodyPr/>
          <a:lstStyle>
            <a:lvl1pPr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2667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2133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2133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B0B1-38DF-4506-B94A-291B0766CFA3}" type="datetime1">
              <a:rPr lang="pt-BR" smtClean="0"/>
              <a:pPr/>
              <a:t>21/11/2018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1966912" cy="366183"/>
          </a:xfrm>
        </p:spPr>
        <p:txBody>
          <a:bodyPr/>
          <a:lstStyle/>
          <a:p>
            <a:fld id="{603DE652-5961-4E25-9950-7689F188717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4" b="30548"/>
          <a:stretch/>
        </p:blipFill>
        <p:spPr>
          <a:xfrm>
            <a:off x="9479337" y="138552"/>
            <a:ext cx="2717800" cy="66587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550" y="5925279"/>
            <a:ext cx="1335124" cy="79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0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2219-296B-43FD-B944-B34D685738EA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014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54"/>
            <a:ext cx="4011084" cy="1162049"/>
          </a:xfrm>
        </p:spPr>
        <p:txBody>
          <a:bodyPr anchor="b"/>
          <a:lstStyle>
            <a:lvl1pPr algn="l">
              <a:defRPr sz="2667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2583"/>
          </a:xfrm>
        </p:spPr>
        <p:txBody>
          <a:bodyPr/>
          <a:lstStyle>
            <a:lvl1pPr>
              <a:defRPr sz="42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3733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2667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2667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0533"/>
          </a:xfrm>
        </p:spPr>
        <p:txBody>
          <a:bodyPr/>
          <a:lstStyle>
            <a:lvl1pPr marL="0" indent="0">
              <a:buNone/>
              <a:defRPr sz="18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FC46B79-C37B-47DC-815C-B1212394C921}" type="datetime1">
              <a:rPr lang="pt-BR" smtClean="0"/>
              <a:pPr/>
              <a:t>21/11/2018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100637" cy="366183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03DE652-5961-4E25-9950-7689F188717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4" b="30548"/>
          <a:stretch/>
        </p:blipFill>
        <p:spPr>
          <a:xfrm>
            <a:off x="9479337" y="138552"/>
            <a:ext cx="2717800" cy="66587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550" y="5925279"/>
            <a:ext cx="1335124" cy="79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98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7267"/>
          </a:xfrm>
        </p:spPr>
        <p:txBody>
          <a:bodyPr anchor="b"/>
          <a:lstStyle>
            <a:lvl1pPr algn="l">
              <a:defRPr sz="2667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869"/>
            <a:ext cx="7315200" cy="804333"/>
          </a:xfrm>
        </p:spPr>
        <p:txBody>
          <a:bodyPr/>
          <a:lstStyle>
            <a:lvl1pPr marL="0" indent="0">
              <a:buNone/>
              <a:defRPr sz="18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044DC0D-6A91-42C8-AB2E-CB1188A8ACCC}" type="datetime1">
              <a:rPr lang="pt-BR" smtClean="0"/>
              <a:pPr/>
              <a:t>21/11/2018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1966912" cy="366183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03DE652-5961-4E25-9950-7689F188717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4" b="30548"/>
          <a:stretch/>
        </p:blipFill>
        <p:spPr>
          <a:xfrm>
            <a:off x="9479337" y="138552"/>
            <a:ext cx="2717800" cy="66587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550" y="5925279"/>
            <a:ext cx="1335124" cy="79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2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2219-296B-43FD-B944-B34D685738EA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4645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2219-296B-43FD-B944-B34D685738EA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277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2219-296B-43FD-B944-B34D685738EA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5896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2219-296B-43FD-B944-B34D685738EA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3647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2219-296B-43FD-B944-B34D685738EA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4137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2219-296B-43FD-B944-B34D685738EA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8976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2219-296B-43FD-B944-B34D685738EA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9261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2219-296B-43FD-B944-B34D685738EA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750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2219-296B-43FD-B944-B34D685738EA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3640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2219-296B-43FD-B944-B34D685738EA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2626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2219-296B-43FD-B944-B34D685738EA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517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2219-296B-43FD-B944-B34D685738EA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6203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3149767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2219-296B-43FD-B944-B34D685738EA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82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2219-296B-43FD-B944-B34D685738EA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66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2219-296B-43FD-B944-B34D685738EA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724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2219-296B-43FD-B944-B34D685738EA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5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2219-296B-43FD-B944-B34D685738EA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22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42219-296B-43FD-B944-B34D685738EA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Slide do think-cell" r:id="rId15" imgW="270" imgH="270" progId="TCLayout.ActiveDocument.1">
                  <p:embed/>
                </p:oleObj>
              </mc:Choice>
              <mc:Fallback>
                <p:oleObj name="Slide do think-cell" r:id="rId15" imgW="270" imgH="270" progId="TCLayout.ActiveDocument.1">
                  <p:embed/>
                  <p:pic>
                    <p:nvPicPr>
                      <p:cNvPr id="7" name="Objeto 6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441FC-2C87-4701-A6C8-819050A7BFBC}" type="datetime1">
              <a:rPr lang="pt-BR" smtClean="0"/>
              <a:t>21/11/2018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3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11" cstate="print">
            <a:alphaModFix amt="49000"/>
          </a:blip>
          <a:stretch>
            <a:fillRect/>
          </a:stretch>
        </p:blipFill>
        <p:spPr>
          <a:xfrm>
            <a:off x="0" y="0"/>
            <a:ext cx="12183533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1EDF8-C74E-41CB-B331-15005A4C9EEA}" type="datetime1">
              <a:rPr lang="pt-BR" smtClean="0"/>
              <a:pPr/>
              <a:t>21/11/2018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139084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DE652-5961-4E25-9950-7689F188717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08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</p:sldLayoutIdLst>
  <p:hf hd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42219-296B-43FD-B944-B34D685738EA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D7100-5B4F-4139-B28C-D439FB342449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0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8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491410" y="1658471"/>
            <a:ext cx="9409042" cy="3541056"/>
          </a:xfrm>
        </p:spPr>
        <p:txBody>
          <a:bodyPr>
            <a:normAutofit fontScale="90000"/>
          </a:bodyPr>
          <a:lstStyle/>
          <a:p>
            <a:pPr algn="r">
              <a:spcBef>
                <a:spcPts val="0"/>
              </a:spcBef>
            </a:pPr>
            <a:r>
              <a:rPr lang="pt-BR" sz="3600" b="1" dirty="0"/>
              <a:t>“O Panorama e Perspectivas da Indústria Baiana: Tendências, desafios e oportunidades para o Setor Automotivo e o Setor de Petróleo, Gás e Petroquímica”</a:t>
            </a:r>
            <a:br>
              <a:rPr lang="pt-BR" sz="3600" b="1" dirty="0"/>
            </a:br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600" b="1" dirty="0"/>
              <a:t>A Visão da ABIQUIM</a:t>
            </a:r>
            <a:br>
              <a:rPr lang="pt-BR" sz="3600" b="1" dirty="0"/>
            </a:br>
            <a:r>
              <a:rPr lang="pt-BR" sz="3600" b="1" dirty="0"/>
              <a:t/>
            </a:r>
            <a:br>
              <a:rPr lang="pt-BR" sz="3600" b="1" dirty="0"/>
            </a:br>
            <a:r>
              <a:rPr lang="pt-BR" sz="1600" b="1" dirty="0"/>
              <a:t>21 de novembro de 2018 </a:t>
            </a:r>
            <a:br>
              <a:rPr lang="pt-BR" sz="1600" b="1" dirty="0"/>
            </a:br>
            <a:r>
              <a:rPr lang="pt-BR" sz="1800" b="1" dirty="0"/>
              <a:t>Fernando Figueiredo</a:t>
            </a:r>
            <a:br>
              <a:rPr lang="pt-BR" sz="1800" b="1" dirty="0"/>
            </a:br>
            <a:r>
              <a:rPr lang="pt-BR" sz="1600" i="1" dirty="0"/>
              <a:t>Presidente Executivo da ABIQUIM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623375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Conteúdo 2">
            <a:extLst>
              <a:ext uri="{FF2B5EF4-FFF2-40B4-BE49-F238E27FC236}">
                <a16:creationId xmlns="" xmlns:a16="http://schemas.microsoft.com/office/drawing/2014/main" id="{2D1AEF69-D9A5-4F17-9770-C041212B8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43" y="1680064"/>
            <a:ext cx="11022013" cy="392063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400"/>
              </a:spcAft>
              <a:defRPr/>
            </a:pPr>
            <a:r>
              <a:rPr lang="pt-BR" sz="2200" dirty="0">
                <a:solidFill>
                  <a:schemeClr val="accent5">
                    <a:lumMod val="75000"/>
                  </a:schemeClr>
                </a:solidFill>
              </a:rPr>
              <a:t>Lei do Gás – possibilita a adoção de uma política para o gás natural matéria-prima;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defRPr/>
            </a:pPr>
            <a:endParaRPr lang="pt-BR" sz="22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400"/>
              </a:spcAft>
              <a:defRPr/>
            </a:pPr>
            <a:r>
              <a:rPr lang="pt-BR" sz="2200" dirty="0">
                <a:solidFill>
                  <a:schemeClr val="accent5">
                    <a:lumMod val="75000"/>
                  </a:schemeClr>
                </a:solidFill>
              </a:rPr>
              <a:t>Lei da </a:t>
            </a:r>
            <a:r>
              <a:rPr lang="pt-BR" sz="2200" dirty="0" err="1">
                <a:solidFill>
                  <a:schemeClr val="accent5">
                    <a:lumMod val="75000"/>
                  </a:schemeClr>
                </a:solidFill>
              </a:rPr>
              <a:t>Pré</a:t>
            </a:r>
            <a:r>
              <a:rPr lang="pt-BR" sz="2200" dirty="0">
                <a:solidFill>
                  <a:schemeClr val="accent5">
                    <a:lumMod val="75000"/>
                  </a:schemeClr>
                </a:solidFill>
              </a:rPr>
              <a:t>-Sal Petróleo S.A. (PPSA) – permite a realização de leilão de óleo e gás da União com o objetivo de ampliar a cadeia de refino e petroquímica;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defRPr/>
            </a:pPr>
            <a:endParaRPr lang="pt-BR" sz="22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400"/>
              </a:spcAft>
              <a:defRPr/>
            </a:pPr>
            <a:r>
              <a:rPr lang="pt-BR" sz="2200" dirty="0">
                <a:solidFill>
                  <a:schemeClr val="accent5">
                    <a:lumMod val="75000"/>
                  </a:schemeClr>
                </a:solidFill>
              </a:rPr>
              <a:t>GEDIQ – Grupo Executivo do MDIC -  está estudando oportunidades de investimento na indústria química;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defRPr/>
            </a:pPr>
            <a:endParaRPr lang="pt-BR" sz="22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400"/>
              </a:spcAft>
              <a:defRPr/>
            </a:pPr>
            <a:r>
              <a:rPr lang="pt-BR" sz="2200" dirty="0">
                <a:solidFill>
                  <a:schemeClr val="accent5">
                    <a:lumMod val="75000"/>
                  </a:schemeClr>
                </a:solidFill>
              </a:rPr>
              <a:t>ANP discutindo o compartilhamento da atual infraestrutura da Petrobras (</a:t>
            </a:r>
            <a:r>
              <a:rPr lang="pt-BR" sz="2200" dirty="0" err="1">
                <a:solidFill>
                  <a:schemeClr val="accent5">
                    <a:lumMod val="75000"/>
                  </a:schemeClr>
                </a:solidFill>
              </a:rPr>
              <a:t>UPGNs</a:t>
            </a:r>
            <a:r>
              <a:rPr lang="pt-BR" sz="2200" dirty="0">
                <a:solidFill>
                  <a:schemeClr val="accent5">
                    <a:lumMod val="75000"/>
                  </a:schemeClr>
                </a:solidFill>
              </a:rPr>
              <a:t>, terminais de GNL e gasodutos), medida importante para </a:t>
            </a:r>
            <a:r>
              <a:rPr lang="pt-BR" sz="2200" i="1" dirty="0">
                <a:solidFill>
                  <a:schemeClr val="accent5">
                    <a:lumMod val="75000"/>
                  </a:schemeClr>
                </a:solidFill>
              </a:rPr>
              <a:t>aumentar a OFERTA de insumos, com maior número de PLAYERS.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2EB94F5E-705A-443B-B49F-DBD80A997C96}"/>
              </a:ext>
            </a:extLst>
          </p:cNvPr>
          <p:cNvSpPr txBox="1">
            <a:spLocks/>
          </p:cNvSpPr>
          <p:nvPr/>
        </p:nvSpPr>
        <p:spPr>
          <a:xfrm>
            <a:off x="100647" y="72005"/>
            <a:ext cx="9275981" cy="1107996"/>
          </a:xfrm>
          <a:prstGeom prst="rect">
            <a:avLst/>
          </a:prstGeom>
          <a:noFill/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pt-BR"/>
            </a:defPPr>
            <a:lvl1pPr>
              <a:buNone/>
              <a:defRPr sz="32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 Brasil dispõe de mecanismos legais para melhorar a competitividade da matéria-prima</a:t>
            </a:r>
          </a:p>
        </p:txBody>
      </p:sp>
    </p:spTree>
    <p:extLst>
      <p:ext uri="{BB962C8B-B14F-4D97-AF65-F5344CB8AC3E}">
        <p14:creationId xmlns:p14="http://schemas.microsoft.com/office/powerpoint/2010/main" val="735799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24591" y="1746451"/>
            <a:ext cx="32713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76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Tamanho da economia brasileira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6A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4590" y="3342048"/>
            <a:ext cx="32713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76A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2. Grandes reservas de óleo e gás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6A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24590" y="4937646"/>
            <a:ext cx="32713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76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Uso de energia de fontes renováveis.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6A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00" y="1493943"/>
            <a:ext cx="1457827" cy="14489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00" y="3061296"/>
            <a:ext cx="1457827" cy="14489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899" y="4628649"/>
            <a:ext cx="1457827" cy="1448992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346998" y="343309"/>
            <a:ext cx="8518707" cy="615553"/>
          </a:xfrm>
          <a:prstGeom prst="rect">
            <a:avLst/>
          </a:prstGeom>
          <a:noFill/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pt-BR"/>
            </a:defPPr>
            <a:lvl1pPr>
              <a:buNone/>
              <a:defRPr sz="32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Quais são as oportunidades que o Brasil oferece??</a:t>
            </a:r>
          </a:p>
        </p:txBody>
      </p:sp>
      <p:sp>
        <p:nvSpPr>
          <p:cNvPr id="15" name="Rectangle 7">
            <a:extLst>
              <a:ext uri="{FF2B5EF4-FFF2-40B4-BE49-F238E27FC236}">
                <a16:creationId xmlns="" xmlns:a16="http://schemas.microsoft.com/office/drawing/2014/main" id="{8CC94DD0-AB04-48B1-9845-063158C7A48A}"/>
              </a:ext>
            </a:extLst>
          </p:cNvPr>
          <p:cNvSpPr/>
          <p:nvPr/>
        </p:nvSpPr>
        <p:spPr>
          <a:xfrm>
            <a:off x="7554440" y="1499860"/>
            <a:ext cx="28014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76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Incentivo ao desenvolvimento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76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sustentável dos demais setores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6A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="" xmlns:a16="http://schemas.microsoft.com/office/drawing/2014/main" id="{2CBFDCF3-F663-4529-B5D1-F582C5C6BFB3}"/>
              </a:ext>
            </a:extLst>
          </p:cNvPr>
          <p:cNvSpPr/>
          <p:nvPr/>
        </p:nvSpPr>
        <p:spPr>
          <a:xfrm>
            <a:off x="7554439" y="3387786"/>
            <a:ext cx="32713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76A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5. Mudanças setoriais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6A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="" xmlns:a16="http://schemas.microsoft.com/office/drawing/2014/main" id="{E8E1CDC3-2A2E-48A1-B1C3-A6005E883A75}"/>
              </a:ext>
            </a:extLst>
          </p:cNvPr>
          <p:cNvSpPr/>
          <p:nvPr/>
        </p:nvSpPr>
        <p:spPr>
          <a:xfrm>
            <a:off x="7554438" y="5205665"/>
            <a:ext cx="3271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76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Química 4.0.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6A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="" xmlns:a16="http://schemas.microsoft.com/office/drawing/2014/main" id="{C8CB41BE-0049-41F8-B921-72F9744AF8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499860"/>
            <a:ext cx="1281899" cy="1299222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="" xmlns:a16="http://schemas.microsoft.com/office/drawing/2014/main" id="{2A0B6C18-EE5B-4FFB-A3B7-F6CCF82B382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150396"/>
            <a:ext cx="1407451" cy="1271246"/>
          </a:xfrm>
          <a:prstGeom prst="rect">
            <a:avLst/>
          </a:prstGeom>
        </p:spPr>
      </p:pic>
      <p:pic>
        <p:nvPicPr>
          <p:cNvPr id="24" name="Picture 15">
            <a:extLst>
              <a:ext uri="{FF2B5EF4-FFF2-40B4-BE49-F238E27FC236}">
                <a16:creationId xmlns="" xmlns:a16="http://schemas.microsoft.com/office/drawing/2014/main" id="{872E0535-2A49-4E28-AF3E-C6A4456620B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771575"/>
            <a:ext cx="1407451" cy="127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8253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58FC8D0C-1C19-45CC-8ACA-1E677EBAB087}"/>
              </a:ext>
            </a:extLst>
          </p:cNvPr>
          <p:cNvSpPr txBox="1">
            <a:spLocks/>
          </p:cNvSpPr>
          <p:nvPr/>
        </p:nvSpPr>
        <p:spPr>
          <a:xfrm>
            <a:off x="346998" y="97088"/>
            <a:ext cx="8518707" cy="1107996"/>
          </a:xfrm>
          <a:prstGeom prst="rect">
            <a:avLst/>
          </a:prstGeom>
          <a:noFill/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pt-BR"/>
            </a:defPPr>
            <a:lvl1pPr>
              <a:buNone/>
              <a:defRPr sz="32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 que já se perdeu ou se pode perder de oportunidades?</a:t>
            </a:r>
          </a:p>
        </p:txBody>
      </p:sp>
      <p:sp>
        <p:nvSpPr>
          <p:cNvPr id="6" name="Espaço Reservado para Conteúdo 1">
            <a:extLst>
              <a:ext uri="{FF2B5EF4-FFF2-40B4-BE49-F238E27FC236}">
                <a16:creationId xmlns="" xmlns:a16="http://schemas.microsoft.com/office/drawing/2014/main" id="{DE33327E-FCF2-44CF-9524-E6E23CB9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363" y="1726921"/>
            <a:ext cx="10430272" cy="4258059"/>
          </a:xfrm>
        </p:spPr>
        <p:txBody>
          <a:bodyPr>
            <a:normAutofit lnSpcReduction="10000"/>
          </a:bodyPr>
          <a:lstStyle/>
          <a:p>
            <a:pPr marL="237061" indent="-237061"/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Fertilizantes: 3 plantas de </a:t>
            </a: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amônia-</a:t>
            </a:r>
            <a:r>
              <a:rPr lang="pt-BR" sz="2000" b="1" dirty="0" err="1">
                <a:solidFill>
                  <a:schemeClr val="accent5">
                    <a:lumMod val="50000"/>
                  </a:schemeClr>
                </a:solidFill>
              </a:rPr>
              <a:t>uréia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 da Petrobras-FAFEN;</a:t>
            </a:r>
          </a:p>
          <a:p>
            <a:r>
              <a:rPr lang="pt-BR" sz="2000" dirty="0">
                <a:solidFill>
                  <a:srgbClr val="C00000"/>
                </a:solidFill>
              </a:rPr>
              <a:t>Polímeros para </a:t>
            </a:r>
            <a:r>
              <a:rPr lang="pt-BR" sz="2000" b="1" dirty="0">
                <a:solidFill>
                  <a:srgbClr val="C00000"/>
                </a:solidFill>
              </a:rPr>
              <a:t>silicone</a:t>
            </a:r>
            <a:r>
              <a:rPr lang="pt-BR" sz="2000" dirty="0">
                <a:solidFill>
                  <a:srgbClr val="C00000"/>
                </a:solidFill>
              </a:rPr>
              <a:t>: </a:t>
            </a:r>
            <a:r>
              <a:rPr lang="pt-BR" sz="2000" dirty="0" err="1">
                <a:solidFill>
                  <a:srgbClr val="C00000"/>
                </a:solidFill>
              </a:rPr>
              <a:t>Evonik</a:t>
            </a:r>
            <a:r>
              <a:rPr lang="pt-BR" sz="2000" dirty="0">
                <a:solidFill>
                  <a:srgbClr val="C00000"/>
                </a:solidFill>
              </a:rPr>
              <a:t> constrói nova planta em </a:t>
            </a:r>
            <a:r>
              <a:rPr lang="pt-BR" sz="2000" b="1" dirty="0" err="1">
                <a:solidFill>
                  <a:srgbClr val="C00000"/>
                </a:solidFill>
              </a:rPr>
              <a:t>silano</a:t>
            </a:r>
            <a:r>
              <a:rPr lang="pt-BR" sz="2000" dirty="0">
                <a:solidFill>
                  <a:srgbClr val="C00000"/>
                </a:solidFill>
              </a:rPr>
              <a:t> na Alemanha;</a:t>
            </a:r>
          </a:p>
          <a:p>
            <a:pPr marL="237061" indent="-237061"/>
            <a:r>
              <a:rPr lang="pt-BR" sz="2000" dirty="0">
                <a:solidFill>
                  <a:srgbClr val="C00000"/>
                </a:solidFill>
              </a:rPr>
              <a:t>MDI: </a:t>
            </a:r>
            <a:r>
              <a:rPr lang="pt-BR" sz="2000" b="1" dirty="0" err="1">
                <a:solidFill>
                  <a:srgbClr val="C00000"/>
                </a:solidFill>
              </a:rPr>
              <a:t>Covestro</a:t>
            </a:r>
            <a:r>
              <a:rPr lang="pt-BR" sz="2000" dirty="0">
                <a:solidFill>
                  <a:srgbClr val="C00000"/>
                </a:solidFill>
              </a:rPr>
              <a:t> investirá </a:t>
            </a:r>
            <a:r>
              <a:rPr lang="pt-BR" sz="2000" b="1" dirty="0">
                <a:solidFill>
                  <a:srgbClr val="C00000"/>
                </a:solidFill>
              </a:rPr>
              <a:t>1,5 bilhão de euros</a:t>
            </a:r>
            <a:r>
              <a:rPr lang="pt-BR" sz="2000" dirty="0">
                <a:solidFill>
                  <a:srgbClr val="C00000"/>
                </a:solidFill>
              </a:rPr>
              <a:t> em nova fábrica de MDI de escala mundial no Texas (EUA);</a:t>
            </a:r>
          </a:p>
          <a:p>
            <a:pPr marL="237061" indent="-237061"/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Petroquímica: US$ 25 bilhões </a:t>
            </a:r>
            <a:r>
              <a:rPr lang="pt-BR" sz="2000" dirty="0" err="1">
                <a:solidFill>
                  <a:schemeClr val="accent5">
                    <a:lumMod val="50000"/>
                  </a:schemeClr>
                </a:solidFill>
              </a:rPr>
              <a:t>mega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 projeto de refino (“petróleo se preparando para a queda no consumo de combustíveis no futuro) – China e Arábia Saudita;</a:t>
            </a:r>
          </a:p>
          <a:p>
            <a:pPr marL="237061" indent="-237061"/>
            <a:r>
              <a:rPr lang="pt-BR" sz="2000" dirty="0">
                <a:solidFill>
                  <a:srgbClr val="C00000"/>
                </a:solidFill>
              </a:rPr>
              <a:t>Metionina: </a:t>
            </a:r>
            <a:r>
              <a:rPr lang="pt-BR" sz="2000" b="1" dirty="0" err="1">
                <a:solidFill>
                  <a:srgbClr val="C00000"/>
                </a:solidFill>
              </a:rPr>
              <a:t>Evonik</a:t>
            </a:r>
            <a:r>
              <a:rPr lang="pt-BR" sz="2000" dirty="0">
                <a:solidFill>
                  <a:srgbClr val="C00000"/>
                </a:solidFill>
              </a:rPr>
              <a:t> inicia a construção do segundo complexo em Cingapura;</a:t>
            </a:r>
          </a:p>
          <a:p>
            <a:pPr marL="237061" indent="-237061"/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As novas refinarias petroquímicas: quatro vezes mais petroquímicos produzidos;</a:t>
            </a:r>
          </a:p>
          <a:p>
            <a:pPr marL="237061" indent="-237061"/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Gás Natural de Vaca </a:t>
            </a:r>
            <a:r>
              <a:rPr lang="pt-BR" sz="2000" dirty="0" err="1">
                <a:solidFill>
                  <a:schemeClr val="accent5">
                    <a:lumMod val="50000"/>
                  </a:schemeClr>
                </a:solidFill>
              </a:rPr>
              <a:t>Muerta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: aportará em 2027 mesmo nível de divisas atuais; volta das exportações de gás da Argentina para o Chile;</a:t>
            </a:r>
          </a:p>
          <a:p>
            <a:pPr marL="237061" indent="-237061"/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Estados Unidos é atualmente o maior produtor mundial de petróleo;</a:t>
            </a:r>
          </a:p>
          <a:p>
            <a:pPr marL="237061" indent="-237061"/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Brasil se torna o maior fornecedor de óleo bruto para refinarias independentes da China.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557C2C48-C403-4522-A9BF-C76EB4A693BD}"/>
              </a:ext>
            </a:extLst>
          </p:cNvPr>
          <p:cNvSpPr txBox="1"/>
          <p:nvPr/>
        </p:nvSpPr>
        <p:spPr>
          <a:xfrm>
            <a:off x="5473148" y="6506817"/>
            <a:ext cx="3681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Fontes: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Petro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Química e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Maxiquim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7D7D72C-F507-45E3-B31D-D4F7681683AB}"/>
              </a:ext>
            </a:extLst>
          </p:cNvPr>
          <p:cNvSpPr txBox="1"/>
          <p:nvPr/>
        </p:nvSpPr>
        <p:spPr>
          <a:xfrm>
            <a:off x="2464905" y="5830400"/>
            <a:ext cx="7879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 vermelho estão as oportunidades que haviam sido identificadas para Brasil pelo estudo da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Bain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Company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Gás Energy.</a:t>
            </a:r>
          </a:p>
        </p:txBody>
      </p:sp>
    </p:spTree>
    <p:extLst>
      <p:ext uri="{BB962C8B-B14F-4D97-AF65-F5344CB8AC3E}">
        <p14:creationId xmlns:p14="http://schemas.microsoft.com/office/powerpoint/2010/main" val="204483760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39CD8031-9781-4897-B1A3-4C97D3A841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79828" y="932795"/>
            <a:ext cx="10716580" cy="581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Gás Natural</a:t>
            </a:r>
          </a:p>
          <a:p>
            <a:pPr algn="just" eaLnBrk="0" fontAlgn="base" hangingPunct="0">
              <a:lnSpc>
                <a:spcPct val="100000"/>
              </a:lnSpc>
              <a:spcBef>
                <a:spcPts val="300"/>
              </a:spcBef>
            </a:pPr>
            <a:r>
              <a:rPr kumimoji="0" lang="pt-BR" altLang="pt-BR" sz="1800" i="1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Fertilizantes Nitrogenados: </a:t>
            </a:r>
            <a:r>
              <a:rPr kumimoji="0" lang="pt-BR" altLang="pt-BR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amônia, ureia, sulfato de amônio, nitrato de amônio e fosfatos de amônio. </a:t>
            </a:r>
          </a:p>
          <a:p>
            <a:pPr algn="just" eaLnBrk="0" fontAlgn="base" hangingPunct="0">
              <a:lnSpc>
                <a:spcPct val="100000"/>
              </a:lnSpc>
              <a:spcBef>
                <a:spcPts val="300"/>
              </a:spcBef>
            </a:pPr>
            <a:r>
              <a:rPr lang="pt-BR" sz="1800" i="1" dirty="0" bmk="">
                <a:latin typeface="+mj-lt"/>
                <a:cs typeface="Times New Roman" panose="02020603050405020304" pitchFamily="18" charset="0"/>
              </a:rPr>
              <a:t>Metanol e Derivados: </a:t>
            </a:r>
            <a:r>
              <a:rPr lang="pt-BR" sz="1800" i="1" dirty="0">
                <a:latin typeface="+mj-lt"/>
                <a:cs typeface="Times New Roman" panose="02020603050405020304" pitchFamily="18" charset="0"/>
              </a:rPr>
              <a:t>metanol para a indústria (principalmente resinas termorrígidas) e agronegócio (biodiesel), que deixou de ser produzido no Brasil. </a:t>
            </a:r>
          </a:p>
          <a:p>
            <a:pPr algn="just" eaLnBrk="0" fontAlgn="base" hangingPunct="0">
              <a:lnSpc>
                <a:spcPct val="100000"/>
              </a:lnSpc>
              <a:spcBef>
                <a:spcPts val="300"/>
              </a:spcBef>
            </a:pPr>
            <a:r>
              <a:rPr lang="pt-BR" altLang="pt-BR" sz="1800" i="1" dirty="0">
                <a:latin typeface="+mj-lt"/>
                <a:cs typeface="Times New Roman" panose="02020603050405020304" pitchFamily="18" charset="0"/>
              </a:rPr>
              <a:t>Líquidos de Gás: etano, propano, butano e gasolina natural.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tabLst/>
            </a:pPr>
            <a:r>
              <a:rPr lang="pt-BR" altLang="pt-BR" sz="2000" b="1" dirty="0">
                <a:latin typeface="+mj-lt"/>
                <a:cs typeface="Times New Roman" panose="02020603050405020304" pitchFamily="18" charset="0"/>
              </a:rPr>
              <a:t>Derivados de gás e óleo (refino)</a:t>
            </a:r>
          </a:p>
          <a:p>
            <a:pPr algn="just" eaLnBrk="0" fontAlgn="base" hangingPunct="0">
              <a:lnSpc>
                <a:spcPct val="100000"/>
              </a:lnSpc>
              <a:spcBef>
                <a:spcPts val="300"/>
              </a:spcBef>
            </a:pPr>
            <a:r>
              <a:rPr lang="pt-BR" altLang="pt-BR" sz="2000" dirty="0">
                <a:latin typeface="+mj-lt"/>
                <a:cs typeface="Times New Roman" panose="02020603050405020304" pitchFamily="18" charset="0"/>
              </a:rPr>
              <a:t>Setor de cosméticos e produtos de higiene pessoal</a:t>
            </a:r>
          </a:p>
          <a:p>
            <a:pPr algn="just" eaLnBrk="0" fontAlgn="base" hangingPunct="0">
              <a:lnSpc>
                <a:spcPct val="100000"/>
              </a:lnSpc>
              <a:spcBef>
                <a:spcPts val="300"/>
              </a:spcBef>
            </a:pPr>
            <a:r>
              <a:rPr lang="pt-BR" altLang="pt-BR" sz="2000" dirty="0">
                <a:latin typeface="+mj-lt"/>
                <a:cs typeface="Times New Roman" panose="02020603050405020304" pitchFamily="18" charset="0"/>
              </a:rPr>
              <a:t>Defensivos agrícolas</a:t>
            </a:r>
          </a:p>
          <a:p>
            <a:pPr algn="just" eaLnBrk="0" fontAlgn="base" hangingPunct="0">
              <a:lnSpc>
                <a:spcPct val="100000"/>
              </a:lnSpc>
              <a:spcBef>
                <a:spcPts val="300"/>
              </a:spcBef>
            </a:pPr>
            <a:r>
              <a:rPr lang="pt-BR" altLang="pt-BR" sz="2000" dirty="0">
                <a:latin typeface="+mj-lt"/>
                <a:cs typeface="Times New Roman" panose="02020603050405020304" pitchFamily="18" charset="0"/>
              </a:rPr>
              <a:t>Químicos para E&amp;P</a:t>
            </a:r>
          </a:p>
          <a:p>
            <a:pPr algn="just" eaLnBrk="0" fontAlgn="base" hangingPunct="0">
              <a:lnSpc>
                <a:spcPct val="100000"/>
              </a:lnSpc>
              <a:spcBef>
                <a:spcPts val="300"/>
              </a:spcBef>
            </a:pPr>
            <a:r>
              <a:rPr lang="pt-BR" altLang="pt-BR" sz="2000" dirty="0">
                <a:latin typeface="+mj-lt"/>
                <a:cs typeface="Times New Roman" panose="02020603050405020304" pitchFamily="18" charset="0"/>
              </a:rPr>
              <a:t>Aromas, sabores e fragrâncias</a:t>
            </a:r>
          </a:p>
          <a:p>
            <a:pPr algn="just" eaLnBrk="0" fontAlgn="base" hangingPunct="0">
              <a:lnSpc>
                <a:spcPct val="100000"/>
              </a:lnSpc>
              <a:spcBef>
                <a:spcPts val="300"/>
              </a:spcBef>
            </a:pPr>
            <a:r>
              <a:rPr lang="pt-BR" altLang="pt-BR" sz="2000" dirty="0">
                <a:latin typeface="+mj-lt"/>
                <a:cs typeface="Times New Roman" panose="02020603050405020304" pitchFamily="18" charset="0"/>
              </a:rPr>
              <a:t>Aditivos alimentares para humanos</a:t>
            </a:r>
          </a:p>
          <a:p>
            <a:pPr algn="just" eaLnBrk="0" fontAlgn="base" hangingPunct="0">
              <a:lnSpc>
                <a:spcPct val="100000"/>
              </a:lnSpc>
              <a:spcBef>
                <a:spcPts val="300"/>
              </a:spcBef>
            </a:pPr>
            <a:r>
              <a:rPr lang="pt-BR" altLang="pt-BR" sz="2000" dirty="0">
                <a:latin typeface="+mj-lt"/>
                <a:cs typeface="Times New Roman" panose="02020603050405020304" pitchFamily="18" charset="0"/>
              </a:rPr>
              <a:t>Tensoativos</a:t>
            </a:r>
          </a:p>
          <a:p>
            <a:pPr algn="just" eaLnBrk="0" fontAlgn="base" hangingPunct="0">
              <a:lnSpc>
                <a:spcPct val="100000"/>
              </a:lnSpc>
              <a:spcBef>
                <a:spcPts val="300"/>
              </a:spcBef>
            </a:pPr>
            <a:r>
              <a:rPr lang="pt-BR" altLang="pt-BR" sz="2000" dirty="0">
                <a:latin typeface="+mj-lt"/>
                <a:cs typeface="Times New Roman" panose="02020603050405020304" pitchFamily="18" charset="0"/>
              </a:rPr>
              <a:t>Derivados de </a:t>
            </a:r>
            <a:r>
              <a:rPr lang="pt-BR" altLang="pt-BR" sz="2000" dirty="0" err="1">
                <a:latin typeface="+mj-lt"/>
                <a:cs typeface="Times New Roman" panose="02020603050405020304" pitchFamily="18" charset="0"/>
              </a:rPr>
              <a:t>butadieno</a:t>
            </a:r>
            <a:r>
              <a:rPr lang="pt-BR" altLang="pt-BR" sz="2000" dirty="0">
                <a:latin typeface="+mj-lt"/>
                <a:cs typeface="Times New Roman" panose="02020603050405020304" pitchFamily="18" charset="0"/>
              </a:rPr>
              <a:t> e estireno</a:t>
            </a:r>
          </a:p>
          <a:p>
            <a:pPr algn="just" eaLnBrk="0" fontAlgn="base" hangingPunct="0">
              <a:lnSpc>
                <a:spcPct val="100000"/>
              </a:lnSpc>
              <a:spcBef>
                <a:spcPts val="300"/>
              </a:spcBef>
            </a:pPr>
            <a:r>
              <a:rPr lang="pt-BR" altLang="pt-BR" sz="2000" dirty="0">
                <a:latin typeface="+mj-lt"/>
                <a:cs typeface="Times New Roman" panose="02020603050405020304" pitchFamily="18" charset="0"/>
              </a:rPr>
              <a:t>Derivados de aromáticos</a:t>
            </a:r>
          </a:p>
          <a:p>
            <a:pPr algn="just" eaLnBrk="0" fontAlgn="base" hangingPunct="0">
              <a:lnSpc>
                <a:spcPct val="100000"/>
              </a:lnSpc>
              <a:spcBef>
                <a:spcPts val="300"/>
              </a:spcBef>
            </a:pPr>
            <a:r>
              <a:rPr lang="pt-BR" altLang="pt-BR" sz="2000" dirty="0">
                <a:latin typeface="+mj-lt"/>
                <a:cs typeface="Times New Roman" panose="02020603050405020304" pitchFamily="18" charset="0"/>
              </a:rPr>
              <a:t>Lubrificantes</a:t>
            </a:r>
          </a:p>
          <a:p>
            <a:pPr algn="just" eaLnBrk="0" fontAlgn="base" hangingPunct="0">
              <a:lnSpc>
                <a:spcPct val="100000"/>
              </a:lnSpc>
              <a:spcBef>
                <a:spcPts val="300"/>
              </a:spcBef>
            </a:pPr>
            <a:r>
              <a:rPr lang="pt-BR" altLang="pt-BR" sz="2000" dirty="0">
                <a:latin typeface="+mj-lt"/>
                <a:cs typeface="Times New Roman" panose="02020603050405020304" pitchFamily="18" charset="0"/>
              </a:rPr>
              <a:t>Construção civil: cloro/soda/PVC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tabLst/>
            </a:pPr>
            <a:r>
              <a:rPr lang="pt-BR" altLang="pt-BR" sz="2000" b="1" dirty="0">
                <a:latin typeface="+mj-lt"/>
                <a:cs typeface="Times New Roman" panose="02020603050405020304" pitchFamily="18" charset="0"/>
              </a:rPr>
              <a:t>Químicos de fontes renováveis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F1F8B809-4DCA-4643-9B7E-F04830FF2F2D}"/>
              </a:ext>
            </a:extLst>
          </p:cNvPr>
          <p:cNvSpPr txBox="1">
            <a:spLocks/>
          </p:cNvSpPr>
          <p:nvPr/>
        </p:nvSpPr>
        <p:spPr>
          <a:xfrm>
            <a:off x="143678" y="-40947"/>
            <a:ext cx="8859645" cy="1107996"/>
          </a:xfrm>
          <a:prstGeom prst="rect">
            <a:avLst/>
          </a:prstGeom>
          <a:noFill/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pt-BR"/>
            </a:defPPr>
            <a:lvl1pPr>
              <a:buNone/>
              <a:defRPr sz="32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Ainda existe uma importante janela de oportunidade, que pode ser o diferencial do Brasil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1437C825-2202-44D6-8D35-62FB3FA18706}"/>
              </a:ext>
            </a:extLst>
          </p:cNvPr>
          <p:cNvSpPr txBox="1"/>
          <p:nvPr/>
        </p:nvSpPr>
        <p:spPr>
          <a:xfrm>
            <a:off x="4724682" y="5916170"/>
            <a:ext cx="2987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Parte dessa riqueza será da União</a:t>
            </a:r>
          </a:p>
        </p:txBody>
      </p:sp>
      <p:pic>
        <p:nvPicPr>
          <p:cNvPr id="8" name="Picture 6" descr="Imagem relacionada">
            <a:extLst>
              <a:ext uri="{FF2B5EF4-FFF2-40B4-BE49-F238E27FC236}">
                <a16:creationId xmlns="" xmlns:a16="http://schemas.microsoft.com/office/drawing/2014/main" id="{CA8ABB56-5F22-44B8-AD1A-571F5C0A2A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-1" r="25695" b="-655"/>
          <a:stretch/>
        </p:blipFill>
        <p:spPr bwMode="auto">
          <a:xfrm>
            <a:off x="8139286" y="2597188"/>
            <a:ext cx="3855766" cy="4236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1D46EAB8-03C4-433E-8B9D-9CC5B2947300}"/>
              </a:ext>
            </a:extLst>
          </p:cNvPr>
          <p:cNvSpPr txBox="1"/>
          <p:nvPr/>
        </p:nvSpPr>
        <p:spPr>
          <a:xfrm>
            <a:off x="10172533" y="2782669"/>
            <a:ext cx="184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PRÉ-SAL </a:t>
            </a:r>
          </a:p>
        </p:txBody>
      </p:sp>
    </p:spTree>
    <p:extLst>
      <p:ext uri="{BB962C8B-B14F-4D97-AF65-F5344CB8AC3E}">
        <p14:creationId xmlns:p14="http://schemas.microsoft.com/office/powerpoint/2010/main" val="161108622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="" xmlns:a16="http://schemas.microsoft.com/office/drawing/2014/main" id="{94465A65-6BB5-4B4F-8DBF-2B3FED645C28}"/>
              </a:ext>
            </a:extLst>
          </p:cNvPr>
          <p:cNvSpPr txBox="1">
            <a:spLocks/>
          </p:cNvSpPr>
          <p:nvPr/>
        </p:nvSpPr>
        <p:spPr>
          <a:xfrm>
            <a:off x="1019502" y="1413555"/>
            <a:ext cx="8597900" cy="24562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pt-BR" sz="1800" i="1" dirty="0"/>
              <a:t>A </a:t>
            </a:r>
            <a:r>
              <a:rPr lang="pt-BR" sz="1800" b="1" i="1" dirty="0"/>
              <a:t>Abiquim</a:t>
            </a:r>
            <a:r>
              <a:rPr lang="pt-BR" sz="1800" i="1" dirty="0"/>
              <a:t> elaborou uma lista de </a:t>
            </a:r>
            <a:r>
              <a:rPr lang="pt-BR" sz="1800" b="1" i="1" dirty="0"/>
              <a:t>73 propostas </a:t>
            </a:r>
            <a:r>
              <a:rPr lang="pt-BR" sz="1800" i="1" dirty="0"/>
              <a:t>que, se implementadas, vão permitir a </a:t>
            </a:r>
            <a:r>
              <a:rPr lang="pt-BR" sz="1800" b="1" i="1" dirty="0"/>
              <a:t>retomada do crescimento</a:t>
            </a:r>
            <a:r>
              <a:rPr lang="pt-BR" sz="1800" i="1" dirty="0"/>
              <a:t> da </a:t>
            </a:r>
            <a:r>
              <a:rPr lang="pt-BR" sz="1800" b="1" i="1" dirty="0"/>
              <a:t>produção</a:t>
            </a:r>
            <a:r>
              <a:rPr lang="pt-BR" sz="1800" i="1" dirty="0"/>
              <a:t> e dos </a:t>
            </a:r>
            <a:r>
              <a:rPr lang="pt-BR" sz="1800" b="1" i="1" dirty="0"/>
              <a:t>investimentos</a:t>
            </a:r>
            <a:r>
              <a:rPr lang="pt-BR" sz="1800" i="1" dirty="0"/>
              <a:t> na indústria química, além de um </a:t>
            </a:r>
            <a:r>
              <a:rPr lang="pt-BR" sz="1800" b="1" i="1" dirty="0"/>
              <a:t>salto de competitividade </a:t>
            </a:r>
            <a:r>
              <a:rPr lang="pt-BR" sz="1800" i="1" dirty="0"/>
              <a:t>para o setor.</a:t>
            </a:r>
          </a:p>
          <a:p>
            <a:pPr>
              <a:spcBef>
                <a:spcPts val="2400"/>
              </a:spcBef>
            </a:pPr>
            <a:r>
              <a:rPr lang="pt-BR" sz="1800" i="1" dirty="0"/>
              <a:t>Essas propostas, que </a:t>
            </a:r>
            <a:r>
              <a:rPr lang="pt-BR" sz="1800" b="1" i="1" dirty="0"/>
              <a:t>não resultam em aumento dos gastos públicos</a:t>
            </a:r>
            <a:r>
              <a:rPr lang="pt-BR" sz="1800" i="1" dirty="0"/>
              <a:t>, </a:t>
            </a:r>
            <a:r>
              <a:rPr lang="pt-BR" sz="1800" b="1" i="1" dirty="0"/>
              <a:t>nem em benefícios negados a outros setores econômicos</a:t>
            </a:r>
            <a:r>
              <a:rPr lang="pt-BR" sz="1800" i="1" dirty="0"/>
              <a:t>, contemplam </a:t>
            </a:r>
            <a:r>
              <a:rPr lang="pt-BR" sz="1800" b="1" i="1" dirty="0"/>
              <a:t>6 dimensões</a:t>
            </a:r>
            <a:r>
              <a:rPr lang="pt-BR" sz="1800" i="1" dirty="0"/>
              <a:t>:</a:t>
            </a:r>
            <a:endParaRPr lang="pt-BR" sz="1800" dirty="0"/>
          </a:p>
        </p:txBody>
      </p:sp>
      <p:grpSp>
        <p:nvGrpSpPr>
          <p:cNvPr id="11" name="Group 541">
            <a:extLst>
              <a:ext uri="{FF2B5EF4-FFF2-40B4-BE49-F238E27FC236}">
                <a16:creationId xmlns="" xmlns:a16="http://schemas.microsoft.com/office/drawing/2014/main" id="{196B7EF4-1487-48D0-B5BB-2D863B2320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67029" y="4005798"/>
            <a:ext cx="1080000" cy="1080000"/>
            <a:chOff x="5326" y="2494"/>
            <a:chExt cx="340" cy="340"/>
          </a:xfrm>
          <a:solidFill>
            <a:schemeClr val="accent6"/>
          </a:solidFill>
        </p:grpSpPr>
        <p:sp>
          <p:nvSpPr>
            <p:cNvPr id="12" name="Freeform 542">
              <a:extLst>
                <a:ext uri="{FF2B5EF4-FFF2-40B4-BE49-F238E27FC236}">
                  <a16:creationId xmlns="" xmlns:a16="http://schemas.microsoft.com/office/drawing/2014/main" id="{66FEADD0-FEC4-4628-93D7-5927B3212D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0" y="2558"/>
              <a:ext cx="132" cy="212"/>
            </a:xfrm>
            <a:custGeom>
              <a:avLst/>
              <a:gdLst>
                <a:gd name="T0" fmla="*/ 99 w 199"/>
                <a:gd name="T1" fmla="*/ 0 h 320"/>
                <a:gd name="T2" fmla="*/ 99 w 199"/>
                <a:gd name="T3" fmla="*/ 0 h 320"/>
                <a:gd name="T4" fmla="*/ 99 w 199"/>
                <a:gd name="T5" fmla="*/ 0 h 320"/>
                <a:gd name="T6" fmla="*/ 99 w 199"/>
                <a:gd name="T7" fmla="*/ 0 h 320"/>
                <a:gd name="T8" fmla="*/ 98 w 199"/>
                <a:gd name="T9" fmla="*/ 0 h 320"/>
                <a:gd name="T10" fmla="*/ 0 w 199"/>
                <a:gd name="T11" fmla="*/ 95 h 320"/>
                <a:gd name="T12" fmla="*/ 19 w 199"/>
                <a:gd name="T13" fmla="*/ 158 h 320"/>
                <a:gd name="T14" fmla="*/ 45 w 199"/>
                <a:gd name="T15" fmla="*/ 213 h 320"/>
                <a:gd name="T16" fmla="*/ 45 w 199"/>
                <a:gd name="T17" fmla="*/ 245 h 320"/>
                <a:gd name="T18" fmla="*/ 46 w 199"/>
                <a:gd name="T19" fmla="*/ 246 h 320"/>
                <a:gd name="T20" fmla="*/ 45 w 199"/>
                <a:gd name="T21" fmla="*/ 247 h 320"/>
                <a:gd name="T22" fmla="*/ 56 w 199"/>
                <a:gd name="T23" fmla="*/ 311 h 320"/>
                <a:gd name="T24" fmla="*/ 67 w 199"/>
                <a:gd name="T25" fmla="*/ 320 h 320"/>
                <a:gd name="T26" fmla="*/ 131 w 199"/>
                <a:gd name="T27" fmla="*/ 320 h 320"/>
                <a:gd name="T28" fmla="*/ 141 w 199"/>
                <a:gd name="T29" fmla="*/ 311 h 320"/>
                <a:gd name="T30" fmla="*/ 152 w 199"/>
                <a:gd name="T31" fmla="*/ 247 h 320"/>
                <a:gd name="T32" fmla="*/ 152 w 199"/>
                <a:gd name="T33" fmla="*/ 246 h 320"/>
                <a:gd name="T34" fmla="*/ 152 w 199"/>
                <a:gd name="T35" fmla="*/ 245 h 320"/>
                <a:gd name="T36" fmla="*/ 152 w 199"/>
                <a:gd name="T37" fmla="*/ 213 h 320"/>
                <a:gd name="T38" fmla="*/ 179 w 199"/>
                <a:gd name="T39" fmla="*/ 158 h 320"/>
                <a:gd name="T40" fmla="*/ 199 w 199"/>
                <a:gd name="T41" fmla="*/ 95 h 320"/>
                <a:gd name="T42" fmla="*/ 99 w 199"/>
                <a:gd name="T43" fmla="*/ 0 h 320"/>
                <a:gd name="T44" fmla="*/ 122 w 199"/>
                <a:gd name="T45" fmla="*/ 298 h 320"/>
                <a:gd name="T46" fmla="*/ 76 w 199"/>
                <a:gd name="T47" fmla="*/ 298 h 320"/>
                <a:gd name="T48" fmla="*/ 69 w 199"/>
                <a:gd name="T49" fmla="*/ 256 h 320"/>
                <a:gd name="T50" fmla="*/ 129 w 199"/>
                <a:gd name="T51" fmla="*/ 256 h 320"/>
                <a:gd name="T52" fmla="*/ 122 w 199"/>
                <a:gd name="T53" fmla="*/ 298 h 320"/>
                <a:gd name="T54" fmla="*/ 161 w 199"/>
                <a:gd name="T55" fmla="*/ 147 h 320"/>
                <a:gd name="T56" fmla="*/ 131 w 199"/>
                <a:gd name="T57" fmla="*/ 213 h 320"/>
                <a:gd name="T58" fmla="*/ 131 w 199"/>
                <a:gd name="T59" fmla="*/ 234 h 320"/>
                <a:gd name="T60" fmla="*/ 109 w 199"/>
                <a:gd name="T61" fmla="*/ 234 h 320"/>
                <a:gd name="T62" fmla="*/ 109 w 199"/>
                <a:gd name="T63" fmla="*/ 153 h 320"/>
                <a:gd name="T64" fmla="*/ 128 w 199"/>
                <a:gd name="T65" fmla="*/ 135 h 320"/>
                <a:gd name="T66" fmla="*/ 128 w 199"/>
                <a:gd name="T67" fmla="*/ 120 h 320"/>
                <a:gd name="T68" fmla="*/ 112 w 199"/>
                <a:gd name="T69" fmla="*/ 120 h 320"/>
                <a:gd name="T70" fmla="*/ 99 w 199"/>
                <a:gd name="T71" fmla="*/ 134 h 320"/>
                <a:gd name="T72" fmla="*/ 85 w 199"/>
                <a:gd name="T73" fmla="*/ 120 h 320"/>
                <a:gd name="T74" fmla="*/ 70 w 199"/>
                <a:gd name="T75" fmla="*/ 120 h 320"/>
                <a:gd name="T76" fmla="*/ 70 w 199"/>
                <a:gd name="T77" fmla="*/ 135 h 320"/>
                <a:gd name="T78" fmla="*/ 88 w 199"/>
                <a:gd name="T79" fmla="*/ 153 h 320"/>
                <a:gd name="T80" fmla="*/ 88 w 199"/>
                <a:gd name="T81" fmla="*/ 234 h 320"/>
                <a:gd name="T82" fmla="*/ 67 w 199"/>
                <a:gd name="T83" fmla="*/ 234 h 320"/>
                <a:gd name="T84" fmla="*/ 67 w 199"/>
                <a:gd name="T85" fmla="*/ 213 h 320"/>
                <a:gd name="T86" fmla="*/ 37 w 199"/>
                <a:gd name="T87" fmla="*/ 146 h 320"/>
                <a:gd name="T88" fmla="*/ 21 w 199"/>
                <a:gd name="T89" fmla="*/ 95 h 320"/>
                <a:gd name="T90" fmla="*/ 99 w 199"/>
                <a:gd name="T91" fmla="*/ 21 h 320"/>
                <a:gd name="T92" fmla="*/ 177 w 199"/>
                <a:gd name="T93" fmla="*/ 95 h 320"/>
                <a:gd name="T94" fmla="*/ 161 w 199"/>
                <a:gd name="T95" fmla="*/ 14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320">
                  <a:moveTo>
                    <a:pt x="99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8" y="0"/>
                  </a:cubicBezTo>
                  <a:cubicBezTo>
                    <a:pt x="45" y="0"/>
                    <a:pt x="0" y="44"/>
                    <a:pt x="0" y="95"/>
                  </a:cubicBezTo>
                  <a:cubicBezTo>
                    <a:pt x="0" y="129"/>
                    <a:pt x="18" y="157"/>
                    <a:pt x="19" y="158"/>
                  </a:cubicBezTo>
                  <a:cubicBezTo>
                    <a:pt x="32" y="179"/>
                    <a:pt x="45" y="206"/>
                    <a:pt x="45" y="213"/>
                  </a:cubicBezTo>
                  <a:cubicBezTo>
                    <a:pt x="45" y="245"/>
                    <a:pt x="45" y="245"/>
                    <a:pt x="45" y="245"/>
                  </a:cubicBezTo>
                  <a:cubicBezTo>
                    <a:pt x="45" y="245"/>
                    <a:pt x="45" y="246"/>
                    <a:pt x="46" y="246"/>
                  </a:cubicBezTo>
                  <a:cubicBezTo>
                    <a:pt x="46" y="246"/>
                    <a:pt x="45" y="246"/>
                    <a:pt x="45" y="247"/>
                  </a:cubicBezTo>
                  <a:cubicBezTo>
                    <a:pt x="56" y="311"/>
                    <a:pt x="56" y="311"/>
                    <a:pt x="56" y="311"/>
                  </a:cubicBezTo>
                  <a:cubicBezTo>
                    <a:pt x="57" y="316"/>
                    <a:pt x="61" y="320"/>
                    <a:pt x="67" y="320"/>
                  </a:cubicBezTo>
                  <a:cubicBezTo>
                    <a:pt x="131" y="320"/>
                    <a:pt x="131" y="320"/>
                    <a:pt x="131" y="320"/>
                  </a:cubicBezTo>
                  <a:cubicBezTo>
                    <a:pt x="136" y="320"/>
                    <a:pt x="140" y="316"/>
                    <a:pt x="141" y="311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6"/>
                    <a:pt x="152" y="246"/>
                    <a:pt x="152" y="246"/>
                  </a:cubicBezTo>
                  <a:cubicBezTo>
                    <a:pt x="152" y="246"/>
                    <a:pt x="152" y="245"/>
                    <a:pt x="152" y="245"/>
                  </a:cubicBezTo>
                  <a:cubicBezTo>
                    <a:pt x="152" y="213"/>
                    <a:pt x="152" y="213"/>
                    <a:pt x="152" y="213"/>
                  </a:cubicBezTo>
                  <a:cubicBezTo>
                    <a:pt x="152" y="206"/>
                    <a:pt x="166" y="179"/>
                    <a:pt x="179" y="158"/>
                  </a:cubicBezTo>
                  <a:cubicBezTo>
                    <a:pt x="180" y="157"/>
                    <a:pt x="199" y="129"/>
                    <a:pt x="199" y="95"/>
                  </a:cubicBezTo>
                  <a:cubicBezTo>
                    <a:pt x="199" y="44"/>
                    <a:pt x="153" y="0"/>
                    <a:pt x="99" y="0"/>
                  </a:cubicBezTo>
                  <a:close/>
                  <a:moveTo>
                    <a:pt x="122" y="298"/>
                  </a:moveTo>
                  <a:cubicBezTo>
                    <a:pt x="76" y="298"/>
                    <a:pt x="76" y="298"/>
                    <a:pt x="76" y="298"/>
                  </a:cubicBezTo>
                  <a:cubicBezTo>
                    <a:pt x="69" y="256"/>
                    <a:pt x="69" y="256"/>
                    <a:pt x="69" y="256"/>
                  </a:cubicBezTo>
                  <a:cubicBezTo>
                    <a:pt x="129" y="256"/>
                    <a:pt x="129" y="256"/>
                    <a:pt x="129" y="256"/>
                  </a:cubicBezTo>
                  <a:lnTo>
                    <a:pt x="122" y="298"/>
                  </a:lnTo>
                  <a:close/>
                  <a:moveTo>
                    <a:pt x="161" y="147"/>
                  </a:moveTo>
                  <a:cubicBezTo>
                    <a:pt x="154" y="158"/>
                    <a:pt x="131" y="196"/>
                    <a:pt x="131" y="213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09" y="234"/>
                    <a:pt x="109" y="234"/>
                    <a:pt x="109" y="234"/>
                  </a:cubicBezTo>
                  <a:cubicBezTo>
                    <a:pt x="109" y="153"/>
                    <a:pt x="109" y="153"/>
                    <a:pt x="109" y="153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32" y="131"/>
                    <a:pt x="132" y="124"/>
                    <a:pt x="128" y="120"/>
                  </a:cubicBezTo>
                  <a:cubicBezTo>
                    <a:pt x="123" y="116"/>
                    <a:pt x="117" y="116"/>
                    <a:pt x="112" y="120"/>
                  </a:cubicBezTo>
                  <a:cubicBezTo>
                    <a:pt x="99" y="134"/>
                    <a:pt x="99" y="134"/>
                    <a:pt x="99" y="134"/>
                  </a:cubicBezTo>
                  <a:cubicBezTo>
                    <a:pt x="85" y="120"/>
                    <a:pt x="85" y="120"/>
                    <a:pt x="85" y="120"/>
                  </a:cubicBezTo>
                  <a:cubicBezTo>
                    <a:pt x="81" y="116"/>
                    <a:pt x="74" y="116"/>
                    <a:pt x="70" y="120"/>
                  </a:cubicBezTo>
                  <a:cubicBezTo>
                    <a:pt x="66" y="124"/>
                    <a:pt x="66" y="131"/>
                    <a:pt x="70" y="135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234"/>
                    <a:pt x="88" y="234"/>
                    <a:pt x="88" y="234"/>
                  </a:cubicBezTo>
                  <a:cubicBezTo>
                    <a:pt x="67" y="234"/>
                    <a:pt x="67" y="234"/>
                    <a:pt x="67" y="234"/>
                  </a:cubicBezTo>
                  <a:cubicBezTo>
                    <a:pt x="67" y="213"/>
                    <a:pt x="67" y="213"/>
                    <a:pt x="67" y="213"/>
                  </a:cubicBezTo>
                  <a:cubicBezTo>
                    <a:pt x="67" y="196"/>
                    <a:pt x="44" y="158"/>
                    <a:pt x="37" y="146"/>
                  </a:cubicBezTo>
                  <a:cubicBezTo>
                    <a:pt x="37" y="146"/>
                    <a:pt x="21" y="123"/>
                    <a:pt x="21" y="95"/>
                  </a:cubicBezTo>
                  <a:cubicBezTo>
                    <a:pt x="21" y="55"/>
                    <a:pt x="57" y="21"/>
                    <a:pt x="99" y="21"/>
                  </a:cubicBezTo>
                  <a:cubicBezTo>
                    <a:pt x="141" y="21"/>
                    <a:pt x="177" y="55"/>
                    <a:pt x="177" y="95"/>
                  </a:cubicBezTo>
                  <a:cubicBezTo>
                    <a:pt x="177" y="122"/>
                    <a:pt x="161" y="146"/>
                    <a:pt x="161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" name="Freeform 543">
              <a:extLst>
                <a:ext uri="{FF2B5EF4-FFF2-40B4-BE49-F238E27FC236}">
                  <a16:creationId xmlns="" xmlns:a16="http://schemas.microsoft.com/office/drawing/2014/main" id="{FEA8B87E-62E2-4338-BC67-5FE6EE7E82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6" y="2494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4" name="Group 46">
            <a:extLst>
              <a:ext uri="{FF2B5EF4-FFF2-40B4-BE49-F238E27FC236}">
                <a16:creationId xmlns="" xmlns:a16="http://schemas.microsoft.com/office/drawing/2014/main" id="{75CDA28D-714F-4293-8F5F-69355F46E7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18900" y="4023932"/>
            <a:ext cx="1080000" cy="1080000"/>
            <a:chOff x="3479" y="-1"/>
            <a:chExt cx="340" cy="340"/>
          </a:xfrm>
          <a:solidFill>
            <a:schemeClr val="accent1"/>
          </a:solidFill>
        </p:grpSpPr>
        <p:sp>
          <p:nvSpPr>
            <p:cNvPr id="15" name="Freeform 47">
              <a:extLst>
                <a:ext uri="{FF2B5EF4-FFF2-40B4-BE49-F238E27FC236}">
                  <a16:creationId xmlns="" xmlns:a16="http://schemas.microsoft.com/office/drawing/2014/main" id="{0CBBB7B8-B88F-46A4-AE03-4D7A35A9F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9" y="-1"/>
              <a:ext cx="340" cy="340"/>
            </a:xfrm>
            <a:custGeom>
              <a:avLst/>
              <a:gdLst>
                <a:gd name="T0" fmla="*/ 256 w 512"/>
                <a:gd name="T1" fmla="*/ 22 h 512"/>
                <a:gd name="T2" fmla="*/ 491 w 512"/>
                <a:gd name="T3" fmla="*/ 256 h 512"/>
                <a:gd name="T4" fmla="*/ 256 w 512"/>
                <a:gd name="T5" fmla="*/ 491 h 512"/>
                <a:gd name="T6" fmla="*/ 21 w 512"/>
                <a:gd name="T7" fmla="*/ 256 h 512"/>
                <a:gd name="T8" fmla="*/ 256 w 512"/>
                <a:gd name="T9" fmla="*/ 22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2"/>
                  </a:moveTo>
                  <a:cubicBezTo>
                    <a:pt x="385" y="22"/>
                    <a:pt x="491" y="127"/>
                    <a:pt x="491" y="256"/>
                  </a:cubicBezTo>
                  <a:cubicBezTo>
                    <a:pt x="491" y="386"/>
                    <a:pt x="385" y="491"/>
                    <a:pt x="256" y="491"/>
                  </a:cubicBezTo>
                  <a:cubicBezTo>
                    <a:pt x="127" y="491"/>
                    <a:pt x="21" y="386"/>
                    <a:pt x="21" y="256"/>
                  </a:cubicBezTo>
                  <a:cubicBezTo>
                    <a:pt x="21" y="127"/>
                    <a:pt x="127" y="22"/>
                    <a:pt x="256" y="22"/>
                  </a:cubicBezTo>
                  <a:moveTo>
                    <a:pt x="256" y="0"/>
                  </a:moveTo>
                  <a:cubicBezTo>
                    <a:pt x="115" y="0"/>
                    <a:pt x="0" y="115"/>
                    <a:pt x="0" y="256"/>
                  </a:cubicBezTo>
                  <a:cubicBezTo>
                    <a:pt x="0" y="398"/>
                    <a:pt x="115" y="512"/>
                    <a:pt x="256" y="512"/>
                  </a:cubicBezTo>
                  <a:cubicBezTo>
                    <a:pt x="397" y="512"/>
                    <a:pt x="512" y="398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Freeform 48">
              <a:extLst>
                <a:ext uri="{FF2B5EF4-FFF2-40B4-BE49-F238E27FC236}">
                  <a16:creationId xmlns="" xmlns:a16="http://schemas.microsoft.com/office/drawing/2014/main" id="{85297C33-6288-48DE-95BB-FC47E74FD9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1" y="63"/>
              <a:ext cx="156" cy="212"/>
            </a:xfrm>
            <a:custGeom>
              <a:avLst/>
              <a:gdLst>
                <a:gd name="T0" fmla="*/ 234 w 234"/>
                <a:gd name="T1" fmla="*/ 107 h 320"/>
                <a:gd name="T2" fmla="*/ 224 w 234"/>
                <a:gd name="T3" fmla="*/ 96 h 320"/>
                <a:gd name="T4" fmla="*/ 224 w 234"/>
                <a:gd name="T5" fmla="*/ 22 h 320"/>
                <a:gd name="T6" fmla="*/ 234 w 234"/>
                <a:gd name="T7" fmla="*/ 11 h 320"/>
                <a:gd name="T8" fmla="*/ 224 w 234"/>
                <a:gd name="T9" fmla="*/ 0 h 320"/>
                <a:gd name="T10" fmla="*/ 10 w 234"/>
                <a:gd name="T11" fmla="*/ 0 h 320"/>
                <a:gd name="T12" fmla="*/ 0 w 234"/>
                <a:gd name="T13" fmla="*/ 11 h 320"/>
                <a:gd name="T14" fmla="*/ 10 w 234"/>
                <a:gd name="T15" fmla="*/ 22 h 320"/>
                <a:gd name="T16" fmla="*/ 10 w 234"/>
                <a:gd name="T17" fmla="*/ 96 h 320"/>
                <a:gd name="T18" fmla="*/ 0 w 234"/>
                <a:gd name="T19" fmla="*/ 107 h 320"/>
                <a:gd name="T20" fmla="*/ 10 w 234"/>
                <a:gd name="T21" fmla="*/ 118 h 320"/>
                <a:gd name="T22" fmla="*/ 10 w 234"/>
                <a:gd name="T23" fmla="*/ 192 h 320"/>
                <a:gd name="T24" fmla="*/ 0 w 234"/>
                <a:gd name="T25" fmla="*/ 203 h 320"/>
                <a:gd name="T26" fmla="*/ 10 w 234"/>
                <a:gd name="T27" fmla="*/ 214 h 320"/>
                <a:gd name="T28" fmla="*/ 10 w 234"/>
                <a:gd name="T29" fmla="*/ 299 h 320"/>
                <a:gd name="T30" fmla="*/ 0 w 234"/>
                <a:gd name="T31" fmla="*/ 310 h 320"/>
                <a:gd name="T32" fmla="*/ 10 w 234"/>
                <a:gd name="T33" fmla="*/ 320 h 320"/>
                <a:gd name="T34" fmla="*/ 224 w 234"/>
                <a:gd name="T35" fmla="*/ 320 h 320"/>
                <a:gd name="T36" fmla="*/ 234 w 234"/>
                <a:gd name="T37" fmla="*/ 310 h 320"/>
                <a:gd name="T38" fmla="*/ 224 w 234"/>
                <a:gd name="T39" fmla="*/ 299 h 320"/>
                <a:gd name="T40" fmla="*/ 224 w 234"/>
                <a:gd name="T41" fmla="*/ 214 h 320"/>
                <a:gd name="T42" fmla="*/ 234 w 234"/>
                <a:gd name="T43" fmla="*/ 203 h 320"/>
                <a:gd name="T44" fmla="*/ 224 w 234"/>
                <a:gd name="T45" fmla="*/ 192 h 320"/>
                <a:gd name="T46" fmla="*/ 224 w 234"/>
                <a:gd name="T47" fmla="*/ 118 h 320"/>
                <a:gd name="T48" fmla="*/ 234 w 234"/>
                <a:gd name="T49" fmla="*/ 107 h 320"/>
                <a:gd name="T50" fmla="*/ 32 w 234"/>
                <a:gd name="T51" fmla="*/ 22 h 320"/>
                <a:gd name="T52" fmla="*/ 202 w 234"/>
                <a:gd name="T53" fmla="*/ 22 h 320"/>
                <a:gd name="T54" fmla="*/ 202 w 234"/>
                <a:gd name="T55" fmla="*/ 96 h 320"/>
                <a:gd name="T56" fmla="*/ 32 w 234"/>
                <a:gd name="T57" fmla="*/ 96 h 320"/>
                <a:gd name="T58" fmla="*/ 32 w 234"/>
                <a:gd name="T59" fmla="*/ 22 h 320"/>
                <a:gd name="T60" fmla="*/ 202 w 234"/>
                <a:gd name="T61" fmla="*/ 299 h 320"/>
                <a:gd name="T62" fmla="*/ 32 w 234"/>
                <a:gd name="T63" fmla="*/ 299 h 320"/>
                <a:gd name="T64" fmla="*/ 32 w 234"/>
                <a:gd name="T65" fmla="*/ 214 h 320"/>
                <a:gd name="T66" fmla="*/ 202 w 234"/>
                <a:gd name="T67" fmla="*/ 214 h 320"/>
                <a:gd name="T68" fmla="*/ 202 w 234"/>
                <a:gd name="T69" fmla="*/ 299 h 320"/>
                <a:gd name="T70" fmla="*/ 202 w 234"/>
                <a:gd name="T71" fmla="*/ 192 h 320"/>
                <a:gd name="T72" fmla="*/ 32 w 234"/>
                <a:gd name="T73" fmla="*/ 192 h 320"/>
                <a:gd name="T74" fmla="*/ 32 w 234"/>
                <a:gd name="T75" fmla="*/ 118 h 320"/>
                <a:gd name="T76" fmla="*/ 202 w 234"/>
                <a:gd name="T77" fmla="*/ 118 h 320"/>
                <a:gd name="T78" fmla="*/ 202 w 234"/>
                <a:gd name="T79" fmla="*/ 19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4" h="320">
                  <a:moveTo>
                    <a:pt x="234" y="107"/>
                  </a:moveTo>
                  <a:cubicBezTo>
                    <a:pt x="234" y="101"/>
                    <a:pt x="230" y="96"/>
                    <a:pt x="224" y="96"/>
                  </a:cubicBezTo>
                  <a:cubicBezTo>
                    <a:pt x="224" y="22"/>
                    <a:pt x="224" y="22"/>
                    <a:pt x="224" y="22"/>
                  </a:cubicBezTo>
                  <a:cubicBezTo>
                    <a:pt x="230" y="22"/>
                    <a:pt x="234" y="17"/>
                    <a:pt x="234" y="11"/>
                  </a:cubicBezTo>
                  <a:cubicBezTo>
                    <a:pt x="234" y="5"/>
                    <a:pt x="230" y="0"/>
                    <a:pt x="22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2"/>
                    <a:pt x="10" y="22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4" y="96"/>
                    <a:pt x="0" y="101"/>
                    <a:pt x="0" y="107"/>
                  </a:cubicBezTo>
                  <a:cubicBezTo>
                    <a:pt x="0" y="113"/>
                    <a:pt x="4" y="118"/>
                    <a:pt x="10" y="118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4" y="192"/>
                    <a:pt x="0" y="197"/>
                    <a:pt x="0" y="203"/>
                  </a:cubicBezTo>
                  <a:cubicBezTo>
                    <a:pt x="0" y="209"/>
                    <a:pt x="4" y="214"/>
                    <a:pt x="10" y="214"/>
                  </a:cubicBezTo>
                  <a:cubicBezTo>
                    <a:pt x="10" y="299"/>
                    <a:pt x="10" y="299"/>
                    <a:pt x="10" y="299"/>
                  </a:cubicBezTo>
                  <a:cubicBezTo>
                    <a:pt x="4" y="299"/>
                    <a:pt x="0" y="304"/>
                    <a:pt x="0" y="310"/>
                  </a:cubicBezTo>
                  <a:cubicBezTo>
                    <a:pt x="0" y="316"/>
                    <a:pt x="4" y="320"/>
                    <a:pt x="10" y="320"/>
                  </a:cubicBezTo>
                  <a:cubicBezTo>
                    <a:pt x="224" y="320"/>
                    <a:pt x="224" y="320"/>
                    <a:pt x="224" y="320"/>
                  </a:cubicBezTo>
                  <a:cubicBezTo>
                    <a:pt x="230" y="320"/>
                    <a:pt x="234" y="316"/>
                    <a:pt x="234" y="310"/>
                  </a:cubicBezTo>
                  <a:cubicBezTo>
                    <a:pt x="234" y="304"/>
                    <a:pt x="230" y="299"/>
                    <a:pt x="224" y="299"/>
                  </a:cubicBezTo>
                  <a:cubicBezTo>
                    <a:pt x="224" y="214"/>
                    <a:pt x="224" y="214"/>
                    <a:pt x="224" y="214"/>
                  </a:cubicBezTo>
                  <a:cubicBezTo>
                    <a:pt x="230" y="214"/>
                    <a:pt x="234" y="209"/>
                    <a:pt x="234" y="203"/>
                  </a:cubicBezTo>
                  <a:cubicBezTo>
                    <a:pt x="234" y="197"/>
                    <a:pt x="230" y="192"/>
                    <a:pt x="224" y="192"/>
                  </a:cubicBezTo>
                  <a:cubicBezTo>
                    <a:pt x="224" y="118"/>
                    <a:pt x="224" y="118"/>
                    <a:pt x="224" y="118"/>
                  </a:cubicBezTo>
                  <a:cubicBezTo>
                    <a:pt x="230" y="118"/>
                    <a:pt x="234" y="113"/>
                    <a:pt x="234" y="107"/>
                  </a:cubicBezTo>
                  <a:close/>
                  <a:moveTo>
                    <a:pt x="32" y="22"/>
                  </a:moveTo>
                  <a:cubicBezTo>
                    <a:pt x="202" y="22"/>
                    <a:pt x="202" y="22"/>
                    <a:pt x="202" y="22"/>
                  </a:cubicBezTo>
                  <a:cubicBezTo>
                    <a:pt x="202" y="96"/>
                    <a:pt x="202" y="96"/>
                    <a:pt x="202" y="96"/>
                  </a:cubicBezTo>
                  <a:cubicBezTo>
                    <a:pt x="32" y="96"/>
                    <a:pt x="32" y="96"/>
                    <a:pt x="32" y="96"/>
                  </a:cubicBezTo>
                  <a:lnTo>
                    <a:pt x="32" y="22"/>
                  </a:lnTo>
                  <a:close/>
                  <a:moveTo>
                    <a:pt x="202" y="299"/>
                  </a:moveTo>
                  <a:cubicBezTo>
                    <a:pt x="32" y="299"/>
                    <a:pt x="32" y="299"/>
                    <a:pt x="32" y="299"/>
                  </a:cubicBezTo>
                  <a:cubicBezTo>
                    <a:pt x="32" y="214"/>
                    <a:pt x="32" y="214"/>
                    <a:pt x="32" y="214"/>
                  </a:cubicBezTo>
                  <a:cubicBezTo>
                    <a:pt x="202" y="214"/>
                    <a:pt x="202" y="214"/>
                    <a:pt x="202" y="214"/>
                  </a:cubicBezTo>
                  <a:lnTo>
                    <a:pt x="202" y="299"/>
                  </a:lnTo>
                  <a:close/>
                  <a:moveTo>
                    <a:pt x="202" y="192"/>
                  </a:moveTo>
                  <a:cubicBezTo>
                    <a:pt x="32" y="192"/>
                    <a:pt x="32" y="192"/>
                    <a:pt x="32" y="192"/>
                  </a:cubicBezTo>
                  <a:cubicBezTo>
                    <a:pt x="32" y="118"/>
                    <a:pt x="32" y="118"/>
                    <a:pt x="32" y="118"/>
                  </a:cubicBezTo>
                  <a:cubicBezTo>
                    <a:pt x="202" y="118"/>
                    <a:pt x="202" y="118"/>
                    <a:pt x="202" y="118"/>
                  </a:cubicBezTo>
                  <a:lnTo>
                    <a:pt x="202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7" name="Group 657">
            <a:extLst>
              <a:ext uri="{FF2B5EF4-FFF2-40B4-BE49-F238E27FC236}">
                <a16:creationId xmlns="" xmlns:a16="http://schemas.microsoft.com/office/drawing/2014/main" id="{1C9BD044-5E20-4119-B713-94247C6921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15158" y="4004738"/>
            <a:ext cx="1083177" cy="1080000"/>
            <a:chOff x="2738" y="2314"/>
            <a:chExt cx="341" cy="340"/>
          </a:xfrm>
          <a:solidFill>
            <a:schemeClr val="accent1"/>
          </a:solidFill>
        </p:grpSpPr>
        <p:sp>
          <p:nvSpPr>
            <p:cNvPr id="18" name="Freeform 658">
              <a:extLst>
                <a:ext uri="{FF2B5EF4-FFF2-40B4-BE49-F238E27FC236}">
                  <a16:creationId xmlns="" xmlns:a16="http://schemas.microsoft.com/office/drawing/2014/main" id="{21A0C6FD-6DA9-46E4-A6CC-BF16FEAE90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8" y="2314"/>
              <a:ext cx="341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Freeform 659">
              <a:extLst>
                <a:ext uri="{FF2B5EF4-FFF2-40B4-BE49-F238E27FC236}">
                  <a16:creationId xmlns="" xmlns:a16="http://schemas.microsoft.com/office/drawing/2014/main" id="{E28A8391-CA77-4A5D-8E76-204033B766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2" y="2420"/>
              <a:ext cx="213" cy="142"/>
            </a:xfrm>
            <a:custGeom>
              <a:avLst/>
              <a:gdLst>
                <a:gd name="T0" fmla="*/ 288 w 320"/>
                <a:gd name="T1" fmla="*/ 64 h 213"/>
                <a:gd name="T2" fmla="*/ 234 w 320"/>
                <a:gd name="T3" fmla="*/ 64 h 213"/>
                <a:gd name="T4" fmla="*/ 234 w 320"/>
                <a:gd name="T5" fmla="*/ 10 h 213"/>
                <a:gd name="T6" fmla="*/ 224 w 320"/>
                <a:gd name="T7" fmla="*/ 0 h 213"/>
                <a:gd name="T8" fmla="*/ 10 w 320"/>
                <a:gd name="T9" fmla="*/ 0 h 213"/>
                <a:gd name="T10" fmla="*/ 0 w 320"/>
                <a:gd name="T11" fmla="*/ 10 h 213"/>
                <a:gd name="T12" fmla="*/ 0 w 320"/>
                <a:gd name="T13" fmla="*/ 181 h 213"/>
                <a:gd name="T14" fmla="*/ 10 w 320"/>
                <a:gd name="T15" fmla="*/ 192 h 213"/>
                <a:gd name="T16" fmla="*/ 34 w 320"/>
                <a:gd name="T17" fmla="*/ 192 h 213"/>
                <a:gd name="T18" fmla="*/ 64 w 320"/>
                <a:gd name="T19" fmla="*/ 213 h 213"/>
                <a:gd name="T20" fmla="*/ 94 w 320"/>
                <a:gd name="T21" fmla="*/ 192 h 213"/>
                <a:gd name="T22" fmla="*/ 215 w 320"/>
                <a:gd name="T23" fmla="*/ 192 h 213"/>
                <a:gd name="T24" fmla="*/ 245 w 320"/>
                <a:gd name="T25" fmla="*/ 213 h 213"/>
                <a:gd name="T26" fmla="*/ 275 w 320"/>
                <a:gd name="T27" fmla="*/ 192 h 213"/>
                <a:gd name="T28" fmla="*/ 309 w 320"/>
                <a:gd name="T29" fmla="*/ 192 h 213"/>
                <a:gd name="T30" fmla="*/ 320 w 320"/>
                <a:gd name="T31" fmla="*/ 181 h 213"/>
                <a:gd name="T32" fmla="*/ 320 w 320"/>
                <a:gd name="T33" fmla="*/ 96 h 213"/>
                <a:gd name="T34" fmla="*/ 288 w 320"/>
                <a:gd name="T35" fmla="*/ 64 h 213"/>
                <a:gd name="T36" fmla="*/ 64 w 320"/>
                <a:gd name="T37" fmla="*/ 192 h 213"/>
                <a:gd name="T38" fmla="*/ 53 w 320"/>
                <a:gd name="T39" fmla="*/ 181 h 213"/>
                <a:gd name="T40" fmla="*/ 64 w 320"/>
                <a:gd name="T41" fmla="*/ 170 h 213"/>
                <a:gd name="T42" fmla="*/ 74 w 320"/>
                <a:gd name="T43" fmla="*/ 181 h 213"/>
                <a:gd name="T44" fmla="*/ 64 w 320"/>
                <a:gd name="T45" fmla="*/ 192 h 213"/>
                <a:gd name="T46" fmla="*/ 245 w 320"/>
                <a:gd name="T47" fmla="*/ 192 h 213"/>
                <a:gd name="T48" fmla="*/ 234 w 320"/>
                <a:gd name="T49" fmla="*/ 181 h 213"/>
                <a:gd name="T50" fmla="*/ 245 w 320"/>
                <a:gd name="T51" fmla="*/ 170 h 213"/>
                <a:gd name="T52" fmla="*/ 256 w 320"/>
                <a:gd name="T53" fmla="*/ 181 h 213"/>
                <a:gd name="T54" fmla="*/ 245 w 320"/>
                <a:gd name="T55" fmla="*/ 192 h 213"/>
                <a:gd name="T56" fmla="*/ 298 w 320"/>
                <a:gd name="T57" fmla="*/ 170 h 213"/>
                <a:gd name="T58" fmla="*/ 275 w 320"/>
                <a:gd name="T59" fmla="*/ 170 h 213"/>
                <a:gd name="T60" fmla="*/ 245 w 320"/>
                <a:gd name="T61" fmla="*/ 149 h 213"/>
                <a:gd name="T62" fmla="*/ 215 w 320"/>
                <a:gd name="T63" fmla="*/ 170 h 213"/>
                <a:gd name="T64" fmla="*/ 94 w 320"/>
                <a:gd name="T65" fmla="*/ 170 h 213"/>
                <a:gd name="T66" fmla="*/ 64 w 320"/>
                <a:gd name="T67" fmla="*/ 149 h 213"/>
                <a:gd name="T68" fmla="*/ 34 w 320"/>
                <a:gd name="T69" fmla="*/ 170 h 213"/>
                <a:gd name="T70" fmla="*/ 21 w 320"/>
                <a:gd name="T71" fmla="*/ 170 h 213"/>
                <a:gd name="T72" fmla="*/ 21 w 320"/>
                <a:gd name="T73" fmla="*/ 21 h 213"/>
                <a:gd name="T74" fmla="*/ 213 w 320"/>
                <a:gd name="T75" fmla="*/ 21 h 213"/>
                <a:gd name="T76" fmla="*/ 213 w 320"/>
                <a:gd name="T77" fmla="*/ 117 h 213"/>
                <a:gd name="T78" fmla="*/ 224 w 320"/>
                <a:gd name="T79" fmla="*/ 128 h 213"/>
                <a:gd name="T80" fmla="*/ 234 w 320"/>
                <a:gd name="T81" fmla="*/ 117 h 213"/>
                <a:gd name="T82" fmla="*/ 234 w 320"/>
                <a:gd name="T83" fmla="*/ 85 h 213"/>
                <a:gd name="T84" fmla="*/ 288 w 320"/>
                <a:gd name="T85" fmla="*/ 85 h 213"/>
                <a:gd name="T86" fmla="*/ 298 w 320"/>
                <a:gd name="T87" fmla="*/ 96 h 213"/>
                <a:gd name="T88" fmla="*/ 298 w 320"/>
                <a:gd name="T89" fmla="*/ 17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0" h="213">
                  <a:moveTo>
                    <a:pt x="288" y="64"/>
                  </a:moveTo>
                  <a:cubicBezTo>
                    <a:pt x="234" y="64"/>
                    <a:pt x="234" y="64"/>
                    <a:pt x="234" y="64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4"/>
                    <a:pt x="230" y="0"/>
                    <a:pt x="22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4" y="192"/>
                    <a:pt x="10" y="192"/>
                  </a:cubicBezTo>
                  <a:cubicBezTo>
                    <a:pt x="34" y="192"/>
                    <a:pt x="34" y="192"/>
                    <a:pt x="34" y="192"/>
                  </a:cubicBezTo>
                  <a:cubicBezTo>
                    <a:pt x="38" y="204"/>
                    <a:pt x="50" y="213"/>
                    <a:pt x="64" y="213"/>
                  </a:cubicBezTo>
                  <a:cubicBezTo>
                    <a:pt x="78" y="213"/>
                    <a:pt x="89" y="204"/>
                    <a:pt x="94" y="192"/>
                  </a:cubicBezTo>
                  <a:cubicBezTo>
                    <a:pt x="215" y="192"/>
                    <a:pt x="215" y="192"/>
                    <a:pt x="215" y="192"/>
                  </a:cubicBezTo>
                  <a:cubicBezTo>
                    <a:pt x="219" y="204"/>
                    <a:pt x="231" y="213"/>
                    <a:pt x="245" y="213"/>
                  </a:cubicBezTo>
                  <a:cubicBezTo>
                    <a:pt x="259" y="213"/>
                    <a:pt x="271" y="204"/>
                    <a:pt x="275" y="192"/>
                  </a:cubicBezTo>
                  <a:cubicBezTo>
                    <a:pt x="309" y="192"/>
                    <a:pt x="309" y="192"/>
                    <a:pt x="309" y="192"/>
                  </a:cubicBezTo>
                  <a:cubicBezTo>
                    <a:pt x="315" y="192"/>
                    <a:pt x="320" y="187"/>
                    <a:pt x="320" y="181"/>
                  </a:cubicBezTo>
                  <a:cubicBezTo>
                    <a:pt x="320" y="96"/>
                    <a:pt x="320" y="96"/>
                    <a:pt x="320" y="96"/>
                  </a:cubicBezTo>
                  <a:cubicBezTo>
                    <a:pt x="320" y="78"/>
                    <a:pt x="305" y="64"/>
                    <a:pt x="288" y="64"/>
                  </a:cubicBezTo>
                  <a:close/>
                  <a:moveTo>
                    <a:pt x="64" y="192"/>
                  </a:moveTo>
                  <a:cubicBezTo>
                    <a:pt x="58" y="192"/>
                    <a:pt x="53" y="187"/>
                    <a:pt x="53" y="181"/>
                  </a:cubicBezTo>
                  <a:cubicBezTo>
                    <a:pt x="53" y="175"/>
                    <a:pt x="58" y="170"/>
                    <a:pt x="64" y="170"/>
                  </a:cubicBezTo>
                  <a:cubicBezTo>
                    <a:pt x="70" y="170"/>
                    <a:pt x="74" y="175"/>
                    <a:pt x="74" y="181"/>
                  </a:cubicBezTo>
                  <a:cubicBezTo>
                    <a:pt x="74" y="187"/>
                    <a:pt x="70" y="192"/>
                    <a:pt x="64" y="192"/>
                  </a:cubicBezTo>
                  <a:close/>
                  <a:moveTo>
                    <a:pt x="245" y="192"/>
                  </a:moveTo>
                  <a:cubicBezTo>
                    <a:pt x="239" y="192"/>
                    <a:pt x="234" y="187"/>
                    <a:pt x="234" y="181"/>
                  </a:cubicBezTo>
                  <a:cubicBezTo>
                    <a:pt x="234" y="175"/>
                    <a:pt x="239" y="170"/>
                    <a:pt x="245" y="170"/>
                  </a:cubicBezTo>
                  <a:cubicBezTo>
                    <a:pt x="251" y="170"/>
                    <a:pt x="256" y="175"/>
                    <a:pt x="256" y="181"/>
                  </a:cubicBezTo>
                  <a:cubicBezTo>
                    <a:pt x="256" y="187"/>
                    <a:pt x="251" y="192"/>
                    <a:pt x="245" y="192"/>
                  </a:cubicBezTo>
                  <a:close/>
                  <a:moveTo>
                    <a:pt x="298" y="170"/>
                  </a:moveTo>
                  <a:cubicBezTo>
                    <a:pt x="275" y="170"/>
                    <a:pt x="275" y="170"/>
                    <a:pt x="275" y="170"/>
                  </a:cubicBezTo>
                  <a:cubicBezTo>
                    <a:pt x="271" y="158"/>
                    <a:pt x="259" y="149"/>
                    <a:pt x="245" y="149"/>
                  </a:cubicBezTo>
                  <a:cubicBezTo>
                    <a:pt x="231" y="149"/>
                    <a:pt x="219" y="158"/>
                    <a:pt x="215" y="170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89" y="158"/>
                    <a:pt x="78" y="149"/>
                    <a:pt x="64" y="149"/>
                  </a:cubicBezTo>
                  <a:cubicBezTo>
                    <a:pt x="50" y="149"/>
                    <a:pt x="38" y="158"/>
                    <a:pt x="34" y="170"/>
                  </a:cubicBezTo>
                  <a:cubicBezTo>
                    <a:pt x="21" y="170"/>
                    <a:pt x="21" y="170"/>
                    <a:pt x="21" y="17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13" y="117"/>
                    <a:pt x="213" y="117"/>
                    <a:pt x="213" y="117"/>
                  </a:cubicBezTo>
                  <a:cubicBezTo>
                    <a:pt x="213" y="123"/>
                    <a:pt x="218" y="128"/>
                    <a:pt x="224" y="128"/>
                  </a:cubicBezTo>
                  <a:cubicBezTo>
                    <a:pt x="230" y="128"/>
                    <a:pt x="234" y="123"/>
                    <a:pt x="234" y="117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288" y="85"/>
                    <a:pt x="288" y="85"/>
                    <a:pt x="288" y="85"/>
                  </a:cubicBezTo>
                  <a:cubicBezTo>
                    <a:pt x="294" y="85"/>
                    <a:pt x="298" y="90"/>
                    <a:pt x="298" y="96"/>
                  </a:cubicBezTo>
                  <a:lnTo>
                    <a:pt x="298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20" name="Group 979">
            <a:extLst>
              <a:ext uri="{FF2B5EF4-FFF2-40B4-BE49-F238E27FC236}">
                <a16:creationId xmlns="" xmlns:a16="http://schemas.microsoft.com/office/drawing/2014/main" id="{3870F8EA-2CD0-4F5F-89C6-D4368D0E4EA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59553" y="3971247"/>
            <a:ext cx="1076837" cy="1080000"/>
            <a:chOff x="2032" y="4237"/>
            <a:chExt cx="340" cy="341"/>
          </a:xfrm>
          <a:solidFill>
            <a:schemeClr val="accent5"/>
          </a:solidFill>
        </p:grpSpPr>
        <p:sp>
          <p:nvSpPr>
            <p:cNvPr id="21" name="Freeform 980">
              <a:extLst>
                <a:ext uri="{FF2B5EF4-FFF2-40B4-BE49-F238E27FC236}">
                  <a16:creationId xmlns="" xmlns:a16="http://schemas.microsoft.com/office/drawing/2014/main" id="{71D06FF7-D550-4A28-B7E4-C07B5E7403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" y="4237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" name="Freeform 981">
              <a:extLst>
                <a:ext uri="{FF2B5EF4-FFF2-40B4-BE49-F238E27FC236}">
                  <a16:creationId xmlns="" xmlns:a16="http://schemas.microsoft.com/office/drawing/2014/main" id="{B3D1DC31-5899-444F-9C62-0BF938423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4471"/>
              <a:ext cx="99" cy="14"/>
            </a:xfrm>
            <a:custGeom>
              <a:avLst/>
              <a:gdLst>
                <a:gd name="T0" fmla="*/ 139 w 149"/>
                <a:gd name="T1" fmla="*/ 0 h 21"/>
                <a:gd name="T2" fmla="*/ 11 w 149"/>
                <a:gd name="T3" fmla="*/ 0 h 21"/>
                <a:gd name="T4" fmla="*/ 0 w 149"/>
                <a:gd name="T5" fmla="*/ 10 h 21"/>
                <a:gd name="T6" fmla="*/ 11 w 149"/>
                <a:gd name="T7" fmla="*/ 21 h 21"/>
                <a:gd name="T8" fmla="*/ 139 w 149"/>
                <a:gd name="T9" fmla="*/ 21 h 21"/>
                <a:gd name="T10" fmla="*/ 149 w 149"/>
                <a:gd name="T11" fmla="*/ 10 h 21"/>
                <a:gd name="T12" fmla="*/ 139 w 149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21">
                  <a:moveTo>
                    <a:pt x="13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45" y="21"/>
                    <a:pt x="149" y="16"/>
                    <a:pt x="149" y="10"/>
                  </a:cubicBezTo>
                  <a:cubicBezTo>
                    <a:pt x="149" y="4"/>
                    <a:pt x="145" y="0"/>
                    <a:pt x="1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Freeform 982">
              <a:extLst>
                <a:ext uri="{FF2B5EF4-FFF2-40B4-BE49-F238E27FC236}">
                  <a16:creationId xmlns="" xmlns:a16="http://schemas.microsoft.com/office/drawing/2014/main" id="{ACE0336A-DBF2-44F7-8C5B-966B740F46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" y="4320"/>
              <a:ext cx="164" cy="165"/>
            </a:xfrm>
            <a:custGeom>
              <a:avLst/>
              <a:gdLst>
                <a:gd name="T0" fmla="*/ 244 w 248"/>
                <a:gd name="T1" fmla="*/ 230 h 248"/>
                <a:gd name="T2" fmla="*/ 148 w 248"/>
                <a:gd name="T3" fmla="*/ 132 h 248"/>
                <a:gd name="T4" fmla="*/ 148 w 248"/>
                <a:gd name="T5" fmla="*/ 132 h 248"/>
                <a:gd name="T6" fmla="*/ 185 w 248"/>
                <a:gd name="T7" fmla="*/ 95 h 248"/>
                <a:gd name="T8" fmla="*/ 193 w 248"/>
                <a:gd name="T9" fmla="*/ 98 h 248"/>
                <a:gd name="T10" fmla="*/ 200 w 248"/>
                <a:gd name="T11" fmla="*/ 95 h 248"/>
                <a:gd name="T12" fmla="*/ 200 w 248"/>
                <a:gd name="T13" fmla="*/ 79 h 248"/>
                <a:gd name="T14" fmla="*/ 125 w 248"/>
                <a:gd name="T15" fmla="*/ 4 h 248"/>
                <a:gd name="T16" fmla="*/ 110 w 248"/>
                <a:gd name="T17" fmla="*/ 4 h 248"/>
                <a:gd name="T18" fmla="*/ 110 w 248"/>
                <a:gd name="T19" fmla="*/ 19 h 248"/>
                <a:gd name="T20" fmla="*/ 19 w 248"/>
                <a:gd name="T21" fmla="*/ 110 h 248"/>
                <a:gd name="T22" fmla="*/ 4 w 248"/>
                <a:gd name="T23" fmla="*/ 110 h 248"/>
                <a:gd name="T24" fmla="*/ 4 w 248"/>
                <a:gd name="T25" fmla="*/ 125 h 248"/>
                <a:gd name="T26" fmla="*/ 80 w 248"/>
                <a:gd name="T27" fmla="*/ 200 h 248"/>
                <a:gd name="T28" fmla="*/ 87 w 248"/>
                <a:gd name="T29" fmla="*/ 203 h 248"/>
                <a:gd name="T30" fmla="*/ 95 w 248"/>
                <a:gd name="T31" fmla="*/ 200 h 248"/>
                <a:gd name="T32" fmla="*/ 95 w 248"/>
                <a:gd name="T33" fmla="*/ 185 h 248"/>
                <a:gd name="T34" fmla="*/ 95 w 248"/>
                <a:gd name="T35" fmla="*/ 185 h 248"/>
                <a:gd name="T36" fmla="*/ 132 w 248"/>
                <a:gd name="T37" fmla="*/ 147 h 248"/>
                <a:gd name="T38" fmla="*/ 229 w 248"/>
                <a:gd name="T39" fmla="*/ 245 h 248"/>
                <a:gd name="T40" fmla="*/ 237 w 248"/>
                <a:gd name="T41" fmla="*/ 248 h 248"/>
                <a:gd name="T42" fmla="*/ 244 w 248"/>
                <a:gd name="T43" fmla="*/ 245 h 248"/>
                <a:gd name="T44" fmla="*/ 244 w 248"/>
                <a:gd name="T45" fmla="*/ 230 h 248"/>
                <a:gd name="T46" fmla="*/ 34 w 248"/>
                <a:gd name="T47" fmla="*/ 125 h 248"/>
                <a:gd name="T48" fmla="*/ 125 w 248"/>
                <a:gd name="T49" fmla="*/ 34 h 248"/>
                <a:gd name="T50" fmla="*/ 170 w 248"/>
                <a:gd name="T51" fmla="*/ 79 h 248"/>
                <a:gd name="T52" fmla="*/ 80 w 248"/>
                <a:gd name="T53" fmla="*/ 170 h 248"/>
                <a:gd name="T54" fmla="*/ 34 w 248"/>
                <a:gd name="T55" fmla="*/ 12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8" h="248">
                  <a:moveTo>
                    <a:pt x="244" y="230"/>
                  </a:moveTo>
                  <a:cubicBezTo>
                    <a:pt x="148" y="132"/>
                    <a:pt x="148" y="132"/>
                    <a:pt x="148" y="132"/>
                  </a:cubicBezTo>
                  <a:cubicBezTo>
                    <a:pt x="148" y="132"/>
                    <a:pt x="148" y="132"/>
                    <a:pt x="148" y="132"/>
                  </a:cubicBezTo>
                  <a:cubicBezTo>
                    <a:pt x="185" y="95"/>
                    <a:pt x="185" y="95"/>
                    <a:pt x="185" y="95"/>
                  </a:cubicBezTo>
                  <a:cubicBezTo>
                    <a:pt x="187" y="97"/>
                    <a:pt x="190" y="98"/>
                    <a:pt x="193" y="98"/>
                  </a:cubicBezTo>
                  <a:cubicBezTo>
                    <a:pt x="196" y="98"/>
                    <a:pt x="198" y="97"/>
                    <a:pt x="200" y="95"/>
                  </a:cubicBezTo>
                  <a:cubicBezTo>
                    <a:pt x="205" y="90"/>
                    <a:pt x="205" y="84"/>
                    <a:pt x="200" y="79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1" y="0"/>
                    <a:pt x="114" y="0"/>
                    <a:pt x="110" y="4"/>
                  </a:cubicBezTo>
                  <a:cubicBezTo>
                    <a:pt x="106" y="8"/>
                    <a:pt x="106" y="15"/>
                    <a:pt x="110" y="19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5" y="105"/>
                    <a:pt x="8" y="105"/>
                    <a:pt x="4" y="110"/>
                  </a:cubicBezTo>
                  <a:cubicBezTo>
                    <a:pt x="0" y="114"/>
                    <a:pt x="0" y="121"/>
                    <a:pt x="4" y="125"/>
                  </a:cubicBezTo>
                  <a:cubicBezTo>
                    <a:pt x="80" y="200"/>
                    <a:pt x="80" y="200"/>
                    <a:pt x="80" y="200"/>
                  </a:cubicBezTo>
                  <a:cubicBezTo>
                    <a:pt x="82" y="202"/>
                    <a:pt x="84" y="203"/>
                    <a:pt x="87" y="203"/>
                  </a:cubicBezTo>
                  <a:cubicBezTo>
                    <a:pt x="90" y="203"/>
                    <a:pt x="93" y="202"/>
                    <a:pt x="95" y="200"/>
                  </a:cubicBezTo>
                  <a:cubicBezTo>
                    <a:pt x="99" y="196"/>
                    <a:pt x="99" y="189"/>
                    <a:pt x="95" y="185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132" y="147"/>
                    <a:pt x="132" y="147"/>
                    <a:pt x="132" y="147"/>
                  </a:cubicBezTo>
                  <a:cubicBezTo>
                    <a:pt x="229" y="245"/>
                    <a:pt x="229" y="245"/>
                    <a:pt x="229" y="245"/>
                  </a:cubicBezTo>
                  <a:cubicBezTo>
                    <a:pt x="231" y="247"/>
                    <a:pt x="234" y="248"/>
                    <a:pt x="237" y="248"/>
                  </a:cubicBezTo>
                  <a:cubicBezTo>
                    <a:pt x="239" y="248"/>
                    <a:pt x="242" y="247"/>
                    <a:pt x="244" y="245"/>
                  </a:cubicBezTo>
                  <a:cubicBezTo>
                    <a:pt x="248" y="241"/>
                    <a:pt x="248" y="234"/>
                    <a:pt x="244" y="230"/>
                  </a:cubicBezTo>
                  <a:close/>
                  <a:moveTo>
                    <a:pt x="34" y="125"/>
                  </a:moveTo>
                  <a:cubicBezTo>
                    <a:pt x="125" y="34"/>
                    <a:pt x="125" y="34"/>
                    <a:pt x="125" y="34"/>
                  </a:cubicBezTo>
                  <a:cubicBezTo>
                    <a:pt x="170" y="79"/>
                    <a:pt x="170" y="79"/>
                    <a:pt x="170" y="79"/>
                  </a:cubicBezTo>
                  <a:cubicBezTo>
                    <a:pt x="80" y="170"/>
                    <a:pt x="80" y="170"/>
                    <a:pt x="80" y="170"/>
                  </a:cubicBezTo>
                  <a:lnTo>
                    <a:pt x="34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24" name="Group 396">
            <a:extLst>
              <a:ext uri="{FF2B5EF4-FFF2-40B4-BE49-F238E27FC236}">
                <a16:creationId xmlns="" xmlns:a16="http://schemas.microsoft.com/office/drawing/2014/main" id="{14EDF22D-1739-4500-9B34-37DF10F137E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66464" y="3971247"/>
            <a:ext cx="1080000" cy="1080000"/>
            <a:chOff x="6602" y="1516"/>
            <a:chExt cx="340" cy="340"/>
          </a:xfrm>
          <a:solidFill>
            <a:schemeClr val="accent5"/>
          </a:solidFill>
        </p:grpSpPr>
        <p:sp>
          <p:nvSpPr>
            <p:cNvPr id="25" name="Freeform 397">
              <a:extLst>
                <a:ext uri="{FF2B5EF4-FFF2-40B4-BE49-F238E27FC236}">
                  <a16:creationId xmlns="" xmlns:a16="http://schemas.microsoft.com/office/drawing/2014/main" id="{EE5CCEDB-B032-4C59-B018-F1EB251662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2" y="1516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Freeform 398">
              <a:extLst>
                <a:ext uri="{FF2B5EF4-FFF2-40B4-BE49-F238E27FC236}">
                  <a16:creationId xmlns="" xmlns:a16="http://schemas.microsoft.com/office/drawing/2014/main" id="{9C0EB750-7B2F-45DA-8E9C-AB234C7678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3" y="1579"/>
              <a:ext cx="216" cy="213"/>
            </a:xfrm>
            <a:custGeom>
              <a:avLst/>
              <a:gdLst>
                <a:gd name="T0" fmla="*/ 205 w 325"/>
                <a:gd name="T1" fmla="*/ 79 h 321"/>
                <a:gd name="T2" fmla="*/ 212 w 325"/>
                <a:gd name="T3" fmla="*/ 82 h 321"/>
                <a:gd name="T4" fmla="*/ 220 w 325"/>
                <a:gd name="T5" fmla="*/ 79 h 321"/>
                <a:gd name="T6" fmla="*/ 220 w 325"/>
                <a:gd name="T7" fmla="*/ 64 h 321"/>
                <a:gd name="T8" fmla="*/ 159 w 325"/>
                <a:gd name="T9" fmla="*/ 4 h 321"/>
                <a:gd name="T10" fmla="*/ 144 w 325"/>
                <a:gd name="T11" fmla="*/ 4 h 321"/>
                <a:gd name="T12" fmla="*/ 144 w 325"/>
                <a:gd name="T13" fmla="*/ 19 h 321"/>
                <a:gd name="T14" fmla="*/ 16 w 325"/>
                <a:gd name="T15" fmla="*/ 147 h 321"/>
                <a:gd name="T16" fmla="*/ 16 w 325"/>
                <a:gd name="T17" fmla="*/ 207 h 321"/>
                <a:gd name="T18" fmla="*/ 46 w 325"/>
                <a:gd name="T19" fmla="*/ 220 h 321"/>
                <a:gd name="T20" fmla="*/ 76 w 325"/>
                <a:gd name="T21" fmla="*/ 207 h 321"/>
                <a:gd name="T22" fmla="*/ 205 w 325"/>
                <a:gd name="T23" fmla="*/ 79 h 321"/>
                <a:gd name="T24" fmla="*/ 61 w 325"/>
                <a:gd name="T25" fmla="*/ 192 h 321"/>
                <a:gd name="T26" fmla="*/ 31 w 325"/>
                <a:gd name="T27" fmla="*/ 192 h 321"/>
                <a:gd name="T28" fmla="*/ 25 w 325"/>
                <a:gd name="T29" fmla="*/ 177 h 321"/>
                <a:gd name="T30" fmla="*/ 31 w 325"/>
                <a:gd name="T31" fmla="*/ 162 h 321"/>
                <a:gd name="T32" fmla="*/ 86 w 325"/>
                <a:gd name="T33" fmla="*/ 107 h 321"/>
                <a:gd name="T34" fmla="*/ 146 w 325"/>
                <a:gd name="T35" fmla="*/ 107 h 321"/>
                <a:gd name="T36" fmla="*/ 61 w 325"/>
                <a:gd name="T37" fmla="*/ 192 h 321"/>
                <a:gd name="T38" fmla="*/ 168 w 325"/>
                <a:gd name="T39" fmla="*/ 86 h 321"/>
                <a:gd name="T40" fmla="*/ 107 w 325"/>
                <a:gd name="T41" fmla="*/ 86 h 321"/>
                <a:gd name="T42" fmla="*/ 159 w 325"/>
                <a:gd name="T43" fmla="*/ 34 h 321"/>
                <a:gd name="T44" fmla="*/ 190 w 325"/>
                <a:gd name="T45" fmla="*/ 64 h 321"/>
                <a:gd name="T46" fmla="*/ 168 w 325"/>
                <a:gd name="T47" fmla="*/ 86 h 321"/>
                <a:gd name="T48" fmla="*/ 321 w 325"/>
                <a:gd name="T49" fmla="*/ 165 h 321"/>
                <a:gd name="T50" fmla="*/ 260 w 325"/>
                <a:gd name="T51" fmla="*/ 105 h 321"/>
                <a:gd name="T52" fmla="*/ 245 w 325"/>
                <a:gd name="T53" fmla="*/ 105 h 321"/>
                <a:gd name="T54" fmla="*/ 245 w 325"/>
                <a:gd name="T55" fmla="*/ 120 h 321"/>
                <a:gd name="T56" fmla="*/ 245 w 325"/>
                <a:gd name="T57" fmla="*/ 120 h 321"/>
                <a:gd name="T58" fmla="*/ 117 w 325"/>
                <a:gd name="T59" fmla="*/ 248 h 321"/>
                <a:gd name="T60" fmla="*/ 104 w 325"/>
                <a:gd name="T61" fmla="*/ 278 h 321"/>
                <a:gd name="T62" fmla="*/ 117 w 325"/>
                <a:gd name="T63" fmla="*/ 308 h 321"/>
                <a:gd name="T64" fmla="*/ 147 w 325"/>
                <a:gd name="T65" fmla="*/ 321 h 321"/>
                <a:gd name="T66" fmla="*/ 177 w 325"/>
                <a:gd name="T67" fmla="*/ 308 h 321"/>
                <a:gd name="T68" fmla="*/ 305 w 325"/>
                <a:gd name="T69" fmla="*/ 180 h 321"/>
                <a:gd name="T70" fmla="*/ 305 w 325"/>
                <a:gd name="T71" fmla="*/ 180 h 321"/>
                <a:gd name="T72" fmla="*/ 313 w 325"/>
                <a:gd name="T73" fmla="*/ 183 h 321"/>
                <a:gd name="T74" fmla="*/ 321 w 325"/>
                <a:gd name="T75" fmla="*/ 180 h 321"/>
                <a:gd name="T76" fmla="*/ 321 w 325"/>
                <a:gd name="T77" fmla="*/ 165 h 321"/>
                <a:gd name="T78" fmla="*/ 162 w 325"/>
                <a:gd name="T79" fmla="*/ 293 h 321"/>
                <a:gd name="T80" fmla="*/ 132 w 325"/>
                <a:gd name="T81" fmla="*/ 293 h 321"/>
                <a:gd name="T82" fmla="*/ 126 w 325"/>
                <a:gd name="T83" fmla="*/ 278 h 321"/>
                <a:gd name="T84" fmla="*/ 129 w 325"/>
                <a:gd name="T85" fmla="*/ 267 h 321"/>
                <a:gd name="T86" fmla="*/ 188 w 325"/>
                <a:gd name="T87" fmla="*/ 267 h 321"/>
                <a:gd name="T88" fmla="*/ 162 w 325"/>
                <a:gd name="T89" fmla="*/ 293 h 321"/>
                <a:gd name="T90" fmla="*/ 209 w 325"/>
                <a:gd name="T91" fmla="*/ 246 h 321"/>
                <a:gd name="T92" fmla="*/ 149 w 325"/>
                <a:gd name="T93" fmla="*/ 246 h 321"/>
                <a:gd name="T94" fmla="*/ 260 w 325"/>
                <a:gd name="T95" fmla="*/ 135 h 321"/>
                <a:gd name="T96" fmla="*/ 290 w 325"/>
                <a:gd name="T97" fmla="*/ 165 h 321"/>
                <a:gd name="T98" fmla="*/ 209 w 325"/>
                <a:gd name="T99" fmla="*/ 246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5" h="321">
                  <a:moveTo>
                    <a:pt x="205" y="79"/>
                  </a:moveTo>
                  <a:cubicBezTo>
                    <a:pt x="207" y="81"/>
                    <a:pt x="210" y="82"/>
                    <a:pt x="212" y="82"/>
                  </a:cubicBezTo>
                  <a:cubicBezTo>
                    <a:pt x="215" y="82"/>
                    <a:pt x="218" y="81"/>
                    <a:pt x="220" y="79"/>
                  </a:cubicBezTo>
                  <a:cubicBezTo>
                    <a:pt x="224" y="75"/>
                    <a:pt x="224" y="68"/>
                    <a:pt x="220" y="6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5" y="0"/>
                    <a:pt x="149" y="0"/>
                    <a:pt x="144" y="4"/>
                  </a:cubicBezTo>
                  <a:cubicBezTo>
                    <a:pt x="140" y="8"/>
                    <a:pt x="140" y="15"/>
                    <a:pt x="144" y="19"/>
                  </a:cubicBezTo>
                  <a:cubicBezTo>
                    <a:pt x="16" y="147"/>
                    <a:pt x="16" y="147"/>
                    <a:pt x="16" y="147"/>
                  </a:cubicBezTo>
                  <a:cubicBezTo>
                    <a:pt x="0" y="164"/>
                    <a:pt x="0" y="191"/>
                    <a:pt x="16" y="207"/>
                  </a:cubicBezTo>
                  <a:cubicBezTo>
                    <a:pt x="24" y="216"/>
                    <a:pt x="35" y="220"/>
                    <a:pt x="46" y="220"/>
                  </a:cubicBezTo>
                  <a:cubicBezTo>
                    <a:pt x="58" y="220"/>
                    <a:pt x="68" y="216"/>
                    <a:pt x="76" y="207"/>
                  </a:cubicBezTo>
                  <a:cubicBezTo>
                    <a:pt x="205" y="79"/>
                    <a:pt x="205" y="79"/>
                    <a:pt x="205" y="79"/>
                  </a:cubicBezTo>
                  <a:close/>
                  <a:moveTo>
                    <a:pt x="61" y="192"/>
                  </a:moveTo>
                  <a:cubicBezTo>
                    <a:pt x="53" y="200"/>
                    <a:pt x="39" y="200"/>
                    <a:pt x="31" y="192"/>
                  </a:cubicBezTo>
                  <a:cubicBezTo>
                    <a:pt x="27" y="188"/>
                    <a:pt x="25" y="183"/>
                    <a:pt x="25" y="177"/>
                  </a:cubicBezTo>
                  <a:cubicBezTo>
                    <a:pt x="25" y="172"/>
                    <a:pt x="27" y="166"/>
                    <a:pt x="31" y="162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146" y="107"/>
                    <a:pt x="146" y="107"/>
                    <a:pt x="146" y="107"/>
                  </a:cubicBezTo>
                  <a:lnTo>
                    <a:pt x="61" y="192"/>
                  </a:lnTo>
                  <a:close/>
                  <a:moveTo>
                    <a:pt x="168" y="86"/>
                  </a:moveTo>
                  <a:cubicBezTo>
                    <a:pt x="107" y="86"/>
                    <a:pt x="107" y="86"/>
                    <a:pt x="107" y="86"/>
                  </a:cubicBezTo>
                  <a:cubicBezTo>
                    <a:pt x="159" y="34"/>
                    <a:pt x="159" y="34"/>
                    <a:pt x="159" y="34"/>
                  </a:cubicBezTo>
                  <a:cubicBezTo>
                    <a:pt x="190" y="64"/>
                    <a:pt x="190" y="64"/>
                    <a:pt x="190" y="64"/>
                  </a:cubicBezTo>
                  <a:lnTo>
                    <a:pt x="168" y="86"/>
                  </a:lnTo>
                  <a:close/>
                  <a:moveTo>
                    <a:pt x="321" y="165"/>
                  </a:moveTo>
                  <a:cubicBezTo>
                    <a:pt x="260" y="105"/>
                    <a:pt x="260" y="105"/>
                    <a:pt x="260" y="105"/>
                  </a:cubicBezTo>
                  <a:cubicBezTo>
                    <a:pt x="256" y="100"/>
                    <a:pt x="249" y="100"/>
                    <a:pt x="245" y="105"/>
                  </a:cubicBezTo>
                  <a:cubicBezTo>
                    <a:pt x="241" y="109"/>
                    <a:pt x="241" y="115"/>
                    <a:pt x="245" y="120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117" y="248"/>
                    <a:pt x="117" y="248"/>
                    <a:pt x="117" y="248"/>
                  </a:cubicBezTo>
                  <a:cubicBezTo>
                    <a:pt x="109" y="256"/>
                    <a:pt x="104" y="267"/>
                    <a:pt x="104" y="278"/>
                  </a:cubicBezTo>
                  <a:cubicBezTo>
                    <a:pt x="104" y="289"/>
                    <a:pt x="109" y="300"/>
                    <a:pt x="117" y="308"/>
                  </a:cubicBezTo>
                  <a:cubicBezTo>
                    <a:pt x="125" y="316"/>
                    <a:pt x="136" y="321"/>
                    <a:pt x="147" y="321"/>
                  </a:cubicBezTo>
                  <a:cubicBezTo>
                    <a:pt x="158" y="321"/>
                    <a:pt x="169" y="316"/>
                    <a:pt x="177" y="308"/>
                  </a:cubicBezTo>
                  <a:cubicBezTo>
                    <a:pt x="305" y="180"/>
                    <a:pt x="305" y="180"/>
                    <a:pt x="305" y="180"/>
                  </a:cubicBezTo>
                  <a:cubicBezTo>
                    <a:pt x="305" y="180"/>
                    <a:pt x="305" y="180"/>
                    <a:pt x="305" y="180"/>
                  </a:cubicBezTo>
                  <a:cubicBezTo>
                    <a:pt x="308" y="182"/>
                    <a:pt x="310" y="183"/>
                    <a:pt x="313" y="183"/>
                  </a:cubicBezTo>
                  <a:cubicBezTo>
                    <a:pt x="316" y="183"/>
                    <a:pt x="318" y="182"/>
                    <a:pt x="321" y="180"/>
                  </a:cubicBezTo>
                  <a:cubicBezTo>
                    <a:pt x="325" y="176"/>
                    <a:pt x="325" y="169"/>
                    <a:pt x="321" y="165"/>
                  </a:cubicBezTo>
                  <a:close/>
                  <a:moveTo>
                    <a:pt x="162" y="293"/>
                  </a:moveTo>
                  <a:cubicBezTo>
                    <a:pt x="154" y="301"/>
                    <a:pt x="140" y="301"/>
                    <a:pt x="132" y="293"/>
                  </a:cubicBezTo>
                  <a:cubicBezTo>
                    <a:pt x="128" y="289"/>
                    <a:pt x="126" y="284"/>
                    <a:pt x="126" y="278"/>
                  </a:cubicBezTo>
                  <a:cubicBezTo>
                    <a:pt x="126" y="274"/>
                    <a:pt x="127" y="271"/>
                    <a:pt x="129" y="267"/>
                  </a:cubicBezTo>
                  <a:cubicBezTo>
                    <a:pt x="188" y="267"/>
                    <a:pt x="188" y="267"/>
                    <a:pt x="188" y="267"/>
                  </a:cubicBezTo>
                  <a:lnTo>
                    <a:pt x="162" y="293"/>
                  </a:lnTo>
                  <a:close/>
                  <a:moveTo>
                    <a:pt x="209" y="246"/>
                  </a:moveTo>
                  <a:cubicBezTo>
                    <a:pt x="149" y="246"/>
                    <a:pt x="149" y="246"/>
                    <a:pt x="149" y="246"/>
                  </a:cubicBezTo>
                  <a:cubicBezTo>
                    <a:pt x="260" y="135"/>
                    <a:pt x="260" y="135"/>
                    <a:pt x="260" y="135"/>
                  </a:cubicBezTo>
                  <a:cubicBezTo>
                    <a:pt x="290" y="165"/>
                    <a:pt x="290" y="165"/>
                    <a:pt x="290" y="165"/>
                  </a:cubicBezTo>
                  <a:lnTo>
                    <a:pt x="20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27" name="Group 53">
            <a:extLst>
              <a:ext uri="{FF2B5EF4-FFF2-40B4-BE49-F238E27FC236}">
                <a16:creationId xmlns="" xmlns:a16="http://schemas.microsoft.com/office/drawing/2014/main" id="{AEFA94AD-5EBB-4E71-BB58-36F243F0403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14593" y="3971247"/>
            <a:ext cx="1076831" cy="1080000"/>
            <a:chOff x="5183" y="1046"/>
            <a:chExt cx="340" cy="341"/>
          </a:xfrm>
          <a:solidFill>
            <a:schemeClr val="accent1"/>
          </a:solidFill>
        </p:grpSpPr>
        <p:sp>
          <p:nvSpPr>
            <p:cNvPr id="28" name="Freeform 54">
              <a:extLst>
                <a:ext uri="{FF2B5EF4-FFF2-40B4-BE49-F238E27FC236}">
                  <a16:creationId xmlns="" xmlns:a16="http://schemas.microsoft.com/office/drawing/2014/main" id="{DB8C0B54-BFA7-4569-862A-F2D0F7A331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7" y="1110"/>
              <a:ext cx="212" cy="213"/>
            </a:xfrm>
            <a:custGeom>
              <a:avLst/>
              <a:gdLst>
                <a:gd name="T0" fmla="*/ 160 w 320"/>
                <a:gd name="T1" fmla="*/ 0 h 320"/>
                <a:gd name="T2" fmla="*/ 0 w 320"/>
                <a:gd name="T3" fmla="*/ 160 h 320"/>
                <a:gd name="T4" fmla="*/ 160 w 320"/>
                <a:gd name="T5" fmla="*/ 320 h 320"/>
                <a:gd name="T6" fmla="*/ 320 w 320"/>
                <a:gd name="T7" fmla="*/ 160 h 320"/>
                <a:gd name="T8" fmla="*/ 160 w 320"/>
                <a:gd name="T9" fmla="*/ 0 h 320"/>
                <a:gd name="T10" fmla="*/ 283 w 320"/>
                <a:gd name="T11" fmla="*/ 224 h 320"/>
                <a:gd name="T12" fmla="*/ 218 w 320"/>
                <a:gd name="T13" fmla="*/ 224 h 320"/>
                <a:gd name="T14" fmla="*/ 223 w 320"/>
                <a:gd name="T15" fmla="*/ 170 h 320"/>
                <a:gd name="T16" fmla="*/ 298 w 320"/>
                <a:gd name="T17" fmla="*/ 170 h 320"/>
                <a:gd name="T18" fmla="*/ 283 w 320"/>
                <a:gd name="T19" fmla="*/ 224 h 320"/>
                <a:gd name="T20" fmla="*/ 160 w 320"/>
                <a:gd name="T21" fmla="*/ 298 h 320"/>
                <a:gd name="T22" fmla="*/ 127 w 320"/>
                <a:gd name="T23" fmla="*/ 245 h 320"/>
                <a:gd name="T24" fmla="*/ 192 w 320"/>
                <a:gd name="T25" fmla="*/ 245 h 320"/>
                <a:gd name="T26" fmla="*/ 160 w 320"/>
                <a:gd name="T27" fmla="*/ 298 h 320"/>
                <a:gd name="T28" fmla="*/ 122 w 320"/>
                <a:gd name="T29" fmla="*/ 224 h 320"/>
                <a:gd name="T30" fmla="*/ 117 w 320"/>
                <a:gd name="T31" fmla="*/ 170 h 320"/>
                <a:gd name="T32" fmla="*/ 202 w 320"/>
                <a:gd name="T33" fmla="*/ 170 h 320"/>
                <a:gd name="T34" fmla="*/ 197 w 320"/>
                <a:gd name="T35" fmla="*/ 224 h 320"/>
                <a:gd name="T36" fmla="*/ 122 w 320"/>
                <a:gd name="T37" fmla="*/ 224 h 320"/>
                <a:gd name="T38" fmla="*/ 22 w 320"/>
                <a:gd name="T39" fmla="*/ 170 h 320"/>
                <a:gd name="T40" fmla="*/ 96 w 320"/>
                <a:gd name="T41" fmla="*/ 170 h 320"/>
                <a:gd name="T42" fmla="*/ 101 w 320"/>
                <a:gd name="T43" fmla="*/ 224 h 320"/>
                <a:gd name="T44" fmla="*/ 37 w 320"/>
                <a:gd name="T45" fmla="*/ 224 h 320"/>
                <a:gd name="T46" fmla="*/ 22 w 320"/>
                <a:gd name="T47" fmla="*/ 170 h 320"/>
                <a:gd name="T48" fmla="*/ 37 w 320"/>
                <a:gd name="T49" fmla="*/ 96 h 320"/>
                <a:gd name="T50" fmla="*/ 101 w 320"/>
                <a:gd name="T51" fmla="*/ 96 h 320"/>
                <a:gd name="T52" fmla="*/ 96 w 320"/>
                <a:gd name="T53" fmla="*/ 149 h 320"/>
                <a:gd name="T54" fmla="*/ 22 w 320"/>
                <a:gd name="T55" fmla="*/ 149 h 320"/>
                <a:gd name="T56" fmla="*/ 37 w 320"/>
                <a:gd name="T57" fmla="*/ 96 h 320"/>
                <a:gd name="T58" fmla="*/ 160 w 320"/>
                <a:gd name="T59" fmla="*/ 21 h 320"/>
                <a:gd name="T60" fmla="*/ 192 w 320"/>
                <a:gd name="T61" fmla="*/ 74 h 320"/>
                <a:gd name="T62" fmla="*/ 127 w 320"/>
                <a:gd name="T63" fmla="*/ 74 h 320"/>
                <a:gd name="T64" fmla="*/ 160 w 320"/>
                <a:gd name="T65" fmla="*/ 21 h 320"/>
                <a:gd name="T66" fmla="*/ 197 w 320"/>
                <a:gd name="T67" fmla="*/ 96 h 320"/>
                <a:gd name="T68" fmla="*/ 202 w 320"/>
                <a:gd name="T69" fmla="*/ 149 h 320"/>
                <a:gd name="T70" fmla="*/ 117 w 320"/>
                <a:gd name="T71" fmla="*/ 149 h 320"/>
                <a:gd name="T72" fmla="*/ 122 w 320"/>
                <a:gd name="T73" fmla="*/ 96 h 320"/>
                <a:gd name="T74" fmla="*/ 197 w 320"/>
                <a:gd name="T75" fmla="*/ 96 h 320"/>
                <a:gd name="T76" fmla="*/ 223 w 320"/>
                <a:gd name="T77" fmla="*/ 149 h 320"/>
                <a:gd name="T78" fmla="*/ 218 w 320"/>
                <a:gd name="T79" fmla="*/ 96 h 320"/>
                <a:gd name="T80" fmla="*/ 283 w 320"/>
                <a:gd name="T81" fmla="*/ 96 h 320"/>
                <a:gd name="T82" fmla="*/ 298 w 320"/>
                <a:gd name="T83" fmla="*/ 149 h 320"/>
                <a:gd name="T84" fmla="*/ 223 w 320"/>
                <a:gd name="T85" fmla="*/ 149 h 320"/>
                <a:gd name="T86" fmla="*/ 269 w 320"/>
                <a:gd name="T87" fmla="*/ 74 h 320"/>
                <a:gd name="T88" fmla="*/ 214 w 320"/>
                <a:gd name="T89" fmla="*/ 74 h 320"/>
                <a:gd name="T90" fmla="*/ 196 w 320"/>
                <a:gd name="T91" fmla="*/ 26 h 320"/>
                <a:gd name="T92" fmla="*/ 269 w 320"/>
                <a:gd name="T93" fmla="*/ 74 h 320"/>
                <a:gd name="T94" fmla="*/ 124 w 320"/>
                <a:gd name="T95" fmla="*/ 26 h 320"/>
                <a:gd name="T96" fmla="*/ 105 w 320"/>
                <a:gd name="T97" fmla="*/ 74 h 320"/>
                <a:gd name="T98" fmla="*/ 51 w 320"/>
                <a:gd name="T99" fmla="*/ 74 h 320"/>
                <a:gd name="T100" fmla="*/ 124 w 320"/>
                <a:gd name="T101" fmla="*/ 26 h 320"/>
                <a:gd name="T102" fmla="*/ 51 w 320"/>
                <a:gd name="T103" fmla="*/ 245 h 320"/>
                <a:gd name="T104" fmla="*/ 105 w 320"/>
                <a:gd name="T105" fmla="*/ 245 h 320"/>
                <a:gd name="T106" fmla="*/ 124 w 320"/>
                <a:gd name="T107" fmla="*/ 293 h 320"/>
                <a:gd name="T108" fmla="*/ 51 w 320"/>
                <a:gd name="T109" fmla="*/ 245 h 320"/>
                <a:gd name="T110" fmla="*/ 196 w 320"/>
                <a:gd name="T111" fmla="*/ 293 h 320"/>
                <a:gd name="T112" fmla="*/ 214 w 320"/>
                <a:gd name="T113" fmla="*/ 245 h 320"/>
                <a:gd name="T114" fmla="*/ 269 w 320"/>
                <a:gd name="T115" fmla="*/ 245 h 320"/>
                <a:gd name="T116" fmla="*/ 196 w 320"/>
                <a:gd name="T117" fmla="*/ 29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0" h="320">
                  <a:moveTo>
                    <a:pt x="160" y="0"/>
                  </a:moveTo>
                  <a:cubicBezTo>
                    <a:pt x="71" y="0"/>
                    <a:pt x="0" y="71"/>
                    <a:pt x="0" y="160"/>
                  </a:cubicBezTo>
                  <a:cubicBezTo>
                    <a:pt x="0" y="248"/>
                    <a:pt x="71" y="320"/>
                    <a:pt x="160" y="320"/>
                  </a:cubicBezTo>
                  <a:cubicBezTo>
                    <a:pt x="248" y="320"/>
                    <a:pt x="320" y="248"/>
                    <a:pt x="320" y="160"/>
                  </a:cubicBezTo>
                  <a:cubicBezTo>
                    <a:pt x="320" y="71"/>
                    <a:pt x="248" y="0"/>
                    <a:pt x="160" y="0"/>
                  </a:cubicBezTo>
                  <a:close/>
                  <a:moveTo>
                    <a:pt x="283" y="224"/>
                  </a:moveTo>
                  <a:cubicBezTo>
                    <a:pt x="218" y="224"/>
                    <a:pt x="218" y="224"/>
                    <a:pt x="218" y="224"/>
                  </a:cubicBezTo>
                  <a:cubicBezTo>
                    <a:pt x="221" y="207"/>
                    <a:pt x="223" y="188"/>
                    <a:pt x="223" y="170"/>
                  </a:cubicBezTo>
                  <a:cubicBezTo>
                    <a:pt x="298" y="170"/>
                    <a:pt x="298" y="170"/>
                    <a:pt x="298" y="170"/>
                  </a:cubicBezTo>
                  <a:cubicBezTo>
                    <a:pt x="296" y="189"/>
                    <a:pt x="291" y="207"/>
                    <a:pt x="283" y="224"/>
                  </a:cubicBezTo>
                  <a:close/>
                  <a:moveTo>
                    <a:pt x="160" y="298"/>
                  </a:moveTo>
                  <a:cubicBezTo>
                    <a:pt x="149" y="298"/>
                    <a:pt x="136" y="279"/>
                    <a:pt x="127" y="245"/>
                  </a:cubicBezTo>
                  <a:cubicBezTo>
                    <a:pt x="192" y="245"/>
                    <a:pt x="192" y="245"/>
                    <a:pt x="192" y="245"/>
                  </a:cubicBezTo>
                  <a:cubicBezTo>
                    <a:pt x="183" y="279"/>
                    <a:pt x="170" y="298"/>
                    <a:pt x="160" y="298"/>
                  </a:cubicBezTo>
                  <a:close/>
                  <a:moveTo>
                    <a:pt x="122" y="224"/>
                  </a:moveTo>
                  <a:cubicBezTo>
                    <a:pt x="120" y="208"/>
                    <a:pt x="118" y="190"/>
                    <a:pt x="117" y="170"/>
                  </a:cubicBezTo>
                  <a:cubicBezTo>
                    <a:pt x="202" y="170"/>
                    <a:pt x="202" y="170"/>
                    <a:pt x="202" y="170"/>
                  </a:cubicBezTo>
                  <a:cubicBezTo>
                    <a:pt x="202" y="190"/>
                    <a:pt x="200" y="208"/>
                    <a:pt x="197" y="224"/>
                  </a:cubicBezTo>
                  <a:lnTo>
                    <a:pt x="122" y="224"/>
                  </a:lnTo>
                  <a:close/>
                  <a:moveTo>
                    <a:pt x="22" y="170"/>
                  </a:moveTo>
                  <a:cubicBezTo>
                    <a:pt x="96" y="170"/>
                    <a:pt x="96" y="170"/>
                    <a:pt x="96" y="170"/>
                  </a:cubicBezTo>
                  <a:cubicBezTo>
                    <a:pt x="96" y="188"/>
                    <a:pt x="98" y="207"/>
                    <a:pt x="101" y="224"/>
                  </a:cubicBezTo>
                  <a:cubicBezTo>
                    <a:pt x="37" y="224"/>
                    <a:pt x="37" y="224"/>
                    <a:pt x="37" y="224"/>
                  </a:cubicBezTo>
                  <a:cubicBezTo>
                    <a:pt x="28" y="207"/>
                    <a:pt x="23" y="189"/>
                    <a:pt x="22" y="170"/>
                  </a:cubicBezTo>
                  <a:close/>
                  <a:moveTo>
                    <a:pt x="37" y="96"/>
                  </a:moveTo>
                  <a:cubicBezTo>
                    <a:pt x="101" y="96"/>
                    <a:pt x="101" y="96"/>
                    <a:pt x="101" y="96"/>
                  </a:cubicBezTo>
                  <a:cubicBezTo>
                    <a:pt x="98" y="113"/>
                    <a:pt x="96" y="131"/>
                    <a:pt x="96" y="149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30"/>
                    <a:pt x="28" y="112"/>
                    <a:pt x="37" y="96"/>
                  </a:cubicBezTo>
                  <a:close/>
                  <a:moveTo>
                    <a:pt x="160" y="21"/>
                  </a:moveTo>
                  <a:cubicBezTo>
                    <a:pt x="170" y="21"/>
                    <a:pt x="183" y="41"/>
                    <a:pt x="192" y="74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36" y="41"/>
                    <a:pt x="149" y="21"/>
                    <a:pt x="160" y="21"/>
                  </a:cubicBezTo>
                  <a:close/>
                  <a:moveTo>
                    <a:pt x="197" y="96"/>
                  </a:moveTo>
                  <a:cubicBezTo>
                    <a:pt x="200" y="111"/>
                    <a:pt x="202" y="129"/>
                    <a:pt x="202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118" y="129"/>
                    <a:pt x="120" y="111"/>
                    <a:pt x="122" y="96"/>
                  </a:cubicBezTo>
                  <a:lnTo>
                    <a:pt x="197" y="96"/>
                  </a:lnTo>
                  <a:close/>
                  <a:moveTo>
                    <a:pt x="223" y="149"/>
                  </a:moveTo>
                  <a:cubicBezTo>
                    <a:pt x="223" y="131"/>
                    <a:pt x="221" y="113"/>
                    <a:pt x="218" y="96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91" y="112"/>
                    <a:pt x="296" y="130"/>
                    <a:pt x="298" y="149"/>
                  </a:cubicBezTo>
                  <a:lnTo>
                    <a:pt x="223" y="149"/>
                  </a:lnTo>
                  <a:close/>
                  <a:moveTo>
                    <a:pt x="269" y="74"/>
                  </a:moveTo>
                  <a:cubicBezTo>
                    <a:pt x="214" y="74"/>
                    <a:pt x="214" y="74"/>
                    <a:pt x="214" y="74"/>
                  </a:cubicBezTo>
                  <a:cubicBezTo>
                    <a:pt x="210" y="55"/>
                    <a:pt x="203" y="39"/>
                    <a:pt x="196" y="26"/>
                  </a:cubicBezTo>
                  <a:cubicBezTo>
                    <a:pt x="225" y="34"/>
                    <a:pt x="251" y="51"/>
                    <a:pt x="269" y="74"/>
                  </a:cubicBezTo>
                  <a:close/>
                  <a:moveTo>
                    <a:pt x="124" y="26"/>
                  </a:moveTo>
                  <a:cubicBezTo>
                    <a:pt x="116" y="39"/>
                    <a:pt x="110" y="55"/>
                    <a:pt x="105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69" y="51"/>
                    <a:pt x="94" y="34"/>
                    <a:pt x="124" y="26"/>
                  </a:cubicBezTo>
                  <a:close/>
                  <a:moveTo>
                    <a:pt x="51" y="245"/>
                  </a:moveTo>
                  <a:cubicBezTo>
                    <a:pt x="105" y="245"/>
                    <a:pt x="105" y="245"/>
                    <a:pt x="105" y="245"/>
                  </a:cubicBezTo>
                  <a:cubicBezTo>
                    <a:pt x="110" y="264"/>
                    <a:pt x="116" y="281"/>
                    <a:pt x="124" y="293"/>
                  </a:cubicBezTo>
                  <a:cubicBezTo>
                    <a:pt x="94" y="285"/>
                    <a:pt x="69" y="268"/>
                    <a:pt x="51" y="245"/>
                  </a:cubicBezTo>
                  <a:close/>
                  <a:moveTo>
                    <a:pt x="196" y="293"/>
                  </a:moveTo>
                  <a:cubicBezTo>
                    <a:pt x="203" y="281"/>
                    <a:pt x="210" y="264"/>
                    <a:pt x="214" y="245"/>
                  </a:cubicBezTo>
                  <a:cubicBezTo>
                    <a:pt x="269" y="245"/>
                    <a:pt x="269" y="245"/>
                    <a:pt x="269" y="245"/>
                  </a:cubicBezTo>
                  <a:cubicBezTo>
                    <a:pt x="251" y="268"/>
                    <a:pt x="225" y="285"/>
                    <a:pt x="196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9" name="Freeform 55">
              <a:extLst>
                <a:ext uri="{FF2B5EF4-FFF2-40B4-BE49-F238E27FC236}">
                  <a16:creationId xmlns="" xmlns:a16="http://schemas.microsoft.com/office/drawing/2014/main" id="{E605CC2D-B60F-4477-BAC4-0F401BEBBE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3" y="1046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30" name="TextBox 22">
            <a:extLst>
              <a:ext uri="{FF2B5EF4-FFF2-40B4-BE49-F238E27FC236}">
                <a16:creationId xmlns="" xmlns:a16="http://schemas.microsoft.com/office/drawing/2014/main" id="{3C7EDB00-84DC-40F9-B4D5-394692F8E8C2}"/>
              </a:ext>
            </a:extLst>
          </p:cNvPr>
          <p:cNvSpPr txBox="1"/>
          <p:nvPr/>
        </p:nvSpPr>
        <p:spPr>
          <a:xfrm>
            <a:off x="1542169" y="5178482"/>
            <a:ext cx="163346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Matéria-prima</a:t>
            </a:r>
          </a:p>
        </p:txBody>
      </p:sp>
      <p:sp>
        <p:nvSpPr>
          <p:cNvPr id="31" name="TextBox 33">
            <a:extLst>
              <a:ext uri="{FF2B5EF4-FFF2-40B4-BE49-F238E27FC236}">
                <a16:creationId xmlns="" xmlns:a16="http://schemas.microsoft.com/office/drawing/2014/main" id="{D12EEE2E-E807-4FB8-9851-F1881C07907A}"/>
              </a:ext>
            </a:extLst>
          </p:cNvPr>
          <p:cNvSpPr txBox="1"/>
          <p:nvPr/>
        </p:nvSpPr>
        <p:spPr>
          <a:xfrm>
            <a:off x="3551267" y="5173614"/>
            <a:ext cx="9115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Energia</a:t>
            </a:r>
          </a:p>
        </p:txBody>
      </p:sp>
      <p:sp>
        <p:nvSpPr>
          <p:cNvPr id="32" name="TextBox 34">
            <a:extLst>
              <a:ext uri="{FF2B5EF4-FFF2-40B4-BE49-F238E27FC236}">
                <a16:creationId xmlns="" xmlns:a16="http://schemas.microsoft.com/office/drawing/2014/main" id="{E7197978-0419-4937-BA38-FBB5D6728F18}"/>
              </a:ext>
            </a:extLst>
          </p:cNvPr>
          <p:cNvSpPr txBox="1"/>
          <p:nvPr/>
        </p:nvSpPr>
        <p:spPr>
          <a:xfrm>
            <a:off x="5159253" y="5188254"/>
            <a:ext cx="100989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Logística</a:t>
            </a:r>
          </a:p>
        </p:txBody>
      </p:sp>
      <p:sp>
        <p:nvSpPr>
          <p:cNvPr id="33" name="TextBox 35">
            <a:extLst>
              <a:ext uri="{FF2B5EF4-FFF2-40B4-BE49-F238E27FC236}">
                <a16:creationId xmlns="" xmlns:a16="http://schemas.microsoft.com/office/drawing/2014/main" id="{CF964584-AC6D-464D-80FF-946C1241D5E1}"/>
              </a:ext>
            </a:extLst>
          </p:cNvPr>
          <p:cNvSpPr txBox="1"/>
          <p:nvPr/>
        </p:nvSpPr>
        <p:spPr>
          <a:xfrm>
            <a:off x="6604378" y="5166320"/>
            <a:ext cx="139781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Inovação 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Química 4.0</a:t>
            </a:r>
          </a:p>
        </p:txBody>
      </p:sp>
      <p:sp>
        <p:nvSpPr>
          <p:cNvPr id="34" name="TextBox 36">
            <a:extLst>
              <a:ext uri="{FF2B5EF4-FFF2-40B4-BE49-F238E27FC236}">
                <a16:creationId xmlns="" xmlns:a16="http://schemas.microsoft.com/office/drawing/2014/main" id="{86951AD4-BA42-4B0C-8B56-150F2C39059C}"/>
              </a:ext>
            </a:extLst>
          </p:cNvPr>
          <p:cNvSpPr txBox="1"/>
          <p:nvPr/>
        </p:nvSpPr>
        <p:spPr>
          <a:xfrm>
            <a:off x="8410391" y="5135142"/>
            <a:ext cx="108523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Comércio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exterior</a:t>
            </a:r>
          </a:p>
        </p:txBody>
      </p:sp>
      <p:sp>
        <p:nvSpPr>
          <p:cNvPr id="35" name="TextBox 37">
            <a:extLst>
              <a:ext uri="{FF2B5EF4-FFF2-40B4-BE49-F238E27FC236}">
                <a16:creationId xmlns="" xmlns:a16="http://schemas.microsoft.com/office/drawing/2014/main" id="{E1F720B1-FE3F-4514-B77D-4405BA2DE438}"/>
              </a:ext>
            </a:extLst>
          </p:cNvPr>
          <p:cNvSpPr txBox="1"/>
          <p:nvPr/>
        </p:nvSpPr>
        <p:spPr>
          <a:xfrm>
            <a:off x="10006879" y="5187717"/>
            <a:ext cx="118218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Regulação</a:t>
            </a:r>
          </a:p>
        </p:txBody>
      </p:sp>
      <p:sp>
        <p:nvSpPr>
          <p:cNvPr id="36" name="Title 3">
            <a:extLst>
              <a:ext uri="{FF2B5EF4-FFF2-40B4-BE49-F238E27FC236}">
                <a16:creationId xmlns="" xmlns:a16="http://schemas.microsoft.com/office/drawing/2014/main" id="{C5AB4419-A7B8-448B-B51C-A70C31BFAD4B}"/>
              </a:ext>
            </a:extLst>
          </p:cNvPr>
          <p:cNvSpPr txBox="1">
            <a:spLocks/>
          </p:cNvSpPr>
          <p:nvPr/>
        </p:nvSpPr>
        <p:spPr>
          <a:xfrm>
            <a:off x="469900" y="405648"/>
            <a:ext cx="6845300" cy="472057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86BC25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Um outro futuro é possível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="" xmlns:a16="http://schemas.microsoft.com/office/drawing/2014/main" id="{5DC4354A-FF9B-410B-8C32-307D6B142AB6}"/>
              </a:ext>
            </a:extLst>
          </p:cNvPr>
          <p:cNvSpPr txBox="1"/>
          <p:nvPr/>
        </p:nvSpPr>
        <p:spPr>
          <a:xfrm>
            <a:off x="7895704" y="6445279"/>
            <a:ext cx="18153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Fonte: Deloitte.</a:t>
            </a:r>
          </a:p>
        </p:txBody>
      </p:sp>
    </p:spTree>
    <p:extLst>
      <p:ext uri="{BB962C8B-B14F-4D97-AF65-F5344CB8AC3E}">
        <p14:creationId xmlns:p14="http://schemas.microsoft.com/office/powerpoint/2010/main" val="111125132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4B4FD6C4-498C-4272-A060-7C009C42F4A2}"/>
              </a:ext>
            </a:extLst>
          </p:cNvPr>
          <p:cNvSpPr txBox="1">
            <a:spLocks/>
          </p:cNvSpPr>
          <p:nvPr/>
        </p:nvSpPr>
        <p:spPr>
          <a:xfrm>
            <a:off x="165100" y="246221"/>
            <a:ext cx="9275981" cy="615553"/>
          </a:xfrm>
          <a:prstGeom prst="rect">
            <a:avLst/>
          </a:prstGeom>
          <a:noFill/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pt-BR"/>
            </a:defPPr>
            <a:lvl1pPr>
              <a:buNone/>
              <a:defRPr sz="32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Considerações finais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C53A52C0-15CC-476C-A712-5FA7AFD73BE5}"/>
              </a:ext>
            </a:extLst>
          </p:cNvPr>
          <p:cNvSpPr/>
          <p:nvPr/>
        </p:nvSpPr>
        <p:spPr>
          <a:xfrm>
            <a:off x="414338" y="1175712"/>
            <a:ext cx="1087278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indústria química possui papel relevante é geradora de empregos de qualidade e bem remunerados e propulsora de uma longa cadeia na economia;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Matéria-prima competitiva com contratos de longo prazo é determinante para a sobrevivência e o crescimento do setor;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futuro, dois pontos se destacam: 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aumento da produção de óleo e gás dão condições para viabilizar a retomada da indústria química, especialmente pelo seu papel fundamental e estratégico para a cadeia de refino;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tendência de recuo da produção de combustíveis pela entrada dos carros elétricos.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 fim, já existem mecanismos legais que podem ser utilizados pelo governo para criar uma PONTE entre o presente ainda de restrições e o FUTURO promissor, garantindo a sobrevivência do parque instalado e possibilitando a sua expansão.</a:t>
            </a:r>
          </a:p>
          <a:p>
            <a:pPr marL="9144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136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Slide do think-cell" r:id="rId5" imgW="270" imgH="270" progId="TCLayout.ActiveDocument.1">
                  <p:embed/>
                </p:oleObj>
              </mc:Choice>
              <mc:Fallback>
                <p:oleObj name="Slide do think-cell" r:id="rId5" imgW="270" imgH="270" progId="TCLayout.ActiveDocument.1">
                  <p:embed/>
                  <p:pic>
                    <p:nvPicPr>
                      <p:cNvPr id="5" name="Objeto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21E78B29-0A4B-435B-98F8-928C6316F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D7100-5B4F-4139-B28C-D439FB34244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69187D97-831F-4988-AD31-9DAFC5739BD1}"/>
              </a:ext>
            </a:extLst>
          </p:cNvPr>
          <p:cNvSpPr txBox="1"/>
          <p:nvPr/>
        </p:nvSpPr>
        <p:spPr>
          <a:xfrm>
            <a:off x="3506286" y="2721114"/>
            <a:ext cx="496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Obrigado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8721111F-BC72-4BA3-9749-0E3CA198976E}"/>
              </a:ext>
            </a:extLst>
          </p:cNvPr>
          <p:cNvSpPr txBox="1"/>
          <p:nvPr/>
        </p:nvSpPr>
        <p:spPr>
          <a:xfrm>
            <a:off x="2922167" y="4601981"/>
            <a:ext cx="5897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Fernando Figueiredo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Presidente-Executivo</a:t>
            </a:r>
          </a:p>
        </p:txBody>
      </p:sp>
    </p:spTree>
    <p:extLst>
      <p:ext uri="{BB962C8B-B14F-4D97-AF65-F5344CB8AC3E}">
        <p14:creationId xmlns:p14="http://schemas.microsoft.com/office/powerpoint/2010/main" val="3133385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54478" y="311593"/>
            <a:ext cx="8654601" cy="615553"/>
          </a:xfrm>
          <a:prstGeom prst="rect">
            <a:avLst/>
          </a:prstGeom>
          <a:noFill/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pt-BR"/>
            </a:defPPr>
            <a:lvl1pPr>
              <a:buNone/>
              <a:defRPr sz="32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Indústria Química Brasileira é Forte e Diversificada...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-26504" y="1683026"/>
            <a:ext cx="12218504" cy="5174974"/>
            <a:chOff x="0" y="1620856"/>
            <a:chExt cx="12273745" cy="5259015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7395" y="1623176"/>
              <a:ext cx="4101493" cy="3109792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476" y="1620856"/>
              <a:ext cx="3514479" cy="3116242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0554" y="4712444"/>
              <a:ext cx="7673191" cy="2167427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622943"/>
              <a:ext cx="4747937" cy="5256928"/>
            </a:xfrm>
            <a:prstGeom prst="rect">
              <a:avLst/>
            </a:prstGeom>
          </p:spPr>
        </p:pic>
      </p:grpSp>
      <p:sp>
        <p:nvSpPr>
          <p:cNvPr id="11" name="CaixaDeTexto 10"/>
          <p:cNvSpPr txBox="1"/>
          <p:nvPr/>
        </p:nvSpPr>
        <p:spPr>
          <a:xfrm>
            <a:off x="485922" y="1274089"/>
            <a:ext cx="3796107" cy="345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2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MILHÕES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EMPREGOS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Diretos e indiretos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718259" y="2324036"/>
            <a:ext cx="163859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8ª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201661" y="2519750"/>
            <a:ext cx="2507418" cy="1672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MAIOR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Indústria Química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MUNDO</a:t>
            </a:r>
            <a:endParaRPr kumimoji="0" lang="pt-BR" sz="3733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895640" y="1359224"/>
            <a:ext cx="2959464" cy="33754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10%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PIB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INDUSTRIAL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204" y="4677942"/>
            <a:ext cx="4730015" cy="218005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5050796" y="4674683"/>
            <a:ext cx="384913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119,6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7091015" y="53153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BILHÕES US$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Faturamento líquido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36648" y="4791170"/>
            <a:ext cx="167225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3º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128070" y="4884554"/>
            <a:ext cx="2101857" cy="1856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MAIOR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Setor Industrial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PIB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77D19220-C786-4156-9B46-081D9430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999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D7100-5B4F-4139-B28C-D439FB342449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84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7C27E43D-485C-45A9-A709-41CE31F2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D7100-5B4F-4139-B28C-D439FB34244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B677F3D0-A77C-4128-BF49-6FBE2FD1E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0510"/>
            <a:ext cx="6581443" cy="413956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C67ABA8E-F848-4C5C-9116-81145452E613}"/>
              </a:ext>
            </a:extLst>
          </p:cNvPr>
          <p:cNvSpPr txBox="1"/>
          <p:nvPr/>
        </p:nvSpPr>
        <p:spPr>
          <a:xfrm>
            <a:off x="488699" y="312777"/>
            <a:ext cx="4287060" cy="2092881"/>
          </a:xfrm>
          <a:prstGeom prst="rect">
            <a:avLst/>
          </a:prstGeom>
          <a:noFill/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pt-BR"/>
            </a:defPPr>
            <a:lvl1pPr>
              <a:buNone/>
              <a:defRPr sz="32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 importância econômica do </a:t>
            </a:r>
            <a:r>
              <a:rPr kumimoji="0" lang="pt-B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Pólo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Petroquímico de Camaçari-BA</a:t>
            </a:r>
          </a:p>
        </p:txBody>
      </p:sp>
      <p:pic>
        <p:nvPicPr>
          <p:cNvPr id="126980" name="Picture 4" descr="POLO INDUSTRIAL DE CAMAÇARI">
            <a:extLst>
              <a:ext uri="{FF2B5EF4-FFF2-40B4-BE49-F238E27FC236}">
                <a16:creationId xmlns="" xmlns:a16="http://schemas.microsoft.com/office/drawing/2014/main" id="{475A6DD4-460F-4552-B6FC-2D0335FE6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925"/>
            <a:ext cx="72390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F15F01FA-56B1-4A77-9CBD-1B675FEC9702}"/>
              </a:ext>
            </a:extLst>
          </p:cNvPr>
          <p:cNvSpPr txBox="1"/>
          <p:nvPr/>
        </p:nvSpPr>
        <p:spPr>
          <a:xfrm>
            <a:off x="5907135" y="3995678"/>
            <a:ext cx="6284865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20% do PIB da Bahia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 arrecadação de Camaçari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 mil empregos diretos e indiretos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30% da produção do polo é para exportações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R$ 1 bilhão em ICMS para o estado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C2B58EE5-6B0C-401F-9501-28FAAA1D8744}"/>
              </a:ext>
            </a:extLst>
          </p:cNvPr>
          <p:cNvSpPr txBox="1"/>
          <p:nvPr/>
        </p:nvSpPr>
        <p:spPr>
          <a:xfrm>
            <a:off x="5709313" y="7925"/>
            <a:ext cx="6482687" cy="615553"/>
          </a:xfrm>
          <a:prstGeom prst="rect">
            <a:avLst/>
          </a:prstGeom>
          <a:noFill/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pt-BR"/>
            </a:defPPr>
            <a:lvl1pPr>
              <a:buNone/>
              <a:defRPr sz="32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Os exemplos falam por si mesmos</a:t>
            </a:r>
          </a:p>
        </p:txBody>
      </p:sp>
      <p:sp>
        <p:nvSpPr>
          <p:cNvPr id="9" name="Espaço Reservado para Número de Slide 1">
            <a:extLst>
              <a:ext uri="{FF2B5EF4-FFF2-40B4-BE49-F238E27FC236}">
                <a16:creationId xmlns="" xmlns:a16="http://schemas.microsoft.com/office/drawing/2014/main" id="{8407F84C-0687-4C0F-8FA1-871C5BDA3E07}"/>
              </a:ext>
            </a:extLst>
          </p:cNvPr>
          <p:cNvSpPr txBox="1">
            <a:spLocks/>
          </p:cNvSpPr>
          <p:nvPr/>
        </p:nvSpPr>
        <p:spPr>
          <a:xfrm>
            <a:off x="9298757" y="65025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ED7100-5B4F-4139-B28C-D439FB342449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92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0514C281-1687-465E-849E-917101E0F576}"/>
              </a:ext>
            </a:extLst>
          </p:cNvPr>
          <p:cNvSpPr txBox="1">
            <a:spLocks/>
          </p:cNvSpPr>
          <p:nvPr/>
        </p:nvSpPr>
        <p:spPr>
          <a:xfrm>
            <a:off x="281448" y="159226"/>
            <a:ext cx="8087385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pt-BR"/>
            </a:defPPr>
            <a:lvl1pPr defTabSz="685800" fontAlgn="auto">
              <a:spcBef>
                <a:spcPts val="0"/>
              </a:spcBef>
              <a:spcAft>
                <a:spcPts val="0"/>
              </a:spcAft>
              <a:buNone/>
              <a:defRPr sz="2800" b="1" kern="0">
                <a:solidFill>
                  <a:srgbClr val="4472C4">
                    <a:lumMod val="50000"/>
                  </a:srgbClr>
                </a:solidFill>
                <a:latin typeface="Calibri Ligh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Desafios: círculo vicioso e estagnação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592341" y="1029464"/>
            <a:ext cx="8278704" cy="5482559"/>
            <a:chOff x="592341" y="1029464"/>
            <a:chExt cx="8087386" cy="5482559"/>
          </a:xfrm>
        </p:grpSpPr>
        <p:sp>
          <p:nvSpPr>
            <p:cNvPr id="3" name="Retângulo 2"/>
            <p:cNvSpPr/>
            <p:nvPr/>
          </p:nvSpPr>
          <p:spPr>
            <a:xfrm>
              <a:off x="592341" y="1029464"/>
              <a:ext cx="8087386" cy="5482559"/>
            </a:xfrm>
            <a:prstGeom prst="rect">
              <a:avLst/>
            </a:prstGeom>
            <a:noFill/>
          </p:spPr>
        </p:sp>
        <p:sp>
          <p:nvSpPr>
            <p:cNvPr id="4" name="Forma livre 3"/>
            <p:cNvSpPr/>
            <p:nvPr/>
          </p:nvSpPr>
          <p:spPr>
            <a:xfrm>
              <a:off x="2260687" y="1030677"/>
              <a:ext cx="4517918" cy="2381198"/>
            </a:xfrm>
            <a:custGeom>
              <a:avLst/>
              <a:gdLst>
                <a:gd name="connsiteX0" fmla="*/ 0 w 4517918"/>
                <a:gd name="connsiteY0" fmla="*/ 1190599 h 2381198"/>
                <a:gd name="connsiteX1" fmla="*/ 2258959 w 4517918"/>
                <a:gd name="connsiteY1" fmla="*/ 0 h 2381198"/>
                <a:gd name="connsiteX2" fmla="*/ 4517918 w 4517918"/>
                <a:gd name="connsiteY2" fmla="*/ 1190599 h 2381198"/>
                <a:gd name="connsiteX3" fmla="*/ 2258959 w 4517918"/>
                <a:gd name="connsiteY3" fmla="*/ 2381198 h 2381198"/>
                <a:gd name="connsiteX4" fmla="*/ 0 w 4517918"/>
                <a:gd name="connsiteY4" fmla="*/ 1190599 h 238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7918" h="2381198">
                  <a:moveTo>
                    <a:pt x="0" y="1190599"/>
                  </a:moveTo>
                  <a:cubicBezTo>
                    <a:pt x="0" y="533049"/>
                    <a:pt x="1011370" y="0"/>
                    <a:pt x="2258959" y="0"/>
                  </a:cubicBezTo>
                  <a:cubicBezTo>
                    <a:pt x="3506548" y="0"/>
                    <a:pt x="4517918" y="533049"/>
                    <a:pt x="4517918" y="1190599"/>
                  </a:cubicBezTo>
                  <a:cubicBezTo>
                    <a:pt x="4517918" y="1848149"/>
                    <a:pt x="3506548" y="2381198"/>
                    <a:pt x="2258959" y="2381198"/>
                  </a:cubicBezTo>
                  <a:cubicBezTo>
                    <a:pt x="1011370" y="2381198"/>
                    <a:pt x="0" y="1848149"/>
                    <a:pt x="0" y="1190599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C0504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2114" tIns="379198" rIns="692114" bIns="379198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Baixa competitividade</a:t>
              </a:r>
            </a:p>
            <a:p>
              <a:pPr marL="0" marR="0" lvl="0" indent="0" algn="ctr" defTabSz="1066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Baixa rentabilidade</a:t>
              </a:r>
            </a:p>
            <a:p>
              <a:pPr marL="0" marR="0" lvl="0" indent="0" algn="ctr" defTabSz="1066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Redução Investimentos</a:t>
              </a:r>
            </a:p>
          </p:txBody>
        </p:sp>
        <p:sp>
          <p:nvSpPr>
            <p:cNvPr id="5" name="Forma livre 4"/>
            <p:cNvSpPr/>
            <p:nvPr/>
          </p:nvSpPr>
          <p:spPr>
            <a:xfrm rot="3548387">
              <a:off x="5183620" y="3329923"/>
              <a:ext cx="477205" cy="803654"/>
            </a:xfrm>
            <a:custGeom>
              <a:avLst/>
              <a:gdLst>
                <a:gd name="connsiteX0" fmla="*/ 0 w 477205"/>
                <a:gd name="connsiteY0" fmla="*/ 160731 h 803654"/>
                <a:gd name="connsiteX1" fmla="*/ 238603 w 477205"/>
                <a:gd name="connsiteY1" fmla="*/ 160731 h 803654"/>
                <a:gd name="connsiteX2" fmla="*/ 238603 w 477205"/>
                <a:gd name="connsiteY2" fmla="*/ 0 h 803654"/>
                <a:gd name="connsiteX3" fmla="*/ 477205 w 477205"/>
                <a:gd name="connsiteY3" fmla="*/ 401827 h 803654"/>
                <a:gd name="connsiteX4" fmla="*/ 238603 w 477205"/>
                <a:gd name="connsiteY4" fmla="*/ 803654 h 803654"/>
                <a:gd name="connsiteX5" fmla="*/ 238603 w 477205"/>
                <a:gd name="connsiteY5" fmla="*/ 642923 h 803654"/>
                <a:gd name="connsiteX6" fmla="*/ 0 w 477205"/>
                <a:gd name="connsiteY6" fmla="*/ 642923 h 803654"/>
                <a:gd name="connsiteX7" fmla="*/ 0 w 477205"/>
                <a:gd name="connsiteY7" fmla="*/ 160731 h 80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205" h="803654">
                  <a:moveTo>
                    <a:pt x="0" y="160731"/>
                  </a:moveTo>
                  <a:lnTo>
                    <a:pt x="238603" y="160731"/>
                  </a:lnTo>
                  <a:lnTo>
                    <a:pt x="238603" y="0"/>
                  </a:lnTo>
                  <a:lnTo>
                    <a:pt x="477205" y="401827"/>
                  </a:lnTo>
                  <a:lnTo>
                    <a:pt x="238603" y="803654"/>
                  </a:lnTo>
                  <a:lnTo>
                    <a:pt x="238603" y="642923"/>
                  </a:lnTo>
                  <a:lnTo>
                    <a:pt x="0" y="642923"/>
                  </a:lnTo>
                  <a:lnTo>
                    <a:pt x="0" y="160731"/>
                  </a:lnTo>
                  <a:close/>
                </a:path>
              </a:pathLst>
            </a:custGeom>
            <a:gradFill rotWithShape="0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C0504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0730" rIns="143160" bIns="160731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4733346" y="4078274"/>
              <a:ext cx="3946380" cy="2381198"/>
            </a:xfrm>
            <a:custGeom>
              <a:avLst/>
              <a:gdLst>
                <a:gd name="connsiteX0" fmla="*/ 0 w 4678006"/>
                <a:gd name="connsiteY0" fmla="*/ 1190599 h 2381198"/>
                <a:gd name="connsiteX1" fmla="*/ 2339003 w 4678006"/>
                <a:gd name="connsiteY1" fmla="*/ 0 h 2381198"/>
                <a:gd name="connsiteX2" fmla="*/ 4678006 w 4678006"/>
                <a:gd name="connsiteY2" fmla="*/ 1190599 h 2381198"/>
                <a:gd name="connsiteX3" fmla="*/ 2339003 w 4678006"/>
                <a:gd name="connsiteY3" fmla="*/ 2381198 h 2381198"/>
                <a:gd name="connsiteX4" fmla="*/ 0 w 4678006"/>
                <a:gd name="connsiteY4" fmla="*/ 1190599 h 238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8006" h="2381198">
                  <a:moveTo>
                    <a:pt x="0" y="1190599"/>
                  </a:moveTo>
                  <a:cubicBezTo>
                    <a:pt x="0" y="533049"/>
                    <a:pt x="1047207" y="0"/>
                    <a:pt x="2339003" y="0"/>
                  </a:cubicBezTo>
                  <a:cubicBezTo>
                    <a:pt x="3630799" y="0"/>
                    <a:pt x="4678006" y="533049"/>
                    <a:pt x="4678006" y="1190599"/>
                  </a:cubicBezTo>
                  <a:cubicBezTo>
                    <a:pt x="4678006" y="1848149"/>
                    <a:pt x="3630799" y="2381198"/>
                    <a:pt x="2339003" y="2381198"/>
                  </a:cubicBezTo>
                  <a:cubicBezTo>
                    <a:pt x="1047207" y="2381198"/>
                    <a:pt x="0" y="1848149"/>
                    <a:pt x="0" y="1190599"/>
                  </a:cubicBezTo>
                  <a:close/>
                </a:path>
              </a:pathLst>
            </a:custGeom>
            <a:gradFill rotWithShape="0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9BBB59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5558" tIns="379198" rIns="715558" bIns="379198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Déficit Balança Comercial Crescente</a:t>
              </a: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Aumento da Participação das Importações</a:t>
              </a:r>
            </a:p>
          </p:txBody>
        </p:sp>
        <p:sp>
          <p:nvSpPr>
            <p:cNvPr id="12" name="Forma livre 11"/>
            <p:cNvSpPr/>
            <p:nvPr/>
          </p:nvSpPr>
          <p:spPr>
            <a:xfrm rot="10800000">
              <a:off x="4178513" y="4854260"/>
              <a:ext cx="425463" cy="803654"/>
            </a:xfrm>
            <a:custGeom>
              <a:avLst/>
              <a:gdLst>
                <a:gd name="connsiteX0" fmla="*/ 0 w 425463"/>
                <a:gd name="connsiteY0" fmla="*/ 160731 h 803654"/>
                <a:gd name="connsiteX1" fmla="*/ 212732 w 425463"/>
                <a:gd name="connsiteY1" fmla="*/ 160731 h 803654"/>
                <a:gd name="connsiteX2" fmla="*/ 212732 w 425463"/>
                <a:gd name="connsiteY2" fmla="*/ 0 h 803654"/>
                <a:gd name="connsiteX3" fmla="*/ 425463 w 425463"/>
                <a:gd name="connsiteY3" fmla="*/ 401827 h 803654"/>
                <a:gd name="connsiteX4" fmla="*/ 212732 w 425463"/>
                <a:gd name="connsiteY4" fmla="*/ 803654 h 803654"/>
                <a:gd name="connsiteX5" fmla="*/ 212732 w 425463"/>
                <a:gd name="connsiteY5" fmla="*/ 642923 h 803654"/>
                <a:gd name="connsiteX6" fmla="*/ 0 w 425463"/>
                <a:gd name="connsiteY6" fmla="*/ 642923 h 803654"/>
                <a:gd name="connsiteX7" fmla="*/ 0 w 425463"/>
                <a:gd name="connsiteY7" fmla="*/ 160731 h 80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5463" h="803654">
                  <a:moveTo>
                    <a:pt x="0" y="160731"/>
                  </a:moveTo>
                  <a:lnTo>
                    <a:pt x="212732" y="160731"/>
                  </a:lnTo>
                  <a:lnTo>
                    <a:pt x="212732" y="0"/>
                  </a:lnTo>
                  <a:lnTo>
                    <a:pt x="425463" y="401827"/>
                  </a:lnTo>
                  <a:lnTo>
                    <a:pt x="212732" y="803654"/>
                  </a:lnTo>
                  <a:lnTo>
                    <a:pt x="212732" y="642923"/>
                  </a:lnTo>
                  <a:lnTo>
                    <a:pt x="0" y="642923"/>
                  </a:lnTo>
                  <a:lnTo>
                    <a:pt x="0" y="160731"/>
                  </a:lnTo>
                  <a:close/>
                </a:path>
              </a:pathLst>
            </a:custGeom>
            <a:gradFill rotWithShape="0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9BBB59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-1" tIns="160730" rIns="127639" bIns="160731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592341" y="4054387"/>
              <a:ext cx="3583602" cy="2381198"/>
            </a:xfrm>
            <a:custGeom>
              <a:avLst/>
              <a:gdLst>
                <a:gd name="connsiteX0" fmla="*/ 0 w 4212458"/>
                <a:gd name="connsiteY0" fmla="*/ 1190599 h 2381198"/>
                <a:gd name="connsiteX1" fmla="*/ 2106229 w 4212458"/>
                <a:gd name="connsiteY1" fmla="*/ 0 h 2381198"/>
                <a:gd name="connsiteX2" fmla="*/ 4212458 w 4212458"/>
                <a:gd name="connsiteY2" fmla="*/ 1190599 h 2381198"/>
                <a:gd name="connsiteX3" fmla="*/ 2106229 w 4212458"/>
                <a:gd name="connsiteY3" fmla="*/ 2381198 h 2381198"/>
                <a:gd name="connsiteX4" fmla="*/ 0 w 4212458"/>
                <a:gd name="connsiteY4" fmla="*/ 1190599 h 238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2458" h="2381198">
                  <a:moveTo>
                    <a:pt x="0" y="1190599"/>
                  </a:moveTo>
                  <a:cubicBezTo>
                    <a:pt x="0" y="533049"/>
                    <a:pt x="942991" y="0"/>
                    <a:pt x="2106229" y="0"/>
                  </a:cubicBezTo>
                  <a:cubicBezTo>
                    <a:pt x="3269467" y="0"/>
                    <a:pt x="4212458" y="533049"/>
                    <a:pt x="4212458" y="1190599"/>
                  </a:cubicBezTo>
                  <a:cubicBezTo>
                    <a:pt x="4212458" y="1848149"/>
                    <a:pt x="3269467" y="2381198"/>
                    <a:pt x="2106229" y="2381198"/>
                  </a:cubicBezTo>
                  <a:cubicBezTo>
                    <a:pt x="942991" y="2381198"/>
                    <a:pt x="0" y="1848149"/>
                    <a:pt x="0" y="1190599"/>
                  </a:cubicBezTo>
                  <a:close/>
                </a:path>
              </a:pathLst>
            </a:custGeom>
            <a:gradFill rotWithShape="0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380" tIns="379198" rIns="647380" bIns="379198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Elevação da Ociosidade</a:t>
              </a: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Fechamento de Unidades</a:t>
              </a:r>
            </a:p>
          </p:txBody>
        </p:sp>
        <p:sp>
          <p:nvSpPr>
            <p:cNvPr id="14" name="Forma livre 13"/>
            <p:cNvSpPr/>
            <p:nvPr/>
          </p:nvSpPr>
          <p:spPr>
            <a:xfrm rot="18063547">
              <a:off x="3364225" y="3346594"/>
              <a:ext cx="471347" cy="803654"/>
            </a:xfrm>
            <a:custGeom>
              <a:avLst/>
              <a:gdLst>
                <a:gd name="connsiteX0" fmla="*/ 0 w 471347"/>
                <a:gd name="connsiteY0" fmla="*/ 160731 h 803654"/>
                <a:gd name="connsiteX1" fmla="*/ 235674 w 471347"/>
                <a:gd name="connsiteY1" fmla="*/ 160731 h 803654"/>
                <a:gd name="connsiteX2" fmla="*/ 235674 w 471347"/>
                <a:gd name="connsiteY2" fmla="*/ 0 h 803654"/>
                <a:gd name="connsiteX3" fmla="*/ 471347 w 471347"/>
                <a:gd name="connsiteY3" fmla="*/ 401827 h 803654"/>
                <a:gd name="connsiteX4" fmla="*/ 235674 w 471347"/>
                <a:gd name="connsiteY4" fmla="*/ 803654 h 803654"/>
                <a:gd name="connsiteX5" fmla="*/ 235674 w 471347"/>
                <a:gd name="connsiteY5" fmla="*/ 642923 h 803654"/>
                <a:gd name="connsiteX6" fmla="*/ 0 w 471347"/>
                <a:gd name="connsiteY6" fmla="*/ 642923 h 803654"/>
                <a:gd name="connsiteX7" fmla="*/ 0 w 471347"/>
                <a:gd name="connsiteY7" fmla="*/ 160731 h 80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1347" h="803654">
                  <a:moveTo>
                    <a:pt x="0" y="160731"/>
                  </a:moveTo>
                  <a:lnTo>
                    <a:pt x="235674" y="160731"/>
                  </a:lnTo>
                  <a:lnTo>
                    <a:pt x="235674" y="0"/>
                  </a:lnTo>
                  <a:lnTo>
                    <a:pt x="471347" y="401827"/>
                  </a:lnTo>
                  <a:lnTo>
                    <a:pt x="235674" y="803654"/>
                  </a:lnTo>
                  <a:lnTo>
                    <a:pt x="235674" y="642923"/>
                  </a:lnTo>
                  <a:lnTo>
                    <a:pt x="0" y="642923"/>
                  </a:lnTo>
                  <a:lnTo>
                    <a:pt x="0" y="160731"/>
                  </a:lnTo>
                  <a:close/>
                </a:path>
              </a:pathLst>
            </a:custGeom>
            <a:gradFill rotWithShape="0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-1" tIns="160731" rIns="141404" bIns="16073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04F67F03-CDF5-4D37-9F8A-D50783456328}"/>
              </a:ext>
            </a:extLst>
          </p:cNvPr>
          <p:cNvSpPr txBox="1"/>
          <p:nvPr/>
        </p:nvSpPr>
        <p:spPr>
          <a:xfrm>
            <a:off x="7342496" y="2140917"/>
            <a:ext cx="42353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all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matérias-primas básicas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all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(gás natural e nafta) e energia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all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1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Fornecimento atual condicionado ao e</a:t>
            </a:r>
            <a:r>
              <a:rPr kumimoji="0" lang="pt-BR" sz="2000" b="0" i="1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quacionamento</a:t>
            </a:r>
            <a:r>
              <a:rPr kumimoji="0" lang="pt-BR" sz="2000" b="0" i="1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da matriz e</a:t>
            </a:r>
            <a:r>
              <a:rPr kumimoji="0" lang="pt-BR" sz="2000" b="0" i="1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nergética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Espaço Reservado para Número de Slide 1">
            <a:extLst>
              <a:ext uri="{FF2B5EF4-FFF2-40B4-BE49-F238E27FC236}">
                <a16:creationId xmlns="" xmlns:a16="http://schemas.microsoft.com/office/drawing/2014/main" id="{D28643E1-1F6C-42D2-8B00-EA5B43DEF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8757" y="651202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D7100-5B4F-4139-B28C-D439FB34244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56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1C218A48-E03C-48A1-8E4A-21FFE2D9C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1803" y="2147993"/>
            <a:ext cx="5383813" cy="2742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Picture 3">
            <a:extLst>
              <a:ext uri="{FF2B5EF4-FFF2-40B4-BE49-F238E27FC236}">
                <a16:creationId xmlns="" xmlns:a16="http://schemas.microsoft.com/office/drawing/2014/main" id="{D08EFC3F-E308-4348-AB67-17D21F48E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750" y="1907667"/>
            <a:ext cx="5459656" cy="218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2343B4BE-EA38-46CD-A8D9-A6E933B56C21}"/>
              </a:ext>
            </a:extLst>
          </p:cNvPr>
          <p:cNvSpPr txBox="1"/>
          <p:nvPr/>
        </p:nvSpPr>
        <p:spPr>
          <a:xfrm>
            <a:off x="1603139" y="1565572"/>
            <a:ext cx="320386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67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MATÉRIAS-PRIMAS NO BRASIL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81F0CBD1-E058-4ECF-BF63-D39E80038C78}"/>
              </a:ext>
            </a:extLst>
          </p:cNvPr>
          <p:cNvSpPr txBox="1">
            <a:spLocks/>
          </p:cNvSpPr>
          <p:nvPr/>
        </p:nvSpPr>
        <p:spPr>
          <a:xfrm>
            <a:off x="304480" y="164928"/>
            <a:ext cx="9038627" cy="1415772"/>
          </a:xfrm>
          <a:prstGeom prst="rect">
            <a:avLst/>
          </a:prstGeom>
          <a:noFill/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kern="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No Brasil, a matéria-prima preponderante é a nafta petroquímica, cuja capacidade é insuficiente para atender a atual demanda</a:t>
            </a:r>
          </a:p>
        </p:txBody>
      </p:sp>
      <p:sp>
        <p:nvSpPr>
          <p:cNvPr id="13" name="Retângulo de cantos arredondados 13">
            <a:extLst>
              <a:ext uri="{FF2B5EF4-FFF2-40B4-BE49-F238E27FC236}">
                <a16:creationId xmlns="" xmlns:a16="http://schemas.microsoft.com/office/drawing/2014/main" id="{63F59787-AD98-4207-BA21-C73113BB5863}"/>
              </a:ext>
            </a:extLst>
          </p:cNvPr>
          <p:cNvSpPr/>
          <p:nvPr/>
        </p:nvSpPr>
        <p:spPr>
          <a:xfrm>
            <a:off x="5144656" y="5457541"/>
            <a:ext cx="4719029" cy="135978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="" xmlns:a16="http://schemas.microsoft.com/office/drawing/2014/main" id="{78B368E1-3361-4920-9AC7-076781D23B27}"/>
              </a:ext>
            </a:extLst>
          </p:cNvPr>
          <p:cNvSpPr txBox="1"/>
          <p:nvPr/>
        </p:nvSpPr>
        <p:spPr>
          <a:xfrm>
            <a:off x="5791201" y="5457541"/>
            <a:ext cx="3485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Matérias-primas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Entre 70 a 90% dos custos variáveis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Cerca de 20% dos custos variáveis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="" xmlns:a16="http://schemas.microsoft.com/office/drawing/2014/main" id="{7D6BA63A-DE19-4A39-93EA-2AB509CBB2B3}"/>
              </a:ext>
            </a:extLst>
          </p:cNvPr>
          <p:cNvSpPr txBox="1"/>
          <p:nvPr/>
        </p:nvSpPr>
        <p:spPr>
          <a:xfrm>
            <a:off x="6400801" y="1481016"/>
            <a:ext cx="527481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67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PESO DA MATÉRIA-PRIMA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67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NOS CUSTOS DE ALGUNS PETROQUÍMICOS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9653D0CC-9098-412C-A4ED-040E044109A0}"/>
              </a:ext>
            </a:extLst>
          </p:cNvPr>
          <p:cNvSpPr txBox="1"/>
          <p:nvPr/>
        </p:nvSpPr>
        <p:spPr>
          <a:xfrm>
            <a:off x="196949" y="4232002"/>
            <a:ext cx="4806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 10 milhões de toneladas/ano consumidos de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nafta petroquímica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cerca de 70% é importada;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caso do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gás natural (metano)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 preço praticado é mais de 3 vezes superior ao dos EUA;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Brasil ainda é dependente de gás importado da Bolívia e via GNL.</a:t>
            </a:r>
          </a:p>
        </p:txBody>
      </p:sp>
    </p:spTree>
    <p:extLst>
      <p:ext uri="{BB962C8B-B14F-4D97-AF65-F5344CB8AC3E}">
        <p14:creationId xmlns:p14="http://schemas.microsoft.com/office/powerpoint/2010/main" val="924516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75556" y="1119073"/>
            <a:ext cx="9942499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Contexto global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Balanço mundial mais favorável à disponibilidade de nafta leve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Maior relevância do uso de derivados de petróleo em petroquímica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Contexto local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Maior produção local de petróleo e gás natural no Brasil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Renováveis na matriz energética brasileira são crescentes e são fonte de matérias-primas químicas igualmente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Brasil tem mecanismos legais para aumentar a competição nas matérias-primas fundamentais (petróleo e gás)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Ambiente de negócios mais favorável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="" xmlns:a16="http://schemas.microsoft.com/office/drawing/2014/main" id="{C937C491-CF7F-45FC-9EC7-088BE4BFD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00" y="312686"/>
            <a:ext cx="8855052" cy="553998"/>
          </a:xfrm>
          <a:noFill/>
        </p:spPr>
        <p:txBody>
          <a:bodyPr vert="horz" wrap="square" lIns="121920" tIns="60960" rIns="121920" bIns="6096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b="1" kern="0" dirty="0">
                <a:solidFill>
                  <a:schemeClr val="accent5">
                    <a:lumMod val="50000"/>
                  </a:schemeClr>
                </a:solidFill>
                <a:ea typeface="+mn-ea"/>
                <a:cs typeface="+mn-cs"/>
              </a:rPr>
              <a:t>Oportunidades</a:t>
            </a:r>
          </a:p>
        </p:txBody>
      </p:sp>
    </p:spTree>
    <p:extLst>
      <p:ext uri="{BB962C8B-B14F-4D97-AF65-F5344CB8AC3E}">
        <p14:creationId xmlns:p14="http://schemas.microsoft.com/office/powerpoint/2010/main" val="531855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Objeto 7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Slide do think-cell" r:id="rId5" imgW="270" imgH="270" progId="TCLayout.ActiveDocument.1">
                  <p:embed/>
                </p:oleObj>
              </mc:Choice>
              <mc:Fallback>
                <p:oleObj name="Slide do think-cell" r:id="rId5" imgW="270" imgH="270" progId="TCLayout.ActiveDocument.1">
                  <p:embed/>
                  <p:pic>
                    <p:nvPicPr>
                      <p:cNvPr id="72" name="Objeto 7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74270" y="2114323"/>
            <a:ext cx="1350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Carros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Elétricos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15" y="1479258"/>
            <a:ext cx="651664" cy="572407"/>
          </a:xfrm>
          <a:prstGeom prst="rect">
            <a:avLst/>
          </a:prstGeom>
        </p:spPr>
      </p:pic>
      <p:sp>
        <p:nvSpPr>
          <p:cNvPr id="9" name="Triângulo isósceles 8"/>
          <p:cNvSpPr/>
          <p:nvPr/>
        </p:nvSpPr>
        <p:spPr>
          <a:xfrm rot="5400000">
            <a:off x="3218653" y="3676272"/>
            <a:ext cx="5386968" cy="691575"/>
          </a:xfrm>
          <a:prstGeom prst="triangle">
            <a:avLst>
              <a:gd name="adj" fmla="val 5291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1675075" y="1390358"/>
            <a:ext cx="3627923" cy="1094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lIns="180000" r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Os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carros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elétricos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diminuirão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 a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demanda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 de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gasolina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,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modificando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 a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configuração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 das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refinarias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.</a:t>
            </a:r>
          </a:p>
        </p:txBody>
      </p:sp>
      <p:sp>
        <p:nvSpPr>
          <p:cNvPr id="11" name="Rectangle 7"/>
          <p:cNvSpPr/>
          <p:nvPr/>
        </p:nvSpPr>
        <p:spPr>
          <a:xfrm>
            <a:off x="177792" y="1390358"/>
            <a:ext cx="1497283" cy="10944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lIns="180000" r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8" y="2837239"/>
            <a:ext cx="724067" cy="611387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77792" y="3381430"/>
            <a:ext cx="144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Carros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Compartilhados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7"/>
          <p:cNvSpPr/>
          <p:nvPr/>
        </p:nvSpPr>
        <p:spPr>
          <a:xfrm>
            <a:off x="1675075" y="2817897"/>
            <a:ext cx="3627923" cy="10951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180000" r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O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compartilhamento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 de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carros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pode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ter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impacto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negativo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na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demanda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 de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carros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 e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combustíveis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.</a:t>
            </a:r>
          </a:p>
        </p:txBody>
      </p:sp>
      <p:sp>
        <p:nvSpPr>
          <p:cNvPr id="16" name="Rectangle 7"/>
          <p:cNvSpPr/>
          <p:nvPr/>
        </p:nvSpPr>
        <p:spPr>
          <a:xfrm>
            <a:off x="177792" y="2817897"/>
            <a:ext cx="1497283" cy="1095113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180000" r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1675075" y="4213394"/>
            <a:ext cx="3627923" cy="1094400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lIns="180000" r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A tecnologia dos carros sem condutor pode aumentar a mobilidade e a eficiência e diminuir o tráfego e o consumo de combustível. </a:t>
            </a:r>
            <a:endParaRPr kumimoji="0" lang="en-US" sz="17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ectangle 7"/>
          <p:cNvSpPr/>
          <p:nvPr/>
        </p:nvSpPr>
        <p:spPr>
          <a:xfrm>
            <a:off x="177792" y="4213394"/>
            <a:ext cx="1497283" cy="1094400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lIns="180000" r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9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19" y="4231401"/>
            <a:ext cx="669157" cy="669157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203201" y="4829665"/>
            <a:ext cx="1509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Carros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Autônomos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Agrupar 23"/>
          <p:cNvGrpSpPr/>
          <p:nvPr/>
        </p:nvGrpSpPr>
        <p:grpSpPr>
          <a:xfrm>
            <a:off x="6634818" y="1992718"/>
            <a:ext cx="4127500" cy="1809302"/>
            <a:chOff x="6222496" y="2422100"/>
            <a:chExt cx="4127500" cy="1809302"/>
          </a:xfrm>
        </p:grpSpPr>
        <p:sp>
          <p:nvSpPr>
            <p:cNvPr id="4" name="Seta para Baixo 3"/>
            <p:cNvSpPr/>
            <p:nvPr/>
          </p:nvSpPr>
          <p:spPr>
            <a:xfrm>
              <a:off x="6413500" y="2600585"/>
              <a:ext cx="1193800" cy="1504335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7"/>
            <p:cNvSpPr/>
            <p:nvPr/>
          </p:nvSpPr>
          <p:spPr>
            <a:xfrm>
              <a:off x="7251700" y="2805197"/>
              <a:ext cx="3083691" cy="10944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ＭＳ Ｐゴシック" charset="0"/>
                </a:rPr>
                <a:t>CONSUMO DE GASOLINA/DIESEL</a:t>
              </a:r>
              <a:b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ＭＳ Ｐゴシック" charset="0"/>
                </a:rPr>
              </a:b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ＭＳ Ｐゴシック" charset="0"/>
                </a:rPr>
                <a:t>PETRÓLEO</a:t>
              </a:r>
            </a:p>
          </p:txBody>
        </p:sp>
        <p:sp>
          <p:nvSpPr>
            <p:cNvPr id="19" name="Retângulo Arredondado 18"/>
            <p:cNvSpPr/>
            <p:nvPr/>
          </p:nvSpPr>
          <p:spPr>
            <a:xfrm>
              <a:off x="6222496" y="2422100"/>
              <a:ext cx="4127500" cy="1809302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" name="Picture 78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847" y="5706418"/>
            <a:ext cx="530682" cy="47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Agrupar 21"/>
          <p:cNvGrpSpPr/>
          <p:nvPr/>
        </p:nvGrpSpPr>
        <p:grpSpPr>
          <a:xfrm>
            <a:off x="177792" y="5608178"/>
            <a:ext cx="5125206" cy="1094400"/>
            <a:chOff x="494788" y="5173449"/>
            <a:chExt cx="5125206" cy="1094400"/>
          </a:xfrm>
        </p:grpSpPr>
        <p:sp>
          <p:nvSpPr>
            <p:cNvPr id="27" name="Rectangle 7"/>
            <p:cNvSpPr/>
            <p:nvPr/>
          </p:nvSpPr>
          <p:spPr>
            <a:xfrm>
              <a:off x="1992071" y="5173449"/>
              <a:ext cx="3627923" cy="1094400"/>
            </a:xfrm>
            <a:prstGeom prst="rect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lIns="180000" r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ＭＳ Ｐゴシック" charset="0"/>
                </a:rPr>
                <a:t>A energia renovável mudará drasticamente a matriz energética mundial, diminuindo a parcela de fóssil (petróleo, gás e carvão). </a:t>
              </a: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Rectangle 7"/>
            <p:cNvSpPr/>
            <p:nvPr/>
          </p:nvSpPr>
          <p:spPr>
            <a:xfrm>
              <a:off x="494788" y="5173449"/>
              <a:ext cx="1497283" cy="1094400"/>
            </a:xfrm>
            <a:prstGeom prst="rect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lIns="180000" r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0" name="CaixaDeTexto 29"/>
          <p:cNvSpPr txBox="1"/>
          <p:nvPr/>
        </p:nvSpPr>
        <p:spPr>
          <a:xfrm>
            <a:off x="194284" y="6192324"/>
            <a:ext cx="1509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Energia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Renovável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Agrupar 32"/>
          <p:cNvGrpSpPr/>
          <p:nvPr/>
        </p:nvGrpSpPr>
        <p:grpSpPr>
          <a:xfrm>
            <a:off x="6634818" y="4103435"/>
            <a:ext cx="4142105" cy="1447182"/>
            <a:chOff x="6222495" y="2784220"/>
            <a:chExt cx="4142105" cy="1447182"/>
          </a:xfrm>
        </p:grpSpPr>
        <p:sp>
          <p:nvSpPr>
            <p:cNvPr id="34" name="Seta para Baixo 33"/>
            <p:cNvSpPr/>
            <p:nvPr/>
          </p:nvSpPr>
          <p:spPr>
            <a:xfrm rot="10800000">
              <a:off x="6413500" y="2962020"/>
              <a:ext cx="1193800" cy="114290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7"/>
            <p:cNvSpPr/>
            <p:nvPr/>
          </p:nvSpPr>
          <p:spPr>
            <a:xfrm>
              <a:off x="7266304" y="2986270"/>
              <a:ext cx="3083691" cy="10944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ＭＳ Ｐゴシック" charset="0"/>
                </a:rPr>
                <a:t>CONSUMO DE PETROQUÍMICOS</a:t>
              </a:r>
            </a:p>
          </p:txBody>
        </p:sp>
        <p:sp>
          <p:nvSpPr>
            <p:cNvPr id="36" name="Retângulo Arredondado 35"/>
            <p:cNvSpPr/>
            <p:nvPr/>
          </p:nvSpPr>
          <p:spPr>
            <a:xfrm>
              <a:off x="6222495" y="2784220"/>
              <a:ext cx="4142105" cy="1447182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DA7350C5-2556-4859-9FF8-2DD2666A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8228" y="63591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D7100-5B4F-4139-B28C-D439FB34244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="" xmlns:a16="http://schemas.microsoft.com/office/drawing/2014/main" id="{F353BA72-6680-49B6-90A2-021837B486B8}"/>
              </a:ext>
            </a:extLst>
          </p:cNvPr>
          <p:cNvSpPr txBox="1"/>
          <p:nvPr/>
        </p:nvSpPr>
        <p:spPr>
          <a:xfrm>
            <a:off x="203201" y="199283"/>
            <a:ext cx="8704519" cy="984885"/>
          </a:xfrm>
          <a:prstGeom prst="rect">
            <a:avLst/>
          </a:prstGeom>
          <a:noFill/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kern="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 cenário mundial de refino passará por transformação, com tendência mais favorável à petroquímica</a:t>
            </a:r>
          </a:p>
        </p:txBody>
      </p:sp>
    </p:spTree>
    <p:extLst>
      <p:ext uri="{BB962C8B-B14F-4D97-AF65-F5344CB8AC3E}">
        <p14:creationId xmlns:p14="http://schemas.microsoft.com/office/powerpoint/2010/main" val="2494821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ítulo 1"/>
          <p:cNvSpPr>
            <a:spLocks noGrp="1"/>
          </p:cNvSpPr>
          <p:nvPr>
            <p:ph type="title"/>
          </p:nvPr>
        </p:nvSpPr>
        <p:spPr>
          <a:xfrm>
            <a:off x="271992" y="140992"/>
            <a:ext cx="7340920" cy="615553"/>
          </a:xfrm>
          <a:noFill/>
        </p:spPr>
        <p:txBody>
          <a:bodyPr vert="horz" wrap="square" lIns="121920" tIns="60960" rIns="121920" bIns="6096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3200" b="1" dirty="0">
                <a:solidFill>
                  <a:srgbClr val="4472C4">
                    <a:lumMod val="50000"/>
                  </a:srgbClr>
                </a:solidFill>
                <a:latin typeface="Calibri Light"/>
                <a:ea typeface="+mn-ea"/>
                <a:cs typeface="+mn-cs"/>
              </a:rPr>
              <a:t>Gás Não Convencional na América do Sul</a:t>
            </a:r>
          </a:p>
        </p:txBody>
      </p:sp>
      <p:pic>
        <p:nvPicPr>
          <p:cNvPr id="72707" name="3 Marcador de contenido"/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00151" y="981075"/>
            <a:ext cx="9116483" cy="5257800"/>
          </a:xfrm>
          <a:solidFill>
            <a:schemeClr val="bg2"/>
          </a:solidFill>
        </p:spPr>
      </p:pic>
      <p:sp>
        <p:nvSpPr>
          <p:cNvPr id="72708" name="Retângulo 5"/>
          <p:cNvSpPr>
            <a:spLocks noChangeArrowheads="1"/>
          </p:cNvSpPr>
          <p:nvPr/>
        </p:nvSpPr>
        <p:spPr bwMode="auto">
          <a:xfrm>
            <a:off x="8784169" y="1312865"/>
            <a:ext cx="3119967" cy="24318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43411" indent="-243411" algn="just"/>
            <a:r>
              <a:rPr lang="pt-BR" sz="2133" dirty="0">
                <a:latin typeface="Calibri" pitchFamily="34" charset="0"/>
              </a:rPr>
              <a:t>BRASIL</a:t>
            </a:r>
          </a:p>
          <a:p>
            <a:pPr marL="243411" indent="-243411">
              <a:buFontTx/>
              <a:buChar char="•"/>
            </a:pPr>
            <a:r>
              <a:rPr lang="pt-BR" sz="1867" dirty="0">
                <a:latin typeface="Calibri" pitchFamily="34" charset="0"/>
              </a:rPr>
              <a:t>Segunda maior reserva de xisto  do mundo</a:t>
            </a:r>
          </a:p>
          <a:p>
            <a:pPr marL="243411" indent="-243411">
              <a:buFontTx/>
              <a:buChar char="•"/>
            </a:pPr>
            <a:r>
              <a:rPr lang="pt-BR" sz="1867" dirty="0" err="1">
                <a:latin typeface="Calibri" pitchFamily="34" charset="0"/>
              </a:rPr>
              <a:t>Shale</a:t>
            </a:r>
            <a:r>
              <a:rPr lang="pt-BR" sz="1867" dirty="0">
                <a:latin typeface="Calibri" pitchFamily="34" charset="0"/>
              </a:rPr>
              <a:t> </a:t>
            </a:r>
            <a:r>
              <a:rPr lang="pt-BR" sz="1867" dirty="0" err="1">
                <a:latin typeface="Calibri" pitchFamily="34" charset="0"/>
              </a:rPr>
              <a:t>gas</a:t>
            </a:r>
            <a:r>
              <a:rPr lang="pt-BR" sz="1867" dirty="0">
                <a:latin typeface="Calibri" pitchFamily="34" charset="0"/>
              </a:rPr>
              <a:t>: ANP fazendo sísmica e definindo áreas para licitação</a:t>
            </a:r>
          </a:p>
          <a:p>
            <a:pPr marL="243411" indent="-243411">
              <a:buFontTx/>
              <a:buChar char="•"/>
            </a:pPr>
            <a:r>
              <a:rPr lang="pt-BR" sz="1867" dirty="0" err="1">
                <a:latin typeface="Calibri" pitchFamily="34" charset="0"/>
              </a:rPr>
              <a:t>Tight</a:t>
            </a:r>
            <a:r>
              <a:rPr lang="pt-BR" sz="1867" dirty="0">
                <a:latin typeface="Calibri" pitchFamily="34" charset="0"/>
              </a:rPr>
              <a:t> </a:t>
            </a:r>
            <a:r>
              <a:rPr lang="pt-BR" sz="1867" dirty="0" err="1">
                <a:latin typeface="Calibri" pitchFamily="34" charset="0"/>
              </a:rPr>
              <a:t>Gas</a:t>
            </a:r>
            <a:r>
              <a:rPr lang="pt-BR" sz="1867" dirty="0">
                <a:latin typeface="Calibri" pitchFamily="34" charset="0"/>
              </a:rPr>
              <a:t>: Recursos no Maranhão e São Francisco</a:t>
            </a:r>
          </a:p>
        </p:txBody>
      </p:sp>
      <p:sp>
        <p:nvSpPr>
          <p:cNvPr id="72709" name="Retângulo 6"/>
          <p:cNvSpPr>
            <a:spLocks noChangeArrowheads="1"/>
          </p:cNvSpPr>
          <p:nvPr/>
        </p:nvSpPr>
        <p:spPr bwMode="auto">
          <a:xfrm>
            <a:off x="6864353" y="3976689"/>
            <a:ext cx="3839633" cy="128253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43411" indent="-243411"/>
            <a:r>
              <a:rPr lang="pt-BR" sz="2133" dirty="0">
                <a:latin typeface="Calibri" pitchFamily="34" charset="0"/>
              </a:rPr>
              <a:t>ARGENTINA</a:t>
            </a:r>
          </a:p>
          <a:p>
            <a:pPr marL="243411" indent="-243411">
              <a:buFontTx/>
              <a:buChar char="•"/>
            </a:pPr>
            <a:r>
              <a:rPr lang="pt-BR" sz="1867" dirty="0" err="1">
                <a:latin typeface="Calibri" pitchFamily="34" charset="0"/>
              </a:rPr>
              <a:t>Tight</a:t>
            </a:r>
            <a:r>
              <a:rPr lang="pt-BR" sz="1867" dirty="0">
                <a:latin typeface="Calibri" pitchFamily="34" charset="0"/>
              </a:rPr>
              <a:t> </a:t>
            </a:r>
            <a:r>
              <a:rPr lang="pt-BR" sz="1867" dirty="0" err="1">
                <a:latin typeface="Calibri" pitchFamily="34" charset="0"/>
              </a:rPr>
              <a:t>Gas</a:t>
            </a:r>
            <a:r>
              <a:rPr lang="pt-BR" sz="1867" dirty="0">
                <a:latin typeface="Calibri" pitchFamily="34" charset="0"/>
              </a:rPr>
              <a:t>: Já em produção; reservas de Neuquén de 20 </a:t>
            </a:r>
            <a:r>
              <a:rPr lang="pt-BR" sz="1867" dirty="0" err="1">
                <a:latin typeface="Calibri" pitchFamily="34" charset="0"/>
              </a:rPr>
              <a:t>Tcf</a:t>
            </a:r>
            <a:endParaRPr lang="pt-BR" sz="1867" dirty="0">
              <a:latin typeface="Calibri" pitchFamily="34" charset="0"/>
            </a:endParaRPr>
          </a:p>
          <a:p>
            <a:pPr marL="243411" indent="-243411">
              <a:buFontTx/>
              <a:buChar char="•"/>
            </a:pPr>
            <a:r>
              <a:rPr lang="pt-BR" sz="1867" dirty="0" err="1">
                <a:latin typeface="Calibri" pitchFamily="34" charset="0"/>
              </a:rPr>
              <a:t>Primeros</a:t>
            </a:r>
            <a:r>
              <a:rPr lang="pt-BR" sz="1867" dirty="0">
                <a:latin typeface="Calibri" pitchFamily="34" charset="0"/>
              </a:rPr>
              <a:t> poços de </a:t>
            </a:r>
            <a:r>
              <a:rPr lang="pt-BR" sz="1867" dirty="0" err="1">
                <a:latin typeface="Calibri" pitchFamily="34" charset="0"/>
              </a:rPr>
              <a:t>shale</a:t>
            </a:r>
            <a:r>
              <a:rPr lang="pt-BR" sz="1867" dirty="0">
                <a:latin typeface="Calibri" pitchFamily="34" charset="0"/>
              </a:rPr>
              <a:t> </a:t>
            </a:r>
            <a:r>
              <a:rPr lang="pt-BR" sz="1867" dirty="0" err="1">
                <a:latin typeface="Calibri" pitchFamily="34" charset="0"/>
              </a:rPr>
              <a:t>gas</a:t>
            </a:r>
            <a:endParaRPr lang="pt-BR" sz="1867" dirty="0"/>
          </a:p>
        </p:txBody>
      </p:sp>
      <p:sp>
        <p:nvSpPr>
          <p:cNvPr id="72710" name="Retângulo 7"/>
          <p:cNvSpPr>
            <a:spLocks noChangeArrowheads="1"/>
          </p:cNvSpPr>
          <p:nvPr/>
        </p:nvSpPr>
        <p:spPr bwMode="auto">
          <a:xfrm>
            <a:off x="168206" y="1124744"/>
            <a:ext cx="3143485" cy="214449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43411" indent="-243411" algn="just"/>
            <a:r>
              <a:rPr lang="pt-PT" sz="2133" dirty="0">
                <a:latin typeface="Calibri" pitchFamily="34" charset="0"/>
              </a:rPr>
              <a:t>COLOMBIA</a:t>
            </a:r>
          </a:p>
          <a:p>
            <a:pPr marL="243411" indent="-243411">
              <a:buFontTx/>
              <a:buChar char="•"/>
            </a:pPr>
            <a:r>
              <a:rPr lang="pt-PT" sz="1867" dirty="0">
                <a:latin typeface="Calibri" pitchFamily="34" charset="0"/>
              </a:rPr>
              <a:t>CBM: 17 Tcf de recursos in situ; 7 Tcf  recuperáveis</a:t>
            </a:r>
          </a:p>
          <a:p>
            <a:pPr marL="243411" indent="-243411">
              <a:buFontTx/>
              <a:buChar char="•"/>
            </a:pPr>
            <a:r>
              <a:rPr lang="pt-PT" sz="1867" dirty="0">
                <a:latin typeface="Calibri" pitchFamily="34" charset="0"/>
              </a:rPr>
              <a:t>Shale gas:  30 Tcf de recursos estimados</a:t>
            </a:r>
          </a:p>
          <a:p>
            <a:pPr marL="243411" indent="-243411">
              <a:buFontTx/>
              <a:buChar char="•"/>
            </a:pPr>
            <a:r>
              <a:rPr lang="pt-PT" sz="1867" dirty="0">
                <a:latin typeface="Calibri" pitchFamily="34" charset="0"/>
              </a:rPr>
              <a:t>Tight gas: 10 Tcf de recursos estimados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68206" y="2852937"/>
            <a:ext cx="3143485" cy="128253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43411" indent="-243411" algn="just"/>
            <a:r>
              <a:rPr lang="pt-PT" sz="2133" dirty="0">
                <a:latin typeface="Calibri" pitchFamily="34" charset="0"/>
              </a:rPr>
              <a:t>PERU</a:t>
            </a:r>
          </a:p>
          <a:p>
            <a:pPr marL="243411" indent="-243411">
              <a:buFontTx/>
              <a:buChar char="•"/>
            </a:pPr>
            <a:r>
              <a:rPr lang="pt-PT" sz="1867" dirty="0">
                <a:latin typeface="Calibri" pitchFamily="34" charset="0"/>
              </a:rPr>
              <a:t>Tight gas: Identificados grandes recursos em Camisea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99C482EC-9541-4F3C-A64E-5532475A1BEB}"/>
              </a:ext>
            </a:extLst>
          </p:cNvPr>
          <p:cNvSpPr txBox="1"/>
          <p:nvPr/>
        </p:nvSpPr>
        <p:spPr>
          <a:xfrm>
            <a:off x="499731" y="6396314"/>
            <a:ext cx="2007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ChemVision.</a:t>
            </a:r>
          </a:p>
        </p:txBody>
      </p:sp>
      <p:sp>
        <p:nvSpPr>
          <p:cNvPr id="9" name="Espaço Reservado para Número de Slide 1">
            <a:extLst>
              <a:ext uri="{FF2B5EF4-FFF2-40B4-BE49-F238E27FC236}">
                <a16:creationId xmlns="" xmlns:a16="http://schemas.microsoft.com/office/drawing/2014/main" id="{650F704A-48D5-4070-83E8-9791504C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8757" y="6502596"/>
            <a:ext cx="2743200" cy="365125"/>
          </a:xfrm>
        </p:spPr>
        <p:txBody>
          <a:bodyPr/>
          <a:lstStyle/>
          <a:p>
            <a:fld id="{D9ED7100-5B4F-4139-B28C-D439FB34244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532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6">
            <a:extLst>
              <a:ext uri="{FF2B5EF4-FFF2-40B4-BE49-F238E27FC236}">
                <a16:creationId xmlns="" xmlns:a16="http://schemas.microsoft.com/office/drawing/2014/main" id="{16625950-AC02-4D60-8A2D-7513102AB309}"/>
              </a:ext>
            </a:extLst>
          </p:cNvPr>
          <p:cNvSpPr txBox="1">
            <a:spLocks/>
          </p:cNvSpPr>
          <p:nvPr/>
        </p:nvSpPr>
        <p:spPr>
          <a:xfrm>
            <a:off x="10843626" y="6583363"/>
            <a:ext cx="1181609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2446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4464" algn="l" defTabSz="42446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8929" algn="l" defTabSz="42446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3393" algn="l" defTabSz="42446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857" algn="l" defTabSz="42446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2322" algn="l" defTabSz="42446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46786" algn="l" defTabSz="42446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250" algn="l" defTabSz="42446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95715" algn="l" defTabSz="42446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18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3DE652-5961-4E25-9950-7689F1887171}" type="slidenum"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183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05F8DC37-ACC8-4CAE-BA8C-CCD3C40D0CC6}"/>
              </a:ext>
            </a:extLst>
          </p:cNvPr>
          <p:cNvSpPr txBox="1"/>
          <p:nvPr/>
        </p:nvSpPr>
        <p:spPr>
          <a:xfrm>
            <a:off x="188496" y="1442616"/>
            <a:ext cx="4688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 exemplo americano de agregar valor aos recursos naturais merece ser apreciado e precisa ser seguido.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1DF7E908-8A35-45E7-8588-4BCC88A9DAC0}"/>
              </a:ext>
            </a:extLst>
          </p:cNvPr>
          <p:cNvSpPr txBox="1"/>
          <p:nvPr/>
        </p:nvSpPr>
        <p:spPr>
          <a:xfrm>
            <a:off x="188496" y="56835"/>
            <a:ext cx="4108875" cy="1107996"/>
          </a:xfrm>
          <a:prstGeom prst="rect">
            <a:avLst/>
          </a:prstGeom>
          <a:noFill/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pt-BR"/>
            </a:defPPr>
            <a:lvl1pPr>
              <a:buNone/>
              <a:defRPr sz="32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O </a:t>
            </a:r>
            <a:r>
              <a:rPr lang="pt-BR" dirty="0" err="1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shale</a:t>
            </a:r>
            <a:r>
              <a:rPr lang="pt-BR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 </a:t>
            </a:r>
            <a:r>
              <a:rPr lang="pt-BR" dirty="0" err="1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Gas</a:t>
            </a:r>
            <a:r>
              <a:rPr lang="pt-BR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 e o 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boom americano na Química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D1F4978A-DC49-40BD-A599-51C4F9FA899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5" b="32491"/>
          <a:stretch/>
        </p:blipFill>
        <p:spPr bwMode="auto">
          <a:xfrm>
            <a:off x="5236411" y="-34584"/>
            <a:ext cx="6955589" cy="3935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 13">
            <a:extLst>
              <a:ext uri="{FF2B5EF4-FFF2-40B4-BE49-F238E27FC236}">
                <a16:creationId xmlns="" xmlns:a16="http://schemas.microsoft.com/office/drawing/2014/main" id="{E2FF2798-8B5E-4DF4-A4E4-95A696DBD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0490" y="3775435"/>
            <a:ext cx="139073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Espaço Reservado para Número de Slide 1">
            <a:extLst>
              <a:ext uri="{FF2B5EF4-FFF2-40B4-BE49-F238E27FC236}">
                <a16:creationId xmlns="" xmlns:a16="http://schemas.microsoft.com/office/drawing/2014/main" id="{45FD7BCD-753A-4408-A641-B1A358A0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8757" y="6512221"/>
            <a:ext cx="2743200" cy="365125"/>
          </a:xfrm>
        </p:spPr>
        <p:txBody>
          <a:bodyPr/>
          <a:lstStyle/>
          <a:p>
            <a:fld id="{D9ED7100-5B4F-4139-B28C-D439FB342449}" type="slidenum">
              <a:rPr lang="pt-BR" smtClean="0"/>
              <a:t>9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DAE8144-F8F0-49E3-98FF-631524A4627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3" r="58697"/>
          <a:stretch/>
        </p:blipFill>
        <p:spPr bwMode="auto">
          <a:xfrm>
            <a:off x="-1" y="3205001"/>
            <a:ext cx="5236411" cy="3672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052BEA76-8058-40F3-AF41-5D04E1D4C99D}"/>
              </a:ext>
            </a:extLst>
          </p:cNvPr>
          <p:cNvSpPr txBox="1"/>
          <p:nvPr/>
        </p:nvSpPr>
        <p:spPr>
          <a:xfrm>
            <a:off x="5743749" y="4441008"/>
            <a:ext cx="5267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 revolução da química americana e seus efeitos multiplicadores sobre a economia pós advento do 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shale</a:t>
            </a: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gas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1356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7947</TotalTime>
  <Words>1288</Words>
  <Application>Microsoft Office PowerPoint</Application>
  <PresentationFormat>Widescreen</PresentationFormat>
  <Paragraphs>177</Paragraphs>
  <Slides>16</Slides>
  <Notes>7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Times New Roman</vt:lpstr>
      <vt:lpstr>Verdana</vt:lpstr>
      <vt:lpstr>Wingdings</vt:lpstr>
      <vt:lpstr>Tema do Office</vt:lpstr>
      <vt:lpstr>1_Tema do Office</vt:lpstr>
      <vt:lpstr>1_Personalizar design</vt:lpstr>
      <vt:lpstr>2_Tema do Office</vt:lpstr>
      <vt:lpstr>Slide do think-cell</vt:lpstr>
      <vt:lpstr>“O Panorama e Perspectivas da Indústria Baiana: Tendências, desafios e oportunidades para o Setor Automotivo e o Setor de Petróleo, Gás e Petroquímica”  A Visão da ABIQUIM  21 de novembro de 2018  Fernando Figueiredo Presidente Executivo da ABIQUIM</vt:lpstr>
      <vt:lpstr>Apresentação do PowerPoint</vt:lpstr>
      <vt:lpstr>Apresentação do PowerPoint</vt:lpstr>
      <vt:lpstr>Apresentação do PowerPoint</vt:lpstr>
      <vt:lpstr>Apresentação do PowerPoint</vt:lpstr>
      <vt:lpstr>Oportunidades</vt:lpstr>
      <vt:lpstr>Apresentação do PowerPoint</vt:lpstr>
      <vt:lpstr>Gás Não Convencional na América do Sul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Eder da Silva</dc:creator>
  <cp:lastModifiedBy>Elita Henrique de Sousa</cp:lastModifiedBy>
  <cp:revision>436</cp:revision>
  <cp:lastPrinted>2018-11-21T10:53:54Z</cp:lastPrinted>
  <dcterms:created xsi:type="dcterms:W3CDTF">2016-08-30T00:25:48Z</dcterms:created>
  <dcterms:modified xsi:type="dcterms:W3CDTF">2018-11-21T12:51:03Z</dcterms:modified>
</cp:coreProperties>
</file>