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3" r:id="rId2"/>
    <p:sldId id="274" r:id="rId3"/>
    <p:sldId id="278" r:id="rId4"/>
    <p:sldId id="288" r:id="rId5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758903331728571E-2"/>
          <c:y val="0.12990895276868877"/>
          <c:w val="0.58159232307521391"/>
          <c:h val="0.7243119940078343"/>
        </c:manualLayout>
      </c:layout>
      <c:lineChart>
        <c:grouping val="standard"/>
        <c:varyColors val="0"/>
        <c:ser>
          <c:idx val="1"/>
          <c:order val="0"/>
          <c:tx>
            <c:strRef>
              <c:f>Plan1!$A$3</c:f>
              <c:strCache>
                <c:ptCount val="1"/>
                <c:pt idx="0">
                  <c:v>Setor Elétrico e Eletrônico - ABINEE / MDIC-SECEX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triangle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Plan1!$B$1:$I$1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Plan1!$B$3:$I$3</c:f>
              <c:numCache>
                <c:formatCode>0.00</c:formatCode>
                <c:ptCount val="8"/>
                <c:pt idx="0">
                  <c:v>36.26306182969072</c:v>
                </c:pt>
                <c:pt idx="1">
                  <c:v>35.419487866608485</c:v>
                </c:pt>
                <c:pt idx="2">
                  <c:v>37.794621961198743</c:v>
                </c:pt>
                <c:pt idx="3">
                  <c:v>40.015915230691334</c:v>
                </c:pt>
                <c:pt idx="4">
                  <c:v>41.187742820575544</c:v>
                </c:pt>
                <c:pt idx="5">
                  <c:v>46.081001611343268</c:v>
                </c:pt>
                <c:pt idx="6">
                  <c:v>44.784593113793683</c:v>
                </c:pt>
                <c:pt idx="7">
                  <c:v>44.631447797310976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F6-4B03-B149-638064AAFF42}"/>
            </c:ext>
          </c:extLst>
        </c:ser>
        <c:ser>
          <c:idx val="0"/>
          <c:order val="1"/>
          <c:tx>
            <c:strRef>
              <c:f>Plan1!$A$2</c:f>
              <c:strCache>
                <c:ptCount val="1"/>
                <c:pt idx="0">
                  <c:v>Indústria em Geral - CNI / FUNCEX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4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cat>
            <c:strRef>
              <c:f>Plan1!$B$1:$I$1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Plan1!$B$2:$I$2</c:f>
              <c:numCache>
                <c:formatCode>0.00</c:formatCode>
                <c:ptCount val="8"/>
                <c:pt idx="0">
                  <c:v>18</c:v>
                </c:pt>
                <c:pt idx="1">
                  <c:v>18.8</c:v>
                </c:pt>
                <c:pt idx="2">
                  <c:v>18</c:v>
                </c:pt>
                <c:pt idx="3">
                  <c:v>18.2</c:v>
                </c:pt>
                <c:pt idx="4">
                  <c:v>17.899999999999999</c:v>
                </c:pt>
                <c:pt idx="5">
                  <c:v>16.8</c:v>
                </c:pt>
                <c:pt idx="6">
                  <c:v>16.399999999999999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F6-4B03-B149-638064AAF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294528"/>
        <c:axId val="26304896"/>
      </c:lineChart>
      <c:catAx>
        <c:axId val="26294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6304896"/>
        <c:crosses val="autoZero"/>
        <c:auto val="1"/>
        <c:lblAlgn val="ctr"/>
        <c:lblOffset val="100"/>
        <c:noMultiLvlLbl val="0"/>
      </c:catAx>
      <c:valAx>
        <c:axId val="26304896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26294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222037057610877"/>
          <c:y val="0.23019754077503937"/>
          <c:w val="0.27777962942389112"/>
          <c:h val="0.607876902566381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 b="1">
          <a:latin typeface="Calibri" pitchFamily="34" charset="0"/>
          <a:cs typeface="Calibri" pitchFamily="34" charset="0"/>
        </a:defRPr>
      </a:pPr>
      <a:endParaRPr lang="pt-B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0.12786</cdr:x>
      <cdr:y>4.47979E-7</cdr:y>
    </cdr:from>
    <cdr:to>
      <cdr:x>0.61675</cdr:x>
      <cdr:y>0.12903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828625" y="1"/>
          <a:ext cx="3168359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300" b="1" dirty="0">
              <a:latin typeface="Calibri" pitchFamily="34" charset="0"/>
              <a:cs typeface="Calibri" pitchFamily="34" charset="0"/>
            </a:rPr>
            <a:t>Coeficiente de Penetração das Importações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19C0C-EAA2-4E5C-BE60-2F906F697465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42D12-C008-4F39-8B5A-2D6933D6B5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456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804B2-D237-4EDB-B84A-5F60A3014B6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89CF9-E393-4B6F-A378-76EA6B79CF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2173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4303CE-1010-4BA3-804F-797A279B3609}" type="datetimeFigureOut">
              <a:rPr lang="pt-BR" smtClean="0"/>
              <a:t>09/04/2019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C294910-6AB0-4B93-A88A-797AF0E79CB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579296" cy="51125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000" b="1" i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O SETOR ELÉTRICO E ELETRÔNICO E O BRASIL</a:t>
            </a:r>
          </a:p>
          <a:p>
            <a:pPr marL="0" indent="0" algn="just">
              <a:buNone/>
            </a:pPr>
            <a:endParaRPr lang="pt-BR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41"/>
            <a:ext cx="1440160" cy="604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026262"/>
              </p:ext>
            </p:extLst>
          </p:nvPr>
        </p:nvGraphicFramePr>
        <p:xfrm>
          <a:off x="611561" y="1484784"/>
          <a:ext cx="7992887" cy="6480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0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21721">
                <a:tc>
                  <a:txBody>
                    <a:bodyPr/>
                    <a:lstStyle/>
                    <a:p>
                      <a:pPr algn="l" fontAlgn="b"/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>
                          <a:effectLst/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>
                          <a:effectLst/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>
                          <a:effectLst/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  <a:endParaRPr lang="pt-B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pt-BR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pt-BR" sz="14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2017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51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PIB - TOTAL BRASIL - US$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BILHÕES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2.209,1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2.613,4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2.462,8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2.468,6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2.454,2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1.795,8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1.796,9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2.054,8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124460"/>
              </p:ext>
            </p:extLst>
          </p:nvPr>
        </p:nvGraphicFramePr>
        <p:xfrm>
          <a:off x="611559" y="2132855"/>
          <a:ext cx="7992887" cy="720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0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17357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PIB INDÚSTRIA - US$ 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BILHÕES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605,3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710,8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640,3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614,7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584,1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404,1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380,9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441,8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724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PIB INDÚSTRIA 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27,4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27,2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26,0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24,9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23,8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22,5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21,2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21,5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855173"/>
              </p:ext>
            </p:extLst>
          </p:nvPr>
        </p:nvGraphicFramePr>
        <p:xfrm>
          <a:off x="611560" y="2924943"/>
          <a:ext cx="7992886" cy="72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0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2801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FATURAMENTO E.E. US$ 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BILHÕES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70,7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82,5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73,9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72,6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65,3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42,7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37,2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42,6 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279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FATURAMENTO E.E. / PIB IND.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>
                          <a:effectLst/>
                          <a:latin typeface="Arial"/>
                        </a:rPr>
                        <a:t>11,7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effectLst/>
                          <a:latin typeface="Arial"/>
                        </a:rPr>
                        <a:t>11,6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effectLst/>
                          <a:latin typeface="Arial"/>
                        </a:rPr>
                        <a:t>11,5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effectLst/>
                          <a:latin typeface="Arial"/>
                        </a:rPr>
                        <a:t>11,8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100" b="0" i="0" u="none" strike="noStrike" dirty="0">
                          <a:effectLst/>
                          <a:latin typeface="Arial"/>
                        </a:rPr>
                        <a:t>11,2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10,6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9,8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9,6 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97103"/>
              </p:ext>
            </p:extLst>
          </p:nvPr>
        </p:nvGraphicFramePr>
        <p:xfrm>
          <a:off x="611562" y="3645025"/>
          <a:ext cx="7992886" cy="5760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0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76061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FATURAMENTO E.E. /  PIB TOTAL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3,2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3,2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3,0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2,9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2,4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2,1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2,1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325102"/>
              </p:ext>
            </p:extLst>
          </p:nvPr>
        </p:nvGraphicFramePr>
        <p:xfrm>
          <a:off x="611560" y="4293096"/>
          <a:ext cx="7992885" cy="6480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5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48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EXPORTAÇÕES E.E. - US$ FOB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BILHÕES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7,7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8,2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7,7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7,2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6,6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5,9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5,6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5,8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676187"/>
              </p:ext>
            </p:extLst>
          </p:nvPr>
        </p:nvGraphicFramePr>
        <p:xfrm>
          <a:off x="611559" y="4941168"/>
          <a:ext cx="7992886" cy="936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5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4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6950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IMPORTAÇÕES TOTAIS E.E. </a:t>
                      </a:r>
                    </a:p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US$ - FOB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BILHÕES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35,8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40,7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40,2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43,6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41,2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31,4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25,6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29,6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154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IMPORTAÇÕES / FATURAMENTO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50,68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49,39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54,41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60,08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0" i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63,01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73,63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68,85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69,55 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4922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br>
              <a:rPr lang="pt-BR" sz="2000" i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i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i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325662"/>
              </p:ext>
            </p:extLst>
          </p:nvPr>
        </p:nvGraphicFramePr>
        <p:xfrm>
          <a:off x="408788" y="1137996"/>
          <a:ext cx="8432443" cy="2880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8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7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7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5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65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00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315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2010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2011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2012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2013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2014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2015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2016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pt-BR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2017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Retângulo 11"/>
          <p:cNvSpPr/>
          <p:nvPr/>
        </p:nvSpPr>
        <p:spPr>
          <a:xfrm>
            <a:off x="683568" y="580618"/>
            <a:ext cx="7992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i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O SETOR ELÉTRICO E ELETRÔNICO E O BRASIL - 2</a:t>
            </a:r>
          </a:p>
        </p:txBody>
      </p:sp>
      <p:graphicFrame>
        <p:nvGraphicFramePr>
          <p:cNvPr id="22" name="Tabe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047523"/>
              </p:ext>
            </p:extLst>
          </p:nvPr>
        </p:nvGraphicFramePr>
        <p:xfrm>
          <a:off x="395537" y="1556792"/>
          <a:ext cx="8424936" cy="403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60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COEFICIENTE DE PENETRAÇÃO DAS IMPORTAÇÕES NA INDÚSTRIA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 18,0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18,8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    18,0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    18,2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   17,9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     16,8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pt-BR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     16,4 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pt-BR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     17,0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CaixaDeTexto 20"/>
          <p:cNvSpPr txBox="1"/>
          <p:nvPr/>
        </p:nvSpPr>
        <p:spPr>
          <a:xfrm>
            <a:off x="2848794" y="23488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24" name="Tabe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336865"/>
              </p:ext>
            </p:extLst>
          </p:nvPr>
        </p:nvGraphicFramePr>
        <p:xfrm>
          <a:off x="395534" y="2089036"/>
          <a:ext cx="8424941" cy="403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60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MERCADO</a:t>
                      </a:r>
                      <a:r>
                        <a:rPr lang="pt-BR" sz="1300" b="1" u="none" strike="noStrike" baseline="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 BRASILEIRO </a:t>
                      </a:r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DO SETOR ELÉTRICO E ELETRÔNICO - US$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BILHÕES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98,82</a:t>
                      </a:r>
                    </a:p>
                  </a:txBody>
                  <a:tcPr marL="1080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115,04</a:t>
                      </a:r>
                    </a:p>
                  </a:txBody>
                  <a:tcPr marL="1080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106,44</a:t>
                      </a:r>
                    </a:p>
                  </a:txBody>
                  <a:tcPr marL="1080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108,96</a:t>
                      </a:r>
                    </a:p>
                  </a:txBody>
                  <a:tcPr marL="1080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99,93</a:t>
                      </a:r>
                    </a:p>
                  </a:txBody>
                  <a:tcPr marL="1080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68,22</a:t>
                      </a:r>
                    </a:p>
                  </a:txBody>
                  <a:tcPr marL="1080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57,13</a:t>
                      </a:r>
                    </a:p>
                  </a:txBody>
                  <a:tcPr marL="1080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66,39</a:t>
                      </a:r>
                    </a:p>
                  </a:txBody>
                  <a:tcPr marL="1080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" name="Tabe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477769"/>
              </p:ext>
            </p:extLst>
          </p:nvPr>
        </p:nvGraphicFramePr>
        <p:xfrm>
          <a:off x="395538" y="2610996"/>
          <a:ext cx="8424936" cy="6019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60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COEFICIENTE DE PENETRAÇÃO DAS IMPORTAÇÕES NO SETOR ELÉTRICO E ELETRÔNICO 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36,3</a:t>
                      </a:r>
                    </a:p>
                  </a:txBody>
                  <a:tcPr marL="108000" marR="36000" marT="1080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35,4</a:t>
                      </a:r>
                    </a:p>
                  </a:txBody>
                  <a:tcPr marL="108000" marR="36000" marT="1080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37,8</a:t>
                      </a:r>
                    </a:p>
                  </a:txBody>
                  <a:tcPr marL="108000" marR="36000" marT="1080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40,0</a:t>
                      </a:r>
                    </a:p>
                  </a:txBody>
                  <a:tcPr marL="108000" marR="36000" marT="1080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41,2</a:t>
                      </a:r>
                    </a:p>
                  </a:txBody>
                  <a:tcPr marL="108000" marR="36000" marT="1080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46,1</a:t>
                      </a:r>
                    </a:p>
                  </a:txBody>
                  <a:tcPr marL="108000" marR="36000" marT="1080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44,8</a:t>
                      </a:r>
                    </a:p>
                  </a:txBody>
                  <a:tcPr marL="108000" marR="36000" marT="1080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44,6</a:t>
                      </a:r>
                    </a:p>
                  </a:txBody>
                  <a:tcPr marL="108000" marR="36000" marT="1080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456836"/>
              </p:ext>
            </p:extLst>
          </p:nvPr>
        </p:nvGraphicFramePr>
        <p:xfrm>
          <a:off x="375690" y="3331076"/>
          <a:ext cx="8444780" cy="6019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28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60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pt-BR" sz="1300" b="1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IMPORTAÇÕES COMPONENTES / TOTAL DAS IMPORTAÇÕES DO SETOR ELÉTRICO E ELETRÔNICO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54,0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53,0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55,5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56,3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57,8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56,8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54,7</a:t>
                      </a:r>
                    </a:p>
                  </a:txBody>
                  <a:tcPr marL="10800" marR="36000" marT="1080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60,0</a:t>
                      </a:r>
                    </a:p>
                  </a:txBody>
                  <a:tcPr marL="10800" marR="36000" marT="1080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41"/>
            <a:ext cx="1440160" cy="604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1325127578"/>
              </p:ext>
            </p:extLst>
          </p:nvPr>
        </p:nvGraphicFramePr>
        <p:xfrm>
          <a:off x="1907704" y="4221088"/>
          <a:ext cx="648072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753200"/>
              </p:ext>
            </p:extLst>
          </p:nvPr>
        </p:nvGraphicFramePr>
        <p:xfrm>
          <a:off x="457200" y="1628800"/>
          <a:ext cx="4258816" cy="2221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7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BITs</a:t>
                      </a:r>
                      <a:r>
                        <a:rPr lang="pt-BR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(397 Subitens</a:t>
                      </a:r>
                      <a:r>
                        <a:rPr lang="pt-BR" sz="20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da </a:t>
                      </a:r>
                      <a:r>
                        <a:rPr lang="pt-BR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NCM)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% TEC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Média Aritmética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   7,62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Média Ponderada - TOTAL (Sem o Fator </a:t>
                      </a:r>
                      <a:r>
                        <a:rPr kumimoji="0" lang="pt-BR" sz="1800" b="1" i="0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Ex-Tarifários</a:t>
                      </a:r>
                      <a:r>
                        <a:rPr kumimoji="0" lang="pt-BR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8,16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Média Ponderada - TOTAL (com o Fator </a:t>
                      </a:r>
                      <a:r>
                        <a:rPr kumimoji="0" lang="pt-BR" sz="1800" b="1" i="0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Ex-Tarifários</a:t>
                      </a:r>
                      <a:r>
                        <a:rPr kumimoji="0" lang="pt-BR" sz="1800" b="1" i="0" u="none" strike="noStrike" kern="1200" dirty="0">
                          <a:solidFill>
                            <a:srgbClr val="00206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3,59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41"/>
            <a:ext cx="1440160" cy="604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26050"/>
              </p:ext>
            </p:extLst>
          </p:nvPr>
        </p:nvGraphicFramePr>
        <p:xfrm>
          <a:off x="5196407" y="984374"/>
          <a:ext cx="3552057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Calibri" pitchFamily="34" charset="0"/>
                          <a:cs typeface="Calibri" pitchFamily="34" charset="0"/>
                        </a:rPr>
                        <a:t>Taxas</a:t>
                      </a:r>
                      <a:r>
                        <a:rPr lang="pt-BR" baseline="0" dirty="0">
                          <a:latin typeface="Calibri" pitchFamily="34" charset="0"/>
                          <a:cs typeface="Calibri" pitchFamily="34" charset="0"/>
                        </a:rPr>
                        <a:t> de importação - </a:t>
                      </a:r>
                      <a:r>
                        <a:rPr lang="pt-BR" baseline="0" dirty="0" err="1">
                          <a:latin typeface="Calibri" pitchFamily="34" charset="0"/>
                          <a:cs typeface="Calibri" pitchFamily="34" charset="0"/>
                        </a:rPr>
                        <a:t>BITs</a:t>
                      </a:r>
                      <a:endParaRPr lang="pt-B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Taxas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Qtde</a:t>
                      </a:r>
                      <a:r>
                        <a:rPr lang="pt-BR" sz="18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800" b="1" i="0" u="none" strike="noStrike" baseline="0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NCMs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153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111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0800" marR="72000" marT="10800" marB="0" anchor="ctr"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1043608" y="116632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i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TAXAS DE IMPORTAÇÃO DE BENS DE </a:t>
            </a:r>
          </a:p>
          <a:p>
            <a:pPr algn="ctr"/>
            <a:r>
              <a:rPr lang="pt-BR" sz="2000" b="1" i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INFORMÁTICA E TELECOMUNICAÇÕES - </a:t>
            </a:r>
            <a:r>
              <a:rPr lang="pt-BR" sz="2000" b="1" i="1" dirty="0" err="1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BITs</a:t>
            </a:r>
            <a:endParaRPr lang="pt-BR" sz="2000" b="1" i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932040" y="630932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397 </a:t>
            </a:r>
            <a:r>
              <a:rPr lang="pt-BR" b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NCMs</a:t>
            </a:r>
            <a:r>
              <a:rPr lang="pt-BR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– Média aritmética Total = 7,62%</a:t>
            </a:r>
          </a:p>
        </p:txBody>
      </p:sp>
    </p:spTree>
    <p:extLst>
      <p:ext uri="{BB962C8B-B14F-4D97-AF65-F5344CB8AC3E}">
        <p14:creationId xmlns:p14="http://schemas.microsoft.com/office/powerpoint/2010/main" val="103719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41"/>
            <a:ext cx="1440160" cy="604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684077"/>
              </p:ext>
            </p:extLst>
          </p:nvPr>
        </p:nvGraphicFramePr>
        <p:xfrm>
          <a:off x="468313" y="764704"/>
          <a:ext cx="6623967" cy="1411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9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83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Indicadores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Ano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   Número de empresas habilitadas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497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   Faturamento (em R$ bilhões)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46,50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   Aplicação das empresas em P&amp;D (em R$ bilhões)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1,23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505742"/>
              </p:ext>
            </p:extLst>
          </p:nvPr>
        </p:nvGraphicFramePr>
        <p:xfrm>
          <a:off x="467545" y="2348880"/>
          <a:ext cx="675600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5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Recursos Humanos (número de pessoas)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Ano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   Nas empresas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101.457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   De nível superior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34.276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   Empregadas em P&amp;D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7.210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   Em P&amp;D, de nível superior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t-BR" sz="1800" b="1" i="0" u="none" strike="noStrike" dirty="0">
                          <a:solidFill>
                            <a:srgbClr val="003366"/>
                          </a:solidFill>
                          <a:effectLst/>
                          <a:latin typeface="Calibri"/>
                        </a:rPr>
                        <a:t>5.252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683544"/>
              </p:ext>
            </p:extLst>
          </p:nvPr>
        </p:nvGraphicFramePr>
        <p:xfrm>
          <a:off x="1763688" y="4365104"/>
          <a:ext cx="4392488" cy="2041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kumimoji="0" lang="pt-BR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Impostos Gerados </a:t>
                      </a:r>
                    </a:p>
                    <a:p>
                      <a:pPr algn="ctr" fontAlgn="ctr"/>
                      <a:r>
                        <a:rPr kumimoji="0" lang="pt-BR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R$ milhões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Ano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IPI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883,46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PIS/COFINS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3.907,06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ICMS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5.232,44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10.022,96</a:t>
                      </a:r>
                    </a:p>
                  </a:txBody>
                  <a:tcPr marL="10800" marR="72000" marT="108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tângulo 10"/>
          <p:cNvSpPr/>
          <p:nvPr/>
        </p:nvSpPr>
        <p:spPr>
          <a:xfrm>
            <a:off x="1043608" y="116632"/>
            <a:ext cx="7992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i="1" dirty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O SETOR DE TIC NO BRASIL</a:t>
            </a:r>
          </a:p>
        </p:txBody>
      </p:sp>
    </p:spTree>
    <p:extLst>
      <p:ext uri="{BB962C8B-B14F-4D97-AF65-F5344CB8AC3E}">
        <p14:creationId xmlns:p14="http://schemas.microsoft.com/office/powerpoint/2010/main" val="90958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2973</TotalTime>
  <Words>447</Words>
  <Application>Microsoft Office PowerPoint</Application>
  <PresentationFormat>Apresentação na tela (4:3)</PresentationFormat>
  <Paragraphs>219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1" baseType="lpstr">
      <vt:lpstr>Arial</vt:lpstr>
      <vt:lpstr>Calibri</vt:lpstr>
      <vt:lpstr>Lucida Sans Unicode</vt:lpstr>
      <vt:lpstr>Verdana</vt:lpstr>
      <vt:lpstr>Wingdings 2</vt:lpstr>
      <vt:lpstr>Wingdings 3</vt:lpstr>
      <vt:lpstr>Concurso</vt:lpstr>
      <vt:lpstr>Apresentação do PowerPoint</vt:lpstr>
      <vt:lpstr>   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 810/2017 – Lei de Informática – Audiência Pública 20/03/2018</dc:title>
  <dc:creator>Teste</dc:creator>
  <cp:lastModifiedBy>Daniel da Silva Antunes</cp:lastModifiedBy>
  <cp:revision>145</cp:revision>
  <cp:lastPrinted>2018-05-08T17:50:49Z</cp:lastPrinted>
  <dcterms:created xsi:type="dcterms:W3CDTF">2018-03-20T12:25:44Z</dcterms:created>
  <dcterms:modified xsi:type="dcterms:W3CDTF">2019-04-11T02:26:48Z</dcterms:modified>
</cp:coreProperties>
</file>