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0" r:id="rId3"/>
    <p:sldId id="261" r:id="rId4"/>
    <p:sldId id="262" r:id="rId5"/>
    <p:sldId id="264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81" autoAdjust="0"/>
    <p:restoredTop sz="94660"/>
  </p:normalViewPr>
  <p:slideViewPr>
    <p:cSldViewPr>
      <p:cViewPr varScale="1">
        <p:scale>
          <a:sx n="110" d="100"/>
          <a:sy n="110" d="100"/>
        </p:scale>
        <p:origin x="190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55F42-3173-41FB-A73C-856DC7FE8C48}" type="datetimeFigureOut">
              <a:rPr lang="pt-BR" smtClean="0"/>
              <a:pPr/>
              <a:t>18/05/2017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1F5913-FADD-40EC-B56E-BC1B62B7B3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1037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1FFC-7D7D-4643-9D66-F39A57413BF4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0644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1FFC-7D7D-4643-9D66-F39A57413BF4}" type="slidenum">
              <a:rPr lang="pt-BR" smtClean="0"/>
              <a:pPr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0644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18/05/2017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18/05/2017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18/05/2017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18/05/2017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18/05/2017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18/05/2017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18/05/2017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18/05/2017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18/05/2017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18/05/2017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18/05/2017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ACB7F-63EC-4B29-85FB-52AF49078F8B}" type="datetimeFigureOut">
              <a:rPr lang="pt-BR" smtClean="0"/>
              <a:pPr/>
              <a:t>18/05/2017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ipse 20"/>
          <p:cNvSpPr/>
          <p:nvPr/>
        </p:nvSpPr>
        <p:spPr>
          <a:xfrm>
            <a:off x="2483768" y="1916832"/>
            <a:ext cx="4176464" cy="417646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Revisão </a:t>
            </a:r>
          </a:p>
          <a:p>
            <a:pPr algn="ctr"/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Planejamento </a:t>
            </a:r>
          </a:p>
          <a:p>
            <a:pPr algn="ctr"/>
            <a:r>
              <a:rPr lang="pt-BR" sz="4400" dirty="0" err="1" smtClean="0">
                <a:solidFill>
                  <a:schemeClr val="tx1"/>
                </a:solidFill>
                <a:latin typeface="Fashionism" pitchFamily="34" charset="0"/>
              </a:rPr>
              <a:t>Abicalçados</a:t>
            </a:r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 </a:t>
            </a:r>
          </a:p>
          <a:p>
            <a:pPr algn="ctr"/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2015 – 2016 </a:t>
            </a:r>
            <a:endParaRPr lang="pt-BR" sz="4400" dirty="0">
              <a:solidFill>
                <a:schemeClr val="tx1"/>
              </a:solidFill>
              <a:latin typeface="Fashionism" pitchFamily="34" charset="0"/>
            </a:endParaRPr>
          </a:p>
        </p:txBody>
      </p:sp>
      <p:pic>
        <p:nvPicPr>
          <p:cNvPr id="3" name="Picture 2" descr="https://fbcdn-sphotos-g-a.akamaihd.net/hphotos-ak-xlf1/t31.0-8/11055349_829520337130844_3185727466363007934_o.jpg"/>
          <p:cNvPicPr>
            <a:picLocks noChangeAspect="1" noChangeArrowheads="1"/>
          </p:cNvPicPr>
          <p:nvPr/>
        </p:nvPicPr>
        <p:blipFill>
          <a:blip r:embed="rId3" cstate="print">
            <a:grayscl/>
            <a:lum bright="20000"/>
          </a:blip>
          <a:srcRect l="7357" r="17946" b="15604"/>
          <a:stretch>
            <a:fillRect/>
          </a:stretch>
        </p:blipFill>
        <p:spPr bwMode="auto">
          <a:xfrm>
            <a:off x="0" y="-1"/>
            <a:ext cx="9144000" cy="6885765"/>
          </a:xfrm>
          <a:prstGeom prst="rect">
            <a:avLst/>
          </a:prstGeom>
          <a:noFill/>
        </p:spPr>
      </p:pic>
      <p:sp>
        <p:nvSpPr>
          <p:cNvPr id="30" name="Retângulo 29"/>
          <p:cNvSpPr/>
          <p:nvPr/>
        </p:nvSpPr>
        <p:spPr>
          <a:xfrm>
            <a:off x="-36512" y="-27384"/>
            <a:ext cx="9180512" cy="7056784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32" tIns="65017" rIns="130032" bIns="65017" rtlCol="0" anchor="ctr"/>
          <a:lstStyle/>
          <a:p>
            <a:pPr algn="ctr"/>
            <a:endParaRPr lang="pt-BR"/>
          </a:p>
        </p:txBody>
      </p:sp>
      <p:sp>
        <p:nvSpPr>
          <p:cNvPr id="27" name="Retângulo 26"/>
          <p:cNvSpPr/>
          <p:nvPr/>
        </p:nvSpPr>
        <p:spPr>
          <a:xfrm>
            <a:off x="994709" y="1700808"/>
            <a:ext cx="7082573" cy="201431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000" kern="1200" dirty="0">
              <a:solidFill>
                <a:schemeClr val="tx1"/>
              </a:solidFill>
              <a:latin typeface="Arial Narrow" pitchFamily="34" charset="0"/>
            </a:endParaRPr>
          </a:p>
        </p:txBody>
      </p:sp>
      <p:pic>
        <p:nvPicPr>
          <p:cNvPr id="31" name="Picture 2" descr="14411194773577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41" t="16029"/>
          <a:stretch/>
        </p:blipFill>
        <p:spPr bwMode="auto">
          <a:xfrm>
            <a:off x="3275856" y="4858444"/>
            <a:ext cx="2471446" cy="1594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ítulo 1"/>
          <p:cNvSpPr>
            <a:spLocks noGrp="1"/>
          </p:cNvSpPr>
          <p:nvPr>
            <p:ph type="ctrTitle"/>
          </p:nvPr>
        </p:nvSpPr>
        <p:spPr>
          <a:xfrm>
            <a:off x="611560" y="188505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sz="4000" dirty="0" smtClean="0"/>
              <a:t>Câmara dos Deputados </a:t>
            </a:r>
            <a:br>
              <a:rPr lang="pt-BR" sz="4000" dirty="0" smtClean="0"/>
            </a:br>
            <a:r>
              <a:rPr lang="pt-BR" sz="4000" dirty="0" smtClean="0"/>
              <a:t>MP774/17</a:t>
            </a:r>
            <a:br>
              <a:rPr lang="pt-BR" sz="4000" dirty="0" smtClean="0"/>
            </a:br>
            <a:r>
              <a:rPr lang="pt-BR" sz="4000" dirty="0" smtClean="0"/>
              <a:t>Audiência Pública 18/05/17</a:t>
            </a:r>
            <a:endParaRPr lang="pt-BR" sz="4000" dirty="0"/>
          </a:p>
        </p:txBody>
      </p:sp>
      <p:sp>
        <p:nvSpPr>
          <p:cNvPr id="34" name="Retângulo 33"/>
          <p:cNvSpPr/>
          <p:nvPr/>
        </p:nvSpPr>
        <p:spPr>
          <a:xfrm>
            <a:off x="1043608" y="4077072"/>
            <a:ext cx="6984776" cy="75648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3200" kern="1200" dirty="0" smtClean="0">
                <a:solidFill>
                  <a:schemeClr val="tx1"/>
                </a:solidFill>
                <a:latin typeface="+mj-lt"/>
              </a:rPr>
              <a:t>A posição da indústria calçadista</a:t>
            </a:r>
            <a:endParaRPr lang="pt-BR" sz="3200" kern="12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35" name="Imagem 34" descr="Abicalçad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14431" y="260648"/>
            <a:ext cx="1578049" cy="118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9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" y="1673513"/>
            <a:ext cx="9143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>
                <a:latin typeface="+mj-lt"/>
              </a:rPr>
              <a:t>A indústria Brasileira de Calçados</a:t>
            </a:r>
          </a:p>
          <a:p>
            <a:pPr algn="ctr"/>
            <a:r>
              <a:rPr lang="pt-BR" sz="4000" dirty="0" smtClean="0">
                <a:latin typeface="+mj-lt"/>
              </a:rPr>
              <a:t>2016</a:t>
            </a:r>
            <a:endParaRPr lang="pt-BR" sz="4000" dirty="0">
              <a:latin typeface="+mj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17500">
            <a:solidFill>
              <a:srgbClr val="0053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/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331640" y="3447256"/>
          <a:ext cx="6624736" cy="2286000"/>
        </p:xfrm>
        <a:graphic>
          <a:graphicData uri="http://schemas.openxmlformats.org/drawingml/2006/table">
            <a:tbl>
              <a:tblPr bandRow="1">
                <a:tableStyleId>{69CF1AB2-1976-4502-BF36-3FF5EA218861}</a:tableStyleId>
              </a:tblPr>
              <a:tblGrid>
                <a:gridCol w="2484276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Produção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954 milhões de pares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Faturamento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28 bilhões de reais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Empresas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7,7 mil estabelecimentos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Emprego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287</a:t>
                      </a:r>
                      <a:r>
                        <a:rPr lang="pt-BR" sz="2400" baseline="0" dirty="0" smtClean="0">
                          <a:latin typeface="+mj-lt"/>
                        </a:rPr>
                        <a:t> mil empregos diretos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Exportações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998</a:t>
                      </a:r>
                      <a:r>
                        <a:rPr lang="pt-BR" sz="2400" baseline="0" dirty="0" smtClean="0">
                          <a:latin typeface="+mj-lt"/>
                        </a:rPr>
                        <a:t> milhões de USD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Imagem 7" descr="Abicalçad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258884"/>
            <a:ext cx="1728192" cy="129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1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" y="1713002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>
                <a:latin typeface="+mj-lt"/>
              </a:rPr>
              <a:t>Exportações Brasileiras de Calçados</a:t>
            </a:r>
            <a:endParaRPr lang="pt-BR" sz="4000" dirty="0">
              <a:latin typeface="+mj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17500">
            <a:solidFill>
              <a:srgbClr val="0053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/>
          </a:p>
        </p:txBody>
      </p:sp>
      <p:pic>
        <p:nvPicPr>
          <p:cNvPr id="8" name="Imagem 7" descr="Abicalçad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258884"/>
            <a:ext cx="1728192" cy="1297908"/>
          </a:xfrm>
          <a:prstGeom prst="rect">
            <a:avLst/>
          </a:prstGeom>
        </p:spPr>
      </p:pic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827585" y="3284984"/>
          <a:ext cx="7344815" cy="204482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032446"/>
                <a:gridCol w="1097265"/>
                <a:gridCol w="1062975"/>
                <a:gridCol w="1152129"/>
              </a:tblGrid>
              <a:tr h="511206"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Item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+mj-lt"/>
                        </a:rPr>
                        <a:t>2012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+mj-lt"/>
                        </a:rPr>
                        <a:t>2013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+mj-lt"/>
                        </a:rPr>
                        <a:t>2016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</a:tr>
              <a:tr h="511206"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Valor (US$ milhões)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+mj-lt"/>
                        </a:rPr>
                        <a:t>1.093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+mj-lt"/>
                        </a:rPr>
                        <a:t>1.095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+mj-lt"/>
                        </a:rPr>
                        <a:t>998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</a:tr>
              <a:tr h="511206"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Quantidades (pares</a:t>
                      </a:r>
                      <a:r>
                        <a:rPr lang="pt-BR" sz="2400" baseline="0" dirty="0" smtClean="0">
                          <a:latin typeface="+mj-lt"/>
                        </a:rPr>
                        <a:t> </a:t>
                      </a:r>
                      <a:r>
                        <a:rPr lang="pt-BR" sz="2400" dirty="0" smtClean="0">
                          <a:latin typeface="+mj-lt"/>
                        </a:rPr>
                        <a:t>milhões)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+mj-lt"/>
                        </a:rPr>
                        <a:t>113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+mj-lt"/>
                        </a:rPr>
                        <a:t>123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+mj-lt"/>
                        </a:rPr>
                        <a:t>126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</a:tr>
              <a:tr h="511206"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+mj-lt"/>
                        </a:rPr>
                        <a:t>Países compradores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+mj-lt"/>
                        </a:rPr>
                        <a:t>149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+mj-lt"/>
                        </a:rPr>
                        <a:t>150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+mj-lt"/>
                        </a:rPr>
                        <a:t>163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31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" y="1800399"/>
            <a:ext cx="914399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900" dirty="0" smtClean="0">
                <a:latin typeface="+mj-lt"/>
              </a:rPr>
              <a:t>Nível de emprego (milhares de pessoas)</a:t>
            </a:r>
            <a:endParaRPr lang="pt-BR" sz="3900" dirty="0">
              <a:latin typeface="+mj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17500">
            <a:solidFill>
              <a:srgbClr val="0053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/>
          </a:p>
        </p:txBody>
      </p:sp>
      <p:pic>
        <p:nvPicPr>
          <p:cNvPr id="8" name="Imagem 7" descr="Abicalçad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258884"/>
            <a:ext cx="1728192" cy="1297908"/>
          </a:xfrm>
          <a:prstGeom prst="rect">
            <a:avLst/>
          </a:prstGeom>
        </p:spPr>
      </p:pic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251522" y="3212976"/>
          <a:ext cx="8640958" cy="17678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890786"/>
                <a:gridCol w="1005756"/>
                <a:gridCol w="922878"/>
                <a:gridCol w="949330"/>
                <a:gridCol w="902304"/>
                <a:gridCol w="969904"/>
              </a:tblGrid>
              <a:tr h="406844">
                <a:tc>
                  <a:txBody>
                    <a:bodyPr/>
                    <a:lstStyle/>
                    <a:p>
                      <a:r>
                        <a:rPr lang="pt-BR" sz="2300" dirty="0" smtClean="0">
                          <a:latin typeface="+mj-lt"/>
                        </a:rPr>
                        <a:t>Item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2012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2013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2014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2015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2016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</a:tr>
              <a:tr h="406844">
                <a:tc>
                  <a:txBody>
                    <a:bodyPr/>
                    <a:lstStyle/>
                    <a:p>
                      <a:r>
                        <a:rPr lang="pt-BR" sz="2300" dirty="0" smtClean="0">
                          <a:latin typeface="+mj-lt"/>
                        </a:rPr>
                        <a:t>Indústria de transformação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8.148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8.293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8.171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7.567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7.245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</a:tr>
              <a:tr h="406844">
                <a:tc>
                  <a:txBody>
                    <a:bodyPr/>
                    <a:lstStyle/>
                    <a:p>
                      <a:r>
                        <a:rPr lang="pt-BR" sz="2300" dirty="0" smtClean="0">
                          <a:latin typeface="+mj-lt"/>
                        </a:rPr>
                        <a:t>Indústria</a:t>
                      </a:r>
                      <a:r>
                        <a:rPr lang="pt-BR" sz="2300" baseline="0" dirty="0" smtClean="0">
                          <a:latin typeface="+mj-lt"/>
                        </a:rPr>
                        <a:t> Calçadista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334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328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309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283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287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</a:tr>
              <a:tr h="406844">
                <a:tc>
                  <a:txBody>
                    <a:bodyPr/>
                    <a:lstStyle/>
                    <a:p>
                      <a:r>
                        <a:rPr lang="pt-BR" sz="2300" dirty="0" smtClean="0">
                          <a:latin typeface="+mj-lt"/>
                        </a:rPr>
                        <a:t>Participação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4,1%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4%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3,8%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3,7%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dirty="0" smtClean="0">
                          <a:latin typeface="+mj-lt"/>
                        </a:rPr>
                        <a:t>4%</a:t>
                      </a:r>
                      <a:endParaRPr lang="pt-BR" sz="23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31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ipse 20"/>
          <p:cNvSpPr/>
          <p:nvPr/>
        </p:nvSpPr>
        <p:spPr>
          <a:xfrm>
            <a:off x="2483768" y="1916832"/>
            <a:ext cx="4176464" cy="417646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Revisão </a:t>
            </a:r>
          </a:p>
          <a:p>
            <a:pPr algn="ctr"/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Planejamento </a:t>
            </a:r>
          </a:p>
          <a:p>
            <a:pPr algn="ctr"/>
            <a:r>
              <a:rPr lang="pt-BR" sz="4400" dirty="0" err="1" smtClean="0">
                <a:solidFill>
                  <a:schemeClr val="tx1"/>
                </a:solidFill>
                <a:latin typeface="Fashionism" pitchFamily="34" charset="0"/>
              </a:rPr>
              <a:t>Abicalçados</a:t>
            </a:r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 </a:t>
            </a:r>
          </a:p>
          <a:p>
            <a:pPr algn="ctr"/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2015 – 2016 </a:t>
            </a:r>
            <a:endParaRPr lang="pt-BR" sz="4400" dirty="0">
              <a:solidFill>
                <a:schemeClr val="tx1"/>
              </a:solidFill>
              <a:latin typeface="Fashionism" pitchFamily="34" charset="0"/>
            </a:endParaRPr>
          </a:p>
        </p:txBody>
      </p:sp>
      <p:pic>
        <p:nvPicPr>
          <p:cNvPr id="3" name="Picture 2" descr="https://fbcdn-sphotos-g-a.akamaihd.net/hphotos-ak-xlf1/t31.0-8/11055349_829520337130844_3185727466363007934_o.jpg"/>
          <p:cNvPicPr>
            <a:picLocks noChangeAspect="1" noChangeArrowheads="1"/>
          </p:cNvPicPr>
          <p:nvPr/>
        </p:nvPicPr>
        <p:blipFill>
          <a:blip r:embed="rId3" cstate="print">
            <a:grayscl/>
            <a:lum bright="20000"/>
          </a:blip>
          <a:srcRect l="7357" r="17946" b="15604"/>
          <a:stretch>
            <a:fillRect/>
          </a:stretch>
        </p:blipFill>
        <p:spPr bwMode="auto">
          <a:xfrm>
            <a:off x="0" y="-1"/>
            <a:ext cx="9144000" cy="6885765"/>
          </a:xfrm>
          <a:prstGeom prst="rect">
            <a:avLst/>
          </a:prstGeom>
          <a:noFill/>
        </p:spPr>
      </p:pic>
      <p:sp>
        <p:nvSpPr>
          <p:cNvPr id="30" name="Retângulo 29"/>
          <p:cNvSpPr/>
          <p:nvPr/>
        </p:nvSpPr>
        <p:spPr>
          <a:xfrm>
            <a:off x="-36512" y="-27384"/>
            <a:ext cx="9180512" cy="7056784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32" tIns="65017" rIns="130032" bIns="65017" rtlCol="0" anchor="ctr"/>
          <a:lstStyle/>
          <a:p>
            <a:pPr algn="ctr"/>
            <a:endParaRPr lang="pt-BR"/>
          </a:p>
        </p:txBody>
      </p:sp>
      <p:sp>
        <p:nvSpPr>
          <p:cNvPr id="27" name="Retângulo 26"/>
          <p:cNvSpPr/>
          <p:nvPr/>
        </p:nvSpPr>
        <p:spPr>
          <a:xfrm>
            <a:off x="1835696" y="2708920"/>
            <a:ext cx="5544616" cy="216024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000" kern="12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9" name="Título 1"/>
          <p:cNvSpPr>
            <a:spLocks noGrp="1"/>
          </p:cNvSpPr>
          <p:nvPr>
            <p:ph type="ctrTitle"/>
          </p:nvPr>
        </p:nvSpPr>
        <p:spPr>
          <a:xfrm>
            <a:off x="683568" y="299886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sz="9800" dirty="0" smtClean="0"/>
              <a:t>Obrigado!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>Heitor Klein</a:t>
            </a:r>
            <a:br>
              <a:rPr lang="pt-BR" sz="1800" dirty="0" smtClean="0"/>
            </a:br>
            <a:r>
              <a:rPr lang="pt-BR" sz="1800" dirty="0" smtClean="0"/>
              <a:t>Presidente Executivo</a:t>
            </a:r>
            <a:endParaRPr lang="pt-BR" sz="1800" dirty="0"/>
          </a:p>
        </p:txBody>
      </p:sp>
      <p:pic>
        <p:nvPicPr>
          <p:cNvPr id="35" name="Imagem 34" descr="Abicalçad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14431" y="260648"/>
            <a:ext cx="1578049" cy="118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9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124</Words>
  <Application>Microsoft Office PowerPoint</Application>
  <PresentationFormat>Apresentação na tela (4:3)</PresentationFormat>
  <Paragraphs>67</Paragraphs>
  <Slides>5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Fashionism</vt:lpstr>
      <vt:lpstr>Tema do Office</vt:lpstr>
      <vt:lpstr>Câmara dos Deputados  MP774/17 Audiência Pública 18/05/17</vt:lpstr>
      <vt:lpstr>Apresentação do PowerPoint</vt:lpstr>
      <vt:lpstr>Apresentação do PowerPoint</vt:lpstr>
      <vt:lpstr>Apresentação do PowerPoint</vt:lpstr>
      <vt:lpstr>Obrigado!  Heitor Klein Presidente Executivo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Câmara dos Deputados  Audiência Pública 18/05/17</dc:title>
  <dc:creator>Usuário Abicalçados</dc:creator>
  <cp:lastModifiedBy>Sarah Morais Oliveira</cp:lastModifiedBy>
  <cp:revision>12</cp:revision>
  <dcterms:created xsi:type="dcterms:W3CDTF">2017-05-17T13:46:19Z</dcterms:created>
  <dcterms:modified xsi:type="dcterms:W3CDTF">2017-05-18T12:38:28Z</dcterms:modified>
</cp:coreProperties>
</file>