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60" r:id="rId3"/>
    <p:sldId id="261" r:id="rId4"/>
    <p:sldId id="262" r:id="rId5"/>
    <p:sldId id="273" r:id="rId6"/>
    <p:sldId id="266" r:id="rId7"/>
    <p:sldId id="267" r:id="rId8"/>
    <p:sldId id="268" r:id="rId9"/>
    <p:sldId id="269" r:id="rId10"/>
    <p:sldId id="270" r:id="rId11"/>
    <p:sldId id="265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81" autoAdjust="0"/>
    <p:restoredTop sz="94660"/>
  </p:normalViewPr>
  <p:slideViewPr>
    <p:cSldViewPr>
      <p:cViewPr varScale="1">
        <p:scale>
          <a:sx n="110" d="100"/>
          <a:sy n="110" d="100"/>
        </p:scale>
        <p:origin x="-18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55F42-3173-41FB-A73C-856DC7FE8C48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F5913-FADD-40EC-B56E-BC1B62B7B33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1FFC-7D7D-4643-9D66-F39A57413BF4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20644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F5913-FADD-40EC-B56E-BC1B62B7B330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b="1" dirty="0" smtClean="0"/>
              <a:t>§ = parágrafo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F5913-FADD-40EC-B56E-BC1B62B7B330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91FFC-7D7D-4643-9D66-F39A57413BF4}" type="slidenum">
              <a:rPr lang="pt-BR" smtClean="0"/>
              <a:pPr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20644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ACB7F-63EC-4B29-85FB-52AF49078F8B}" type="datetimeFigureOut">
              <a:rPr lang="pt-BR" smtClean="0"/>
              <a:pPr/>
              <a:t>26/06/2019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6B269-27F3-4518-8308-8912A97B75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ipse 20"/>
          <p:cNvSpPr/>
          <p:nvPr/>
        </p:nvSpPr>
        <p:spPr>
          <a:xfrm>
            <a:off x="2483768" y="1916832"/>
            <a:ext cx="4176464" cy="417646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Revisão </a:t>
            </a:r>
          </a:p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Planejamento </a:t>
            </a:r>
          </a:p>
          <a:p>
            <a:pPr algn="ctr"/>
            <a:r>
              <a:rPr lang="pt-BR" sz="4400" dirty="0" err="1" smtClean="0">
                <a:solidFill>
                  <a:schemeClr val="tx1"/>
                </a:solidFill>
                <a:latin typeface="Fashionism" pitchFamily="34" charset="0"/>
              </a:rPr>
              <a:t>Abicalçados</a:t>
            </a:r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 </a:t>
            </a:r>
          </a:p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2015 – 2016 </a:t>
            </a:r>
            <a:endParaRPr lang="pt-BR" sz="4400" dirty="0">
              <a:solidFill>
                <a:schemeClr val="tx1"/>
              </a:solidFill>
              <a:latin typeface="Fashionism" pitchFamily="34" charset="0"/>
            </a:endParaRPr>
          </a:p>
        </p:txBody>
      </p:sp>
      <p:pic>
        <p:nvPicPr>
          <p:cNvPr id="3" name="Picture 2" descr="https://fbcdn-sphotos-g-a.akamaihd.net/hphotos-ak-xlf1/t31.0-8/11055349_829520337130844_3185727466363007934_o.jpg"/>
          <p:cNvPicPr>
            <a:picLocks noChangeAspect="1" noChangeArrowheads="1"/>
          </p:cNvPicPr>
          <p:nvPr/>
        </p:nvPicPr>
        <p:blipFill>
          <a:blip r:embed="rId3" cstate="print">
            <a:grayscl/>
            <a:lum bright="20000"/>
          </a:blip>
          <a:srcRect l="7357" r="17946" b="15604"/>
          <a:stretch>
            <a:fillRect/>
          </a:stretch>
        </p:blipFill>
        <p:spPr bwMode="auto">
          <a:xfrm>
            <a:off x="0" y="-1"/>
            <a:ext cx="9144000" cy="6885765"/>
          </a:xfrm>
          <a:prstGeom prst="rect">
            <a:avLst/>
          </a:prstGeom>
          <a:noFill/>
        </p:spPr>
      </p:pic>
      <p:sp>
        <p:nvSpPr>
          <p:cNvPr id="30" name="Retângulo 29"/>
          <p:cNvSpPr/>
          <p:nvPr/>
        </p:nvSpPr>
        <p:spPr>
          <a:xfrm>
            <a:off x="-36512" y="0"/>
            <a:ext cx="9180512" cy="7056784"/>
          </a:xfrm>
          <a:prstGeom prst="rect">
            <a:avLst/>
          </a:prstGeom>
          <a:solidFill>
            <a:schemeClr val="accent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32" tIns="65017" rIns="130032" bIns="65017" rtlCol="0" anchor="ctr"/>
          <a:lstStyle/>
          <a:p>
            <a:pPr algn="ctr"/>
            <a:endParaRPr lang="pt-BR"/>
          </a:p>
        </p:txBody>
      </p:sp>
      <p:sp>
        <p:nvSpPr>
          <p:cNvPr id="29" name="Título 1"/>
          <p:cNvSpPr>
            <a:spLocks noGrp="1"/>
          </p:cNvSpPr>
          <p:nvPr>
            <p:ph type="ctrTitle"/>
          </p:nvPr>
        </p:nvSpPr>
        <p:spPr>
          <a:xfrm>
            <a:off x="760040" y="28529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/>
              <a:t>LEI Nº 4.886, DE 9 DE DEZEMBRO DE 1965  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Audiência Pública 27/06/19</a:t>
            </a:r>
            <a:endParaRPr lang="pt-BR" sz="4000" dirty="0"/>
          </a:p>
        </p:txBody>
      </p:sp>
      <p:pic>
        <p:nvPicPr>
          <p:cNvPr id="102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309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  <p:sp>
        <p:nvSpPr>
          <p:cNvPr id="13" name="CaixaDeTexto 12"/>
          <p:cNvSpPr txBox="1"/>
          <p:nvPr/>
        </p:nvSpPr>
        <p:spPr>
          <a:xfrm>
            <a:off x="251520" y="2593935"/>
            <a:ext cx="26642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Art. 46.</a:t>
            </a:r>
            <a:r>
              <a:rPr lang="pt-BR" dirty="0" smtClean="0"/>
              <a:t> Os valores a que se referem a alínea j do art. 27, o </a:t>
            </a:r>
            <a:r>
              <a:rPr lang="pt-BR" b="1" dirty="0" smtClean="0"/>
              <a:t>§ 5°</a:t>
            </a:r>
            <a:r>
              <a:rPr lang="pt-BR" dirty="0" smtClean="0"/>
              <a:t> do art. 32 e o art. 34 desta lei serão corrigidos monetariamente com base na variação dos </a:t>
            </a:r>
            <a:r>
              <a:rPr lang="pt-BR" dirty="0" err="1" smtClean="0"/>
              <a:t>BTNs</a:t>
            </a:r>
            <a:r>
              <a:rPr lang="pt-BR" dirty="0" smtClean="0"/>
              <a:t> ou por outro indexador que venha a substituí-los e legislação ulterior aplicável à matéria.      </a:t>
            </a:r>
            <a:endParaRPr lang="pt-BR" dirty="0"/>
          </a:p>
        </p:txBody>
      </p:sp>
      <p:sp>
        <p:nvSpPr>
          <p:cNvPr id="14" name="Seta para a direita 13"/>
          <p:cNvSpPr/>
          <p:nvPr/>
        </p:nvSpPr>
        <p:spPr>
          <a:xfrm>
            <a:off x="3347864" y="3933056"/>
            <a:ext cx="864096" cy="6480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0" y="137270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Artigo 46</a:t>
            </a:r>
            <a:endParaRPr lang="pt-BR" sz="20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4788024" y="2012062"/>
            <a:ext cx="40324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Art. 46.</a:t>
            </a:r>
            <a:r>
              <a:rPr lang="pt-BR" dirty="0" smtClean="0"/>
              <a:t> Os valores a que se referem a alínea j do art. 27, o </a:t>
            </a:r>
            <a:r>
              <a:rPr lang="pt-BR" b="1" dirty="0" smtClean="0"/>
              <a:t>§ 5°</a:t>
            </a:r>
            <a:r>
              <a:rPr lang="pt-BR" dirty="0" smtClean="0"/>
              <a:t> do art. 32 e o art. 34 desta lei serão atualizados monetariamente com base no </a:t>
            </a:r>
            <a:r>
              <a:rPr lang="pt-BR" dirty="0" smtClean="0">
                <a:solidFill>
                  <a:srgbClr val="FF0000"/>
                </a:solidFill>
              </a:rPr>
              <a:t>INPC (Índice Nacional de Preços ao Consumidor)</a:t>
            </a:r>
            <a:r>
              <a:rPr lang="pt-BR" dirty="0" smtClean="0"/>
              <a:t> ou por outro indexador que venha a substituí-lo.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§ 1°</a:t>
            </a:r>
            <a:r>
              <a:rPr lang="pt-BR" b="1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Os valores a que se referem a alínea j do art. 27 deverão ser pagos ao representante comercial no prazo de até 180 dias da data da rescisão contratual.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§ 2°</a:t>
            </a:r>
            <a:r>
              <a:rPr lang="pt-BR" dirty="0" smtClean="0">
                <a:solidFill>
                  <a:srgbClr val="FF0000"/>
                </a:solidFill>
              </a:rPr>
              <a:t> Para os contratos já vigentes à data de publicação desta Lei, será considerada válida, enquanto perdurar a sua execução, a quitação antecipada de forma mensal ou anual da indenização referida na alínea j do art. 27.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ipse 20"/>
          <p:cNvSpPr/>
          <p:nvPr/>
        </p:nvSpPr>
        <p:spPr>
          <a:xfrm>
            <a:off x="2483768" y="1916832"/>
            <a:ext cx="4176464" cy="417646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Revisão </a:t>
            </a:r>
          </a:p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Planejamento </a:t>
            </a:r>
          </a:p>
          <a:p>
            <a:pPr algn="ctr"/>
            <a:r>
              <a:rPr lang="pt-BR" sz="4400" dirty="0" err="1" smtClean="0">
                <a:solidFill>
                  <a:schemeClr val="tx1"/>
                </a:solidFill>
                <a:latin typeface="Fashionism" pitchFamily="34" charset="0"/>
              </a:rPr>
              <a:t>Abicalçados</a:t>
            </a:r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 </a:t>
            </a:r>
          </a:p>
          <a:p>
            <a:pPr algn="ctr"/>
            <a:r>
              <a:rPr lang="pt-BR" sz="4400" dirty="0" smtClean="0">
                <a:solidFill>
                  <a:schemeClr val="tx1"/>
                </a:solidFill>
                <a:latin typeface="Fashionism" pitchFamily="34" charset="0"/>
              </a:rPr>
              <a:t>2015 – 2016 </a:t>
            </a:r>
            <a:endParaRPr lang="pt-BR" sz="4400" dirty="0">
              <a:solidFill>
                <a:schemeClr val="tx1"/>
              </a:solidFill>
              <a:latin typeface="Fashionism" pitchFamily="34" charset="0"/>
            </a:endParaRPr>
          </a:p>
        </p:txBody>
      </p:sp>
      <p:pic>
        <p:nvPicPr>
          <p:cNvPr id="3" name="Picture 2" descr="https://fbcdn-sphotos-g-a.akamaihd.net/hphotos-ak-xlf1/t31.0-8/11055349_829520337130844_3185727466363007934_o.jpg"/>
          <p:cNvPicPr>
            <a:picLocks noChangeAspect="1" noChangeArrowheads="1"/>
          </p:cNvPicPr>
          <p:nvPr/>
        </p:nvPicPr>
        <p:blipFill>
          <a:blip r:embed="rId3" cstate="print">
            <a:grayscl/>
            <a:lum bright="20000"/>
          </a:blip>
          <a:srcRect l="7357" r="17946" b="15604"/>
          <a:stretch>
            <a:fillRect/>
          </a:stretch>
        </p:blipFill>
        <p:spPr bwMode="auto">
          <a:xfrm>
            <a:off x="0" y="-1"/>
            <a:ext cx="9144000" cy="6885765"/>
          </a:xfrm>
          <a:prstGeom prst="rect">
            <a:avLst/>
          </a:prstGeom>
          <a:noFill/>
        </p:spPr>
      </p:pic>
      <p:sp>
        <p:nvSpPr>
          <p:cNvPr id="30" name="Retângulo 29"/>
          <p:cNvSpPr/>
          <p:nvPr/>
        </p:nvSpPr>
        <p:spPr>
          <a:xfrm>
            <a:off x="-36512" y="0"/>
            <a:ext cx="9180512" cy="7056784"/>
          </a:xfrm>
          <a:prstGeom prst="rect">
            <a:avLst/>
          </a:prstGeom>
          <a:solidFill>
            <a:schemeClr val="accent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32" tIns="65017" rIns="130032" bIns="65017" rtlCol="0" anchor="ctr"/>
          <a:lstStyle/>
          <a:p>
            <a:pPr algn="ctr"/>
            <a:endParaRPr lang="pt-BR"/>
          </a:p>
        </p:txBody>
      </p:sp>
      <p:sp>
        <p:nvSpPr>
          <p:cNvPr id="29" name="Título 1"/>
          <p:cNvSpPr>
            <a:spLocks noGrp="1"/>
          </p:cNvSpPr>
          <p:nvPr>
            <p:ph type="ctrTitle"/>
          </p:nvPr>
        </p:nvSpPr>
        <p:spPr>
          <a:xfrm>
            <a:off x="760040" y="28529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/>
              <a:t>LEI Nº 4.886, DE 9 DE DEZEMBRO DE 1965  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Audiência Pública 27/06/19</a:t>
            </a:r>
            <a:endParaRPr lang="pt-BR" sz="4000" dirty="0"/>
          </a:p>
        </p:txBody>
      </p:sp>
      <p:pic>
        <p:nvPicPr>
          <p:cNvPr id="102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309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1568986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+mj-lt"/>
              </a:rPr>
              <a:t>A indústria Brasileira de Calçados</a:t>
            </a:r>
          </a:p>
          <a:p>
            <a:pPr algn="ctr"/>
            <a:r>
              <a:rPr lang="pt-BR" sz="2000" b="1" dirty="0" smtClean="0">
                <a:latin typeface="+mj-lt"/>
              </a:rPr>
              <a:t>2018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331640" y="3031976"/>
          <a:ext cx="6624736" cy="1584960"/>
        </p:xfrm>
        <a:graphic>
          <a:graphicData uri="http://schemas.openxmlformats.org/drawingml/2006/table">
            <a:tbl>
              <a:tblPr bandRow="1">
                <a:tableStyleId>{69CF1AB2-1976-4502-BF36-3FF5EA218861}</a:tableStyleId>
              </a:tblPr>
              <a:tblGrid>
                <a:gridCol w="2484276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Produção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944 milhões de pares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Faturamento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21,4 bilhões de reais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Empresas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6,4 mil estabelecimentos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Emprego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271</a:t>
                      </a:r>
                      <a:r>
                        <a:rPr lang="pt-BR" sz="2000" baseline="0" dirty="0" smtClean="0">
                          <a:latin typeface="+mj-lt"/>
                        </a:rPr>
                        <a:t> mil empregos diretos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1628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+mj-lt"/>
              </a:rPr>
              <a:t>Exportações Brasileiras de Calçados</a:t>
            </a:r>
            <a:endParaRPr lang="pt-BR" sz="2000" b="1" dirty="0">
              <a:latin typeface="+mj-lt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331640" y="3068960"/>
          <a:ext cx="6408712" cy="204482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210878"/>
                <a:gridCol w="1037594"/>
                <a:gridCol w="1080120"/>
                <a:gridCol w="1080120"/>
              </a:tblGrid>
              <a:tr h="511206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Item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2016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2017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2018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  <a:tr h="511206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Valor (US$ milhões)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998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1.090,5</a:t>
                      </a:r>
                      <a:r>
                        <a:rPr lang="pt-BR" sz="2000" baseline="0" dirty="0" smtClean="0">
                          <a:latin typeface="+mj-lt"/>
                        </a:rPr>
                        <a:t> 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976,1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  <a:tr h="511206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Quantidades (pares</a:t>
                      </a:r>
                      <a:r>
                        <a:rPr lang="pt-BR" sz="2000" baseline="0" dirty="0" smtClean="0">
                          <a:latin typeface="+mj-lt"/>
                        </a:rPr>
                        <a:t> </a:t>
                      </a:r>
                      <a:r>
                        <a:rPr lang="pt-BR" sz="2000" dirty="0" smtClean="0">
                          <a:latin typeface="+mj-lt"/>
                        </a:rPr>
                        <a:t>milhões)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125,6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127,1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113,5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  <a:tr h="511206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Países compradores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163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162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163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1700808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+mj-lt"/>
              </a:rPr>
              <a:t>Nível de emprego (milhares de pessoas)   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187624" y="3278676"/>
          <a:ext cx="6840760" cy="166249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00398"/>
                <a:gridCol w="1080122"/>
                <a:gridCol w="1080120"/>
                <a:gridCol w="1080120"/>
              </a:tblGrid>
              <a:tr h="441960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Item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2016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2017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2018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  <a:tr h="406844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Indústria de transformação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7.148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7.118,2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7.102,6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  <a:tr h="406844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Indústria</a:t>
                      </a:r>
                      <a:r>
                        <a:rPr lang="pt-BR" sz="2000" baseline="0" dirty="0" smtClean="0">
                          <a:latin typeface="+mj-lt"/>
                        </a:rPr>
                        <a:t> Calçadista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284,9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276,6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271,1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  <a:tr h="406844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latin typeface="+mj-lt"/>
                        </a:rPr>
                        <a:t>Participação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4%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3,9%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+mj-lt"/>
                        </a:rPr>
                        <a:t>3,8%</a:t>
                      </a:r>
                      <a:endParaRPr lang="pt-BR" sz="20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323528" y="2501602"/>
            <a:ext cx="849694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/>
              <a:t>Por representar cerca de 6,4 mil empresas, a indústria calçadista  tem em seus representantes comerciais aliados na manutenção da atividade econômica, demandando extensamente desta profissão que foi regulamentada há mais de 50 anos e que merece ser atualizada para responder às novas circunstancias do mercado nacional e global, assegurando assim, mecanismos que garantam segurança jurídica à essas relações comerciais. </a:t>
            </a:r>
          </a:p>
          <a:p>
            <a:r>
              <a:rPr lang="pt-BR" sz="2400" dirty="0" smtClean="0"/>
              <a:t> 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0" y="1660738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Do objeto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xmlns="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  <p:sp>
        <p:nvSpPr>
          <p:cNvPr id="8" name="CaixaDeTexto 7"/>
          <p:cNvSpPr txBox="1"/>
          <p:nvPr/>
        </p:nvSpPr>
        <p:spPr>
          <a:xfrm>
            <a:off x="395536" y="2737951"/>
            <a:ext cx="30243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    </a:t>
            </a:r>
          </a:p>
          <a:p>
            <a:r>
              <a:rPr lang="pt-BR" b="1" dirty="0" smtClean="0"/>
              <a:t>j)</a:t>
            </a:r>
            <a:r>
              <a:rPr lang="pt-BR" dirty="0" smtClean="0"/>
              <a:t> indenização devida ao representante pela rescisão do contrato fora dos casos previstos no art. 35, cujo montante não poderá ser inferior a 1/12 (um doze avos) do total da retribuição auferida durante o tempo em que exerceu a representação.   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292080" y="2604968"/>
            <a:ext cx="36724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    </a:t>
            </a:r>
          </a:p>
          <a:p>
            <a:r>
              <a:rPr lang="pt-BR" b="1" dirty="0" smtClean="0"/>
              <a:t>j)</a:t>
            </a:r>
            <a:r>
              <a:rPr lang="pt-BR" dirty="0" smtClean="0"/>
              <a:t> indenização devida ao representante pela rescisão do contrato fora dos casos previstos no art. 35, cujo montante não poderá ser inferior a 1/12 (um doze avos) do total das </a:t>
            </a:r>
            <a:r>
              <a:rPr lang="pt-BR" dirty="0" smtClean="0">
                <a:solidFill>
                  <a:srgbClr val="FF0000"/>
                </a:solidFill>
              </a:rPr>
              <a:t>comissões</a:t>
            </a:r>
            <a:r>
              <a:rPr lang="pt-BR" dirty="0" smtClean="0"/>
              <a:t> auferidas </a:t>
            </a:r>
            <a:r>
              <a:rPr lang="pt-BR" dirty="0" smtClean="0">
                <a:solidFill>
                  <a:srgbClr val="FF0000"/>
                </a:solidFill>
              </a:rPr>
              <a:t>nos últimos 3 (três) anos de vigência do contrato, até o limite de 2 (dois) anos após extinção do respectivo contrato de representação comercial autônoma.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3779912" y="3573016"/>
            <a:ext cx="864096" cy="6480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0" y="16288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Art. 27.</a:t>
            </a:r>
            <a:r>
              <a:rPr lang="pt-BR" dirty="0" smtClean="0"/>
              <a:t> Do contrato de representação comercial, além dos elementos comuns e outros a juízo dos interessados, constarão obrigatoriamente: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  <p:sp>
        <p:nvSpPr>
          <p:cNvPr id="12" name="CaixaDeTexto 11"/>
          <p:cNvSpPr txBox="1"/>
          <p:nvPr/>
        </p:nvSpPr>
        <p:spPr>
          <a:xfrm>
            <a:off x="5868144" y="2780928"/>
            <a:ext cx="2592288" cy="3168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Art. 31. </a:t>
            </a:r>
            <a:r>
              <a:rPr lang="pt-BR" dirty="0" smtClean="0"/>
              <a:t>Prevendo o contrato de representação a exclusividade de zona ou zonas, fará jus o representante à comissão pelos negócios aí realizados, ainda que diretamente pelo representado ou por intermédio de terceiros.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539552" y="2780928"/>
            <a:ext cx="273630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Art. 31.</a:t>
            </a:r>
            <a:r>
              <a:rPr lang="pt-BR" dirty="0" smtClean="0"/>
              <a:t> Prevendo o contrato de representação a exclusividade de zona ou zonas, </a:t>
            </a:r>
            <a:r>
              <a:rPr lang="pt-BR" dirty="0" smtClean="0">
                <a:solidFill>
                  <a:srgbClr val="FF0000"/>
                </a:solidFill>
              </a:rPr>
              <a:t>ou quando este for omisso</a:t>
            </a:r>
            <a:r>
              <a:rPr lang="pt-BR" dirty="0" smtClean="0"/>
              <a:t>, fará jus o representante à comissão pelos negócios aí realizados, ainda que diretamente pelo representado ou por intermédio de terceiros.</a:t>
            </a:r>
            <a:endParaRPr lang="pt-BR" dirty="0"/>
          </a:p>
        </p:txBody>
      </p:sp>
      <p:sp>
        <p:nvSpPr>
          <p:cNvPr id="14" name="Seta para a direita 13"/>
          <p:cNvSpPr/>
          <p:nvPr/>
        </p:nvSpPr>
        <p:spPr>
          <a:xfrm>
            <a:off x="4067944" y="3789040"/>
            <a:ext cx="864096" cy="6480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0" y="1660738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Artigo 31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xmlns="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  <p:sp>
        <p:nvSpPr>
          <p:cNvPr id="12" name="CaixaDeTexto 11"/>
          <p:cNvSpPr txBox="1"/>
          <p:nvPr/>
        </p:nvSpPr>
        <p:spPr>
          <a:xfrm>
            <a:off x="5508104" y="2780928"/>
            <a:ext cx="3600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Supressão do </a:t>
            </a:r>
            <a:r>
              <a:rPr lang="pt-BR" b="1" dirty="0" smtClean="0">
                <a:solidFill>
                  <a:srgbClr val="FF0000"/>
                </a:solidFill>
              </a:rPr>
              <a:t>§ 3°</a:t>
            </a:r>
            <a:r>
              <a:rPr lang="pt-BR" dirty="0" smtClean="0"/>
              <a:t> incluído pela Lei 8.420/1992;</a:t>
            </a:r>
          </a:p>
          <a:p>
            <a:r>
              <a:rPr lang="pt-BR" b="1" dirty="0" smtClean="0"/>
              <a:t>§ 5°</a:t>
            </a:r>
            <a:r>
              <a:rPr lang="pt-BR" dirty="0" smtClean="0"/>
              <a:t> Em caso de rescisão injusta do contrato por parte do representando, a eventual retribuição pendente, gerada por pedidos em carteira ou em fase de execução e recebimento, terá vencimento somente nas datas </a:t>
            </a:r>
            <a:r>
              <a:rPr lang="pt-BR" dirty="0" smtClean="0">
                <a:solidFill>
                  <a:srgbClr val="FF0000"/>
                </a:solidFill>
              </a:rPr>
              <a:t>em que forem efetivamente liquidadas as faturas</a:t>
            </a:r>
            <a:r>
              <a:rPr lang="pt-BR" dirty="0" smtClean="0"/>
              <a:t>;  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Supressão do </a:t>
            </a:r>
            <a:r>
              <a:rPr lang="pt-BR" b="1" dirty="0" smtClean="0">
                <a:solidFill>
                  <a:srgbClr val="FF0000"/>
                </a:solidFill>
              </a:rPr>
              <a:t>§ 7°</a:t>
            </a:r>
            <a:r>
              <a:rPr lang="pt-BR" dirty="0" smtClean="0">
                <a:solidFill>
                  <a:srgbClr val="FF0000"/>
                </a:solidFill>
              </a:rPr>
              <a:t> </a:t>
            </a:r>
            <a:r>
              <a:rPr lang="pt-BR" dirty="0" smtClean="0"/>
              <a:t>incluído pela Lei 8.420/1992.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9512" y="2276872"/>
            <a:ext cx="3672408" cy="4536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§ 3°</a:t>
            </a:r>
            <a:r>
              <a:rPr lang="pt-BR" dirty="0" smtClean="0"/>
              <a:t> É facultado ao representante comercial emitir títulos de créditos para cobrança de comissões; </a:t>
            </a:r>
          </a:p>
          <a:p>
            <a:r>
              <a:rPr lang="pt-BR" b="1" dirty="0" smtClean="0"/>
              <a:t>§ 5°</a:t>
            </a:r>
            <a:r>
              <a:rPr lang="pt-BR" dirty="0" smtClean="0"/>
              <a:t> Em caso de rescisão injusta do contrato por parte do representando, a eventual retribuição pendente, gerada por pedidos em carteira ou em fase de execução e recebimento, terá vencimento na data da rescisão.;   </a:t>
            </a:r>
          </a:p>
          <a:p>
            <a:r>
              <a:rPr lang="pt-BR" b="1" dirty="0" smtClean="0"/>
              <a:t>§ 7°</a:t>
            </a:r>
            <a:r>
              <a:rPr lang="pt-BR" dirty="0" smtClean="0"/>
              <a:t> São vedadas na representação comercial alterações que impliquem, direta ou indiretamente, a diminuição da média dos resultados auferidos pelo representante nos últimos seis meses de vigência.           </a:t>
            </a:r>
            <a:endParaRPr lang="pt-BR" dirty="0"/>
          </a:p>
        </p:txBody>
      </p:sp>
      <p:sp>
        <p:nvSpPr>
          <p:cNvPr id="14" name="Seta para a direita 13"/>
          <p:cNvSpPr/>
          <p:nvPr/>
        </p:nvSpPr>
        <p:spPr>
          <a:xfrm>
            <a:off x="4211960" y="4509120"/>
            <a:ext cx="864096" cy="6480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0" y="148652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Artigo 32:</a:t>
            </a:r>
            <a:r>
              <a:rPr lang="pt-BR" dirty="0" smtClean="0"/>
              <a:t> O representante comercial adquire o direito às comissões quando do pagamento dos pedidos ou propostas.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cassia.ABICALCADOS\Downloads\15153 - log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60648"/>
            <a:ext cx="1438320" cy="1107672"/>
          </a:xfrm>
          <a:prstGeom prst="rect">
            <a:avLst/>
          </a:prstGeom>
          <a:noFill/>
        </p:spPr>
      </p:pic>
      <p:sp>
        <p:nvSpPr>
          <p:cNvPr id="13" name="CaixaDeTexto 12"/>
          <p:cNvSpPr txBox="1"/>
          <p:nvPr/>
        </p:nvSpPr>
        <p:spPr>
          <a:xfrm>
            <a:off x="899592" y="3356992"/>
            <a:ext cx="23042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Art. 44</a:t>
            </a:r>
            <a:endParaRPr lang="pt-BR" dirty="0" smtClean="0"/>
          </a:p>
          <a:p>
            <a:r>
              <a:rPr lang="pt-BR" b="1" dirty="0" smtClean="0"/>
              <a:t>§ único</a:t>
            </a:r>
            <a:r>
              <a:rPr lang="pt-BR" dirty="0" smtClean="0"/>
              <a:t>. Prescreve em cinco anos a ação do representante comercial para pleitear a retribuição que lhe é devida e os demais direitos que lhe são garantidos por esta lei.</a:t>
            </a:r>
            <a:endParaRPr lang="pt-BR" dirty="0"/>
          </a:p>
        </p:txBody>
      </p:sp>
      <p:sp>
        <p:nvSpPr>
          <p:cNvPr id="14" name="Seta para a direita 13"/>
          <p:cNvSpPr/>
          <p:nvPr/>
        </p:nvSpPr>
        <p:spPr>
          <a:xfrm>
            <a:off x="4067944" y="4437112"/>
            <a:ext cx="864096" cy="64807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0" y="152949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Artigo 44 – </a:t>
            </a:r>
            <a:r>
              <a:rPr lang="pt-BR" dirty="0" smtClean="0"/>
              <a:t>No caso de falência do representado as importâncias por ele devidas ao representante comercial, relacionadas com a representação, inclusive comissões vencidas e vincendas, indenização e aviso prévio, serão considerados créditos da mesma natureza dos créditos trabalhistas.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6012161" y="3356992"/>
            <a:ext cx="2304255" cy="2880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Art. 44</a:t>
            </a:r>
            <a:endParaRPr lang="pt-BR" dirty="0" smtClean="0"/>
          </a:p>
          <a:p>
            <a:r>
              <a:rPr lang="pt-BR" b="1" dirty="0" smtClean="0"/>
              <a:t>§ único</a:t>
            </a:r>
            <a:r>
              <a:rPr lang="pt-BR" dirty="0" smtClean="0"/>
              <a:t>. Prescreve em </a:t>
            </a:r>
            <a:r>
              <a:rPr lang="pt-BR" dirty="0" smtClean="0">
                <a:solidFill>
                  <a:srgbClr val="FF0000"/>
                </a:solidFill>
              </a:rPr>
              <a:t>dois</a:t>
            </a:r>
            <a:r>
              <a:rPr lang="pt-BR" dirty="0" smtClean="0"/>
              <a:t> anos a ação do representante comercial para pleitear a retribuição que lhe é devida e os demais direitos que lhe são garantidos por esta lei.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13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329</Words>
  <Application>Microsoft Office PowerPoint</Application>
  <PresentationFormat>Apresentação na tela (4:3)</PresentationFormat>
  <Paragraphs>87</Paragraphs>
  <Slides>11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LEI Nº 4.886, DE 9 DE DEZEMBRO DE 1965    Audiência Pública 27/06/19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LEI Nº 4.886, DE 9 DE DEZEMBRO DE 1965    Audiência Pública 27/06/19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Câmara dos Deputados  Audiência Pública 18/05/17</dc:title>
  <dc:creator>Usuário Abicalçados</dc:creator>
  <cp:lastModifiedBy>Suporte</cp:lastModifiedBy>
  <cp:revision>54</cp:revision>
  <dcterms:created xsi:type="dcterms:W3CDTF">2017-05-17T13:46:19Z</dcterms:created>
  <dcterms:modified xsi:type="dcterms:W3CDTF">2019-06-26T18:04:19Z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