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48" r:id="rId2"/>
    <p:sldId id="342" r:id="rId3"/>
    <p:sldId id="352" r:id="rId4"/>
    <p:sldId id="353" r:id="rId5"/>
    <p:sldId id="351" r:id="rId6"/>
    <p:sldId id="355" r:id="rId7"/>
    <p:sldId id="354" r:id="rId8"/>
    <p:sldId id="347" r:id="rId9"/>
    <p:sldId id="350" r:id="rId10"/>
    <p:sldId id="349" r:id="rId11"/>
  </p:sldIdLst>
  <p:sldSz cx="9144000" cy="6858000" type="screen4x3"/>
  <p:notesSz cx="6858000" cy="96869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0807A"/>
    <a:srgbClr val="456F6A"/>
    <a:srgbClr val="74B230"/>
    <a:srgbClr val="80C535"/>
    <a:srgbClr val="003399"/>
    <a:srgbClr val="3366CC"/>
    <a:srgbClr val="53847E"/>
    <a:srgbClr val="538480"/>
    <a:srgbClr val="5C928C"/>
    <a:srgbClr val="3D8C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>
        <p:scale>
          <a:sx n="70" d="100"/>
          <a:sy n="70" d="100"/>
        </p:scale>
        <p:origin x="-154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7\rede\publico\Marisa%20Dantas\ABAV%20Nacional\Bi&#234;nio%202017%20-%202019\Continuidade%20do%20Censo\C&#225;lculos%20Censo%20xlx.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3"/>
  <c:chart>
    <c:autoTitleDeleted val="1"/>
    <c:view3D>
      <c:rotX val="30"/>
      <c:perspective val="30"/>
    </c:view3D>
    <c:plotArea>
      <c:layout/>
      <c:pie3DChart>
        <c:varyColors val="1"/>
        <c:ser>
          <c:idx val="1"/>
          <c:order val="1"/>
          <c:spPr>
            <a:solidFill>
              <a:schemeClr val="accent3">
                <a:lumMod val="75000"/>
              </a:schemeClr>
            </a:solidFill>
          </c:spPr>
          <c:explosion val="37"/>
          <c:dPt>
            <c:idx val="2"/>
            <c:explosion val="50"/>
          </c:dPt>
          <c:dLbls>
            <c:dLbl>
              <c:idx val="0"/>
              <c:layout>
                <c:manualLayout>
                  <c:x val="-6.3823490813648326E-2"/>
                  <c:y val="0.16102986076876419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0.18192049431321089"/>
                  <c:y val="8.8230974131757442E-2"/>
                </c:manualLayout>
              </c:layout>
              <c:showCatName val="1"/>
              <c:showPercent val="1"/>
            </c:dLbl>
            <c:dLbl>
              <c:idx val="6"/>
              <c:layout>
                <c:manualLayout>
                  <c:x val="6.6581474190726173E-2"/>
                  <c:y val="1.3526508304576195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2000" b="1"/>
                </a:pPr>
                <a:endParaRPr lang="pt-BR"/>
              </a:p>
            </c:txPr>
            <c:showCatName val="1"/>
            <c:showPercent val="1"/>
          </c:dLbls>
          <c:cat>
            <c:strRef>
              <c:f>'Turismo Pesca'!$A$1:$A$7</c:f>
              <c:strCache>
                <c:ptCount val="7"/>
                <c:pt idx="0">
                  <c:v>Família</c:v>
                </c:pt>
                <c:pt idx="1">
                  <c:v>Casais</c:v>
                </c:pt>
                <c:pt idx="2">
                  <c:v>Melhor Idade</c:v>
                </c:pt>
                <c:pt idx="3">
                  <c:v>Solteiros</c:v>
                </c:pt>
                <c:pt idx="4">
                  <c:v>Empresários e executivos</c:v>
                </c:pt>
                <c:pt idx="5">
                  <c:v>LGBT</c:v>
                </c:pt>
                <c:pt idx="6">
                  <c:v>Outros Públicos</c:v>
                </c:pt>
              </c:strCache>
            </c:strRef>
          </c:cat>
          <c:val>
            <c:numRef>
              <c:f>'Turismo Pesca'!$C$1:$C$7</c:f>
              <c:numCache>
                <c:formatCode>0%</c:formatCode>
                <c:ptCount val="7"/>
                <c:pt idx="0">
                  <c:v>0.14000000000000001</c:v>
                </c:pt>
                <c:pt idx="1">
                  <c:v>0.19008264462809921</c:v>
                </c:pt>
                <c:pt idx="2">
                  <c:v>0.22000000000000003</c:v>
                </c:pt>
                <c:pt idx="3">
                  <c:v>0.18181818181818188</c:v>
                </c:pt>
                <c:pt idx="4">
                  <c:v>0.25</c:v>
                </c:pt>
                <c:pt idx="5">
                  <c:v>5.000000000000001E-2</c:v>
                </c:pt>
                <c:pt idx="6">
                  <c:v>1.0000000000000002E-2</c:v>
                </c:pt>
              </c:numCache>
            </c:numRef>
          </c:val>
        </c:ser>
        <c:ser>
          <c:idx val="0"/>
          <c:order val="0"/>
          <c:explosion val="25"/>
          <c:cat>
            <c:strRef>
              <c:f>'Turismo Pesca'!$A$1:$A$7</c:f>
              <c:strCache>
                <c:ptCount val="7"/>
                <c:pt idx="0">
                  <c:v>Família</c:v>
                </c:pt>
                <c:pt idx="1">
                  <c:v>Casais</c:v>
                </c:pt>
                <c:pt idx="2">
                  <c:v>Melhor Idade</c:v>
                </c:pt>
                <c:pt idx="3">
                  <c:v>Solteiros</c:v>
                </c:pt>
                <c:pt idx="4">
                  <c:v>Empresários e executivos</c:v>
                </c:pt>
                <c:pt idx="5">
                  <c:v>LGBT</c:v>
                </c:pt>
                <c:pt idx="6">
                  <c:v>Outros Públicos</c:v>
                </c:pt>
              </c:strCache>
            </c:strRef>
          </c:cat>
          <c:val>
            <c:numRef>
              <c:f>'Turismo Pesca'!$B$1:$B$7</c:f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74B230"/>
              </a:solidFill>
            </c:spPr>
          </c:dPt>
          <c:dPt>
            <c:idx val="1"/>
            <c:spPr>
              <a:solidFill>
                <a:srgbClr val="50807A"/>
              </a:solidFill>
            </c:spPr>
          </c:dPt>
          <c:dLbls>
            <c:dLbl>
              <c:idx val="0"/>
              <c:layout>
                <c:manualLayout>
                  <c:x val="1.7386341366575991E-2"/>
                  <c:y val="-0.1215009405556557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66,67% </a:t>
                    </a:r>
                    <a:r>
                      <a:rPr lang="en-US" dirty="0" err="1" smtClean="0"/>
                      <a:t>vendem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até</a:t>
                    </a:r>
                    <a:r>
                      <a:rPr lang="en-US" dirty="0" smtClean="0"/>
                      <a:t> R$60.000,00</a:t>
                    </a:r>
                    <a:endParaRPr lang="en-US" dirty="0"/>
                  </a:p>
                </c:rich>
              </c:tx>
              <c:showVal val="1"/>
              <c:showCatName val="1"/>
            </c:dLbl>
            <c:dLbl>
              <c:idx val="1"/>
              <c:layout>
                <c:manualLayout>
                  <c:x val="-4.8242086590024671E-2"/>
                  <c:y val="4.0858261915610518E-2"/>
                </c:manualLayout>
              </c:layout>
              <c:tx>
                <c:rich>
                  <a:bodyPr/>
                  <a:lstStyle/>
                  <a:p>
                    <a:r>
                      <a:rPr lang="pt-BR" dirty="0" smtClean="0"/>
                      <a:t>33% vendem entre 60.000,01 e</a:t>
                    </a:r>
                    <a:br>
                      <a:rPr lang="pt-BR" dirty="0" smtClean="0"/>
                    </a:br>
                    <a:r>
                      <a:rPr lang="pt-BR" dirty="0" smtClean="0"/>
                      <a:t> </a:t>
                    </a:r>
                    <a:r>
                      <a:rPr lang="pt-BR" dirty="0"/>
                      <a:t>R$ </a:t>
                    </a:r>
                    <a:r>
                      <a:rPr lang="pt-BR" dirty="0" smtClean="0"/>
                      <a:t>360.000,00</a:t>
                    </a:r>
                    <a:endParaRPr lang="pt-BR" dirty="0"/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showVal val="1"/>
            <c:showCatName val="1"/>
          </c:dLbls>
          <c:cat>
            <c:strRef>
              <c:f>Plan1!$A$4:$A$5</c:f>
              <c:strCache>
                <c:ptCount val="2"/>
                <c:pt idx="0">
                  <c:v>até R$60.000,00</c:v>
                </c:pt>
                <c:pt idx="1">
                  <c:v>de R$ 60.000,01 até R$ 360.000,00</c:v>
                </c:pt>
              </c:strCache>
            </c:strRef>
          </c:cat>
          <c:val>
            <c:numRef>
              <c:f>Plan1!$B$4:$B$5</c:f>
              <c:numCache>
                <c:formatCode>0.00%</c:formatCode>
                <c:ptCount val="2"/>
                <c:pt idx="0">
                  <c:v>0.66670000000000096</c:v>
                </c:pt>
                <c:pt idx="1">
                  <c:v>0.33330000000000054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5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pt-BR" b="1" dirty="0" smtClean="0"/>
                      <a:t>Entre </a:t>
                    </a:r>
                    <a:br>
                      <a:rPr lang="pt-BR" b="1" dirty="0" smtClean="0"/>
                    </a:br>
                    <a:r>
                      <a:rPr lang="pt-BR" b="1" dirty="0" smtClean="0"/>
                      <a:t>R</a:t>
                    </a:r>
                    <a:r>
                      <a:rPr lang="pt-BR" b="1" dirty="0"/>
                      <a:t>$ 1.000,01 </a:t>
                    </a:r>
                    <a:r>
                      <a:rPr lang="pt-BR" b="1" dirty="0" smtClean="0"/>
                      <a:t>e </a:t>
                    </a:r>
                    <a:br>
                      <a:rPr lang="pt-BR" b="1" dirty="0" smtClean="0"/>
                    </a:br>
                    <a:r>
                      <a:rPr lang="pt-BR" b="1" dirty="0" smtClean="0"/>
                      <a:t>R</a:t>
                    </a:r>
                    <a:r>
                      <a:rPr lang="pt-BR" b="1" dirty="0"/>
                      <a:t>$ 1.500,00
</a:t>
                    </a:r>
                    <a:r>
                      <a:rPr lang="pt-BR" b="1" dirty="0" smtClean="0"/>
                      <a:t>33%</a:t>
                    </a:r>
                    <a:endParaRPr lang="pt-BR" b="1" dirty="0"/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pt-BR" b="1" dirty="0" smtClean="0"/>
                      <a:t>Entre</a:t>
                    </a:r>
                    <a:br>
                      <a:rPr lang="pt-BR" b="1" dirty="0" smtClean="0"/>
                    </a:br>
                    <a:r>
                      <a:rPr lang="pt-BR" b="1" dirty="0" smtClean="0"/>
                      <a:t> </a:t>
                    </a:r>
                    <a:r>
                      <a:rPr lang="pt-BR" b="1" dirty="0"/>
                      <a:t>R$ 1.500,01 </a:t>
                    </a:r>
                    <a:r>
                      <a:rPr lang="pt-BR" b="1" dirty="0" smtClean="0"/>
                      <a:t>e </a:t>
                    </a:r>
                    <a:r>
                      <a:rPr lang="pt-BR" b="1" dirty="0"/>
                      <a:t>R$ 2.000,01
</a:t>
                    </a:r>
                    <a:r>
                      <a:rPr lang="pt-BR" b="1" dirty="0" smtClean="0"/>
                      <a:t>33%</a:t>
                    </a:r>
                    <a:endParaRPr lang="pt-BR" b="1" dirty="0"/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pt-BR" b="1" dirty="0"/>
                      <a:t>maior que </a:t>
                    </a:r>
                    <a:r>
                      <a:rPr lang="pt-BR" b="1" dirty="0" smtClean="0"/>
                      <a:t/>
                    </a:r>
                    <a:br>
                      <a:rPr lang="pt-BR" b="1" dirty="0" smtClean="0"/>
                    </a:br>
                    <a:r>
                      <a:rPr lang="pt-BR" b="1" dirty="0" smtClean="0"/>
                      <a:t>R</a:t>
                    </a:r>
                    <a:r>
                      <a:rPr lang="pt-BR" b="1" dirty="0"/>
                      <a:t>$ 2.000,01
</a:t>
                    </a:r>
                    <a:r>
                      <a:rPr lang="pt-BR" b="1" dirty="0" smtClean="0"/>
                      <a:t>67%</a:t>
                    </a:r>
                    <a:endParaRPr lang="pt-BR" b="1" dirty="0"/>
                  </a:p>
                </c:rich>
              </c:tx>
              <c:showCatName val="1"/>
              <c:showPercent val="1"/>
            </c:dLbl>
            <c:showCatName val="1"/>
            <c:showPercent val="1"/>
          </c:dLbls>
          <c:cat>
            <c:strRef>
              <c:f>Plan2!$A$1:$A$3</c:f>
              <c:strCache>
                <c:ptCount val="3"/>
                <c:pt idx="0">
                  <c:v>de R$ 1.000,01 até R$ 1.500,00</c:v>
                </c:pt>
                <c:pt idx="1">
                  <c:v>de R$ 1.500,01 até R$ 2.000,01</c:v>
                </c:pt>
                <c:pt idx="2">
                  <c:v>maior que R$ 2.000,01</c:v>
                </c:pt>
              </c:strCache>
            </c:strRef>
          </c:cat>
          <c:val>
            <c:numRef>
              <c:f>Plan2!$B$1:$B$3</c:f>
              <c:numCache>
                <c:formatCode>0%</c:formatCode>
                <c:ptCount val="3"/>
                <c:pt idx="0">
                  <c:v>0.33000000000000035</c:v>
                </c:pt>
                <c:pt idx="1">
                  <c:v>0.33000000000000035</c:v>
                </c:pt>
                <c:pt idx="2">
                  <c:v>0.67000000000000071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1879F-FB2D-4001-877B-BAE4137482FD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27075"/>
            <a:ext cx="4841875" cy="363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600575"/>
            <a:ext cx="5486400" cy="4359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01150"/>
            <a:ext cx="2971800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201150"/>
            <a:ext cx="2971800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620BF-7648-444F-80FE-BC67EB900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620BF-7648-444F-80FE-BC67EB900121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Comunicação 2.0\MKT Digital\Relatório do Presidente\Relatório Final\PPT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5207" y="-99392"/>
            <a:ext cx="9474412" cy="695739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\Desktop\PPT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2DFB4-F562-4D20-84AB-500FD337D987}" type="datetimeFigureOut">
              <a:rPr lang="pt-BR" smtClean="0"/>
              <a:pPr/>
              <a:t>29/11/2018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882E3-14FA-430E-A815-1A61500E2F8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500042"/>
            <a:ext cx="914400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>
                <a:solidFill>
                  <a:srgbClr val="456F6A"/>
                </a:solidFill>
              </a:rPr>
              <a:t>Potencial </a:t>
            </a:r>
            <a:r>
              <a:rPr lang="pt-BR" sz="6000" b="1" dirty="0" smtClean="0">
                <a:solidFill>
                  <a:srgbClr val="456F6A"/>
                </a:solidFill>
              </a:rPr>
              <a:t>do mercado de pesca no Brasil para o setor de agenciamento de viagens</a:t>
            </a:r>
          </a:p>
          <a:p>
            <a:endParaRPr lang="pt-BR" sz="2500" b="1" dirty="0" smtClean="0"/>
          </a:p>
          <a:p>
            <a:r>
              <a:rPr lang="pt-BR" sz="2500" b="1" dirty="0" smtClean="0"/>
              <a:t>Audiência Pública / Plenário </a:t>
            </a:r>
            <a:r>
              <a:rPr lang="pt-BR" sz="2500" b="1" dirty="0" smtClean="0"/>
              <a:t>5, Anexo II, da Câmara dos Deputados</a:t>
            </a:r>
          </a:p>
          <a:p>
            <a:r>
              <a:rPr lang="pt-BR" sz="2500" b="1" dirty="0" smtClean="0"/>
              <a:t>04/12/2018   </a:t>
            </a:r>
            <a:endParaRPr lang="pt-BR" sz="2500" b="1" dirty="0" smtClean="0"/>
          </a:p>
          <a:p>
            <a:r>
              <a:rPr lang="pt-BR" sz="2500" b="1" dirty="0" smtClean="0"/>
              <a:t>Apresentação: Ney Gonçalves / VP de </a:t>
            </a:r>
            <a:r>
              <a:rPr lang="pt-BR" sz="2500" b="1" dirty="0" smtClean="0"/>
              <a:t>Turismo Especializado </a:t>
            </a:r>
          </a:p>
          <a:p>
            <a:endParaRPr lang="pt-BR" sz="2500" b="1" dirty="0" smtClean="0"/>
          </a:p>
          <a:p>
            <a:pPr algn="ctr"/>
            <a:endParaRPr lang="pt-BR" sz="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641630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Informações dos associados ABAV </a:t>
            </a:r>
          </a:p>
          <a:p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283" y="642918"/>
            <a:ext cx="892971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endParaRPr lang="pt-BR" sz="2800" dirty="0" smtClean="0">
              <a:solidFill>
                <a:srgbClr val="456F6A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456F6A"/>
                </a:solidFill>
              </a:rPr>
              <a:t>Principais destinos nacionais: </a:t>
            </a:r>
          </a:p>
          <a:p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Região Norte do Brasil, Mato Grosso do Sul (Corumbá, Miranda e Porto Murtinho)</a:t>
            </a:r>
          </a:p>
          <a:p>
            <a:pPr>
              <a:buFont typeface="Wingdings" pitchFamily="2" charset="2"/>
              <a:buChar char="Ø"/>
            </a:pPr>
            <a:endParaRPr lang="pt-BR" sz="2500" dirty="0" smtClean="0"/>
          </a:p>
          <a:p>
            <a:pPr>
              <a:buFont typeface="Wingdings" pitchFamily="2" charset="2"/>
              <a:buChar char="Ø"/>
            </a:pPr>
            <a:endParaRPr lang="pt-BR" sz="2500" dirty="0" smtClean="0"/>
          </a:p>
          <a:p>
            <a:pPr>
              <a:buFont typeface="Wingdings" pitchFamily="2" charset="2"/>
              <a:buChar char="Ø"/>
            </a:pPr>
            <a:endParaRPr lang="pt-BR" sz="2500" dirty="0" smtClean="0"/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456F6A"/>
                </a:solidFill>
              </a:rPr>
              <a:t> </a:t>
            </a:r>
            <a:r>
              <a:rPr lang="pt-BR" sz="2800" dirty="0" smtClean="0">
                <a:solidFill>
                  <a:srgbClr val="456F6A"/>
                </a:solidFill>
              </a:rPr>
              <a:t>Principais </a:t>
            </a:r>
            <a:r>
              <a:rPr lang="pt-BR" sz="2800" dirty="0" smtClean="0">
                <a:solidFill>
                  <a:srgbClr val="456F6A"/>
                </a:solidFill>
              </a:rPr>
              <a:t>destinos internacionais</a:t>
            </a:r>
            <a:r>
              <a:rPr lang="pt-BR" sz="2500" dirty="0" smtClean="0">
                <a:solidFill>
                  <a:srgbClr val="456F6A"/>
                </a:solidFill>
              </a:rPr>
              <a:t>:</a:t>
            </a:r>
            <a:endParaRPr lang="pt-BR" sz="2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Chile, Panamá, Argentina, Caribe, </a:t>
            </a:r>
            <a:r>
              <a:rPr lang="pt-B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Paraguay</a:t>
            </a:r>
            <a:endParaRPr lang="pt-BR" sz="2500" dirty="0" smtClean="0"/>
          </a:p>
          <a:p>
            <a:pPr>
              <a:buFont typeface="Wingdings" pitchFamily="2" charset="2"/>
              <a:buChar char="Ø"/>
            </a:pPr>
            <a:endParaRPr lang="pt-BR" sz="2500" dirty="0" smtClean="0"/>
          </a:p>
          <a:p>
            <a:pPr>
              <a:buFont typeface="Wingdings" pitchFamily="2" charset="2"/>
              <a:buChar char="Ø"/>
            </a:pP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1928794" y="0"/>
            <a:ext cx="414825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Turismo Especializado</a:t>
            </a:r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857232"/>
            <a:ext cx="8929718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500" dirty="0" smtClean="0"/>
              <a:t>Com a criação de um Grupo de Turismo Especializado, a </a:t>
            </a:r>
            <a:r>
              <a:rPr lang="pt-BR" sz="3500" b="1" dirty="0" smtClean="0"/>
              <a:t>ABAV Nacional </a:t>
            </a:r>
            <a:r>
              <a:rPr lang="pt-BR" sz="3500" dirty="0" smtClean="0"/>
              <a:t>iniciou um trabalho que pretende identificar as agências de viagens associadas que atuam com alguma diferenciação de </a:t>
            </a:r>
            <a:r>
              <a:rPr lang="pt-BR" sz="3500" b="1" dirty="0" smtClean="0"/>
              <a:t>nicho ou segmentação</a:t>
            </a:r>
            <a:r>
              <a:rPr lang="pt-BR" sz="3500" dirty="0" smtClean="0"/>
              <a:t>, e dessa forma auxiliá-las a impulsionar seus </a:t>
            </a:r>
            <a:r>
              <a:rPr lang="pt-BR" sz="3500" b="1" dirty="0" smtClean="0"/>
              <a:t>negócios</a:t>
            </a:r>
            <a:r>
              <a:rPr lang="pt-BR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1928794" y="0"/>
            <a:ext cx="414825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Turismo Especializado</a:t>
            </a:r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857232"/>
            <a:ext cx="89297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000" dirty="0" smtClean="0"/>
              <a:t>O primeiro diagnóstico identificou que cerca de </a:t>
            </a:r>
            <a:r>
              <a:rPr lang="pt-BR" sz="3000" b="1" dirty="0" smtClean="0"/>
              <a:t>10%</a:t>
            </a:r>
            <a:r>
              <a:rPr lang="pt-BR" sz="3000" dirty="0" smtClean="0"/>
              <a:t> delas possuem alguma especialização e, entre estas, </a:t>
            </a:r>
            <a:r>
              <a:rPr lang="pt-BR" sz="3000" b="1" dirty="0" smtClean="0"/>
              <a:t>4% atuam com o turismo de pesca esportiva</a:t>
            </a:r>
            <a:r>
              <a:rPr lang="pt-BR" sz="3000" dirty="0" smtClean="0"/>
              <a:t>. Considerando uma base associada de cerca de </a:t>
            </a:r>
            <a:r>
              <a:rPr lang="pt-BR" sz="3000" b="1" dirty="0" smtClean="0"/>
              <a:t>2,4 mil agências de viagens</a:t>
            </a:r>
            <a:r>
              <a:rPr lang="pt-BR" sz="3000" dirty="0" smtClean="0"/>
              <a:t>, temos ainda um longo caminho a percorrer na sensibilização do nosso associado de que a segmentação pode ser um diferencial diante de um mercado cada vez mais acirrado, principalmente tendo em vista que o </a:t>
            </a:r>
            <a:r>
              <a:rPr lang="pt-BR" sz="3000" b="1" dirty="0" smtClean="0"/>
              <a:t>atendimento especializado </a:t>
            </a:r>
            <a:r>
              <a:rPr lang="pt-BR" sz="3000" dirty="0" smtClean="0"/>
              <a:t>é o grande trunfo do agente de viagem. </a:t>
            </a:r>
            <a:r>
              <a:rPr lang="pt-BR" sz="3600" dirty="0" smtClean="0"/>
              <a:t>   </a:t>
            </a:r>
            <a:endParaRPr lang="pt-BR" sz="3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1928794" y="0"/>
            <a:ext cx="414825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Turismo Especializado</a:t>
            </a:r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857232"/>
            <a:ext cx="89297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000" dirty="0" smtClean="0"/>
              <a:t> </a:t>
            </a:r>
            <a:r>
              <a:rPr lang="pt-BR" sz="3200" dirty="0" smtClean="0"/>
              <a:t>Temos muitos </a:t>
            </a:r>
            <a:r>
              <a:rPr lang="pt-BR" sz="3200" b="1" dirty="0" smtClean="0"/>
              <a:t>médios e pequenos empresários </a:t>
            </a:r>
            <a:r>
              <a:rPr lang="pt-BR" sz="3200" dirty="0" smtClean="0"/>
              <a:t>dentro dessa base e queremos ajudá-los desenvolvendo ações focadas em três eixos: </a:t>
            </a:r>
            <a:r>
              <a:rPr lang="pt-BR" sz="3200" b="1" dirty="0" smtClean="0"/>
              <a:t>comercialização, divulgação e capacitação</a:t>
            </a:r>
            <a:r>
              <a:rPr lang="pt-BR" sz="3200" dirty="0" smtClean="0"/>
              <a:t>, este último com o envolvimento direto do nosso </a:t>
            </a:r>
            <a:r>
              <a:rPr lang="pt-BR" sz="3200" b="1" dirty="0" smtClean="0"/>
              <a:t>Instituto de Capacitação e Certificação (ICCABAV)</a:t>
            </a:r>
            <a:r>
              <a:rPr lang="pt-BR" sz="3200" dirty="0" smtClean="0"/>
              <a:t>. E cada ação terá um projeto atrelado que fomente o envolvimento de parceiros comerciais,  estratégicos e institucionais, como é o caso da </a:t>
            </a:r>
            <a:r>
              <a:rPr lang="pt-BR" sz="3200" b="1" dirty="0" err="1" smtClean="0"/>
              <a:t>Anepe</a:t>
            </a:r>
            <a:r>
              <a:rPr lang="pt-BR" sz="3200" dirty="0" smtClean="0"/>
              <a:t>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641630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Informações dos associados ABAV </a:t>
            </a:r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857232"/>
            <a:ext cx="89297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3200" dirty="0" smtClean="0"/>
          </a:p>
          <a:p>
            <a:pPr algn="just">
              <a:buFont typeface="Wingdings" pitchFamily="2" charset="2"/>
              <a:buChar char="Ø"/>
            </a:pPr>
            <a:endParaRPr lang="pt-BR" sz="3200" dirty="0" smtClean="0"/>
          </a:p>
          <a:p>
            <a:pPr>
              <a:buFont typeface="Wingdings" pitchFamily="2" charset="2"/>
              <a:buChar char="Ø"/>
            </a:pPr>
            <a:r>
              <a:rPr lang="pt-BR" sz="3200" dirty="0" smtClean="0"/>
              <a:t>Atualmente </a:t>
            </a:r>
            <a:r>
              <a:rPr lang="pt-BR" sz="3200" b="1" dirty="0" smtClean="0"/>
              <a:t>4% das nossas agências de viagens  associadas</a:t>
            </a:r>
            <a:r>
              <a:rPr lang="pt-BR" sz="3200" dirty="0" smtClean="0"/>
              <a:t> localizadas no </a:t>
            </a:r>
            <a:r>
              <a:rPr lang="pt-BR" sz="3200" dirty="0" smtClean="0"/>
              <a:t>Amapá, </a:t>
            </a:r>
            <a:r>
              <a:rPr lang="pt-BR" sz="3200" dirty="0" smtClean="0"/>
              <a:t>Mato Grosso, Mato Grosso do Sul, Pará, Paraná</a:t>
            </a:r>
            <a:r>
              <a:rPr lang="pt-BR" sz="3200" dirty="0" smtClean="0"/>
              <a:t>, </a:t>
            </a:r>
            <a:r>
              <a:rPr lang="pt-BR" sz="3200" dirty="0" smtClean="0"/>
              <a:t>Rio </a:t>
            </a:r>
            <a:r>
              <a:rPr lang="pt-BR" sz="3200" dirty="0" smtClean="0"/>
              <a:t>de </a:t>
            </a:r>
            <a:r>
              <a:rPr lang="pt-BR" sz="3200" dirty="0" smtClean="0"/>
              <a:t>Janeiro, Rondônia</a:t>
            </a:r>
            <a:r>
              <a:rPr lang="pt-BR" sz="3200" dirty="0" smtClean="0"/>
              <a:t>, </a:t>
            </a:r>
            <a:r>
              <a:rPr lang="pt-BR" sz="3200" dirty="0" smtClean="0"/>
              <a:t>Rio </a:t>
            </a:r>
            <a:r>
              <a:rPr lang="pt-BR" sz="3200" dirty="0" smtClean="0"/>
              <a:t>Grande do Sul, </a:t>
            </a:r>
            <a:r>
              <a:rPr lang="pt-BR" sz="3200" dirty="0" smtClean="0"/>
              <a:t>São </a:t>
            </a:r>
            <a:r>
              <a:rPr lang="pt-BR" sz="3200" dirty="0" smtClean="0"/>
              <a:t>Paulo e </a:t>
            </a:r>
            <a:r>
              <a:rPr lang="pt-BR" sz="3200" dirty="0" smtClean="0"/>
              <a:t>Tocantins atuam </a:t>
            </a:r>
            <a:r>
              <a:rPr lang="pt-BR" sz="3200" dirty="0" smtClean="0"/>
              <a:t>com </a:t>
            </a:r>
            <a:r>
              <a:rPr lang="pt-BR" sz="3200" b="1" dirty="0" smtClean="0"/>
              <a:t>especialização em Turismo de </a:t>
            </a:r>
            <a:r>
              <a:rPr lang="pt-BR" sz="3200" b="1" dirty="0" smtClean="0"/>
              <a:t>Pesca.</a:t>
            </a:r>
            <a:endParaRPr lang="pt-BR" sz="3200" b="1" dirty="0" smtClean="0"/>
          </a:p>
        </p:txBody>
      </p:sp>
      <p:sp>
        <p:nvSpPr>
          <p:cNvPr id="4098" name="AutoShape 2" descr="https://mail.google.com/mail/u/0?ui=2&amp;ik=f47af5a25f&amp;attid=0.2&amp;permmsgid=msg-f:1618489780688154862&amp;th=167607e1628470ee&amp;view=fimg&amp;sz=s0-l75-ft&amp;attbid=ANGjdJ9Z2qceCJWvozMVQvaUbVhVLI9oj6OGYydfsX1zSaxQgUkb-_YId2nFSgmpGlSUJFFUa7FGVgG-rWRoX6bovcf3kRD0wWlQj1-wrh944EVxAC2gA8k5QN170GM&amp;disp=emb&amp;realattid=ii_jnc1pgla0_1667e14b1f2b0c9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641630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Informações dos associados ABAV </a:t>
            </a:r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857232"/>
            <a:ext cx="8929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400" dirty="0" smtClean="0">
                <a:solidFill>
                  <a:srgbClr val="50807A"/>
                </a:solidFill>
              </a:rPr>
              <a:t>Distribuição do </a:t>
            </a:r>
            <a:r>
              <a:rPr lang="pt-BR" sz="2400" dirty="0" smtClean="0">
                <a:solidFill>
                  <a:srgbClr val="50807A"/>
                </a:solidFill>
              </a:rPr>
              <a:t>público:  </a:t>
            </a:r>
            <a:endParaRPr lang="pt-BR" sz="2400" dirty="0" smtClean="0">
              <a:solidFill>
                <a:srgbClr val="50807A"/>
              </a:solidFill>
            </a:endParaRPr>
          </a:p>
        </p:txBody>
      </p:sp>
      <p:sp>
        <p:nvSpPr>
          <p:cNvPr id="4098" name="AutoShape 2" descr="https://mail.google.com/mail/u/0?ui=2&amp;ik=f47af5a25f&amp;attid=0.2&amp;permmsgid=msg-f:1618489780688154862&amp;th=167607e1628470ee&amp;view=fimg&amp;sz=s0-l75-ft&amp;attbid=ANGjdJ9Z2qceCJWvozMVQvaUbVhVLI9oj6OGYydfsX1zSaxQgUkb-_YId2nFSgmpGlSUJFFUa7FGVgG-rWRoX6bovcf3kRD0wWlQj1-wrh944EVxAC2gA8k5QN170GM&amp;disp=emb&amp;realattid=ii_jnc1pgla0_1667e14b1f2b0c9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9" name="Gráfico 8"/>
          <p:cNvGraphicFramePr/>
          <p:nvPr/>
        </p:nvGraphicFramePr>
        <p:xfrm>
          <a:off x="0" y="1571624"/>
          <a:ext cx="9144000" cy="4929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641630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Informações dos associados ABAV </a:t>
            </a:r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857232"/>
            <a:ext cx="892971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000" dirty="0" smtClean="0"/>
              <a:t> </a:t>
            </a:r>
            <a:r>
              <a:rPr lang="pt-BR" sz="2400" dirty="0" smtClean="0">
                <a:solidFill>
                  <a:srgbClr val="456F6A"/>
                </a:solidFill>
              </a:rPr>
              <a:t>Média do volume de vendas com o segmento</a:t>
            </a:r>
            <a:r>
              <a:rPr lang="pt-BR" sz="2400" dirty="0" smtClean="0"/>
              <a:t>:</a:t>
            </a:r>
          </a:p>
        </p:txBody>
      </p:sp>
      <p:graphicFrame>
        <p:nvGraphicFramePr>
          <p:cNvPr id="9" name="Gráfico 8"/>
          <p:cNvGraphicFramePr/>
          <p:nvPr/>
        </p:nvGraphicFramePr>
        <p:xfrm>
          <a:off x="785786" y="2057400"/>
          <a:ext cx="7858180" cy="3586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641630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Informações dos associados ABAV </a:t>
            </a:r>
          </a:p>
          <a:p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283" y="642918"/>
            <a:ext cx="892971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456F6A"/>
                </a:solidFill>
              </a:rPr>
              <a:t> </a:t>
            </a:r>
            <a:r>
              <a:rPr lang="pt-BR" sz="2500" dirty="0" smtClean="0">
                <a:solidFill>
                  <a:srgbClr val="456F6A"/>
                </a:solidFill>
              </a:rPr>
              <a:t>Valor do tíquete médio: </a:t>
            </a:r>
          </a:p>
          <a:p>
            <a:pPr>
              <a:buFont typeface="Wingdings" pitchFamily="2" charset="2"/>
              <a:buChar char="Ø"/>
            </a:pPr>
            <a:endParaRPr lang="pt-BR" sz="2500" dirty="0" smtClean="0">
              <a:solidFill>
                <a:srgbClr val="456F6A"/>
              </a:solidFill>
            </a:endParaRPr>
          </a:p>
          <a:p>
            <a:endParaRPr lang="pt-BR" sz="2500" dirty="0" smtClean="0"/>
          </a:p>
          <a:p>
            <a:pPr>
              <a:buFont typeface="Wingdings" pitchFamily="2" charset="2"/>
              <a:buChar char="Ø"/>
            </a:pPr>
            <a:endParaRPr lang="pt-BR" sz="2500" dirty="0" smtClean="0"/>
          </a:p>
          <a:p>
            <a:pPr>
              <a:buFont typeface="Wingdings" pitchFamily="2" charset="2"/>
              <a:buChar char="Ø"/>
            </a:pPr>
            <a:endParaRPr lang="pt-BR" sz="2400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571472" y="1500174"/>
          <a:ext cx="821537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71670" y="0"/>
            <a:ext cx="4929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/>
              <a:t>  </a:t>
            </a:r>
            <a:endParaRPr lang="pt-BR" sz="32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641630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 smtClean="0">
                <a:solidFill>
                  <a:schemeClr val="bg1"/>
                </a:solidFill>
              </a:rPr>
              <a:t>Informações dos associados ABAV </a:t>
            </a:r>
          </a:p>
          <a:p>
            <a:endParaRPr lang="pt-BR" sz="3400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283" y="642918"/>
            <a:ext cx="89297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500" dirty="0" smtClean="0"/>
          </a:p>
          <a:p>
            <a:pPr>
              <a:buFont typeface="Wingdings" pitchFamily="2" charset="2"/>
              <a:buChar char="Ø"/>
            </a:pPr>
            <a:r>
              <a:rPr lang="pt-BR" sz="2500" dirty="0" smtClean="0">
                <a:solidFill>
                  <a:srgbClr val="456F6A"/>
                </a:solidFill>
              </a:rPr>
              <a:t> Perfil do consumidor: </a:t>
            </a:r>
          </a:p>
          <a:p>
            <a:pPr>
              <a:buFont typeface="Wingdings" pitchFamily="2" charset="2"/>
              <a:buChar char="Ø"/>
            </a:pPr>
            <a:endParaRPr lang="pt-BR" sz="2500" dirty="0" smtClean="0">
              <a:solidFill>
                <a:srgbClr val="456F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pt-B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Brasileiros entre 50 e 64 anos, que viajam em grupos de amigos e permanecem de três a seis dias no destino.</a:t>
            </a:r>
          </a:p>
          <a:p>
            <a:pPr>
              <a:buFont typeface="Wingdings" pitchFamily="2" charset="2"/>
              <a:buChar char="Ø"/>
            </a:pPr>
            <a:endParaRPr lang="pt-BR" sz="2500" dirty="0" smtClean="0"/>
          </a:p>
          <a:p>
            <a:endParaRPr lang="pt-BR" sz="2500" dirty="0" smtClean="0"/>
          </a:p>
          <a:p>
            <a:pPr>
              <a:buFont typeface="Wingdings" pitchFamily="2" charset="2"/>
              <a:buChar char="Ø"/>
            </a:pPr>
            <a:r>
              <a:rPr lang="pt-BR" sz="2500" dirty="0" smtClean="0">
                <a:solidFill>
                  <a:srgbClr val="456F6A"/>
                </a:solidFill>
              </a:rPr>
              <a:t>Perfil da venda: </a:t>
            </a:r>
          </a:p>
          <a:p>
            <a:pPr>
              <a:buFont typeface="Wingdings" pitchFamily="2" charset="2"/>
              <a:buChar char="Ø"/>
            </a:pPr>
            <a:endParaRPr lang="pt-BR" sz="2500" dirty="0" smtClean="0">
              <a:solidFill>
                <a:srgbClr val="456F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pt-B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Passagem (aérea e/ou rodoviária) + Hospedagem (hotel ou barco) + passeios (barcos, lanchas </a:t>
            </a:r>
            <a:r>
              <a:rPr lang="pt-B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etc</a:t>
            </a:r>
            <a:r>
              <a:rPr lang="pt-B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+ seguro de viagem</a:t>
            </a:r>
          </a:p>
          <a:p>
            <a:pPr>
              <a:buFont typeface="Wingdings" pitchFamily="2" charset="2"/>
              <a:buChar char="Ø"/>
            </a:pPr>
            <a:endParaRPr lang="pt-BR" sz="2500" dirty="0" smtClean="0"/>
          </a:p>
          <a:p>
            <a:pPr>
              <a:buFont typeface="Wingdings" pitchFamily="2" charset="2"/>
              <a:buChar char="Ø"/>
            </a:pP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6043</TotalTime>
  <Words>445</Words>
  <Application>Microsoft Office PowerPoint</Application>
  <PresentationFormat>Apresentação na tela (4:3)</PresentationFormat>
  <Paragraphs>60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Abav3</cp:lastModifiedBy>
  <cp:revision>632</cp:revision>
  <dcterms:created xsi:type="dcterms:W3CDTF">2016-01-18T19:52:06Z</dcterms:created>
  <dcterms:modified xsi:type="dcterms:W3CDTF">2018-11-29T21:10:34Z</dcterms:modified>
</cp:coreProperties>
</file>