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8" r:id="rId3"/>
    <p:sldId id="321" r:id="rId4"/>
    <p:sldId id="330" r:id="rId5"/>
    <p:sldId id="322" r:id="rId6"/>
    <p:sldId id="326" r:id="rId7"/>
    <p:sldId id="327" r:id="rId8"/>
    <p:sldId id="331" r:id="rId9"/>
    <p:sldId id="332" r:id="rId10"/>
    <p:sldId id="323" r:id="rId11"/>
    <p:sldId id="328" r:id="rId12"/>
    <p:sldId id="333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Estilo Médio 1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A107856-5554-42FB-B03E-39F5DBC370BA}" styleName="Estilo Médio 4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84E427A-3D55-4303-BF80-6455036E1DE7}" styleName="Estilo com Tema 1 - Ênfas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8603FDC-E32A-4AB5-989C-0864C3EAD2B8}" styleName="Estilo com Tema 2 - Ênfase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2833802-FEF1-4C79-8D5D-14CF1EAF98D9}" styleName="Estilo Claro 2 - Ênfas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8182A-F148-4741-89CD-E04131262F26}" type="datetimeFigureOut">
              <a:rPr lang="pt-BR" smtClean="0"/>
              <a:t>27/06/2019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82319E-C545-4003-A9CB-6650795C9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29447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3C222D-9DBD-48C3-94B9-A76618A7DAED}" type="datetimeFigureOut">
              <a:rPr lang="pt-BR" smtClean="0"/>
              <a:t>27/06/2019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68B629-1082-4337-80A3-3D3707F0E3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3407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76200">
            <a:solidFill>
              <a:srgbClr val="080808">
                <a:alpha val="85882"/>
              </a:srgbClr>
            </a:solidFill>
          </a:ln>
          <a:effectLst>
            <a:outerShdw dist="330200" sx="1000" sy="1000" algn="ctr" rotWithShape="0">
              <a:schemeClr val="bg1">
                <a:alpha val="99000"/>
              </a:schemeClr>
            </a:out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BR" altLang="pt-BR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Picture 5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58" t="19426" r="8858" b="28087"/>
          <a:stretch>
            <a:fillRect/>
          </a:stretch>
        </p:blipFill>
        <p:spPr bwMode="auto">
          <a:xfrm>
            <a:off x="1058863" y="80963"/>
            <a:ext cx="6983412" cy="167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Conector reto 3"/>
          <p:cNvCxnSpPr/>
          <p:nvPr userDrawn="1"/>
        </p:nvCxnSpPr>
        <p:spPr>
          <a:xfrm>
            <a:off x="250825" y="1773238"/>
            <a:ext cx="8642350" cy="0"/>
          </a:xfrm>
          <a:prstGeom prst="line">
            <a:avLst/>
          </a:prstGeom>
          <a:ln w="762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5666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ector reto 1"/>
          <p:cNvCxnSpPr/>
          <p:nvPr userDrawn="1"/>
        </p:nvCxnSpPr>
        <p:spPr>
          <a:xfrm>
            <a:off x="250825" y="1268413"/>
            <a:ext cx="8642350" cy="0"/>
          </a:xfrm>
          <a:prstGeom prst="line">
            <a:avLst/>
          </a:prstGeom>
          <a:ln w="762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m 7" descr="logobranco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476250"/>
            <a:ext cx="2052638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fld id="{CA0DC9B0-3DAB-46EF-901F-0425BB0EF33C}" type="datetime1">
              <a:rPr lang="pt-BR" altLang="pt-BR">
                <a:solidFill>
                  <a:prstClr val="black"/>
                </a:solidFill>
              </a:rPr>
              <a:pPr>
                <a:defRPr/>
              </a:pPr>
              <a:t>27/06/2019</a:t>
            </a:fld>
            <a:endParaRPr lang="pt-BR" altLang="pt-BR">
              <a:solidFill>
                <a:prstClr val="black"/>
              </a:solidFill>
            </a:endParaRPr>
          </a:p>
        </p:txBody>
      </p:sp>
      <p:sp>
        <p:nvSpPr>
          <p:cNvPr id="5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771775" y="6356350"/>
            <a:ext cx="360045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pt-BR">
                <a:solidFill>
                  <a:prstClr val="black"/>
                </a:solidFill>
              </a:rPr>
              <a:t>Dessimoni &amp; Blanco Advogados</a:t>
            </a:r>
          </a:p>
        </p:txBody>
      </p:sp>
      <p:sp>
        <p:nvSpPr>
          <p:cNvPr id="6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fld id="{1F287AB4-B955-47C4-A7CC-E47B1FCE1A5F}" type="slidenum">
              <a:rPr lang="pt-BR" altLang="pt-BR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6927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AE349CD-BDD9-4A37-BEA0-22A5A0127F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53A79B79-95EC-40D9-BA0E-9029FACCE9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DA945522-6ECD-424D-9261-ABB97EFE5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AEB04-FEA9-4D32-AECF-D281F38AD8CD}" type="datetimeFigureOut">
              <a:rPr lang="pt-BR" smtClean="0"/>
              <a:t>27/06/2019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B9409566-F8F5-4B13-9449-EC13498EE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429037F4-6751-4F0F-A5BA-A94EB63B8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9520-B12F-46A5-BB6E-92018D49F5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4796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A18E30-4E1C-4660-9D83-8302EFAD5A3A}" type="datetime1">
              <a:rPr lang="pt-BR" altLang="pt-BR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27/06/2019</a:t>
            </a:fld>
            <a:endParaRPr lang="pt-BR" altLang="pt-BR">
              <a:cs typeface="Arial" panose="020B0604020202020204" pitchFamily="34" charset="0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pt-BR">
                <a:solidFill>
                  <a:prstClr val="black">
                    <a:tint val="75000"/>
                  </a:prstClr>
                </a:solidFill>
              </a:rPr>
              <a:t>Dessimoni &amp; Blanco Sociedade de Advogados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C3C831-B77C-412D-A0B0-2FA33CBD9568}" type="slidenum">
              <a:rPr lang="pt-BR" altLang="pt-BR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pt-BR" altLang="pt-BR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841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64A41402-90F9-4749-A859-5BE7E6F818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2179" y="1432650"/>
            <a:ext cx="4619641" cy="1823312"/>
          </a:xfrm>
          <a:prstGeom prst="rect">
            <a:avLst/>
          </a:prstGeom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E96349D2-F565-41FE-9330-70DB35B469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823312"/>
          </a:xfrm>
        </p:spPr>
        <p:txBody>
          <a:bodyPr/>
          <a:lstStyle/>
          <a:p>
            <a:r>
              <a:rPr lang="pt-BR" sz="2000" b="1" dirty="0">
                <a:latin typeface="Garamond" panose="02020404030301010803" pitchFamily="18" charset="0"/>
              </a:rPr>
              <a:t>Audiência Pública – Representantes Comerciais – Lei 4886/1965 </a:t>
            </a:r>
          </a:p>
          <a:p>
            <a:r>
              <a:rPr lang="pt-BR" sz="2000" b="1" dirty="0">
                <a:latin typeface="Garamond" panose="02020404030301010803" pitchFamily="18" charset="0"/>
              </a:rPr>
              <a:t>Prazo prescricional</a:t>
            </a:r>
          </a:p>
          <a:p>
            <a:r>
              <a:rPr lang="pt-BR" sz="2000" b="1" dirty="0">
                <a:latin typeface="Garamond" panose="02020404030301010803" pitchFamily="18" charset="0"/>
              </a:rPr>
              <a:t>Segurança jurídica </a:t>
            </a:r>
          </a:p>
          <a:p>
            <a:r>
              <a:rPr lang="pt-BR" sz="2000" b="1" dirty="0">
                <a:latin typeface="Garamond" panose="02020404030301010803" pitchFamily="18" charset="0"/>
              </a:rPr>
              <a:t>Tributação</a:t>
            </a:r>
          </a:p>
          <a:p>
            <a:endParaRPr lang="pt-BR" sz="20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2661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0DC9B0-3DAB-46EF-901F-0425BB0EF33C}" type="datetime1">
              <a:rPr lang="pt-BR" altLang="pt-BR" smtClean="0">
                <a:solidFill>
                  <a:prstClr val="black"/>
                </a:solidFill>
              </a:rPr>
              <a:pPr>
                <a:defRPr/>
              </a:pPr>
              <a:t>27/06/2019</a:t>
            </a:fld>
            <a:endParaRPr lang="pt-BR" altLang="pt-BR">
              <a:solidFill>
                <a:prstClr val="black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>
                <a:solidFill>
                  <a:prstClr val="black"/>
                </a:solidFill>
              </a:rPr>
              <a:t>Dessimoni &amp; Blanco Advogados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287AB4-B955-47C4-A7CC-E47B1FCE1A5F}" type="slidenum">
              <a:rPr lang="pt-BR" altLang="pt-BR" smtClean="0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pt-BR" altLang="pt-BR">
              <a:solidFill>
                <a:prstClr val="black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57201" y="1433239"/>
            <a:ext cx="8363272" cy="5093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 algn="just">
              <a:spcBef>
                <a:spcPct val="0"/>
              </a:spcBef>
              <a:buFontTx/>
              <a:buChar char="-"/>
            </a:pPr>
            <a:r>
              <a:rPr lang="pt-BR" altLang="pt-BR" sz="2500" dirty="0">
                <a:solidFill>
                  <a:srgbClr val="000000"/>
                </a:solidFill>
                <a:latin typeface="Garamond" panose="02020404030301010803" pitchFamily="18" charset="0"/>
              </a:rPr>
              <a:t>Outro antigo pleito do setor de representação comercial, com apoio da ABAD, está retratado no </a:t>
            </a:r>
            <a:r>
              <a:rPr lang="pt-BR" altLang="pt-BR" sz="2500" b="1" dirty="0">
                <a:solidFill>
                  <a:srgbClr val="000000"/>
                </a:solidFill>
                <a:latin typeface="Garamond" panose="02020404030301010803" pitchFamily="18" charset="0"/>
              </a:rPr>
              <a:t>PLS 5/2015</a:t>
            </a:r>
            <a:r>
              <a:rPr lang="pt-BR" altLang="pt-BR" sz="2500" dirty="0">
                <a:solidFill>
                  <a:srgbClr val="000000"/>
                </a:solidFill>
                <a:latin typeface="Garamond" panose="02020404030301010803" pitchFamily="18" charset="0"/>
              </a:rPr>
              <a:t>, destinado a alterar o enquadramento do serviço de representação comercial do atual Anexo V para o Anexo III.</a:t>
            </a:r>
          </a:p>
          <a:p>
            <a:pPr marL="342900" indent="-342900" algn="just">
              <a:spcBef>
                <a:spcPct val="0"/>
              </a:spcBef>
              <a:buFontTx/>
              <a:buChar char="-"/>
            </a:pPr>
            <a:endParaRPr lang="pt-BR" altLang="pt-BR" sz="2500" dirty="0">
              <a:solidFill>
                <a:srgbClr val="000000"/>
              </a:solidFill>
              <a:latin typeface="Garamond" panose="02020404030301010803" pitchFamily="18" charset="0"/>
            </a:endParaRPr>
          </a:p>
          <a:p>
            <a:pPr marL="342900" indent="-342900" algn="just">
              <a:spcBef>
                <a:spcPct val="0"/>
              </a:spcBef>
              <a:buFontTx/>
              <a:buChar char="-"/>
            </a:pPr>
            <a:r>
              <a:rPr lang="pt-BR" altLang="pt-BR" sz="2500" dirty="0">
                <a:solidFill>
                  <a:srgbClr val="000000"/>
                </a:solidFill>
                <a:latin typeface="Garamond" panose="02020404030301010803" pitchFamily="18" charset="0"/>
              </a:rPr>
              <a:t>A tributação pelo atual Anexo V não é vantajosa para a maioria da categoria, podendo ser até superior em relação à carga tributária na modalidade do lucro presumido.</a:t>
            </a:r>
          </a:p>
          <a:p>
            <a:pPr marL="342900" indent="-342900" algn="just">
              <a:spcBef>
                <a:spcPct val="0"/>
              </a:spcBef>
              <a:buFontTx/>
              <a:buChar char="-"/>
            </a:pPr>
            <a:endParaRPr lang="pt-BR" altLang="pt-BR" sz="2500" dirty="0">
              <a:solidFill>
                <a:srgbClr val="000000"/>
              </a:solidFill>
              <a:latin typeface="Garamond" panose="02020404030301010803" pitchFamily="18" charset="0"/>
            </a:endParaRPr>
          </a:p>
          <a:p>
            <a:pPr marL="342900" indent="-342900" algn="just">
              <a:spcBef>
                <a:spcPct val="0"/>
              </a:spcBef>
              <a:buFontTx/>
              <a:buChar char="-"/>
            </a:pPr>
            <a:r>
              <a:rPr lang="pt-BR" altLang="pt-BR" sz="2500" dirty="0">
                <a:solidFill>
                  <a:srgbClr val="000000"/>
                </a:solidFill>
                <a:latin typeface="Garamond" panose="02020404030301010803" pitchFamily="18" charset="0"/>
              </a:rPr>
              <a:t>A redução da carga tributária, certamente, trará impacto positivo para toda a cadeia produtiva, beneficiando não apenas uma categoria específica, mas reduzindo, efetivamente, a carga de impostos sobre grande conjunto de produtos.</a:t>
            </a:r>
            <a:endParaRPr lang="pt-BR" altLang="pt-BR" sz="1800" dirty="0">
              <a:solidFill>
                <a:srgbClr val="000000"/>
              </a:solidFill>
              <a:latin typeface="Garamond" panose="02020404030301010803" pitchFamily="18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C1521900-D386-45AE-B0F1-9486E4D621D5}"/>
              </a:ext>
            </a:extLst>
          </p:cNvPr>
          <p:cNvSpPr txBox="1"/>
          <p:nvPr/>
        </p:nvSpPr>
        <p:spPr>
          <a:xfrm>
            <a:off x="2123728" y="417576"/>
            <a:ext cx="46797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latin typeface="Garamond" panose="02020404030301010803" pitchFamily="18" charset="0"/>
              </a:rPr>
              <a:t>Tributação dos Representantes Comerciais</a:t>
            </a:r>
          </a:p>
          <a:p>
            <a:pPr algn="ctr"/>
            <a:endParaRPr lang="en-US" sz="2000" b="1" dirty="0">
              <a:latin typeface="Garamond" panose="02020404030301010803" pitchFamily="18" charset="0"/>
            </a:endParaRPr>
          </a:p>
        </p:txBody>
      </p:sp>
      <p:pic>
        <p:nvPicPr>
          <p:cNvPr id="7" name="Imagem 6" descr="C:\Users\angelica\AppData\Local\Microsoft\Windows\INetCache\Content.Word\LogoABAD copy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60648"/>
            <a:ext cx="792088" cy="7200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877982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0DC9B0-3DAB-46EF-901F-0425BB0EF33C}" type="datetime1">
              <a:rPr lang="pt-BR" altLang="pt-BR" smtClean="0">
                <a:solidFill>
                  <a:prstClr val="black"/>
                </a:solidFill>
              </a:rPr>
              <a:pPr>
                <a:defRPr/>
              </a:pPr>
              <a:t>27/06/2019</a:t>
            </a:fld>
            <a:endParaRPr lang="pt-BR" altLang="pt-BR">
              <a:solidFill>
                <a:prstClr val="black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>
                <a:solidFill>
                  <a:prstClr val="black"/>
                </a:solidFill>
              </a:rPr>
              <a:t>Dessimoni &amp; Blanco Advogados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287AB4-B955-47C4-A7CC-E47B1FCE1A5F}" type="slidenum">
              <a:rPr lang="pt-BR" altLang="pt-BR" smtClean="0">
                <a:solidFill>
                  <a:prstClr val="black"/>
                </a:solidFill>
              </a:rPr>
              <a:pPr>
                <a:defRPr/>
              </a:pPr>
              <a:t>11</a:t>
            </a:fld>
            <a:endParaRPr lang="pt-BR" altLang="pt-BR">
              <a:solidFill>
                <a:prstClr val="black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57201" y="1433239"/>
            <a:ext cx="8363272" cy="1246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 algn="just">
              <a:spcBef>
                <a:spcPct val="0"/>
              </a:spcBef>
              <a:buFontTx/>
              <a:buChar char="-"/>
            </a:pPr>
            <a:r>
              <a:rPr lang="pt-BR" altLang="pt-BR" sz="2500" dirty="0">
                <a:solidFill>
                  <a:srgbClr val="000000"/>
                </a:solidFill>
                <a:latin typeface="Garamond" panose="02020404030301010803" pitchFamily="18" charset="0"/>
              </a:rPr>
              <a:t>Outras atividades de intermediação, como a categoria dos corretores de seguros e de administração e locação de imóveis de terceiros, por exemplo, já são tributadas no Anexo III. 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C1521900-D386-45AE-B0F1-9486E4D621D5}"/>
              </a:ext>
            </a:extLst>
          </p:cNvPr>
          <p:cNvSpPr txBox="1"/>
          <p:nvPr/>
        </p:nvSpPr>
        <p:spPr>
          <a:xfrm>
            <a:off x="2123728" y="417576"/>
            <a:ext cx="46797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latin typeface="Garamond" panose="02020404030301010803" pitchFamily="18" charset="0"/>
              </a:rPr>
              <a:t>Tributação dos Representantes Comerciais</a:t>
            </a:r>
          </a:p>
          <a:p>
            <a:pPr algn="ctr"/>
            <a:endParaRPr lang="en-US" sz="2000" b="1" dirty="0">
              <a:latin typeface="Garamond" panose="02020404030301010803" pitchFamily="18" charset="0"/>
            </a:endParaRPr>
          </a:p>
        </p:txBody>
      </p:sp>
      <p:pic>
        <p:nvPicPr>
          <p:cNvPr id="7" name="Imagem 6" descr="C:\Users\angelica\AppData\Local\Microsoft\Windows\INetCache\Content.Word\LogoABAD copy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60648"/>
            <a:ext cx="792088" cy="72008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DE101DD1-598A-4C53-8017-C717777F6A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6233" y="2679734"/>
            <a:ext cx="7140797" cy="3557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9166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0DC9B0-3DAB-46EF-901F-0425BB0EF33C}" type="datetime1">
              <a:rPr lang="pt-BR" altLang="pt-BR" smtClean="0">
                <a:solidFill>
                  <a:prstClr val="black"/>
                </a:solidFill>
              </a:rPr>
              <a:pPr>
                <a:defRPr/>
              </a:pPr>
              <a:t>27/06/2019</a:t>
            </a:fld>
            <a:endParaRPr lang="pt-BR" altLang="pt-BR">
              <a:solidFill>
                <a:prstClr val="black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>
                <a:solidFill>
                  <a:prstClr val="black"/>
                </a:solidFill>
              </a:rPr>
              <a:t>Dessimoni &amp; Blanco Advogados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287AB4-B955-47C4-A7CC-E47B1FCE1A5F}" type="slidenum">
              <a:rPr lang="pt-BR" altLang="pt-BR" smtClean="0">
                <a:solidFill>
                  <a:prstClr val="black"/>
                </a:solidFill>
              </a:rPr>
              <a:pPr>
                <a:defRPr/>
              </a:pPr>
              <a:t>12</a:t>
            </a:fld>
            <a:endParaRPr lang="pt-BR" altLang="pt-BR">
              <a:solidFill>
                <a:prstClr val="black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57201" y="1433239"/>
            <a:ext cx="8363272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 algn="just">
              <a:spcBef>
                <a:spcPct val="0"/>
              </a:spcBef>
              <a:buFontTx/>
              <a:buChar char="-"/>
            </a:pPr>
            <a:endParaRPr lang="pt-BR" altLang="pt-BR" sz="2500" dirty="0">
              <a:solidFill>
                <a:srgbClr val="000000"/>
              </a:solidFill>
              <a:latin typeface="Garamond" panose="02020404030301010803" pitchFamily="18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C1521900-D386-45AE-B0F1-9486E4D621D5}"/>
              </a:ext>
            </a:extLst>
          </p:cNvPr>
          <p:cNvSpPr txBox="1"/>
          <p:nvPr/>
        </p:nvSpPr>
        <p:spPr>
          <a:xfrm>
            <a:off x="2123728" y="417576"/>
            <a:ext cx="46797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latin typeface="Garamond" panose="02020404030301010803" pitchFamily="18" charset="0"/>
              </a:rPr>
              <a:t>Quadro resumo</a:t>
            </a:r>
          </a:p>
          <a:p>
            <a:pPr algn="ctr"/>
            <a:endParaRPr lang="en-US" sz="2000" b="1" dirty="0">
              <a:latin typeface="Garamond" panose="02020404030301010803" pitchFamily="18" charset="0"/>
            </a:endParaRPr>
          </a:p>
        </p:txBody>
      </p:sp>
      <p:pic>
        <p:nvPicPr>
          <p:cNvPr id="7" name="Imagem 6" descr="C:\Users\angelica\AppData\Local\Microsoft\Windows\INetCache\Content.Word\LogoABAD copy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60648"/>
            <a:ext cx="792088" cy="72008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xmlns="" id="{6F87AED2-7267-4458-8527-351D84A817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9631889"/>
              </p:ext>
            </p:extLst>
          </p:nvPr>
        </p:nvGraphicFramePr>
        <p:xfrm>
          <a:off x="863588" y="1910293"/>
          <a:ext cx="7416824" cy="396697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416824">
                  <a:extLst>
                    <a:ext uri="{9D8B030D-6E8A-4147-A177-3AD203B41FA5}">
                      <a16:colId xmlns:a16="http://schemas.microsoft.com/office/drawing/2014/main" xmlns="" val="3456316831"/>
                    </a:ext>
                  </a:extLst>
                </a:gridCol>
              </a:tblGrid>
              <a:tr h="914201">
                <a:tc>
                  <a:txBody>
                    <a:bodyPr/>
                    <a:lstStyle/>
                    <a:p>
                      <a:pPr marL="342900" indent="-342900" algn="just">
                        <a:buFontTx/>
                        <a:buChar char="-"/>
                      </a:pPr>
                      <a:r>
                        <a:rPr lang="pt-BR" sz="2500" dirty="0">
                          <a:latin typeface="Garamond" panose="02020404030301010803" pitchFamily="18" charset="0"/>
                        </a:rPr>
                        <a:t>Tratamento equilibrado do prazo  prescricional.</a:t>
                      </a:r>
                    </a:p>
                    <a:p>
                      <a:pPr marL="0" indent="0" algn="just">
                        <a:buFontTx/>
                        <a:buNone/>
                      </a:pPr>
                      <a:endParaRPr lang="pt-BR" sz="2500" dirty="0">
                        <a:latin typeface="Garamond" panose="02020404030301010803" pitchFamily="18" charset="0"/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482007"/>
                  </a:ext>
                </a:extLst>
              </a:tr>
              <a:tr h="1730452">
                <a:tc>
                  <a:txBody>
                    <a:bodyPr/>
                    <a:lstStyle/>
                    <a:p>
                      <a:pPr marL="342900" indent="-342900" algn="just" defTabSz="914400" rtl="0" eaLnBrk="1" latinLnBrk="0" hangingPunct="1">
                        <a:buFontTx/>
                        <a:buChar char="-"/>
                      </a:pPr>
                      <a:r>
                        <a:rPr lang="pt-BR" sz="2500" b="1" kern="1200" dirty="0">
                          <a:solidFill>
                            <a:schemeClr val="lt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Modernização da lei para afastar o risco de vínculo empregatício em determinações usuais da relação que não afetam a autonomia do representante</a:t>
                      </a:r>
                    </a:p>
                    <a:p>
                      <a:pPr marL="342900" indent="-342900" algn="just" defTabSz="914400" rtl="0" eaLnBrk="1" latinLnBrk="0" hangingPunct="1">
                        <a:buFontTx/>
                        <a:buChar char="-"/>
                      </a:pPr>
                      <a:endParaRPr lang="pt-BR" sz="2500" b="1" kern="1200" dirty="0">
                        <a:solidFill>
                          <a:schemeClr val="lt1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63119445"/>
                  </a:ext>
                </a:extLst>
              </a:tr>
              <a:tr h="1322326">
                <a:tc>
                  <a:txBody>
                    <a:bodyPr/>
                    <a:lstStyle/>
                    <a:p>
                      <a:pPr marL="342900" indent="-342900" algn="just" defTabSz="914400" rtl="0" eaLnBrk="1" latinLnBrk="0" hangingPunct="1">
                        <a:buFontTx/>
                        <a:buChar char="-"/>
                      </a:pPr>
                      <a:r>
                        <a:rPr lang="pt-BR" sz="2500" b="1" kern="1200" dirty="0">
                          <a:solidFill>
                            <a:schemeClr val="lt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Enquadramento tributário mais benéfico, equiparado a outras atividades de intermediação.</a:t>
                      </a:r>
                    </a:p>
                    <a:p>
                      <a:pPr marL="342900" indent="-342900" algn="just" defTabSz="914400" rtl="0" eaLnBrk="1" latinLnBrk="0" hangingPunct="1">
                        <a:buFontTx/>
                        <a:buChar char="-"/>
                      </a:pPr>
                      <a:endParaRPr lang="pt-BR" sz="2500" b="1" kern="1200" dirty="0">
                        <a:solidFill>
                          <a:schemeClr val="lt1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025092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1883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0DC9B0-3DAB-46EF-901F-0425BB0EF33C}" type="datetime1">
              <a:rPr lang="pt-BR" altLang="pt-BR" smtClean="0">
                <a:solidFill>
                  <a:prstClr val="black"/>
                </a:solidFill>
              </a:rPr>
              <a:pPr>
                <a:defRPr/>
              </a:pPr>
              <a:t>27/06/2019</a:t>
            </a:fld>
            <a:endParaRPr lang="pt-BR" altLang="pt-BR">
              <a:solidFill>
                <a:prstClr val="black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>
                <a:solidFill>
                  <a:prstClr val="black"/>
                </a:solidFill>
              </a:rPr>
              <a:t>Dessimoni &amp; Blanco Advogados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287AB4-B955-47C4-A7CC-E47B1FCE1A5F}" type="slidenum">
              <a:rPr lang="pt-BR" altLang="pt-BR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pt-BR" altLang="pt-BR">
              <a:solidFill>
                <a:prstClr val="black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57200" y="1483325"/>
            <a:ext cx="8397025" cy="38318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 algn="just">
              <a:spcBef>
                <a:spcPct val="0"/>
              </a:spcBef>
              <a:buFontTx/>
              <a:buChar char="-"/>
            </a:pPr>
            <a:r>
              <a:rPr lang="pt-BR" altLang="pt-BR" sz="2500" dirty="0">
                <a:solidFill>
                  <a:srgbClr val="000000"/>
                </a:solidFill>
                <a:latin typeface="Garamond" panose="02020404030301010803" pitchFamily="18" charset="0"/>
              </a:rPr>
              <a:t>Há um posicionamento desequilibrado de mercado: que a indenização por rescisão de contrato deve ter como base </a:t>
            </a:r>
            <a:r>
              <a:rPr lang="pt-BR" altLang="pt-BR" sz="2500" b="1" u="sng" dirty="0">
                <a:solidFill>
                  <a:srgbClr val="000000"/>
                </a:solidFill>
                <a:latin typeface="Garamond" panose="02020404030301010803" pitchFamily="18" charset="0"/>
              </a:rPr>
              <a:t>todo o tempo (sem qualquer limitação)</a:t>
            </a:r>
            <a:r>
              <a:rPr lang="pt-BR" altLang="pt-BR" sz="2500" dirty="0">
                <a:solidFill>
                  <a:srgbClr val="000000"/>
                </a:solidFill>
                <a:latin typeface="Garamond" panose="02020404030301010803" pitchFamily="18" charset="0"/>
              </a:rPr>
              <a:t> em que exercida a representação comercial, aplicando-se 1/12 avos de todo o valor recebido ao longo do contrato.</a:t>
            </a:r>
          </a:p>
          <a:p>
            <a:pPr marL="342900" indent="-342900" algn="just">
              <a:spcBef>
                <a:spcPct val="0"/>
              </a:spcBef>
              <a:buFontTx/>
              <a:buChar char="-"/>
            </a:pPr>
            <a:endParaRPr lang="pt-BR" altLang="pt-BR" sz="2500" dirty="0">
              <a:solidFill>
                <a:srgbClr val="000000"/>
              </a:solidFill>
              <a:latin typeface="Garamond" panose="02020404030301010803" pitchFamily="18" charset="0"/>
            </a:endParaRPr>
          </a:p>
          <a:p>
            <a:pPr marL="342900" indent="-342900" algn="just">
              <a:spcBef>
                <a:spcPct val="0"/>
              </a:spcBef>
              <a:buFontTx/>
              <a:buChar char="-"/>
            </a:pPr>
            <a:r>
              <a:rPr lang="pt-BR" altLang="pt-BR" sz="2500" dirty="0">
                <a:solidFill>
                  <a:srgbClr val="000000"/>
                </a:solidFill>
                <a:latin typeface="Garamond" panose="02020404030301010803" pitchFamily="18" charset="0"/>
              </a:rPr>
              <a:t>Esta verba pode ser reclamada pelo representante até 5 anos após o término do contrato de representação comercial. Este é o prazo para exercício do direito de ação.</a:t>
            </a:r>
            <a:endParaRPr lang="pt-BR" altLang="pt-BR" sz="1800" dirty="0">
              <a:solidFill>
                <a:srgbClr val="000000"/>
              </a:solidFill>
              <a:latin typeface="Garamond" panose="02020404030301010803" pitchFamily="18" charset="0"/>
            </a:endParaRPr>
          </a:p>
          <a:p>
            <a:pPr algn="just">
              <a:spcBef>
                <a:spcPct val="0"/>
              </a:spcBef>
              <a:buNone/>
            </a:pPr>
            <a:endParaRPr lang="pt-BR" altLang="pt-BR" sz="1800" dirty="0">
              <a:solidFill>
                <a:srgbClr val="000000"/>
              </a:solidFill>
              <a:latin typeface="Garamond" panose="02020404030301010803" pitchFamily="18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C1521900-D386-45AE-B0F1-9486E4D621D5}"/>
              </a:ext>
            </a:extLst>
          </p:cNvPr>
          <p:cNvSpPr txBox="1"/>
          <p:nvPr/>
        </p:nvSpPr>
        <p:spPr>
          <a:xfrm>
            <a:off x="2123728" y="417576"/>
            <a:ext cx="46797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latin typeface="Garamond" panose="02020404030301010803" pitchFamily="18" charset="0"/>
              </a:rPr>
              <a:t>Prazo Prescricional Aplicado ao Pagamento de Verbas Indenizatórias</a:t>
            </a:r>
          </a:p>
          <a:p>
            <a:pPr algn="ctr"/>
            <a:endParaRPr lang="en-US" sz="2000" b="1" dirty="0">
              <a:latin typeface="Garamond" panose="02020404030301010803" pitchFamily="18" charset="0"/>
            </a:endParaRPr>
          </a:p>
        </p:txBody>
      </p:sp>
      <p:pic>
        <p:nvPicPr>
          <p:cNvPr id="7" name="Imagem 6" descr="C:\Users\angelica\AppData\Local\Microsoft\Windows\INetCache\Content.Word\LogoABAD copy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60648"/>
            <a:ext cx="792088" cy="7200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18048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0DC9B0-3DAB-46EF-901F-0425BB0EF33C}" type="datetime1">
              <a:rPr lang="pt-BR" altLang="pt-BR" smtClean="0">
                <a:solidFill>
                  <a:prstClr val="black"/>
                </a:solidFill>
              </a:rPr>
              <a:pPr>
                <a:defRPr/>
              </a:pPr>
              <a:t>27/06/2019</a:t>
            </a:fld>
            <a:endParaRPr lang="pt-BR" altLang="pt-BR">
              <a:solidFill>
                <a:prstClr val="black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>
                <a:solidFill>
                  <a:prstClr val="black"/>
                </a:solidFill>
              </a:rPr>
              <a:t>Dessimoni &amp; Blanco Advogados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287AB4-B955-47C4-A7CC-E47B1FCE1A5F}" type="slidenum">
              <a:rPr lang="pt-BR" altLang="pt-BR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pt-BR" altLang="pt-BR">
              <a:solidFill>
                <a:prstClr val="black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57200" y="1346722"/>
            <a:ext cx="8397025" cy="42165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 algn="just">
              <a:spcBef>
                <a:spcPct val="0"/>
              </a:spcBef>
              <a:buFontTx/>
              <a:buChar char="-"/>
            </a:pPr>
            <a:r>
              <a:rPr lang="pt-BR" altLang="pt-BR" sz="2500" dirty="0">
                <a:solidFill>
                  <a:srgbClr val="000000"/>
                </a:solidFill>
                <a:latin typeface="Garamond" panose="02020404030301010803" pitchFamily="18" charset="0"/>
              </a:rPr>
              <a:t>Por exemplo: início do contrato em 1990, rescindido em 2015. O representante pode ingressar com a ação até 2020, requerendo os 1/12 de todo o período, desde o início (1990), 25 anos atrás.</a:t>
            </a:r>
          </a:p>
          <a:p>
            <a:pPr marL="342900" indent="-342900" algn="just">
              <a:spcBef>
                <a:spcPct val="0"/>
              </a:spcBef>
              <a:buFontTx/>
              <a:buChar char="-"/>
            </a:pPr>
            <a:endParaRPr lang="pt-BR" altLang="pt-BR" sz="2500" dirty="0">
              <a:solidFill>
                <a:srgbClr val="000000"/>
              </a:solidFill>
              <a:latin typeface="Garamond" panose="02020404030301010803" pitchFamily="18" charset="0"/>
            </a:endParaRPr>
          </a:p>
          <a:p>
            <a:pPr marL="342900" indent="-342900" algn="just">
              <a:spcBef>
                <a:spcPct val="0"/>
              </a:spcBef>
              <a:buFontTx/>
              <a:buChar char="-"/>
            </a:pPr>
            <a:r>
              <a:rPr lang="pt-BR" altLang="pt-BR" sz="2500" dirty="0">
                <a:solidFill>
                  <a:srgbClr val="000000"/>
                </a:solidFill>
                <a:latin typeface="Garamond" panose="02020404030301010803" pitchFamily="18" charset="0"/>
              </a:rPr>
              <a:t>Nota-se que tal tratamento é até mesmo </a:t>
            </a:r>
            <a:r>
              <a:rPr lang="pt-BR" altLang="pt-BR" sz="2500" b="1" u="sng" dirty="0">
                <a:solidFill>
                  <a:srgbClr val="000000"/>
                </a:solidFill>
                <a:latin typeface="Garamond" panose="02020404030301010803" pitchFamily="18" charset="0"/>
              </a:rPr>
              <a:t>mais privilegiado que o concedido aos empregados (regidos pela CLT)</a:t>
            </a:r>
            <a:r>
              <a:rPr lang="pt-BR" altLang="pt-BR" sz="2500" dirty="0">
                <a:solidFill>
                  <a:srgbClr val="000000"/>
                </a:solidFill>
                <a:latin typeface="Garamond" panose="02020404030301010803" pitchFamily="18" charset="0"/>
              </a:rPr>
              <a:t>, regime no qual o empregado deve reclamar seus direitos em até </a:t>
            </a:r>
            <a:r>
              <a:rPr lang="pt-BR" altLang="pt-BR" sz="2500" b="1" u="sng" dirty="0">
                <a:solidFill>
                  <a:srgbClr val="000000"/>
                </a:solidFill>
                <a:latin typeface="Garamond" panose="02020404030301010803" pitchFamily="18" charset="0"/>
              </a:rPr>
              <a:t>2 anos após a rescisão do vínculo</a:t>
            </a:r>
            <a:r>
              <a:rPr lang="pt-BR" altLang="pt-BR" sz="2500" dirty="0">
                <a:solidFill>
                  <a:srgbClr val="000000"/>
                </a:solidFill>
                <a:latin typeface="Garamond" panose="02020404030301010803" pitchFamily="18" charset="0"/>
              </a:rPr>
              <a:t>, podendo pleitear, porém, verbas dos últimos 5 anos (e não de toda a relação).</a:t>
            </a:r>
          </a:p>
          <a:p>
            <a:pPr marL="342900" indent="-342900" algn="just">
              <a:spcBef>
                <a:spcPct val="0"/>
              </a:spcBef>
              <a:buFontTx/>
              <a:buChar char="-"/>
            </a:pPr>
            <a:endParaRPr lang="pt-BR" altLang="pt-BR" sz="1800" dirty="0">
              <a:solidFill>
                <a:srgbClr val="000000"/>
              </a:solidFill>
              <a:latin typeface="Garamond" panose="02020404030301010803" pitchFamily="18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C1521900-D386-45AE-B0F1-9486E4D621D5}"/>
              </a:ext>
            </a:extLst>
          </p:cNvPr>
          <p:cNvSpPr txBox="1"/>
          <p:nvPr/>
        </p:nvSpPr>
        <p:spPr>
          <a:xfrm>
            <a:off x="2123728" y="417576"/>
            <a:ext cx="46797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latin typeface="Garamond" panose="02020404030301010803" pitchFamily="18" charset="0"/>
              </a:rPr>
              <a:t>Prazo Prescricional Aplicado ao Pagamento de Verbas Indenizatórias</a:t>
            </a:r>
          </a:p>
          <a:p>
            <a:pPr algn="ctr"/>
            <a:endParaRPr lang="en-US" sz="2000" b="1" dirty="0">
              <a:latin typeface="Garamond" panose="02020404030301010803" pitchFamily="18" charset="0"/>
            </a:endParaRPr>
          </a:p>
        </p:txBody>
      </p:sp>
      <p:pic>
        <p:nvPicPr>
          <p:cNvPr id="7" name="Imagem 6" descr="C:\Users\angelica\AppData\Local\Microsoft\Windows\INetCache\Content.Word\LogoABAD copy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60648"/>
            <a:ext cx="792088" cy="7200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52786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0DC9B0-3DAB-46EF-901F-0425BB0EF33C}" type="datetime1">
              <a:rPr lang="pt-BR" altLang="pt-BR" smtClean="0">
                <a:solidFill>
                  <a:prstClr val="black"/>
                </a:solidFill>
              </a:rPr>
              <a:pPr>
                <a:defRPr/>
              </a:pPr>
              <a:t>27/06/2019</a:t>
            </a:fld>
            <a:endParaRPr lang="pt-BR" altLang="pt-BR">
              <a:solidFill>
                <a:prstClr val="black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>
                <a:solidFill>
                  <a:prstClr val="black"/>
                </a:solidFill>
              </a:rPr>
              <a:t>Dessimoni &amp; Blanco Advogados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287AB4-B955-47C4-A7CC-E47B1FCE1A5F}" type="slidenum">
              <a:rPr lang="pt-BR" altLang="pt-BR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pt-BR" altLang="pt-BR">
              <a:solidFill>
                <a:prstClr val="black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57200" y="1786525"/>
            <a:ext cx="8313312" cy="3939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 algn="just">
              <a:spcBef>
                <a:spcPct val="0"/>
              </a:spcBef>
              <a:buFontTx/>
              <a:buChar char="-"/>
            </a:pPr>
            <a:r>
              <a:rPr lang="pt-BR" altLang="pt-BR" sz="2500" dirty="0">
                <a:solidFill>
                  <a:srgbClr val="000000"/>
                </a:solidFill>
                <a:latin typeface="Garamond" panose="02020404030301010803" pitchFamily="18" charset="0"/>
              </a:rPr>
              <a:t>Esse tratamento é mais vantajoso que o próprio prazo geral do Código Civil (10 anos).</a:t>
            </a:r>
          </a:p>
          <a:p>
            <a:pPr marL="342900" indent="-342900" algn="just">
              <a:spcBef>
                <a:spcPct val="0"/>
              </a:spcBef>
              <a:buFontTx/>
              <a:buChar char="-"/>
            </a:pPr>
            <a:endParaRPr lang="pt-BR" altLang="pt-BR" sz="2500" dirty="0">
              <a:solidFill>
                <a:srgbClr val="000000"/>
              </a:solidFill>
              <a:latin typeface="Garamond" panose="02020404030301010803" pitchFamily="18" charset="0"/>
            </a:endParaRPr>
          </a:p>
          <a:p>
            <a:pPr marL="342900" indent="-342900" algn="just">
              <a:spcBef>
                <a:spcPct val="0"/>
              </a:spcBef>
              <a:buFontTx/>
              <a:buChar char="-"/>
            </a:pPr>
            <a:r>
              <a:rPr lang="pt-BR" altLang="pt-BR" sz="2500" dirty="0">
                <a:solidFill>
                  <a:srgbClr val="000000"/>
                </a:solidFill>
                <a:latin typeface="Garamond" panose="02020404030301010803" pitchFamily="18" charset="0"/>
              </a:rPr>
              <a:t>Para corrigir tal deturpação, a ABAD já havia emitido notas técnicas relativas ao </a:t>
            </a:r>
            <a:r>
              <a:rPr lang="pt-BR" altLang="pt-BR" sz="2500" b="1" u="sng" dirty="0">
                <a:solidFill>
                  <a:srgbClr val="000000"/>
                </a:solidFill>
                <a:latin typeface="Garamond" panose="02020404030301010803" pitchFamily="18" charset="0"/>
              </a:rPr>
              <a:t>PLS 462/2016</a:t>
            </a:r>
            <a:r>
              <a:rPr lang="pt-BR" altLang="pt-BR" sz="2500" dirty="0">
                <a:solidFill>
                  <a:srgbClr val="000000"/>
                </a:solidFill>
                <a:latin typeface="Garamond" panose="02020404030301010803" pitchFamily="18" charset="0"/>
              </a:rPr>
              <a:t> e </a:t>
            </a:r>
            <a:r>
              <a:rPr lang="pt-BR" altLang="pt-BR" sz="2500" b="1" u="sng" dirty="0">
                <a:solidFill>
                  <a:srgbClr val="000000"/>
                </a:solidFill>
                <a:latin typeface="Garamond" panose="02020404030301010803" pitchFamily="18" charset="0"/>
              </a:rPr>
              <a:t>PL 8202/17</a:t>
            </a:r>
            <a:r>
              <a:rPr lang="pt-BR" altLang="pt-BR" sz="2500" dirty="0">
                <a:solidFill>
                  <a:srgbClr val="000000"/>
                </a:solidFill>
                <a:latin typeface="Garamond" panose="02020404030301010803" pitchFamily="18" charset="0"/>
              </a:rPr>
              <a:t>, especificamente, para  limitar a base de cálculo da indenização aos últimos 5 (cinco) anos, e concedendo ao representante o prazo para exercício do direito em 2 (dois) anos, igualando-se, portanto, à situação jurídica do empregado, tornando, assim, a questão mais equilibrada.</a:t>
            </a:r>
            <a:endParaRPr lang="pt-BR" altLang="pt-BR" sz="1800" dirty="0">
              <a:solidFill>
                <a:srgbClr val="000000"/>
              </a:solidFill>
              <a:latin typeface="Garamond" panose="02020404030301010803" pitchFamily="18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C1521900-D386-45AE-B0F1-9486E4D621D5}"/>
              </a:ext>
            </a:extLst>
          </p:cNvPr>
          <p:cNvSpPr txBox="1"/>
          <p:nvPr/>
        </p:nvSpPr>
        <p:spPr>
          <a:xfrm>
            <a:off x="2123728" y="417576"/>
            <a:ext cx="46797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latin typeface="Garamond" panose="02020404030301010803" pitchFamily="18" charset="0"/>
              </a:rPr>
              <a:t>Prazo Prescricional Aplicado ao Pagamento de Verbas Indenizatórias</a:t>
            </a:r>
          </a:p>
          <a:p>
            <a:pPr algn="ctr"/>
            <a:endParaRPr lang="en-US" sz="2000" b="1" dirty="0">
              <a:latin typeface="Garamond" panose="02020404030301010803" pitchFamily="18" charset="0"/>
            </a:endParaRPr>
          </a:p>
        </p:txBody>
      </p:sp>
      <p:pic>
        <p:nvPicPr>
          <p:cNvPr id="7" name="Imagem 6" descr="C:\Users\angelica\AppData\Local\Microsoft\Windows\INetCache\Content.Word\LogoABAD copy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60648"/>
            <a:ext cx="792088" cy="7200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39560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0DC9B0-3DAB-46EF-901F-0425BB0EF33C}" type="datetime1">
              <a:rPr lang="pt-BR" altLang="pt-BR" smtClean="0">
                <a:solidFill>
                  <a:prstClr val="black"/>
                </a:solidFill>
              </a:rPr>
              <a:pPr>
                <a:defRPr/>
              </a:pPr>
              <a:t>27/06/2019</a:t>
            </a:fld>
            <a:endParaRPr lang="pt-BR" altLang="pt-BR">
              <a:solidFill>
                <a:prstClr val="black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>
                <a:solidFill>
                  <a:prstClr val="black"/>
                </a:solidFill>
              </a:rPr>
              <a:t>Dessimoni &amp; Blanco Advogados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287AB4-B955-47C4-A7CC-E47B1FCE1A5F}" type="slidenum">
              <a:rPr lang="pt-BR" altLang="pt-BR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pt-BR" altLang="pt-BR">
              <a:solidFill>
                <a:prstClr val="black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57200" y="1346722"/>
            <a:ext cx="8397025" cy="5370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 algn="just">
              <a:spcBef>
                <a:spcPct val="0"/>
              </a:spcBef>
              <a:buFontTx/>
              <a:buChar char="-"/>
            </a:pPr>
            <a:r>
              <a:rPr lang="pt-BR" altLang="pt-BR" sz="2500" dirty="0">
                <a:solidFill>
                  <a:srgbClr val="000000"/>
                </a:solidFill>
                <a:latin typeface="Garamond" panose="02020404030301010803" pitchFamily="18" charset="0"/>
              </a:rPr>
              <a:t>Para esse efeito, sugere-se a alteração dos artigos 27, “j” e 44, parágrafo único da atual legislação, já antiga, e que necessita de reforma neste e em outros pontos.</a:t>
            </a:r>
          </a:p>
          <a:p>
            <a:pPr marL="342900" indent="-342900" algn="just">
              <a:spcBef>
                <a:spcPct val="0"/>
              </a:spcBef>
              <a:buFontTx/>
              <a:buChar char="-"/>
            </a:pPr>
            <a:endParaRPr lang="pt-BR" altLang="pt-BR" sz="2500" dirty="0">
              <a:solidFill>
                <a:srgbClr val="000000"/>
              </a:solidFill>
              <a:latin typeface="Garamond" panose="02020404030301010803" pitchFamily="18" charset="0"/>
            </a:endParaRPr>
          </a:p>
          <a:p>
            <a:pPr marL="342900" indent="-342900" algn="just">
              <a:spcBef>
                <a:spcPct val="0"/>
              </a:spcBef>
              <a:buFontTx/>
              <a:buChar char="-"/>
            </a:pPr>
            <a:r>
              <a:rPr lang="pt-BR" altLang="pt-BR" sz="2500" dirty="0">
                <a:solidFill>
                  <a:srgbClr val="000000"/>
                </a:solidFill>
                <a:latin typeface="Garamond" panose="02020404030301010803" pitchFamily="18" charset="0"/>
              </a:rPr>
              <a:t>Art. </a:t>
            </a:r>
            <a:r>
              <a:rPr lang="pt-BR" sz="2500" dirty="0">
                <a:solidFill>
                  <a:srgbClr val="000000"/>
                </a:solidFill>
                <a:latin typeface="Garamond" panose="02020404030301010803" pitchFamily="18" charset="0"/>
              </a:rPr>
              <a:t>27, “j- indenização devida ao representante pela rescisão do contrato fora dos casos previstos no art. 35, cujo montante não poderá ser inferior a 1/12 (um doze avos) do total da retribuição auferida durante os últimos 05 (cinco) anos em que exerceu a representação.”</a:t>
            </a:r>
          </a:p>
          <a:p>
            <a:pPr marL="342900" indent="-342900" algn="just">
              <a:spcBef>
                <a:spcPct val="0"/>
              </a:spcBef>
              <a:buFontTx/>
              <a:buChar char="-"/>
            </a:pPr>
            <a:endParaRPr lang="pt-BR" sz="2500" dirty="0">
              <a:solidFill>
                <a:srgbClr val="000000"/>
              </a:solidFill>
              <a:latin typeface="Garamond" panose="02020404030301010803" pitchFamily="18" charset="0"/>
            </a:endParaRPr>
          </a:p>
          <a:p>
            <a:pPr marL="342900" indent="-342900" algn="just">
              <a:spcBef>
                <a:spcPct val="0"/>
              </a:spcBef>
              <a:buFontTx/>
              <a:buChar char="-"/>
            </a:pPr>
            <a:r>
              <a:rPr lang="pt-BR" sz="2500" dirty="0">
                <a:solidFill>
                  <a:srgbClr val="000000"/>
                </a:solidFill>
                <a:latin typeface="Garamond" panose="02020404030301010803" pitchFamily="18" charset="0"/>
              </a:rPr>
              <a:t>Art. 44, p. único - Prescreve em 02 (dois) anos a ação do representante comercial para pleitear a retribuição que lhe é devida e os demais direitos que lhe são garantidos por esta lei. ”</a:t>
            </a:r>
          </a:p>
          <a:p>
            <a:pPr marL="342900" indent="-342900" algn="just">
              <a:spcBef>
                <a:spcPct val="0"/>
              </a:spcBef>
              <a:buFontTx/>
              <a:buChar char="-"/>
            </a:pPr>
            <a:endParaRPr lang="pt-BR" altLang="pt-BR" sz="1800" dirty="0">
              <a:solidFill>
                <a:srgbClr val="000000"/>
              </a:solidFill>
              <a:latin typeface="Garamond" panose="02020404030301010803" pitchFamily="18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C1521900-D386-45AE-B0F1-9486E4D621D5}"/>
              </a:ext>
            </a:extLst>
          </p:cNvPr>
          <p:cNvSpPr txBox="1"/>
          <p:nvPr/>
        </p:nvSpPr>
        <p:spPr>
          <a:xfrm>
            <a:off x="2123728" y="417576"/>
            <a:ext cx="46797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latin typeface="Garamond" panose="02020404030301010803" pitchFamily="18" charset="0"/>
              </a:rPr>
              <a:t>Prazo Prescricional Aplicado ao Pagamento de Verbas Indenizatórias</a:t>
            </a:r>
          </a:p>
          <a:p>
            <a:pPr algn="ctr"/>
            <a:endParaRPr lang="en-US" sz="2000" b="1" dirty="0">
              <a:latin typeface="Garamond" panose="02020404030301010803" pitchFamily="18" charset="0"/>
            </a:endParaRPr>
          </a:p>
        </p:txBody>
      </p:sp>
      <p:pic>
        <p:nvPicPr>
          <p:cNvPr id="7" name="Imagem 6" descr="C:\Users\angelica\AppData\Local\Microsoft\Windows\INetCache\Content.Word\LogoABAD copy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60648"/>
            <a:ext cx="792088" cy="7200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78054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0DC9B0-3DAB-46EF-901F-0425BB0EF33C}" type="datetime1">
              <a:rPr lang="pt-BR" altLang="pt-BR" smtClean="0">
                <a:solidFill>
                  <a:prstClr val="black"/>
                </a:solidFill>
              </a:rPr>
              <a:pPr>
                <a:defRPr/>
              </a:pPr>
              <a:t>27/06/2019</a:t>
            </a:fld>
            <a:endParaRPr lang="pt-BR" altLang="pt-BR">
              <a:solidFill>
                <a:prstClr val="black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>
                <a:solidFill>
                  <a:prstClr val="black"/>
                </a:solidFill>
              </a:rPr>
              <a:t>Dessimoni &amp; Blanco Advogados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287AB4-B955-47C4-A7CC-E47B1FCE1A5F}" type="slidenum">
              <a:rPr lang="pt-BR" altLang="pt-BR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pt-BR" altLang="pt-BR">
              <a:solidFill>
                <a:prstClr val="black"/>
              </a:solidFill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C1521900-D386-45AE-B0F1-9486E4D621D5}"/>
              </a:ext>
            </a:extLst>
          </p:cNvPr>
          <p:cNvSpPr txBox="1"/>
          <p:nvPr/>
        </p:nvSpPr>
        <p:spPr>
          <a:xfrm>
            <a:off x="2123728" y="417576"/>
            <a:ext cx="46797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latin typeface="Garamond" panose="02020404030301010803" pitchFamily="18" charset="0"/>
              </a:rPr>
              <a:t>Prazo Prescricional Aplicado ao Pagamento de Verbas Indenizatórias</a:t>
            </a:r>
          </a:p>
          <a:p>
            <a:pPr algn="ctr"/>
            <a:endParaRPr lang="en-US" sz="2000" b="1" dirty="0">
              <a:latin typeface="Garamond" panose="02020404030301010803" pitchFamily="18" charset="0"/>
            </a:endParaRPr>
          </a:p>
        </p:txBody>
      </p:sp>
      <p:pic>
        <p:nvPicPr>
          <p:cNvPr id="7" name="Imagem 6" descr="C:\Users\angelica\AppData\Local\Microsoft\Windows\INetCache\Content.Word\LogoABAD copy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60648"/>
            <a:ext cx="792088" cy="72008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xmlns="" id="{094657FB-609D-4896-A301-D87B68E7B2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473367"/>
              </p:ext>
            </p:extLst>
          </p:nvPr>
        </p:nvGraphicFramePr>
        <p:xfrm>
          <a:off x="1403648" y="1869137"/>
          <a:ext cx="6552728" cy="41521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6364">
                  <a:extLst>
                    <a:ext uri="{9D8B030D-6E8A-4147-A177-3AD203B41FA5}">
                      <a16:colId xmlns:a16="http://schemas.microsoft.com/office/drawing/2014/main" xmlns="" val="4183782974"/>
                    </a:ext>
                  </a:extLst>
                </a:gridCol>
                <a:gridCol w="3276364">
                  <a:extLst>
                    <a:ext uri="{9D8B030D-6E8A-4147-A177-3AD203B41FA5}">
                      <a16:colId xmlns:a16="http://schemas.microsoft.com/office/drawing/2014/main" xmlns="" val="3424453199"/>
                    </a:ext>
                  </a:extLst>
                </a:gridCol>
              </a:tblGrid>
              <a:tr h="431162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Representante Comercial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Relação trabalhista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5316248"/>
                  </a:ext>
                </a:extLst>
              </a:tr>
              <a:tr h="1382081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Tem </a:t>
                      </a:r>
                      <a:r>
                        <a:rPr lang="pt-BR" b="1" dirty="0"/>
                        <a:t>5 anos </a:t>
                      </a:r>
                      <a:r>
                        <a:rPr lang="pt-BR" dirty="0"/>
                        <a:t>para exigir judicialmente indenização, a partir da rescisão do contrato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Tem </a:t>
                      </a:r>
                      <a:r>
                        <a:rPr lang="pt-BR" b="1" dirty="0"/>
                        <a:t>2 anos </a:t>
                      </a:r>
                      <a:r>
                        <a:rPr lang="pt-BR" dirty="0"/>
                        <a:t>para exigir judicialmente indenização, a partir da rescisão do contrato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63997318"/>
                  </a:ext>
                </a:extLst>
              </a:tr>
              <a:tr h="2338908"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Retroage para o início da relação de representação, </a:t>
                      </a:r>
                      <a:r>
                        <a:rPr lang="pt-BR" dirty="0"/>
                        <a:t>qualquer que seja o prazo (5,10,15,20 anos), superando até mesmo os 10 anos da prescrição geral do Código Civil.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Retroage 5 anos </a:t>
                      </a:r>
                      <a:r>
                        <a:rPr lang="pt-BR" dirty="0"/>
                        <a:t>a partir do ajuizamento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293593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8888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0DC9B0-3DAB-46EF-901F-0425BB0EF33C}" type="datetime1">
              <a:rPr lang="pt-BR" altLang="pt-BR" smtClean="0">
                <a:solidFill>
                  <a:prstClr val="black"/>
                </a:solidFill>
              </a:rPr>
              <a:pPr>
                <a:defRPr/>
              </a:pPr>
              <a:t>27/06/2019</a:t>
            </a:fld>
            <a:endParaRPr lang="pt-BR" altLang="pt-BR">
              <a:solidFill>
                <a:prstClr val="black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dirty="0">
                <a:solidFill>
                  <a:prstClr val="black"/>
                </a:solidFill>
              </a:rPr>
              <a:t>Dessimoni &amp; Blanco Advogados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287AB4-B955-47C4-A7CC-E47B1FCE1A5F}" type="slidenum">
              <a:rPr lang="pt-BR" altLang="pt-BR" smtClean="0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pt-BR" altLang="pt-BR" dirty="0">
              <a:solidFill>
                <a:prstClr val="black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57201" y="1433239"/>
            <a:ext cx="8363272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 algn="just">
              <a:spcBef>
                <a:spcPct val="0"/>
              </a:spcBef>
              <a:buFontTx/>
              <a:buChar char="-"/>
            </a:pPr>
            <a:r>
              <a:rPr lang="pt-BR" altLang="pt-BR" sz="2500" dirty="0">
                <a:solidFill>
                  <a:srgbClr val="000000"/>
                </a:solidFill>
                <a:latin typeface="Garamond" panose="02020404030301010803" pitchFamily="18" charset="0"/>
              </a:rPr>
              <a:t>Outra preocupação do setor refere-se à questão da estipulação de obrigações típicas que podem vir a ser entendidas como indutoras de vínculo empregatício, causando insegurança jurídica.</a:t>
            </a:r>
          </a:p>
          <a:p>
            <a:pPr algn="just">
              <a:spcBef>
                <a:spcPct val="0"/>
              </a:spcBef>
              <a:buNone/>
            </a:pPr>
            <a:endParaRPr lang="pt-BR" altLang="pt-BR" sz="2500" dirty="0">
              <a:solidFill>
                <a:srgbClr val="000000"/>
              </a:solidFill>
              <a:latin typeface="Garamond" panose="02020404030301010803" pitchFamily="18" charset="0"/>
            </a:endParaRPr>
          </a:p>
          <a:p>
            <a:pPr marL="342900" indent="-342900" algn="just">
              <a:spcBef>
                <a:spcPct val="0"/>
              </a:spcBef>
              <a:buFontTx/>
              <a:buChar char="-"/>
            </a:pPr>
            <a:r>
              <a:rPr lang="pt-BR" altLang="pt-BR" sz="2500" dirty="0">
                <a:solidFill>
                  <a:srgbClr val="000000"/>
                </a:solidFill>
                <a:latin typeface="Garamond" panose="02020404030301010803" pitchFamily="18" charset="0"/>
              </a:rPr>
              <a:t>Nesse ponto, o </a:t>
            </a:r>
            <a:r>
              <a:rPr lang="pt-BR" altLang="pt-BR" sz="2500" b="1" u="sng" dirty="0">
                <a:solidFill>
                  <a:srgbClr val="000000"/>
                </a:solidFill>
                <a:latin typeface="Garamond" panose="02020404030301010803" pitchFamily="18" charset="0"/>
              </a:rPr>
              <a:t>PLS 462</a:t>
            </a:r>
            <a:r>
              <a:rPr lang="pt-BR" altLang="pt-BR" sz="2500" dirty="0">
                <a:solidFill>
                  <a:srgbClr val="000000"/>
                </a:solidFill>
                <a:latin typeface="Garamond" panose="02020404030301010803" pitchFamily="18" charset="0"/>
              </a:rPr>
              <a:t>, ao trazer nova redação ao artigo 28, proporcionava segurança ao estabelecer que a obrigação do representante de participar de treinamentos, comparecer a reuniões, cumprir metas e usufruir de estrutura física para o exercício parcial da atividade de representação não retira a condição de autonomia do representante comercial, e, portanto, não configura relação de emprego:</a:t>
            </a:r>
            <a:endParaRPr lang="pt-BR" altLang="pt-BR" sz="1800" dirty="0">
              <a:solidFill>
                <a:srgbClr val="000000"/>
              </a:solidFill>
              <a:latin typeface="Garamond" panose="02020404030301010803" pitchFamily="18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C1521900-D386-45AE-B0F1-9486E4D621D5}"/>
              </a:ext>
            </a:extLst>
          </p:cNvPr>
          <p:cNvSpPr txBox="1"/>
          <p:nvPr/>
        </p:nvSpPr>
        <p:spPr>
          <a:xfrm>
            <a:off x="2123728" y="417576"/>
            <a:ext cx="4679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latin typeface="Garamond" panose="02020404030301010803" pitchFamily="18" charset="0"/>
              </a:rPr>
              <a:t>Modernização da relação</a:t>
            </a:r>
            <a:endParaRPr lang="en-US" sz="2000" b="1" dirty="0">
              <a:latin typeface="Garamond" panose="02020404030301010803" pitchFamily="18" charset="0"/>
            </a:endParaRPr>
          </a:p>
        </p:txBody>
      </p:sp>
      <p:pic>
        <p:nvPicPr>
          <p:cNvPr id="7" name="Imagem 6" descr="C:\Users\angelica\AppData\Local\Microsoft\Windows\INetCache\Content.Word\LogoABAD copy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60648"/>
            <a:ext cx="792088" cy="7200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647428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0DC9B0-3DAB-46EF-901F-0425BB0EF33C}" type="datetime1">
              <a:rPr lang="pt-BR" altLang="pt-BR" smtClean="0">
                <a:solidFill>
                  <a:prstClr val="black"/>
                </a:solidFill>
              </a:rPr>
              <a:pPr>
                <a:defRPr/>
              </a:pPr>
              <a:t>27/06/2019</a:t>
            </a:fld>
            <a:endParaRPr lang="pt-BR" altLang="pt-BR">
              <a:solidFill>
                <a:prstClr val="black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dirty="0">
                <a:solidFill>
                  <a:prstClr val="black"/>
                </a:solidFill>
              </a:rPr>
              <a:t>Dessimoni &amp; Blanco Advogados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287AB4-B955-47C4-A7CC-E47B1FCE1A5F}" type="slidenum">
              <a:rPr lang="pt-BR" altLang="pt-BR" smtClean="0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pt-BR" altLang="pt-BR" dirty="0">
              <a:solidFill>
                <a:prstClr val="black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33803" y="1700808"/>
            <a:ext cx="8208913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buNone/>
            </a:pPr>
            <a:r>
              <a:rPr lang="pt-BR" sz="2500" dirty="0">
                <a:latin typeface="Garamond" panose="02020404030301010803" pitchFamily="18" charset="0"/>
              </a:rPr>
              <a:t>“</a:t>
            </a:r>
            <a:r>
              <a:rPr lang="pt-BR" sz="2500" b="1" dirty="0">
                <a:latin typeface="Garamond" panose="02020404030301010803" pitchFamily="18" charset="0"/>
              </a:rPr>
              <a:t>Art. 28. </a:t>
            </a:r>
            <a:r>
              <a:rPr lang="pt-BR" sz="2500" dirty="0">
                <a:latin typeface="Garamond" panose="02020404030301010803" pitchFamily="18" charset="0"/>
              </a:rPr>
              <a:t>O representante comercial fica obrigado perante o representado, segundo as disposições do contrato ou, sendo este omisso, quando lhe for solicitado, a:</a:t>
            </a:r>
          </a:p>
          <a:p>
            <a:pPr algn="just">
              <a:buNone/>
            </a:pPr>
            <a:r>
              <a:rPr lang="pt-BR" sz="2500" dirty="0">
                <a:latin typeface="Garamond" panose="02020404030301010803" pitchFamily="18" charset="0"/>
              </a:rPr>
              <a:t>a) fornecer informações detalhadas sobre o andamento dos negócios a seu cargo;</a:t>
            </a:r>
          </a:p>
          <a:p>
            <a:pPr algn="just">
              <a:buNone/>
            </a:pPr>
            <a:r>
              <a:rPr lang="pt-BR" sz="2500" dirty="0">
                <a:latin typeface="Garamond" panose="02020404030301010803" pitchFamily="18" charset="0"/>
              </a:rPr>
              <a:t>b) dedicar-se à representação, de modo a expandir os negócios do representado e promover os seus produtos;</a:t>
            </a:r>
          </a:p>
          <a:p>
            <a:pPr algn="just">
              <a:buNone/>
            </a:pPr>
            <a:r>
              <a:rPr lang="pt-BR" sz="2500" dirty="0">
                <a:latin typeface="Garamond" panose="02020404030301010803" pitchFamily="18" charset="0"/>
              </a:rPr>
              <a:t>c) participar dos treinamentos oferecidos e custeados pela representada;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C1521900-D386-45AE-B0F1-9486E4D621D5}"/>
              </a:ext>
            </a:extLst>
          </p:cNvPr>
          <p:cNvSpPr txBox="1"/>
          <p:nvPr/>
        </p:nvSpPr>
        <p:spPr>
          <a:xfrm>
            <a:off x="2123728" y="417576"/>
            <a:ext cx="4679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latin typeface="Garamond" panose="02020404030301010803" pitchFamily="18" charset="0"/>
              </a:rPr>
              <a:t>Modernização da relação</a:t>
            </a:r>
            <a:endParaRPr lang="en-US" sz="2000" b="1" dirty="0">
              <a:latin typeface="Garamond" panose="02020404030301010803" pitchFamily="18" charset="0"/>
            </a:endParaRPr>
          </a:p>
        </p:txBody>
      </p:sp>
      <p:pic>
        <p:nvPicPr>
          <p:cNvPr id="7" name="Imagem 6" descr="C:\Users\angelica\AppData\Local\Microsoft\Windows\INetCache\Content.Word\LogoABAD copy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60648"/>
            <a:ext cx="792088" cy="7200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383120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0DC9B0-3DAB-46EF-901F-0425BB0EF33C}" type="datetime1">
              <a:rPr lang="pt-BR" altLang="pt-BR" smtClean="0">
                <a:solidFill>
                  <a:prstClr val="black"/>
                </a:solidFill>
              </a:rPr>
              <a:pPr>
                <a:defRPr/>
              </a:pPr>
              <a:t>27/06/2019</a:t>
            </a:fld>
            <a:endParaRPr lang="pt-BR" altLang="pt-BR">
              <a:solidFill>
                <a:prstClr val="black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dirty="0">
                <a:solidFill>
                  <a:prstClr val="black"/>
                </a:solidFill>
              </a:rPr>
              <a:t>Dessimoni &amp; Blanco Advogados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287AB4-B955-47C4-A7CC-E47B1FCE1A5F}" type="slidenum">
              <a:rPr lang="pt-BR" altLang="pt-BR" smtClean="0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pt-BR" altLang="pt-BR" dirty="0">
              <a:solidFill>
                <a:prstClr val="black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57201" y="1433239"/>
            <a:ext cx="8363272" cy="4555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buNone/>
            </a:pPr>
            <a:r>
              <a:rPr lang="pt-BR" sz="2500" dirty="0">
                <a:latin typeface="Garamond" panose="02020404030301010803" pitchFamily="18" charset="0"/>
              </a:rPr>
              <a:t>d) comparecer às reuniões previamente agendadas pela representada, que custeará as despesas decorrentes da necessária locomoção e hospedagem, salvo aqueles representantes que residirem na mesma cidade em que ocorrerem as reuniões;</a:t>
            </a:r>
          </a:p>
          <a:p>
            <a:pPr algn="just">
              <a:buNone/>
            </a:pPr>
            <a:r>
              <a:rPr lang="pt-BR" sz="2500" dirty="0">
                <a:latin typeface="Garamond" panose="02020404030301010803" pitchFamily="18" charset="0"/>
              </a:rPr>
              <a:t>e) zelar pelos equipamentos e mostruários que lhe forem confiados em regime de comodato, necessários ao exercício da atividade, admitidos os desgastes naturais decorrentes do uso.</a:t>
            </a:r>
          </a:p>
          <a:p>
            <a:pPr algn="just">
              <a:buNone/>
            </a:pPr>
            <a:r>
              <a:rPr lang="pt-BR" sz="2500" dirty="0">
                <a:latin typeface="Garamond" panose="02020404030301010803" pitchFamily="18" charset="0"/>
              </a:rPr>
              <a:t>Parágrafo único. A existência de cláusulas contratuais celebradas nos limites desta lei não retira a condição de autonomia do representante comercial, se celebradas de boa-fé entre os contratantes.”</a:t>
            </a:r>
            <a:endParaRPr lang="pt-BR" altLang="pt-BR" sz="2500" dirty="0">
              <a:solidFill>
                <a:srgbClr val="000000"/>
              </a:solidFill>
              <a:latin typeface="Garamond" panose="02020404030301010803" pitchFamily="18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C1521900-D386-45AE-B0F1-9486E4D621D5}"/>
              </a:ext>
            </a:extLst>
          </p:cNvPr>
          <p:cNvSpPr txBox="1"/>
          <p:nvPr/>
        </p:nvSpPr>
        <p:spPr>
          <a:xfrm>
            <a:off x="2123728" y="417576"/>
            <a:ext cx="4679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latin typeface="Garamond" panose="02020404030301010803" pitchFamily="18" charset="0"/>
              </a:rPr>
              <a:t>Modernização da relação</a:t>
            </a:r>
            <a:endParaRPr lang="en-US" sz="2000" b="1" dirty="0">
              <a:latin typeface="Garamond" panose="02020404030301010803" pitchFamily="18" charset="0"/>
            </a:endParaRPr>
          </a:p>
        </p:txBody>
      </p:sp>
      <p:pic>
        <p:nvPicPr>
          <p:cNvPr id="7" name="Imagem 6" descr="C:\Users\angelica\AppData\Local\Microsoft\Windows\INetCache\Content.Word\LogoABAD copy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60648"/>
            <a:ext cx="792088" cy="7200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03922622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3031</TotalTime>
  <Words>1054</Words>
  <Application>Microsoft Office PowerPoint</Application>
  <PresentationFormat>Apresentação na tela (4:3)</PresentationFormat>
  <Paragraphs>87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7" baseType="lpstr">
      <vt:lpstr>Arial Unicode MS</vt:lpstr>
      <vt:lpstr>Arial</vt:lpstr>
      <vt:lpstr>Calibri</vt:lpstr>
      <vt:lpstr>Garamond</vt:lpstr>
      <vt:lpstr>1_Tema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Giovanna Gabriele Alvarez Perini</dc:creator>
  <cp:lastModifiedBy>Sandra Cristina Telles Vieira Braga Costa</cp:lastModifiedBy>
  <cp:revision>245</cp:revision>
  <cp:lastPrinted>2018-11-01T18:50:05Z</cp:lastPrinted>
  <dcterms:created xsi:type="dcterms:W3CDTF">2018-10-25T15:06:27Z</dcterms:created>
  <dcterms:modified xsi:type="dcterms:W3CDTF">2019-06-27T13:20:49Z</dcterms:modified>
</cp:coreProperties>
</file>