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316" r:id="rId4"/>
    <p:sldId id="302" r:id="rId5"/>
    <p:sldId id="285" r:id="rId6"/>
    <p:sldId id="293" r:id="rId7"/>
    <p:sldId id="314" r:id="rId8"/>
    <p:sldId id="294" r:id="rId9"/>
    <p:sldId id="304" r:id="rId10"/>
    <p:sldId id="305" r:id="rId11"/>
    <p:sldId id="312" r:id="rId12"/>
    <p:sldId id="313" r:id="rId13"/>
    <p:sldId id="279" r:id="rId14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6"/>
      <p:bold r:id="rId17"/>
    </p:embeddedFon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Bauhaus 93" panose="04030905020B02020C02" pitchFamily="82" charset="0"/>
      <p:regular r:id="rId22"/>
    </p:embeddedFont>
    <p:embeddedFont>
      <p:font typeface="Brush Script MT" panose="03060802040406070304" pitchFamily="66" charset="0"/>
      <p:italic r:id="rId23"/>
    </p:embeddedFont>
    <p:embeddedFont>
      <p:font typeface="Lucida Handwriting" panose="03010101010101010101" pitchFamily="66" charset="0"/>
      <p:regular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vysson de Alencar Alves do Nascimento" initials="CdAAdN" lastIdx="1" clrIdx="0">
    <p:extLst>
      <p:ext uri="{19B8F6BF-5375-455C-9EA6-DF929625EA0E}">
        <p15:presenceInfo xmlns:p15="http://schemas.microsoft.com/office/powerpoint/2012/main" userId="S-1-5-21-3753359069-930188498-2336124003-44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E8AFD8-29A8-4440-9C7B-C29CA0FBE3F8}">
  <a:tblStyle styleId="{14E8AFD8-29A8-4440-9C7B-C29CA0FBE3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5781" autoAdjust="0"/>
  </p:normalViewPr>
  <p:slideViewPr>
    <p:cSldViewPr snapToGrid="0">
      <p:cViewPr varScale="1">
        <p:scale>
          <a:sx n="129" d="100"/>
          <a:sy n="129" d="100"/>
        </p:scale>
        <p:origin x="11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7605298888415"/>
          <c:y val="0.18206399762388212"/>
          <c:w val="0.68552037041427838"/>
          <c:h val="0.67919875502590232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Presencial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Plan1!$B$2:$B$7</c:f>
              <c:numCache>
                <c:formatCode>#,##0</c:formatCode>
                <c:ptCount val="6"/>
                <c:pt idx="0">
                  <c:v>148981</c:v>
                </c:pt>
                <c:pt idx="1">
                  <c:v>821705</c:v>
                </c:pt>
                <c:pt idx="2">
                  <c:v>802455</c:v>
                </c:pt>
                <c:pt idx="3">
                  <c:v>634891</c:v>
                </c:pt>
                <c:pt idx="4">
                  <c:v>859721</c:v>
                </c:pt>
                <c:pt idx="5">
                  <c:v>900000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9D-4775-886B-B133B8108B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5971184"/>
        <c:axId val="485971968"/>
      </c:lineChart>
      <c:catAx>
        <c:axId val="48597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5971968"/>
        <c:crosses val="autoZero"/>
        <c:auto val="1"/>
        <c:lblAlgn val="ctr"/>
        <c:lblOffset val="100"/>
        <c:noMultiLvlLbl val="0"/>
      </c:catAx>
      <c:valAx>
        <c:axId val="4859719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>
                    <a:ln>
                      <a:solidFill>
                        <a:schemeClr val="accent1"/>
                      </a:solidFill>
                    </a:ln>
                  </a:rPr>
                  <a:t>Atendimentos</a:t>
                </a:r>
              </a:p>
            </c:rich>
          </c:tx>
          <c:layout>
            <c:manualLayout>
              <c:xMode val="edge"/>
              <c:yMode val="edge"/>
              <c:x val="0.11696447309454605"/>
              <c:y val="0.28326159663341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ln>
                    <a:solidFill>
                      <a:schemeClr val="accent1"/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59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93660795973706"/>
          <c:y val="0"/>
          <c:w val="0.437257648776606"/>
          <c:h val="0.14093754715250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75F66-9F99-480A-8D21-0ACD9C10E95A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D217B69-DF78-4D73-91DD-AE29CB2D9F97}">
      <dgm:prSet phldrT="[Texto]" custT="1"/>
      <dgm:spPr>
        <a:xfrm>
          <a:off x="648069" y="2952328"/>
          <a:ext cx="1803820" cy="717319"/>
        </a:xfrm>
      </dgm:spPr>
      <dgm:t>
        <a:bodyPr/>
        <a:lstStyle/>
        <a:p>
          <a:r>
            <a:rPr lang="pt-BR" sz="1600" b="1">
              <a:latin typeface="Roboto Condensed" panose="020B0604020202020204" charset="0"/>
              <a:ea typeface="Roboto Condensed" panose="020B0604020202020204" charset="0"/>
              <a:cs typeface="Arial" pitchFamily="34" charset="0"/>
            </a:rPr>
            <a:t>Concepção</a:t>
          </a:r>
          <a:endParaRPr lang="pt-BR" sz="1600" b="1" dirty="0">
            <a:latin typeface="Roboto Condensed" panose="020B0604020202020204" charset="0"/>
            <a:ea typeface="Roboto Condensed" panose="020B0604020202020204" charset="0"/>
            <a:cs typeface="Arial" pitchFamily="34" charset="0"/>
          </a:endParaRPr>
        </a:p>
      </dgm:t>
    </dgm:pt>
    <dgm:pt modelId="{24625210-A5D6-478F-B8F0-E3007F6B20F9}" type="parTrans" cxnId="{31EB0B5A-71E6-4410-B340-3AE70C97B1B3}">
      <dgm:prSet/>
      <dgm:spPr/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A3690F41-C00E-4BAC-9D0C-2EAB937102E7}" type="sibTrans" cxnId="{31EB0B5A-71E6-4410-B340-3AE70C97B1B3}">
      <dgm:prSet/>
      <dgm:spPr>
        <a:xfrm rot="856714">
          <a:off x="1330596" y="2122700"/>
          <a:ext cx="2322069" cy="2322069"/>
        </a:xfrm>
      </dgm:spPr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580B1753-CEBF-42BB-ADAE-F7ACB4473A52}">
      <dgm:prSet phldrT="[Texto]" custT="1"/>
      <dgm:spPr>
        <a:xfrm>
          <a:off x="5" y="792089"/>
          <a:ext cx="2345726" cy="2520277"/>
        </a:xfrm>
      </dgm:spPr>
      <dgm:t>
        <a:bodyPr/>
        <a:lstStyle/>
        <a:p>
          <a:pPr marL="185738" indent="-185738"/>
          <a:endParaRPr lang="pt-BR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E8B8140-53B3-4755-90A9-500F3CD94EBC}" type="parTrans" cxnId="{CD2ED3D3-79AF-4762-9B05-AE74AA3E482B}">
      <dgm:prSet/>
      <dgm:spPr/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CBE46B0E-84E4-4DC7-9DA8-D613E01B8A4E}" type="sibTrans" cxnId="{CD2ED3D3-79AF-4762-9B05-AE74AA3E482B}">
      <dgm:prSet/>
      <dgm:spPr/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93D019CC-1EB6-4CF3-9223-FE7C0002E645}">
      <dgm:prSet phldrT="[Texto]" custT="1"/>
      <dgm:spPr>
        <a:xfrm>
          <a:off x="2592283" y="648072"/>
          <a:ext cx="1803820" cy="717319"/>
        </a:xfrm>
      </dgm:spPr>
      <dgm:t>
        <a:bodyPr/>
        <a:lstStyle/>
        <a:p>
          <a:r>
            <a:rPr lang="pt-BR" sz="1800" b="1" dirty="0">
              <a:latin typeface="Roboto Condensed" panose="020B0604020202020204" charset="0"/>
              <a:ea typeface="Roboto Condensed" panose="020B0604020202020204" charset="0"/>
              <a:cs typeface="Arial" pitchFamily="34" charset="0"/>
            </a:rPr>
            <a:t>Visão</a:t>
          </a:r>
        </a:p>
      </dgm:t>
    </dgm:pt>
    <dgm:pt modelId="{912F16BE-9C4B-4DCE-822A-A2BF7F81BF8A}" type="parTrans" cxnId="{9946CAD8-C882-4980-87FC-98CB6E0AC1B4}">
      <dgm:prSet/>
      <dgm:spPr/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8F02570C-C850-4594-90EB-A6306BA0C20F}" type="sibTrans" cxnId="{9946CAD8-C882-4980-87FC-98CB6E0AC1B4}">
      <dgm:prSet/>
      <dgm:spPr>
        <a:xfrm rot="20938654">
          <a:off x="3256439" y="-24760"/>
          <a:ext cx="3581545" cy="3104698"/>
        </a:xfrm>
      </dgm:spPr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807EC681-2067-4537-80B4-A6B133B81D6B}">
      <dgm:prSet phldrT="[Texto]" custT="1"/>
      <dgm:spPr>
        <a:xfrm>
          <a:off x="2736312" y="792081"/>
          <a:ext cx="2322775" cy="3158426"/>
        </a:xfrm>
      </dgm:spPr>
      <dgm:t>
        <a:bodyPr/>
        <a:lstStyle/>
        <a:p>
          <a:endParaRPr lang="pt-BR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BDEDF6A-8651-4A41-802C-EB3F57239F36}" type="sibTrans" cxnId="{1680A92F-AE85-48F7-9419-898D3119E2D8}">
      <dgm:prSet/>
      <dgm:spPr/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CD06FC83-7C3C-468E-980B-B83417FBE5B9}" type="parTrans" cxnId="{1680A92F-AE85-48F7-9419-898D3119E2D8}">
      <dgm:prSet/>
      <dgm:spPr/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5A947754-71A4-4B92-9B3B-04A88130FEC7}">
      <dgm:prSet phldrT="[Texto]" custT="1"/>
      <dgm:spPr>
        <a:xfrm>
          <a:off x="5760634" y="864098"/>
          <a:ext cx="1803820" cy="717319"/>
        </a:xfrm>
      </dgm:spPr>
      <dgm:t>
        <a:bodyPr/>
        <a:lstStyle/>
        <a:p>
          <a:r>
            <a:rPr lang="pt-BR" sz="1600" b="1" dirty="0">
              <a:latin typeface="Roboto Condensed" panose="020B0604020202020204" charset="0"/>
              <a:ea typeface="Roboto Condensed" panose="020B0604020202020204" charset="0"/>
              <a:cs typeface="Arial" pitchFamily="34" charset="0"/>
            </a:rPr>
            <a:t>Resultado</a:t>
          </a:r>
        </a:p>
      </dgm:t>
    </dgm:pt>
    <dgm:pt modelId="{90BD8294-EDEE-4190-94FA-02F5D38DE675}" type="sibTrans" cxnId="{031A5072-264F-4BE2-B4E3-AC173E6EC990}">
      <dgm:prSet/>
      <dgm:spPr/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40CAA104-8D40-4992-BBB3-C0E433C6226A}" type="parTrans" cxnId="{031A5072-264F-4BE2-B4E3-AC173E6EC990}">
      <dgm:prSet/>
      <dgm:spPr/>
      <dgm:t>
        <a:bodyPr/>
        <a:lstStyle/>
        <a:p>
          <a:endParaRPr lang="pt-BR" sz="2200">
            <a:latin typeface="Arial" pitchFamily="34" charset="0"/>
            <a:cs typeface="Arial" pitchFamily="34" charset="0"/>
          </a:endParaRPr>
        </a:p>
      </dgm:t>
    </dgm:pt>
    <dgm:pt modelId="{CF2EA870-5A0F-4A3E-A6C8-B9757A8243F0}" type="pres">
      <dgm:prSet presAssocID="{9D475F66-9F99-480A-8D21-0ACD9C10E95A}" presName="Name0" presStyleCnt="0">
        <dgm:presLayoutVars>
          <dgm:dir/>
          <dgm:animLvl val="lvl"/>
          <dgm:resizeHandles val="exact"/>
        </dgm:presLayoutVars>
      </dgm:prSet>
      <dgm:spPr/>
    </dgm:pt>
    <dgm:pt modelId="{A7428A13-FA17-44B8-AC86-8FD8A575260E}" type="pres">
      <dgm:prSet presAssocID="{9D475F66-9F99-480A-8D21-0ACD9C10E95A}" presName="tSp" presStyleCnt="0"/>
      <dgm:spPr/>
    </dgm:pt>
    <dgm:pt modelId="{2E9DFE2F-312C-45B5-BBF8-1C05A236494B}" type="pres">
      <dgm:prSet presAssocID="{9D475F66-9F99-480A-8D21-0ACD9C10E95A}" presName="bSp" presStyleCnt="0"/>
      <dgm:spPr/>
    </dgm:pt>
    <dgm:pt modelId="{A461298A-F0EC-4578-9CFB-56B6F59186EC}" type="pres">
      <dgm:prSet presAssocID="{9D475F66-9F99-480A-8D21-0ACD9C10E95A}" presName="process" presStyleCnt="0"/>
      <dgm:spPr/>
    </dgm:pt>
    <dgm:pt modelId="{0EE7D26C-8888-46B8-A060-79F40612A3A0}" type="pres">
      <dgm:prSet presAssocID="{0D217B69-DF78-4D73-91DD-AE29CB2D9F97}" presName="composite1" presStyleCnt="0"/>
      <dgm:spPr/>
    </dgm:pt>
    <dgm:pt modelId="{BE727517-60B9-4F5D-A078-FF005317FEBC}" type="pres">
      <dgm:prSet presAssocID="{0D217B69-DF78-4D73-91DD-AE29CB2D9F97}" presName="dummyNode1" presStyleLbl="node1" presStyleIdx="0" presStyleCnt="3"/>
      <dgm:spPr/>
    </dgm:pt>
    <dgm:pt modelId="{D758CB45-12A1-43E2-A6F4-C6AB01818497}" type="pres">
      <dgm:prSet presAssocID="{0D217B69-DF78-4D73-91DD-AE29CB2D9F97}" presName="childNode1" presStyleLbl="bgAcc1" presStyleIdx="0" presStyleCnt="3" custScaleX="115593" custScaleY="150577" custLinFactNeighborX="-34" custLinFactNeighborY="-215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9A69D41-C381-43B1-A693-0D6745EF15A8}" type="pres">
      <dgm:prSet presAssocID="{0D217B69-DF78-4D73-91DD-AE29CB2D9F97}" presName="childNode1tx" presStyleLbl="bgAcc1" presStyleIdx="0" presStyleCnt="3">
        <dgm:presLayoutVars>
          <dgm:bulletEnabled val="1"/>
        </dgm:presLayoutVars>
      </dgm:prSet>
      <dgm:spPr/>
    </dgm:pt>
    <dgm:pt modelId="{57CB2E22-616A-473B-846A-558C454822CA}" type="pres">
      <dgm:prSet presAssocID="{0D217B69-DF78-4D73-91DD-AE29CB2D9F97}" presName="parentNode1" presStyleLbl="node1" presStyleIdx="0" presStyleCnt="3" custLinFactNeighborX="2118" custLinFactNeighborY="8622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091EAAC9-06AB-4FFB-8562-9DFDE7D5EE3D}" type="pres">
      <dgm:prSet presAssocID="{0D217B69-DF78-4D73-91DD-AE29CB2D9F97}" presName="connSite1" presStyleCnt="0"/>
      <dgm:spPr/>
    </dgm:pt>
    <dgm:pt modelId="{560CB66E-172F-41DC-B289-68E50B8DEEDB}" type="pres">
      <dgm:prSet presAssocID="{A3690F41-C00E-4BAC-9D0C-2EAB937102E7}" presName="Name9" presStyleLbl="sibTrans2D1" presStyleIdx="0" presStyleCnt="2" custAng="186675" custLinFactNeighborX="9052" custLinFactNeighborY="4094"/>
      <dgm:spPr>
        <a:prstGeom prst="leftCircularArrow">
          <a:avLst>
            <a:gd name="adj1" fmla="val 2490"/>
            <a:gd name="adj2" fmla="val 301670"/>
            <a:gd name="adj3" fmla="val 1911163"/>
            <a:gd name="adj4" fmla="val 8858472"/>
            <a:gd name="adj5" fmla="val 2905"/>
          </a:avLst>
        </a:prstGeom>
      </dgm:spPr>
    </dgm:pt>
    <dgm:pt modelId="{695349FF-15F6-4A72-8E5E-DF98243E289E}" type="pres">
      <dgm:prSet presAssocID="{93D019CC-1EB6-4CF3-9223-FE7C0002E645}" presName="composite2" presStyleCnt="0"/>
      <dgm:spPr/>
    </dgm:pt>
    <dgm:pt modelId="{9B6B05DE-2050-4F3D-A1EC-3DDCF2DEEE6E}" type="pres">
      <dgm:prSet presAssocID="{93D019CC-1EB6-4CF3-9223-FE7C0002E645}" presName="dummyNode2" presStyleLbl="node1" presStyleIdx="0" presStyleCnt="3"/>
      <dgm:spPr/>
    </dgm:pt>
    <dgm:pt modelId="{8BBE5A82-2D0A-4027-9257-4E057712E77A}" type="pres">
      <dgm:prSet presAssocID="{93D019CC-1EB6-4CF3-9223-FE7C0002E645}" presName="childNode2" presStyleLbl="bgAcc1" presStyleIdx="1" presStyleCnt="3" custScaleX="114462" custScaleY="148354" custLinFactNeighborX="2332" custLinFactNeighborY="-244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81A71F2C-58B6-4451-A374-5ED70921F291}" type="pres">
      <dgm:prSet presAssocID="{93D019CC-1EB6-4CF3-9223-FE7C0002E645}" presName="childNode2tx" presStyleLbl="bgAcc1" presStyleIdx="1" presStyleCnt="3">
        <dgm:presLayoutVars>
          <dgm:bulletEnabled val="1"/>
        </dgm:presLayoutVars>
      </dgm:prSet>
      <dgm:spPr/>
    </dgm:pt>
    <dgm:pt modelId="{865B0D9E-9DD5-49B3-86E8-649A2942FF81}" type="pres">
      <dgm:prSet presAssocID="{93D019CC-1EB6-4CF3-9223-FE7C0002E645}" presName="parentNode2" presStyleLbl="node1" presStyleIdx="1" presStyleCnt="3" custLinFactNeighborX="-38496" custLinFactNeighborY="-7927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C2C0A9B-8B27-4430-80A7-BC566F10C9AE}" type="pres">
      <dgm:prSet presAssocID="{93D019CC-1EB6-4CF3-9223-FE7C0002E645}" presName="connSite2" presStyleCnt="0"/>
      <dgm:spPr/>
    </dgm:pt>
    <dgm:pt modelId="{DB294000-3360-45A1-BC14-BBDB7584C680}" type="pres">
      <dgm:prSet presAssocID="{8F02570C-C850-4594-90EB-A6306BA0C20F}" presName="Name18" presStyleLbl="sibTrans2D1" presStyleIdx="1" presStyleCnt="2" custAng="20938654" custScaleY="86686" custLinFactNeighborX="9209" custLinFactNeighborY="-9528"/>
      <dgm:spPr>
        <a:prstGeom prst="circularArrow">
          <a:avLst>
            <a:gd name="adj1" fmla="val 1614"/>
            <a:gd name="adj2" fmla="val 191704"/>
            <a:gd name="adj3" fmla="val 20553859"/>
            <a:gd name="adj4" fmla="val 13496585"/>
            <a:gd name="adj5" fmla="val 1883"/>
          </a:avLst>
        </a:prstGeom>
      </dgm:spPr>
    </dgm:pt>
    <dgm:pt modelId="{8AB4053F-E55B-41A2-882A-993D8F80F3C2}" type="pres">
      <dgm:prSet presAssocID="{5A947754-71A4-4B92-9B3B-04A88130FEC7}" presName="composite1" presStyleCnt="0"/>
      <dgm:spPr/>
    </dgm:pt>
    <dgm:pt modelId="{7A9B7F0C-D064-4157-B2A2-E866CF65070E}" type="pres">
      <dgm:prSet presAssocID="{5A947754-71A4-4B92-9B3B-04A88130FEC7}" presName="dummyNode1" presStyleLbl="node1" presStyleIdx="1" presStyleCnt="3"/>
      <dgm:spPr/>
    </dgm:pt>
    <dgm:pt modelId="{114315BD-3A72-463A-A008-CEFA1A3CB866}" type="pres">
      <dgm:prSet presAssocID="{5A947754-71A4-4B92-9B3B-04A88130FEC7}" presName="childNode1" presStyleLbl="bgAcc1" presStyleIdx="2" presStyleCnt="3" custScaleX="115334" custScaleY="207765" custLinFactNeighborX="2898" custLinFactNeighborY="224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70A5B5E-2008-4E52-BC7C-E7F3D0BFD085}" type="pres">
      <dgm:prSet presAssocID="{5A947754-71A4-4B92-9B3B-04A88130FEC7}" presName="childNode1tx" presStyleLbl="bgAcc1" presStyleIdx="2" presStyleCnt="3">
        <dgm:presLayoutVars>
          <dgm:bulletEnabled val="1"/>
        </dgm:presLayoutVars>
      </dgm:prSet>
      <dgm:spPr/>
    </dgm:pt>
    <dgm:pt modelId="{CFB9BE90-362E-407E-AB56-1149B208BC02}" type="pres">
      <dgm:prSet presAssocID="{5A947754-71A4-4B92-9B3B-04A88130FEC7}" presName="parentNode1" presStyleLbl="node1" presStyleIdx="2" presStyleCnt="3" custLinFactY="-100000" custLinFactNeighborX="-14358" custLinFactNeighborY="-182830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F18E1E4-062A-4BA6-8937-BB5900391B68}" type="pres">
      <dgm:prSet presAssocID="{5A947754-71A4-4B92-9B3B-04A88130FEC7}" presName="connSite1" presStyleCnt="0"/>
      <dgm:spPr/>
    </dgm:pt>
  </dgm:ptLst>
  <dgm:cxnLst>
    <dgm:cxn modelId="{BCAE4305-6E0C-4E1A-9EBC-601B5BB5856E}" type="presOf" srcId="{0D217B69-DF78-4D73-91DD-AE29CB2D9F97}" destId="{57CB2E22-616A-473B-846A-558C454822CA}" srcOrd="0" destOrd="0" presId="urn:microsoft.com/office/officeart/2005/8/layout/hProcess4"/>
    <dgm:cxn modelId="{7B889B0C-856F-4D1D-A5A2-7F2A537E1C43}" type="presOf" srcId="{93D019CC-1EB6-4CF3-9223-FE7C0002E645}" destId="{865B0D9E-9DD5-49B3-86E8-649A2942FF81}" srcOrd="0" destOrd="0" presId="urn:microsoft.com/office/officeart/2005/8/layout/hProcess4"/>
    <dgm:cxn modelId="{A9CA262B-937A-4149-8AD0-9EADA834D2AA}" type="presOf" srcId="{580B1753-CEBF-42BB-ADAE-F7ACB4473A52}" destId="{D758CB45-12A1-43E2-A6F4-C6AB01818497}" srcOrd="0" destOrd="0" presId="urn:microsoft.com/office/officeart/2005/8/layout/hProcess4"/>
    <dgm:cxn modelId="{1680A92F-AE85-48F7-9419-898D3119E2D8}" srcId="{93D019CC-1EB6-4CF3-9223-FE7C0002E645}" destId="{807EC681-2067-4537-80B4-A6B133B81D6B}" srcOrd="0" destOrd="0" parTransId="{CD06FC83-7C3C-468E-980B-B83417FBE5B9}" sibTransId="{4BDEDF6A-8651-4A41-802C-EB3F57239F36}"/>
    <dgm:cxn modelId="{D2961A5E-59C9-4CBD-802F-4F30E1893438}" type="presOf" srcId="{A3690F41-C00E-4BAC-9D0C-2EAB937102E7}" destId="{560CB66E-172F-41DC-B289-68E50B8DEEDB}" srcOrd="0" destOrd="0" presId="urn:microsoft.com/office/officeart/2005/8/layout/hProcess4"/>
    <dgm:cxn modelId="{5E89F644-6A11-4538-A057-CBF6D1E35C3C}" type="presOf" srcId="{8F02570C-C850-4594-90EB-A6306BA0C20F}" destId="{DB294000-3360-45A1-BC14-BBDB7584C680}" srcOrd="0" destOrd="0" presId="urn:microsoft.com/office/officeart/2005/8/layout/hProcess4"/>
    <dgm:cxn modelId="{94276C67-4845-431F-8BE7-28D33CAD0444}" type="presOf" srcId="{580B1753-CEBF-42BB-ADAE-F7ACB4473A52}" destId="{D9A69D41-C381-43B1-A693-0D6745EF15A8}" srcOrd="1" destOrd="0" presId="urn:microsoft.com/office/officeart/2005/8/layout/hProcess4"/>
    <dgm:cxn modelId="{D254D76E-7343-4185-BF35-959015632A0A}" type="presOf" srcId="{5A947754-71A4-4B92-9B3B-04A88130FEC7}" destId="{CFB9BE90-362E-407E-AB56-1149B208BC02}" srcOrd="0" destOrd="0" presId="urn:microsoft.com/office/officeart/2005/8/layout/hProcess4"/>
    <dgm:cxn modelId="{031A5072-264F-4BE2-B4E3-AC173E6EC990}" srcId="{9D475F66-9F99-480A-8D21-0ACD9C10E95A}" destId="{5A947754-71A4-4B92-9B3B-04A88130FEC7}" srcOrd="2" destOrd="0" parTransId="{40CAA104-8D40-4992-BBB3-C0E433C6226A}" sibTransId="{90BD8294-EDEE-4190-94FA-02F5D38DE675}"/>
    <dgm:cxn modelId="{EE42D954-6BA4-4F1B-A6EC-01DFAE3B1447}" type="presOf" srcId="{807EC681-2067-4537-80B4-A6B133B81D6B}" destId="{8BBE5A82-2D0A-4027-9257-4E057712E77A}" srcOrd="0" destOrd="0" presId="urn:microsoft.com/office/officeart/2005/8/layout/hProcess4"/>
    <dgm:cxn modelId="{31EB0B5A-71E6-4410-B340-3AE70C97B1B3}" srcId="{9D475F66-9F99-480A-8D21-0ACD9C10E95A}" destId="{0D217B69-DF78-4D73-91DD-AE29CB2D9F97}" srcOrd="0" destOrd="0" parTransId="{24625210-A5D6-478F-B8F0-E3007F6B20F9}" sibTransId="{A3690F41-C00E-4BAC-9D0C-2EAB937102E7}"/>
    <dgm:cxn modelId="{9E7EDA80-B0CB-48E8-8611-309F7B239769}" type="presOf" srcId="{9D475F66-9F99-480A-8D21-0ACD9C10E95A}" destId="{CF2EA870-5A0F-4A3E-A6C8-B9757A8243F0}" srcOrd="0" destOrd="0" presId="urn:microsoft.com/office/officeart/2005/8/layout/hProcess4"/>
    <dgm:cxn modelId="{40DB3EC4-CBC7-4C2E-93A3-EEA04FDDCCC2}" type="presOf" srcId="{807EC681-2067-4537-80B4-A6B133B81D6B}" destId="{81A71F2C-58B6-4451-A374-5ED70921F291}" srcOrd="1" destOrd="0" presId="urn:microsoft.com/office/officeart/2005/8/layout/hProcess4"/>
    <dgm:cxn modelId="{CD2ED3D3-79AF-4762-9B05-AE74AA3E482B}" srcId="{0D217B69-DF78-4D73-91DD-AE29CB2D9F97}" destId="{580B1753-CEBF-42BB-ADAE-F7ACB4473A52}" srcOrd="0" destOrd="0" parTransId="{6E8B8140-53B3-4755-90A9-500F3CD94EBC}" sibTransId="{CBE46B0E-84E4-4DC7-9DA8-D613E01B8A4E}"/>
    <dgm:cxn modelId="{9946CAD8-C882-4980-87FC-98CB6E0AC1B4}" srcId="{9D475F66-9F99-480A-8D21-0ACD9C10E95A}" destId="{93D019CC-1EB6-4CF3-9223-FE7C0002E645}" srcOrd="1" destOrd="0" parTransId="{912F16BE-9C4B-4DCE-822A-A2BF7F81BF8A}" sibTransId="{8F02570C-C850-4594-90EB-A6306BA0C20F}"/>
    <dgm:cxn modelId="{A58195A7-C769-45E5-893D-84524E9C6AD5}" type="presParOf" srcId="{CF2EA870-5A0F-4A3E-A6C8-B9757A8243F0}" destId="{A7428A13-FA17-44B8-AC86-8FD8A575260E}" srcOrd="0" destOrd="0" presId="urn:microsoft.com/office/officeart/2005/8/layout/hProcess4"/>
    <dgm:cxn modelId="{21EAF087-1EC6-46F4-9ED7-0730F481A988}" type="presParOf" srcId="{CF2EA870-5A0F-4A3E-A6C8-B9757A8243F0}" destId="{2E9DFE2F-312C-45B5-BBF8-1C05A236494B}" srcOrd="1" destOrd="0" presId="urn:microsoft.com/office/officeart/2005/8/layout/hProcess4"/>
    <dgm:cxn modelId="{F216D965-08B7-494F-AEEE-9BDAC78884FD}" type="presParOf" srcId="{CF2EA870-5A0F-4A3E-A6C8-B9757A8243F0}" destId="{A461298A-F0EC-4578-9CFB-56B6F59186EC}" srcOrd="2" destOrd="0" presId="urn:microsoft.com/office/officeart/2005/8/layout/hProcess4"/>
    <dgm:cxn modelId="{B6B9CD49-2A9C-4ADB-A620-C89C9A166910}" type="presParOf" srcId="{A461298A-F0EC-4578-9CFB-56B6F59186EC}" destId="{0EE7D26C-8888-46B8-A060-79F40612A3A0}" srcOrd="0" destOrd="0" presId="urn:microsoft.com/office/officeart/2005/8/layout/hProcess4"/>
    <dgm:cxn modelId="{4E1733EF-9386-4E2E-B3E1-47268D9AFF0D}" type="presParOf" srcId="{0EE7D26C-8888-46B8-A060-79F40612A3A0}" destId="{BE727517-60B9-4F5D-A078-FF005317FEBC}" srcOrd="0" destOrd="0" presId="urn:microsoft.com/office/officeart/2005/8/layout/hProcess4"/>
    <dgm:cxn modelId="{4E5D9FD2-518A-4FF1-BFE3-05C90BAD8320}" type="presParOf" srcId="{0EE7D26C-8888-46B8-A060-79F40612A3A0}" destId="{D758CB45-12A1-43E2-A6F4-C6AB01818497}" srcOrd="1" destOrd="0" presId="urn:microsoft.com/office/officeart/2005/8/layout/hProcess4"/>
    <dgm:cxn modelId="{57F96CE6-AE14-4132-838B-838C9CCCD6B0}" type="presParOf" srcId="{0EE7D26C-8888-46B8-A060-79F40612A3A0}" destId="{D9A69D41-C381-43B1-A693-0D6745EF15A8}" srcOrd="2" destOrd="0" presId="urn:microsoft.com/office/officeart/2005/8/layout/hProcess4"/>
    <dgm:cxn modelId="{092BADBE-A052-4179-AF30-74E6F55F0CE3}" type="presParOf" srcId="{0EE7D26C-8888-46B8-A060-79F40612A3A0}" destId="{57CB2E22-616A-473B-846A-558C454822CA}" srcOrd="3" destOrd="0" presId="urn:microsoft.com/office/officeart/2005/8/layout/hProcess4"/>
    <dgm:cxn modelId="{27878DCB-148C-4C10-82A7-71C63E0F0D35}" type="presParOf" srcId="{0EE7D26C-8888-46B8-A060-79F40612A3A0}" destId="{091EAAC9-06AB-4FFB-8562-9DFDE7D5EE3D}" srcOrd="4" destOrd="0" presId="urn:microsoft.com/office/officeart/2005/8/layout/hProcess4"/>
    <dgm:cxn modelId="{2E8AEA6F-33F3-436E-91C1-7B2606872F64}" type="presParOf" srcId="{A461298A-F0EC-4578-9CFB-56B6F59186EC}" destId="{560CB66E-172F-41DC-B289-68E50B8DEEDB}" srcOrd="1" destOrd="0" presId="urn:microsoft.com/office/officeart/2005/8/layout/hProcess4"/>
    <dgm:cxn modelId="{5F08D3EA-C8CC-44E9-8BF1-6DD68B5CF5F4}" type="presParOf" srcId="{A461298A-F0EC-4578-9CFB-56B6F59186EC}" destId="{695349FF-15F6-4A72-8E5E-DF98243E289E}" srcOrd="2" destOrd="0" presId="urn:microsoft.com/office/officeart/2005/8/layout/hProcess4"/>
    <dgm:cxn modelId="{A3E687A7-F8FE-4C7D-A45A-77718214D776}" type="presParOf" srcId="{695349FF-15F6-4A72-8E5E-DF98243E289E}" destId="{9B6B05DE-2050-4F3D-A1EC-3DDCF2DEEE6E}" srcOrd="0" destOrd="0" presId="urn:microsoft.com/office/officeart/2005/8/layout/hProcess4"/>
    <dgm:cxn modelId="{762F1A8E-9322-464C-BAAD-38FA559D7D36}" type="presParOf" srcId="{695349FF-15F6-4A72-8E5E-DF98243E289E}" destId="{8BBE5A82-2D0A-4027-9257-4E057712E77A}" srcOrd="1" destOrd="0" presId="urn:microsoft.com/office/officeart/2005/8/layout/hProcess4"/>
    <dgm:cxn modelId="{953C55D4-1B26-4E3C-94A4-0DF44EC3118B}" type="presParOf" srcId="{695349FF-15F6-4A72-8E5E-DF98243E289E}" destId="{81A71F2C-58B6-4451-A374-5ED70921F291}" srcOrd="2" destOrd="0" presId="urn:microsoft.com/office/officeart/2005/8/layout/hProcess4"/>
    <dgm:cxn modelId="{B997B636-87AE-40FF-BFA1-2D945F6DC740}" type="presParOf" srcId="{695349FF-15F6-4A72-8E5E-DF98243E289E}" destId="{865B0D9E-9DD5-49B3-86E8-649A2942FF81}" srcOrd="3" destOrd="0" presId="urn:microsoft.com/office/officeart/2005/8/layout/hProcess4"/>
    <dgm:cxn modelId="{B49093C0-80B1-47A0-A74E-1A3FE1888972}" type="presParOf" srcId="{695349FF-15F6-4A72-8E5E-DF98243E289E}" destId="{BC2C0A9B-8B27-4430-80A7-BC566F10C9AE}" srcOrd="4" destOrd="0" presId="urn:microsoft.com/office/officeart/2005/8/layout/hProcess4"/>
    <dgm:cxn modelId="{A1E4658A-E7FB-4CE8-8256-D3724ECC61C4}" type="presParOf" srcId="{A461298A-F0EC-4578-9CFB-56B6F59186EC}" destId="{DB294000-3360-45A1-BC14-BBDB7584C680}" srcOrd="3" destOrd="0" presId="urn:microsoft.com/office/officeart/2005/8/layout/hProcess4"/>
    <dgm:cxn modelId="{61DE69BF-670E-45D5-9918-E7819B42E6B1}" type="presParOf" srcId="{A461298A-F0EC-4578-9CFB-56B6F59186EC}" destId="{8AB4053F-E55B-41A2-882A-993D8F80F3C2}" srcOrd="4" destOrd="0" presId="urn:microsoft.com/office/officeart/2005/8/layout/hProcess4"/>
    <dgm:cxn modelId="{94F0BD31-52DE-4B5C-9377-C0CA941B8B6D}" type="presParOf" srcId="{8AB4053F-E55B-41A2-882A-993D8F80F3C2}" destId="{7A9B7F0C-D064-4157-B2A2-E866CF65070E}" srcOrd="0" destOrd="0" presId="urn:microsoft.com/office/officeart/2005/8/layout/hProcess4"/>
    <dgm:cxn modelId="{183FA118-0AB4-4CDA-BC64-14A0CAE2EB70}" type="presParOf" srcId="{8AB4053F-E55B-41A2-882A-993D8F80F3C2}" destId="{114315BD-3A72-463A-A008-CEFA1A3CB866}" srcOrd="1" destOrd="0" presId="urn:microsoft.com/office/officeart/2005/8/layout/hProcess4"/>
    <dgm:cxn modelId="{D590CDF8-D603-4751-A2E8-AA2D0611D762}" type="presParOf" srcId="{8AB4053F-E55B-41A2-882A-993D8F80F3C2}" destId="{C70A5B5E-2008-4E52-BC7C-E7F3D0BFD085}" srcOrd="2" destOrd="0" presId="urn:microsoft.com/office/officeart/2005/8/layout/hProcess4"/>
    <dgm:cxn modelId="{B9276497-7FDC-413D-A7DF-DF425A1E5685}" type="presParOf" srcId="{8AB4053F-E55B-41A2-882A-993D8F80F3C2}" destId="{CFB9BE90-362E-407E-AB56-1149B208BC02}" srcOrd="3" destOrd="0" presId="urn:microsoft.com/office/officeart/2005/8/layout/hProcess4"/>
    <dgm:cxn modelId="{1CF402EC-1FA5-43E0-B8F4-29BB29C7560D}" type="presParOf" srcId="{8AB4053F-E55B-41A2-882A-993D8F80F3C2}" destId="{6F18E1E4-062A-4BA6-8937-BB5900391B6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8CB45-12A1-43E2-A6F4-C6AB01818497}">
      <dsp:nvSpPr>
        <dsp:cNvPr id="0" name=""/>
        <dsp:cNvSpPr/>
      </dsp:nvSpPr>
      <dsp:spPr>
        <a:xfrm>
          <a:off x="328" y="169839"/>
          <a:ext cx="2157392" cy="231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85738" lvl="1" indent="-18573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3670" y="223181"/>
        <a:ext cx="2050708" cy="1714545"/>
      </dsp:txXfrm>
    </dsp:sp>
    <dsp:sp modelId="{560CB66E-172F-41DC-B289-68E50B8DEEDB}">
      <dsp:nvSpPr>
        <dsp:cNvPr id="0" name=""/>
        <dsp:cNvSpPr/>
      </dsp:nvSpPr>
      <dsp:spPr>
        <a:xfrm rot="186675">
          <a:off x="1388588" y="1196912"/>
          <a:ext cx="2286874" cy="2286874"/>
        </a:xfrm>
        <a:prstGeom prst="leftCircularArrow">
          <a:avLst>
            <a:gd name="adj1" fmla="val 2490"/>
            <a:gd name="adj2" fmla="val 301670"/>
            <a:gd name="adj3" fmla="val 1911163"/>
            <a:gd name="adj4" fmla="val 8858472"/>
            <a:gd name="adj5" fmla="val 29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CB2E22-616A-473B-846A-558C454822CA}">
      <dsp:nvSpPr>
        <dsp:cNvPr id="0" name=""/>
        <dsp:cNvSpPr/>
      </dsp:nvSpPr>
      <dsp:spPr>
        <a:xfrm>
          <a:off x="596361" y="2156637"/>
          <a:ext cx="1658995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>
              <a:latin typeface="Roboto Condensed" panose="020B0604020202020204" charset="0"/>
              <a:ea typeface="Roboto Condensed" panose="020B0604020202020204" charset="0"/>
              <a:cs typeface="Arial" pitchFamily="34" charset="0"/>
            </a:rPr>
            <a:t>Concepção</a:t>
          </a:r>
          <a:endParaRPr lang="pt-BR" sz="1600" b="1" kern="1200" dirty="0">
            <a:latin typeface="Roboto Condensed" panose="020B0604020202020204" charset="0"/>
            <a:ea typeface="Roboto Condensed" panose="020B0604020202020204" charset="0"/>
            <a:cs typeface="Arial" pitchFamily="34" charset="0"/>
          </a:endParaRPr>
        </a:p>
      </dsp:txBody>
      <dsp:txXfrm>
        <a:off x="615684" y="2175960"/>
        <a:ext cx="1620349" cy="621081"/>
      </dsp:txXfrm>
    </dsp:sp>
    <dsp:sp modelId="{8BBE5A82-2D0A-4027-9257-4E057712E77A}">
      <dsp:nvSpPr>
        <dsp:cNvPr id="0" name=""/>
        <dsp:cNvSpPr/>
      </dsp:nvSpPr>
      <dsp:spPr>
        <a:xfrm>
          <a:off x="2611098" y="480398"/>
          <a:ext cx="2136284" cy="2283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663652" y="1022319"/>
        <a:ext cx="2031176" cy="1689234"/>
      </dsp:txXfrm>
    </dsp:sp>
    <dsp:sp modelId="{DB294000-3360-45A1-BC14-BBDB7584C680}">
      <dsp:nvSpPr>
        <dsp:cNvPr id="0" name=""/>
        <dsp:cNvSpPr/>
      </dsp:nvSpPr>
      <dsp:spPr>
        <a:xfrm rot="20938654">
          <a:off x="3138588" y="-686817"/>
          <a:ext cx="3386943" cy="2936005"/>
        </a:xfrm>
        <a:prstGeom prst="circularArrow">
          <a:avLst>
            <a:gd name="adj1" fmla="val 1614"/>
            <a:gd name="adj2" fmla="val 191704"/>
            <a:gd name="adj3" fmla="val 20553859"/>
            <a:gd name="adj4" fmla="val 13496585"/>
            <a:gd name="adj5" fmla="val 18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5B0D9E-9DD5-49B3-86E8-649A2942FF81}">
      <dsp:nvSpPr>
        <dsp:cNvPr id="0" name=""/>
        <dsp:cNvSpPr/>
      </dsp:nvSpPr>
      <dsp:spPr>
        <a:xfrm>
          <a:off x="2478634" y="37385"/>
          <a:ext cx="1658995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Roboto Condensed" panose="020B0604020202020204" charset="0"/>
              <a:ea typeface="Roboto Condensed" panose="020B0604020202020204" charset="0"/>
              <a:cs typeface="Arial" pitchFamily="34" charset="0"/>
            </a:rPr>
            <a:t>Visão</a:t>
          </a:r>
        </a:p>
      </dsp:txBody>
      <dsp:txXfrm>
        <a:off x="2497957" y="56708"/>
        <a:ext cx="1620349" cy="621081"/>
      </dsp:txXfrm>
    </dsp:sp>
    <dsp:sp modelId="{114315BD-3A72-463A-A008-CEFA1A3CB866}">
      <dsp:nvSpPr>
        <dsp:cNvPr id="0" name=""/>
        <dsp:cNvSpPr/>
      </dsp:nvSpPr>
      <dsp:spPr>
        <a:xfrm>
          <a:off x="5177719" y="121613"/>
          <a:ext cx="2152558" cy="3198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9BE90-362E-407E-AB56-1149B208BC02}">
      <dsp:nvSpPr>
        <dsp:cNvPr id="0" name=""/>
        <dsp:cNvSpPr/>
      </dsp:nvSpPr>
      <dsp:spPr>
        <a:xfrm>
          <a:off x="5443276" y="233847"/>
          <a:ext cx="1658995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 Condensed" panose="020B0604020202020204" charset="0"/>
              <a:ea typeface="Roboto Condensed" panose="020B0604020202020204" charset="0"/>
              <a:cs typeface="Arial" pitchFamily="34" charset="0"/>
            </a:rPr>
            <a:t>Resultado</a:t>
          </a:r>
        </a:p>
      </dsp:txBody>
      <dsp:txXfrm>
        <a:off x="5462599" y="253170"/>
        <a:ext cx="1620349" cy="621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42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849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48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848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82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58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25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45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89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07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52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89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09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00A3-D4AF-4D70-9B71-694FBB8768FB}" type="datetimeFigureOut">
              <a:rPr lang="pt-BR"/>
              <a:pPr>
                <a:defRPr/>
              </a:pPr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4DF5-2460-4DB1-87A8-CCAD80B47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82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pnee.sebrae.com.br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hyperlink" Target="http://www.pnee.sebrae.com.b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 P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761910" y="1599642"/>
            <a:ext cx="2322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>
                <a:latin typeface="Bauhaus 93" pitchFamily="82" charset="0"/>
              </a:rPr>
              <a:t>P</a:t>
            </a:r>
            <a:r>
              <a:rPr lang="pt-BR" sz="2700" b="1" dirty="0">
                <a:solidFill>
                  <a:schemeClr val="bg1"/>
                </a:solidFill>
                <a:latin typeface="Brush Script MT" pitchFamily="66" charset="0"/>
              </a:rPr>
              <a:t>rograma </a:t>
            </a:r>
          </a:p>
          <a:p>
            <a:r>
              <a:rPr lang="pt-BR" sz="2700" b="1" dirty="0">
                <a:latin typeface="Bauhaus 93" pitchFamily="82" charset="0"/>
              </a:rPr>
              <a:t>N</a:t>
            </a:r>
            <a:r>
              <a:rPr lang="pt-BR" sz="2700" b="1" dirty="0">
                <a:solidFill>
                  <a:schemeClr val="bg1"/>
                </a:solidFill>
                <a:latin typeface="Brush Script MT" pitchFamily="66" charset="0"/>
              </a:rPr>
              <a:t>acional de </a:t>
            </a:r>
            <a:r>
              <a:rPr lang="pt-BR" sz="2700" b="1" dirty="0">
                <a:latin typeface="Bauhaus 93" pitchFamily="82" charset="0"/>
              </a:rPr>
              <a:t>E</a:t>
            </a:r>
            <a:r>
              <a:rPr lang="pt-BR" sz="2700" b="1" dirty="0">
                <a:solidFill>
                  <a:schemeClr val="bg1"/>
                </a:solidFill>
                <a:latin typeface="Brush Script MT" pitchFamily="66" charset="0"/>
              </a:rPr>
              <a:t>ducação </a:t>
            </a:r>
            <a:r>
              <a:rPr lang="pt-BR" sz="2700" b="1" dirty="0">
                <a:latin typeface="Bauhaus 93" pitchFamily="82" charset="0"/>
              </a:rPr>
              <a:t>E</a:t>
            </a:r>
            <a:r>
              <a:rPr lang="pt-BR" sz="2700" b="1" dirty="0">
                <a:solidFill>
                  <a:schemeClr val="bg1"/>
                </a:solidFill>
                <a:latin typeface="Brush Script MT" pitchFamily="66" charset="0"/>
              </a:rPr>
              <a:t>mpreendedora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sp>
        <p:nvSpPr>
          <p:cNvPr id="15" name="Shape 465"/>
          <p:cNvSpPr txBox="1">
            <a:spLocks/>
          </p:cNvSpPr>
          <p:nvPr/>
        </p:nvSpPr>
        <p:spPr>
          <a:xfrm>
            <a:off x="1942800" y="877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pt-BR" dirty="0">
                <a:solidFill>
                  <a:srgbClr val="3F5378"/>
                </a:solidFill>
              </a:rPr>
              <a:t>EDUCAÇÃO PROFISSIONAL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63251" y="4023356"/>
            <a:ext cx="1086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pt-BR" dirty="0"/>
              <a:t>24h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979376" y="4023356"/>
            <a:ext cx="1086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pt-BR" dirty="0"/>
              <a:t>12h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995501" y="4008257"/>
            <a:ext cx="1086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pt-BR" dirty="0"/>
              <a:t>16h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022739" y="4016671"/>
            <a:ext cx="1086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pt-BR" dirty="0"/>
              <a:t>24h</a:t>
            </a:r>
          </a:p>
        </p:txBody>
      </p:sp>
      <p:pic>
        <p:nvPicPr>
          <p:cNvPr id="13" name="Imagem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9" y="1052796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7439" y="1052796"/>
            <a:ext cx="19442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3663" y="1052797"/>
            <a:ext cx="2016224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1895" y="1052796"/>
            <a:ext cx="18722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/>
          <p:nvPr/>
        </p:nvSpPr>
        <p:spPr>
          <a:xfrm>
            <a:off x="1162909" y="4494218"/>
            <a:ext cx="52565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i="1" dirty="0"/>
              <a:t>O módulo Planejando meu sucesso profissional tem o mesmo conteúdo do módulo Mundo do trabalho, sendo somente a linguagem específica para baixa escolaridade do Planejando meu sucesso profissional que os diferenciam.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8442"/>
            <a:ext cx="1385978" cy="2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sp>
        <p:nvSpPr>
          <p:cNvPr id="15" name="Shape 465"/>
          <p:cNvSpPr txBox="1">
            <a:spLocks/>
          </p:cNvSpPr>
          <p:nvPr/>
        </p:nvSpPr>
        <p:spPr>
          <a:xfrm>
            <a:off x="1942800" y="877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pt-BR" dirty="0">
                <a:solidFill>
                  <a:srgbClr val="3F5378"/>
                </a:solidFill>
              </a:rPr>
              <a:t>Mais informações...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351" y="740473"/>
            <a:ext cx="6526131" cy="366915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22944" y="4641650"/>
            <a:ext cx="349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hlinkClick r:id="rId5"/>
              </a:rPr>
              <a:t>www.pnee.sebrae.com.br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8442"/>
            <a:ext cx="1385978" cy="2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7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sp>
        <p:nvSpPr>
          <p:cNvPr id="15" name="Shape 465"/>
          <p:cNvSpPr txBox="1">
            <a:spLocks/>
          </p:cNvSpPr>
          <p:nvPr/>
        </p:nvSpPr>
        <p:spPr>
          <a:xfrm>
            <a:off x="1942800" y="877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pt-BR" dirty="0">
                <a:solidFill>
                  <a:srgbClr val="3F5378"/>
                </a:solidFill>
              </a:rPr>
              <a:t>Centro Sebrae de Referência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22944" y="4641650"/>
            <a:ext cx="349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hlinkClick r:id="rId4"/>
              </a:rPr>
              <a:t>www.cer.sebrae.com.br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8442"/>
            <a:ext cx="1385978" cy="2174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r="1886"/>
          <a:stretch/>
        </p:blipFill>
        <p:spPr>
          <a:xfrm>
            <a:off x="1422415" y="853975"/>
            <a:ext cx="6195585" cy="35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329782" y="140603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  <a:endParaRPr sz="3600" dirty="0">
              <a:solidFill>
                <a:srgbClr val="FF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773059" y="2376135"/>
            <a:ext cx="7730627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/>
          </a:p>
          <a:p>
            <a:pPr marL="76200" indent="0" algn="ctr">
              <a:spcAft>
                <a:spcPts val="120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Rejane Risuenho</a:t>
            </a:r>
          </a:p>
          <a:p>
            <a:pPr marL="76200" indent="0" algn="ctr">
              <a:spcBef>
                <a:spcPts val="0"/>
              </a:spcBef>
              <a:buNone/>
            </a:pPr>
            <a:r>
              <a:rPr lang="pt-BR" sz="1800" dirty="0"/>
              <a:t>Unidade de Cultura Empreendedora</a:t>
            </a:r>
          </a:p>
          <a:p>
            <a:pPr marL="76200" indent="0" algn="ctr">
              <a:spcBef>
                <a:spcPts val="0"/>
              </a:spcBef>
              <a:buNone/>
            </a:pPr>
            <a:r>
              <a:rPr lang="pt-BR" sz="1800" dirty="0"/>
              <a:t>rejane.parente@sebrae.com.br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8442"/>
            <a:ext cx="1385978" cy="217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Por que ensinar EMPREENDEDORISMO?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257588" y="1185240"/>
            <a:ext cx="7875588" cy="2663816"/>
            <a:chOff x="-399233" y="1143751"/>
            <a:chExt cx="7875588" cy="2663816"/>
          </a:xfrm>
        </p:grpSpPr>
        <p:sp>
          <p:nvSpPr>
            <p:cNvPr id="28" name="CaixaDeTexto 27"/>
            <p:cNvSpPr txBox="1"/>
            <p:nvPr/>
          </p:nvSpPr>
          <p:spPr>
            <a:xfrm>
              <a:off x="-399233" y="1143751"/>
              <a:ext cx="7875588" cy="2400657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250000"/>
                </a:lnSpc>
                <a:defRPr/>
              </a:pPr>
              <a:r>
                <a:rPr lang="pt-BR" sz="2000" dirty="0">
                  <a:latin typeface="Roboto Condensed" panose="020B0604020202020204" charset="0"/>
                  <a:ea typeface="Roboto Condensed" panose="020B0604020202020204" charset="0"/>
                </a:rPr>
                <a:t>Conteúdos de Empreendedorismo</a:t>
              </a:r>
            </a:p>
            <a:p>
              <a:pPr algn="ctr">
                <a:lnSpc>
                  <a:spcPct val="250000"/>
                </a:lnSpc>
                <a:defRPr/>
              </a:pPr>
              <a:r>
                <a:rPr lang="pt-BR" sz="2000" dirty="0">
                  <a:latin typeface="Roboto Condensed" panose="020B0604020202020204" charset="0"/>
                  <a:ea typeface="Roboto Condensed" panose="020B0604020202020204" charset="0"/>
                </a:rPr>
                <a:t>Reflexão sobre projeto de </a:t>
              </a: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" panose="020B0604020202020204" charset="0"/>
                  <a:ea typeface="Roboto Condensed" panose="020B0604020202020204" charset="0"/>
                </a:rPr>
                <a:t>VIDA</a:t>
              </a:r>
              <a:r>
                <a:rPr lang="pt-BR" sz="2000" dirty="0">
                  <a:latin typeface="Roboto Condensed" panose="020B0604020202020204" charset="0"/>
                  <a:ea typeface="Roboto Condensed" panose="020B0604020202020204" charset="0"/>
                </a:rPr>
                <a:t> e </a:t>
              </a:r>
              <a:r>
                <a:rPr lang="pt-B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Condensed" panose="020B0604020202020204" charset="0"/>
                  <a:ea typeface="Roboto Condensed" panose="020B0604020202020204" charset="0"/>
                </a:rPr>
                <a:t>CARREIRA</a:t>
              </a:r>
            </a:p>
            <a:p>
              <a:pPr algn="ctr">
                <a:lnSpc>
                  <a:spcPct val="250000"/>
                </a:lnSpc>
                <a:defRPr/>
              </a:pPr>
              <a:r>
                <a:rPr lang="pt-BR" sz="2000" dirty="0">
                  <a:latin typeface="Roboto Condensed" panose="020B0604020202020204" charset="0"/>
                  <a:ea typeface="Roboto Condensed" panose="020B0604020202020204" charset="0"/>
                </a:rPr>
                <a:t>Competências empreendedoras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293258" y="3038126"/>
              <a:ext cx="4562467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pt-BR" sz="2600" dirty="0">
                <a:solidFill>
                  <a:srgbClr val="800000"/>
                </a:solidFill>
                <a:latin typeface="Lucida Handwriting" pitchFamily="66" charset="0"/>
                <a:ea typeface="ＭＳ Ｐゴシック" charset="0"/>
              </a:endParaRPr>
            </a:p>
            <a:p>
              <a:pPr>
                <a:defRPr/>
              </a:pPr>
              <a:r>
                <a:rPr lang="pt-BR" sz="1800" b="1" dirty="0">
                  <a:solidFill>
                    <a:srgbClr val="DE7710"/>
                  </a:solidFill>
                  <a:latin typeface="Lucida Handwriting" pitchFamily="66" charset="0"/>
                  <a:ea typeface="ＭＳ Ｐゴシック" charset="0"/>
                </a:rPr>
                <a:t>Para que o estudante decida por: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560433" y="2264534"/>
              <a:ext cx="2028119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pt-BR" sz="2600" dirty="0">
                <a:solidFill>
                  <a:srgbClr val="800000"/>
                </a:solidFill>
                <a:latin typeface="Lucida Handwriting" pitchFamily="66" charset="0"/>
                <a:ea typeface="ＭＳ Ｐゴシック" charset="0"/>
              </a:endParaRPr>
            </a:p>
            <a:p>
              <a:pPr>
                <a:defRPr/>
              </a:pPr>
              <a:r>
                <a:rPr lang="pt-BR" sz="1800" b="1" dirty="0">
                  <a:solidFill>
                    <a:srgbClr val="DE7710"/>
                  </a:solidFill>
                  <a:latin typeface="Lucida Handwriting" pitchFamily="66" charset="0"/>
                  <a:ea typeface="ＭＳ Ｐゴシック" charset="0"/>
                </a:rPr>
                <a:t>e desenvolvem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3018226" y="1879814"/>
              <a:ext cx="1040670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800" b="1" dirty="0">
                  <a:solidFill>
                    <a:srgbClr val="DE7710"/>
                  </a:solidFill>
                  <a:latin typeface="Lucida Handwriting" pitchFamily="66" charset="0"/>
                  <a:ea typeface="ＭＳ Ｐゴシック" charset="0"/>
                </a:rPr>
                <a:t>Geram</a:t>
              </a:r>
            </a:p>
            <a:p>
              <a:pPr>
                <a:defRPr/>
              </a:pPr>
              <a:endParaRPr lang="pt-BR" sz="2600" dirty="0">
                <a:solidFill>
                  <a:srgbClr val="800000"/>
                </a:solidFill>
                <a:latin typeface="Lucida Handwriting" pitchFamily="66" charset="0"/>
                <a:ea typeface="ＭＳ Ｐゴシック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96896" y="4098660"/>
            <a:ext cx="5834299" cy="797231"/>
            <a:chOff x="1445063" y="3960298"/>
            <a:chExt cx="5834299" cy="797231"/>
          </a:xfrm>
        </p:grpSpPr>
        <p:grpSp>
          <p:nvGrpSpPr>
            <p:cNvPr id="38" name="Shape 425"/>
            <p:cNvGrpSpPr/>
            <p:nvPr/>
          </p:nvGrpSpPr>
          <p:grpSpPr>
            <a:xfrm rot="10800000">
              <a:off x="4399652" y="3960298"/>
              <a:ext cx="2879710" cy="797230"/>
              <a:chOff x="185742" y="1697042"/>
              <a:chExt cx="5165698" cy="1658118"/>
            </a:xfrm>
          </p:grpSpPr>
          <p:sp>
            <p:nvSpPr>
              <p:cNvPr id="39" name="Shape 426"/>
              <p:cNvSpPr/>
              <p:nvPr/>
            </p:nvSpPr>
            <p:spPr>
              <a:xfrm rot="10800000" flipH="1">
                <a:off x="1429556" y="1697042"/>
                <a:ext cx="2678085" cy="1243802"/>
              </a:xfrm>
              <a:prstGeom prst="rect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b="1" dirty="0">
                    <a:solidFill>
                      <a:srgbClr val="26324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SER </a:t>
                </a:r>
                <a:r>
                  <a:rPr lang="en" sz="1600" dirty="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o seu próprio negócio</a:t>
                </a:r>
                <a:endParaRPr sz="16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0" name="Shape 427"/>
              <p:cNvSpPr/>
              <p:nvPr/>
            </p:nvSpPr>
            <p:spPr>
              <a:xfrm rot="10800000" flipH="1">
                <a:off x="4107640" y="1697043"/>
                <a:ext cx="1243800" cy="1243800"/>
              </a:xfrm>
              <a:prstGeom prst="rtTriangle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1" name="Shape 428"/>
              <p:cNvSpPr/>
              <p:nvPr/>
            </p:nvSpPr>
            <p:spPr>
              <a:xfrm flipH="1">
                <a:off x="185742" y="1697043"/>
                <a:ext cx="1243800" cy="1243800"/>
              </a:xfrm>
              <a:prstGeom prst="rtTriangle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2" name="Shape 429"/>
              <p:cNvSpPr/>
              <p:nvPr/>
            </p:nvSpPr>
            <p:spPr>
              <a:xfrm rot="10800000">
                <a:off x="18574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43" name="Shape 425"/>
            <p:cNvGrpSpPr/>
            <p:nvPr/>
          </p:nvGrpSpPr>
          <p:grpSpPr>
            <a:xfrm rot="10800000">
              <a:off x="1445063" y="3960298"/>
              <a:ext cx="2879707" cy="797231"/>
              <a:chOff x="185748" y="1697041"/>
              <a:chExt cx="5165692" cy="1658119"/>
            </a:xfrm>
          </p:grpSpPr>
          <p:sp>
            <p:nvSpPr>
              <p:cNvPr id="44" name="Shape 426"/>
              <p:cNvSpPr/>
              <p:nvPr/>
            </p:nvSpPr>
            <p:spPr>
              <a:xfrm rot="10800000" flipH="1">
                <a:off x="1429556" y="1697041"/>
                <a:ext cx="2676158" cy="1243801"/>
              </a:xfrm>
              <a:prstGeom prst="rect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b="1" dirty="0">
                    <a:solidFill>
                      <a:srgbClr val="26324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FAZER </a:t>
                </a:r>
                <a:r>
                  <a:rPr lang="en" sz="1600" dirty="0">
                    <a:solidFill>
                      <a:srgbClr val="263248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parte de um negócio</a:t>
                </a:r>
                <a:endParaRPr sz="16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5" name="Shape 427"/>
              <p:cNvSpPr/>
              <p:nvPr/>
            </p:nvSpPr>
            <p:spPr>
              <a:xfrm rot="10800000" flipH="1">
                <a:off x="4107640" y="1697043"/>
                <a:ext cx="1243800" cy="1243800"/>
              </a:xfrm>
              <a:prstGeom prst="rtTriangle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6" name="Shape 428"/>
              <p:cNvSpPr/>
              <p:nvPr/>
            </p:nvSpPr>
            <p:spPr>
              <a:xfrm flipH="1">
                <a:off x="185749" y="1697060"/>
                <a:ext cx="1243799" cy="1243801"/>
              </a:xfrm>
              <a:prstGeom prst="rtTriangle">
                <a:avLst/>
              </a:prstGeom>
              <a:solidFill>
                <a:srgbClr val="92A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7" name="Shape 429"/>
              <p:cNvSpPr/>
              <p:nvPr/>
            </p:nvSpPr>
            <p:spPr>
              <a:xfrm rot="10800000">
                <a:off x="18574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</p:grpSp>
      <p:grpSp>
        <p:nvGrpSpPr>
          <p:cNvPr id="50" name="Shape 631"/>
          <p:cNvGrpSpPr/>
          <p:nvPr/>
        </p:nvGrpSpPr>
        <p:grpSpPr>
          <a:xfrm>
            <a:off x="241410" y="496294"/>
            <a:ext cx="543658" cy="502287"/>
            <a:chOff x="5961125" y="1623900"/>
            <a:chExt cx="427450" cy="448175"/>
          </a:xfrm>
        </p:grpSpPr>
        <p:sp>
          <p:nvSpPr>
            <p:cNvPr id="51" name="Shape 632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63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63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63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636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63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6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50" y="1777291"/>
            <a:ext cx="2694099" cy="179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3227311" y="4409579"/>
            <a:ext cx="521297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rgbClr val="DE7710"/>
                </a:solidFill>
                <a:latin typeface="Lucida Handwriting" pitchFamily="66" charset="0"/>
                <a:ea typeface="ＭＳ Ｐゴシック" charset="0"/>
              </a:rPr>
              <a:t>ou</a:t>
            </a:r>
          </a:p>
          <a:p>
            <a:pPr>
              <a:defRPr/>
            </a:pPr>
            <a:endParaRPr lang="pt-BR" sz="2600" dirty="0">
              <a:solidFill>
                <a:srgbClr val="800000"/>
              </a:solidFill>
              <a:latin typeface="Lucida Handwriting" pitchFamily="66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8442"/>
            <a:ext cx="1385978" cy="217492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49455880"/>
              </p:ext>
            </p:extLst>
          </p:nvPr>
        </p:nvGraphicFramePr>
        <p:xfrm>
          <a:off x="814274" y="1049705"/>
          <a:ext cx="7341434" cy="331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850453" y="1703277"/>
            <a:ext cx="21389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pt-BR" altLang="pt-BR" sz="1800" dirty="0">
                <a:latin typeface="Roboto Condensed" panose="020B0604020202020204" charset="0"/>
                <a:ea typeface="Roboto Condensed" panose="020B0604020202020204" charset="0"/>
              </a:rPr>
              <a:t>Inclusão de conteúdos de empreendedorismo nos currículos.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3443399" y="1832479"/>
            <a:ext cx="21193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1800" dirty="0">
                <a:latin typeface="Roboto Condensed" panose="020B0604020202020204" charset="0"/>
                <a:ea typeface="Roboto Condensed" panose="020B0604020202020204" charset="0"/>
              </a:rPr>
              <a:t>Professores, estudantes e instituições de ensino com visão e atitude empreendedora.</a:t>
            </a:r>
          </a:p>
        </p:txBody>
      </p:sp>
      <p:sp>
        <p:nvSpPr>
          <p:cNvPr id="12" name="CaixaDeTexto 8"/>
          <p:cNvSpPr txBox="1">
            <a:spLocks noChangeArrowheads="1"/>
          </p:cNvSpPr>
          <p:nvPr/>
        </p:nvSpPr>
        <p:spPr bwMode="auto">
          <a:xfrm>
            <a:off x="6104198" y="2109477"/>
            <a:ext cx="205151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Roboto Condensed" panose="020B0604020202020204" charset="0"/>
                <a:ea typeface="Roboto Condensed" panose="020B0604020202020204" charset="0"/>
                <a:cs typeface="Tahoma" panose="020B0604030504040204" pitchFamily="34" charset="0"/>
              </a:rPr>
              <a:t>Jovens com atitudes e comportamento empreendedor protagonista da sua própria vida, preparados para atuar no mundo do trabalho, fazendo parte de um negócio ou como empreendedor.</a:t>
            </a:r>
          </a:p>
          <a:p>
            <a:pPr algn="ctr" eaLnBrk="1" hangingPunct="1"/>
            <a:endParaRPr lang="pt-BR" altLang="pt-BR" sz="2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36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Estrutura do Programa PNEE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grpSp>
        <p:nvGrpSpPr>
          <p:cNvPr id="7" name="Shape 401"/>
          <p:cNvGrpSpPr/>
          <p:nvPr/>
        </p:nvGrpSpPr>
        <p:grpSpPr>
          <a:xfrm>
            <a:off x="1925001" y="1449583"/>
            <a:ext cx="5448779" cy="1339450"/>
            <a:chOff x="-1535283" y="1287960"/>
            <a:chExt cx="11486579" cy="2067200"/>
          </a:xfrm>
        </p:grpSpPr>
        <p:sp>
          <p:nvSpPr>
            <p:cNvPr id="8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Shape 403"/>
            <p:cNvSpPr/>
            <p:nvPr/>
          </p:nvSpPr>
          <p:spPr>
            <a:xfrm flipH="1">
              <a:off x="-308909" y="1697040"/>
              <a:ext cx="9030601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Arvo"/>
                </a:rPr>
                <a:t>PROGRAMA NACIONAL DA EDUCAÇÃO EMPREENDEDORA - PNEE</a:t>
              </a:r>
              <a:endParaRPr sz="20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Arvo"/>
              </a:endParaRPr>
            </a:p>
          </p:txBody>
        </p:sp>
        <p:sp>
          <p:nvSpPr>
            <p:cNvPr id="10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3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4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6" name="Shape 420"/>
          <p:cNvGrpSpPr/>
          <p:nvPr/>
        </p:nvGrpSpPr>
        <p:grpSpPr>
          <a:xfrm rot="10800000">
            <a:off x="945102" y="3401515"/>
            <a:ext cx="2694428" cy="864880"/>
            <a:chOff x="185742" y="1697030"/>
            <a:chExt cx="5165698" cy="1658130"/>
          </a:xfrm>
        </p:grpSpPr>
        <p:sp>
          <p:nvSpPr>
            <p:cNvPr id="47" name="Shape 42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EDUCAÇÃO BÁSICA</a:t>
              </a:r>
              <a:endParaRPr sz="18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8" name="Shape 42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9" name="Shape 42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0" name="Shape 42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1" name="Shape 425"/>
          <p:cNvGrpSpPr/>
          <p:nvPr/>
        </p:nvGrpSpPr>
        <p:grpSpPr>
          <a:xfrm rot="10800000">
            <a:off x="3171931" y="3401515"/>
            <a:ext cx="2694428" cy="864880"/>
            <a:chOff x="185742" y="1697030"/>
            <a:chExt cx="5165698" cy="1658130"/>
          </a:xfrm>
        </p:grpSpPr>
        <p:sp>
          <p:nvSpPr>
            <p:cNvPr id="52" name="Shape 426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EDUCAÇÃO PROFISSIONAL</a:t>
              </a:r>
              <a:endParaRPr sz="16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" name="Shape 4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4" name="Shape 428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5" name="Shape 429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6" name="Shape 430"/>
          <p:cNvGrpSpPr/>
          <p:nvPr/>
        </p:nvGrpSpPr>
        <p:grpSpPr>
          <a:xfrm rot="10800000">
            <a:off x="5396824" y="3401515"/>
            <a:ext cx="2694428" cy="864880"/>
            <a:chOff x="185742" y="1697030"/>
            <a:chExt cx="5165698" cy="1658130"/>
          </a:xfrm>
        </p:grpSpPr>
        <p:sp>
          <p:nvSpPr>
            <p:cNvPr id="57" name="Shape 431"/>
            <p:cNvSpPr/>
            <p:nvPr/>
          </p:nvSpPr>
          <p:spPr>
            <a:xfrm rot="10800000" flipH="1">
              <a:off x="1426312" y="1697030"/>
              <a:ext cx="2693400" cy="12438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EDUCAÇÃO SUPERIOR</a:t>
              </a:r>
              <a:endParaRPr sz="18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8" name="Shape 432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9" name="Shape 433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0" name="Shape 434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61" name="Conector reto 60"/>
          <p:cNvCxnSpPr/>
          <p:nvPr/>
        </p:nvCxnSpPr>
        <p:spPr>
          <a:xfrm>
            <a:off x="4649391" y="2815080"/>
            <a:ext cx="0" cy="576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4649391" y="2815080"/>
            <a:ext cx="2590800" cy="5603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H="1">
            <a:off x="2088753" y="2815080"/>
            <a:ext cx="2560638" cy="5683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hape 945"/>
          <p:cNvGrpSpPr/>
          <p:nvPr/>
        </p:nvGrpSpPr>
        <p:grpSpPr>
          <a:xfrm>
            <a:off x="313946" y="580107"/>
            <a:ext cx="407743" cy="391135"/>
            <a:chOff x="5233525" y="4954450"/>
            <a:chExt cx="538275" cy="516350"/>
          </a:xfrm>
        </p:grpSpPr>
        <p:sp>
          <p:nvSpPr>
            <p:cNvPr id="65" name="Shape 946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947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94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94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95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951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95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953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954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955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956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435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Atuação do SEBRAE</a:t>
            </a:r>
            <a:endParaRPr dirty="0"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3963100" y="3393999"/>
            <a:ext cx="451105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rgbClr val="FF9800"/>
                </a:solidFill>
              </a:rPr>
              <a:t>COMO?</a:t>
            </a:r>
            <a:endParaRPr sz="1600" dirty="0">
              <a:solidFill>
                <a:srgbClr val="FF98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t-BR" sz="1800" dirty="0"/>
              <a:t>Consolidando a cultura empreendedora nos diferentes níveis de ensino.</a:t>
            </a:r>
          </a:p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endParaRPr sz="1200" b="1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950879" y="1638099"/>
            <a:ext cx="4523271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FF9800"/>
                </a:solidFill>
              </a:rPr>
              <a:t>Papel do Sebrae</a:t>
            </a:r>
            <a:endParaRPr dirty="0">
              <a:solidFill>
                <a:srgbClr val="FF98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pt-BR" sz="1800" dirty="0"/>
              <a:t>Ampliar, promover e disseminar a educação empreendedora por meio da oferta de conteúdos de empreendedorismo nos currículos.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602724" y="2275368"/>
            <a:ext cx="2911764" cy="1601982"/>
            <a:chOff x="3084999" y="3686507"/>
            <a:chExt cx="2911764" cy="138256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999" y="3686507"/>
              <a:ext cx="2911764" cy="1382565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378" y="3853050"/>
              <a:ext cx="1340272" cy="697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89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Onde estamos?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pic>
        <p:nvPicPr>
          <p:cNvPr id="30" name="Picture 4" descr="http://4.bp.blogspot.com/-vQlwMbUDvrY/T8gT6I8JSQI/AAAAAAAAAZY/81aGrQh2wWY/s320/mapa_bras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4345" y="1377149"/>
            <a:ext cx="3668234" cy="357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Shape 823"/>
          <p:cNvGrpSpPr/>
          <p:nvPr/>
        </p:nvGrpSpPr>
        <p:grpSpPr>
          <a:xfrm>
            <a:off x="258200" y="570383"/>
            <a:ext cx="556075" cy="410583"/>
            <a:chOff x="3927500" y="301425"/>
            <a:chExt cx="461550" cy="411625"/>
          </a:xfrm>
        </p:grpSpPr>
        <p:sp>
          <p:nvSpPr>
            <p:cNvPr id="32" name="Shape 824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825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826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82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82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82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83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831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83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833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834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835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836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83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83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83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84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841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84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843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844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845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846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84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84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84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85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969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PNEE – Atendimentos 2013/2018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grpSp>
        <p:nvGrpSpPr>
          <p:cNvPr id="31" name="Shape 823"/>
          <p:cNvGrpSpPr/>
          <p:nvPr/>
        </p:nvGrpSpPr>
        <p:grpSpPr>
          <a:xfrm>
            <a:off x="153269" y="570383"/>
            <a:ext cx="556075" cy="410583"/>
            <a:chOff x="3927500" y="301425"/>
            <a:chExt cx="461550" cy="411625"/>
          </a:xfrm>
        </p:grpSpPr>
        <p:sp>
          <p:nvSpPr>
            <p:cNvPr id="32" name="Shape 824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825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826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82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82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82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83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831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83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833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834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835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836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83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83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83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84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841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84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843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844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845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846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84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84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84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85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559266" y="1887780"/>
            <a:ext cx="3411288" cy="381894"/>
            <a:chOff x="3911191" y="1558847"/>
            <a:chExt cx="4548384" cy="509192"/>
          </a:xfrm>
        </p:grpSpPr>
        <p:sp>
          <p:nvSpPr>
            <p:cNvPr id="45" name="CaixaDeTexto 44"/>
            <p:cNvSpPr txBox="1"/>
            <p:nvPr/>
          </p:nvSpPr>
          <p:spPr>
            <a:xfrm>
              <a:off x="4512771" y="1627154"/>
              <a:ext cx="3946804" cy="359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r>
                <a:rPr lang="pt-BR" sz="2400" b="1" dirty="0"/>
                <a:t>4.226.634</a:t>
              </a:r>
              <a:r>
                <a:rPr lang="pt-BR" sz="2100" b="1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pt-BR" sz="1500" b="1" dirty="0"/>
                <a:t>Potenciais Empreendedores</a:t>
              </a:r>
              <a:endParaRPr lang="pt-BR" sz="1350" b="1" dirty="0"/>
            </a:p>
          </p:txBody>
        </p:sp>
        <p:pic>
          <p:nvPicPr>
            <p:cNvPr id="46" name="Picture 4" descr="Imagem relacionada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191" y="1558847"/>
              <a:ext cx="509192" cy="509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upo 46"/>
          <p:cNvGrpSpPr/>
          <p:nvPr/>
        </p:nvGrpSpPr>
        <p:grpSpPr>
          <a:xfrm>
            <a:off x="750213" y="2946366"/>
            <a:ext cx="3060188" cy="511243"/>
            <a:chOff x="1726644" y="2252753"/>
            <a:chExt cx="4080250" cy="681657"/>
          </a:xfrm>
        </p:grpSpPr>
        <p:pic>
          <p:nvPicPr>
            <p:cNvPr id="48" name="Picture 6" descr="Resultado de imagem para professor Ã­cone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25"/>
            <a:stretch/>
          </p:blipFill>
          <p:spPr bwMode="auto">
            <a:xfrm>
              <a:off x="1726644" y="2252753"/>
              <a:ext cx="714881" cy="681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aixaDeTexto 48"/>
            <p:cNvSpPr txBox="1"/>
            <p:nvPr/>
          </p:nvSpPr>
          <p:spPr>
            <a:xfrm>
              <a:off x="2559078" y="2451188"/>
              <a:ext cx="3247816" cy="2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r>
                <a:rPr lang="pt-BR" sz="2400" b="1" dirty="0"/>
                <a:t>165.498 </a:t>
              </a:r>
            </a:p>
            <a:p>
              <a:r>
                <a:rPr lang="pt-BR" sz="1500" b="1" dirty="0"/>
                <a:t>Professores Capacitados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60643" y="3991801"/>
            <a:ext cx="3013904" cy="406359"/>
            <a:chOff x="1930042" y="2689239"/>
            <a:chExt cx="4018538" cy="541812"/>
          </a:xfrm>
        </p:grpSpPr>
        <p:pic>
          <p:nvPicPr>
            <p:cNvPr id="51" name="Picture 8" descr="Resultado de imagem para escola Ã­cone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0" b="11496"/>
            <a:stretch/>
          </p:blipFill>
          <p:spPr bwMode="auto">
            <a:xfrm>
              <a:off x="1930042" y="2689239"/>
              <a:ext cx="704445" cy="54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CaixaDeTexto 66"/>
            <p:cNvSpPr txBox="1"/>
            <p:nvPr/>
          </p:nvSpPr>
          <p:spPr>
            <a:xfrm>
              <a:off x="2700764" y="2825982"/>
              <a:ext cx="3247816" cy="357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1pPr>
              <a:lvl2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2pPr>
              <a:lvl3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3pPr>
              <a:lvl4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4pPr>
              <a:lvl5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5pPr>
              <a:lvl6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6pPr>
              <a:lvl7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7pPr>
              <a:lvl8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8pPr>
              <a:lvl9pPr>
                <a:buClr>
                  <a:srgbClr val="39C0BA"/>
                </a:buClr>
                <a:buSzPts val="3000"/>
                <a:buFont typeface="Quicksand"/>
                <a:buNone/>
                <a:defRPr sz="3000">
                  <a:solidFill>
                    <a:srgbClr val="39C0BA"/>
                  </a:solidFill>
                  <a:latin typeface="Quicksand"/>
                  <a:ea typeface="Quicksand"/>
                  <a:cs typeface="Quicksand"/>
                  <a:sym typeface="Quicksand"/>
                </a:defRPr>
              </a:lvl9pPr>
            </a:lstStyle>
            <a:p>
              <a:r>
                <a:rPr lang="pt-BR" sz="2400" b="1" dirty="0"/>
                <a:t>9.114</a:t>
              </a:r>
            </a:p>
            <a:p>
              <a:r>
                <a:rPr lang="pt-BR" sz="1500" b="1" dirty="0"/>
                <a:t>Instituições Parceiras</a:t>
              </a:r>
            </a:p>
          </p:txBody>
        </p:sp>
      </p:grp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366718697"/>
              </p:ext>
            </p:extLst>
          </p:nvPr>
        </p:nvGraphicFramePr>
        <p:xfrm>
          <a:off x="3562712" y="1454857"/>
          <a:ext cx="5103259" cy="298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6900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Produtos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grpSp>
        <p:nvGrpSpPr>
          <p:cNvPr id="13" name="Shape 579"/>
          <p:cNvGrpSpPr/>
          <p:nvPr/>
        </p:nvGrpSpPr>
        <p:grpSpPr>
          <a:xfrm>
            <a:off x="261563" y="575677"/>
            <a:ext cx="478283" cy="399995"/>
            <a:chOff x="1934025" y="1001650"/>
            <a:chExt cx="415300" cy="355600"/>
          </a:xfrm>
        </p:grpSpPr>
        <p:sp>
          <p:nvSpPr>
            <p:cNvPr id="14" name="Shape 58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58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58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583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/>
          <a:srcRect l="20863" t="14301" r="20862"/>
          <a:stretch>
            <a:fillRect/>
          </a:stretch>
        </p:blipFill>
        <p:spPr bwMode="auto">
          <a:xfrm>
            <a:off x="3132101" y="1984447"/>
            <a:ext cx="2631858" cy="315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268625" y="1684237"/>
            <a:ext cx="269875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Para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EDUCADOR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:</a:t>
            </a:r>
          </a:p>
          <a:p>
            <a:pPr>
              <a:lnSpc>
                <a:spcPct val="85000"/>
              </a:lnSpc>
              <a:defRPr/>
            </a:pPr>
            <a:endParaRPr lang="en-US" sz="20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Capacitação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85000"/>
              </a:lnSpc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Formação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Continuada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85000"/>
              </a:lnSpc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85000"/>
              </a:lnSpc>
              <a:buFontTx/>
              <a:buChar char="-"/>
              <a:defRPr/>
            </a:pPr>
            <a:endParaRPr lang="pt-BR" sz="2000" dirty="0">
              <a:latin typeface="Trebuchet MS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39846" y="1684237"/>
            <a:ext cx="2359701" cy="332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endParaRPr lang="en-US" sz="20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85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Para</a:t>
            </a:r>
            <a:r>
              <a:rPr lang="en-US" sz="20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ESTUDANTE</a:t>
            </a:r>
            <a:r>
              <a:rPr lang="en-US" sz="20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:</a:t>
            </a:r>
          </a:p>
          <a:p>
            <a:pPr>
              <a:lnSpc>
                <a:spcPct val="85000"/>
              </a:lnSpc>
              <a:defRPr/>
            </a:pPr>
            <a:endParaRPr lang="en-US" sz="20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Cursos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Disciplinas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Eventos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Palestras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Jogos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lnSpc>
                <a:spcPct val="85000"/>
              </a:lnSpc>
              <a:defRPr/>
            </a:pPr>
            <a:endParaRPr lang="en-US" dirty="0">
              <a:latin typeface="Trebuchet MS" pitchFamily="34" charset="0"/>
            </a:endParaRPr>
          </a:p>
          <a:p>
            <a:pPr>
              <a:lnSpc>
                <a:spcPct val="85000"/>
              </a:lnSpc>
              <a:defRPr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26" name="Forma livre 25"/>
          <p:cNvSpPr/>
          <p:nvPr/>
        </p:nvSpPr>
        <p:spPr>
          <a:xfrm flipH="1">
            <a:off x="2231197" y="2169735"/>
            <a:ext cx="1373237" cy="2466765"/>
          </a:xfrm>
          <a:custGeom>
            <a:avLst/>
            <a:gdLst>
              <a:gd name="connsiteX0" fmla="*/ 0 w 2873829"/>
              <a:gd name="connsiteY0" fmla="*/ 0 h 2278743"/>
              <a:gd name="connsiteX1" fmla="*/ 1364343 w 2873829"/>
              <a:gd name="connsiteY1" fmla="*/ 0 h 2278743"/>
              <a:gd name="connsiteX2" fmla="*/ 1364343 w 2873829"/>
              <a:gd name="connsiteY2" fmla="*/ 2278743 h 2278743"/>
              <a:gd name="connsiteX3" fmla="*/ 2873829 w 2873829"/>
              <a:gd name="connsiteY3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2278743">
                <a:moveTo>
                  <a:pt x="0" y="0"/>
                </a:moveTo>
                <a:lnTo>
                  <a:pt x="1364343" y="0"/>
                </a:lnTo>
                <a:lnTo>
                  <a:pt x="1364343" y="2278743"/>
                </a:lnTo>
                <a:lnTo>
                  <a:pt x="2873829" y="2278743"/>
                </a:lnTo>
              </a:path>
            </a:pathLst>
          </a:custGeom>
          <a:noFill/>
          <a:ln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31" name="Elipse 30"/>
          <p:cNvSpPr/>
          <p:nvPr/>
        </p:nvSpPr>
        <p:spPr>
          <a:xfrm flipH="1">
            <a:off x="3382915" y="2169735"/>
            <a:ext cx="521263" cy="5715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 flipH="1">
            <a:off x="4756152" y="1984447"/>
            <a:ext cx="521263" cy="5715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34" name="Forma livre 33"/>
          <p:cNvSpPr/>
          <p:nvPr/>
        </p:nvSpPr>
        <p:spPr>
          <a:xfrm>
            <a:off x="5055895" y="1984447"/>
            <a:ext cx="1560038" cy="1598725"/>
          </a:xfrm>
          <a:custGeom>
            <a:avLst/>
            <a:gdLst>
              <a:gd name="connsiteX0" fmla="*/ 0 w 2873829"/>
              <a:gd name="connsiteY0" fmla="*/ 0 h 2278743"/>
              <a:gd name="connsiteX1" fmla="*/ 1364343 w 2873829"/>
              <a:gd name="connsiteY1" fmla="*/ 0 h 2278743"/>
              <a:gd name="connsiteX2" fmla="*/ 1364343 w 2873829"/>
              <a:gd name="connsiteY2" fmla="*/ 2278743 h 2278743"/>
              <a:gd name="connsiteX3" fmla="*/ 2873829 w 2873829"/>
              <a:gd name="connsiteY3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2278743">
                <a:moveTo>
                  <a:pt x="0" y="0"/>
                </a:moveTo>
                <a:lnTo>
                  <a:pt x="1364343" y="0"/>
                </a:lnTo>
                <a:lnTo>
                  <a:pt x="1364343" y="2278743"/>
                </a:lnTo>
                <a:lnTo>
                  <a:pt x="2873829" y="2278743"/>
                </a:lnTo>
              </a:path>
            </a:pathLst>
          </a:custGeom>
          <a:noFill/>
          <a:ln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82" y="4642767"/>
            <a:ext cx="550668" cy="306660"/>
          </a:xfrm>
          <a:prstGeom prst="rect">
            <a:avLst/>
          </a:prstGeom>
        </p:spPr>
      </p:pic>
      <p:sp>
        <p:nvSpPr>
          <p:cNvPr id="15" name="Shape 465"/>
          <p:cNvSpPr txBox="1">
            <a:spLocks/>
          </p:cNvSpPr>
          <p:nvPr/>
        </p:nvSpPr>
        <p:spPr>
          <a:xfrm>
            <a:off x="1942800" y="6760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pt-BR" dirty="0">
                <a:solidFill>
                  <a:srgbClr val="3F5378"/>
                </a:solidFill>
              </a:rPr>
              <a:t>Ensino Médio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817" y="1090431"/>
            <a:ext cx="194468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864" y="1072968"/>
            <a:ext cx="19669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70" y="1090431"/>
            <a:ext cx="1944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963251" y="4023356"/>
            <a:ext cx="1086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pt-BR" dirty="0"/>
              <a:t>70h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121015" y="4044659"/>
            <a:ext cx="1086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pt-BR" dirty="0"/>
              <a:t>12h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496022" y="4070531"/>
            <a:ext cx="10865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</a:defRPr>
            </a:lvl1pPr>
            <a:lvl2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r>
              <a:rPr lang="pt-BR" dirty="0"/>
              <a:t>20h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8442"/>
            <a:ext cx="1385978" cy="2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288</Words>
  <Application>Microsoft Office PowerPoint</Application>
  <PresentationFormat>Apresentação na tela (16:9)</PresentationFormat>
  <Paragraphs>86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5" baseType="lpstr">
      <vt:lpstr>Roboto Condensed</vt:lpstr>
      <vt:lpstr>Lucida Handwriting</vt:lpstr>
      <vt:lpstr>Trebuchet MS</vt:lpstr>
      <vt:lpstr>Bauhaus 93</vt:lpstr>
      <vt:lpstr>Wingdings</vt:lpstr>
      <vt:lpstr>Brush Script MT</vt:lpstr>
      <vt:lpstr>Roboto Condensed Light</vt:lpstr>
      <vt:lpstr>Quicksand</vt:lpstr>
      <vt:lpstr>Agency FB</vt:lpstr>
      <vt:lpstr>Arial</vt:lpstr>
      <vt:lpstr>Arvo</vt:lpstr>
      <vt:lpstr>Salerio template</vt:lpstr>
      <vt:lpstr>Apresentação do PowerPoint</vt:lpstr>
      <vt:lpstr>Por que ensinar EMPREENDEDORISMO?</vt:lpstr>
      <vt:lpstr>Apresentação do PowerPoint</vt:lpstr>
      <vt:lpstr>A Estrutura do Programa PNEE</vt:lpstr>
      <vt:lpstr>Atuação do SEBRAE</vt:lpstr>
      <vt:lpstr>Onde estamos?</vt:lpstr>
      <vt:lpstr>PNEE – Atendimentos 2013/2018</vt:lpstr>
      <vt:lpstr>Produtos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Clevysson de Alencar Alves do Nascimento</dc:creator>
  <cp:lastModifiedBy>Rejane Botelho Parente Risuenho</cp:lastModifiedBy>
  <cp:revision>72</cp:revision>
  <dcterms:modified xsi:type="dcterms:W3CDTF">2019-07-04T11:34:23Z</dcterms:modified>
</cp:coreProperties>
</file>