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6" r:id="rId3"/>
    <p:sldId id="279" r:id="rId4"/>
    <p:sldId id="260" r:id="rId5"/>
    <p:sldId id="276" r:id="rId6"/>
    <p:sldId id="278" r:id="rId7"/>
    <p:sldId id="287" r:id="rId8"/>
    <p:sldId id="285" r:id="rId9"/>
    <p:sldId id="273" r:id="rId10"/>
    <p:sldId id="272" r:id="rId11"/>
    <p:sldId id="275" r:id="rId12"/>
    <p:sldId id="271" r:id="rId13"/>
    <p:sldId id="283" r:id="rId14"/>
    <p:sldId id="284" r:id="rId15"/>
    <p:sldId id="282" r:id="rId16"/>
  </p:sldIdLst>
  <p:sldSz cx="12192000" cy="6858000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366469816273005E-2"/>
          <c:y val="3.4335875984252001E-2"/>
          <c:w val="0.93363352672164057"/>
          <c:h val="0.75736146653543368"/>
        </c:manualLayout>
      </c:layout>
      <c:areaChart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Terra + Pós-Sal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Lbls>
            <c:dLbl>
              <c:idx val="0"/>
              <c:layout>
                <c:manualLayout>
                  <c:x val="2.1832038051695153E-2"/>
                  <c:y val="3.75155157674449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43-4A1B-8FD2-B4DBA728CC1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43-4A1B-8FD2-B4DBA728CC1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43-4A1B-8FD2-B4DBA728CC1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43-4A1B-8FD2-B4DBA728CC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43-4A1B-8FD2-B4DBA728CC1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43-4A1B-8FD2-B4DBA728CC1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43-4A1B-8FD2-B4DBA728CC1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43-4A1B-8FD2-B4DBA728CC1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43-4A1B-8FD2-B4DBA728CC1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43-4A1B-8FD2-B4DBA728CC1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43-4A1B-8FD2-B4DBA728CC14}"/>
                </c:ext>
              </c:extLst>
            </c:dLbl>
            <c:dLbl>
              <c:idx val="11"/>
              <c:layout>
                <c:manualLayout>
                  <c:x val="-1.964883424652565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43-4A1B-8FD2-B4DBA728CC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Plan1!$A$2:$A$13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Plan1!$B$2:$B$13</c:f>
              <c:numCache>
                <c:formatCode>0.0</c:formatCode>
                <c:ptCount val="12"/>
                <c:pt idx="0">
                  <c:v>1.1602119546041518</c:v>
                </c:pt>
                <c:pt idx="1">
                  <c:v>1.1883708824428827</c:v>
                </c:pt>
                <c:pt idx="2">
                  <c:v>1.1774644530391787</c:v>
                </c:pt>
                <c:pt idx="3">
                  <c:v>1.1930671366791428</c:v>
                </c:pt>
                <c:pt idx="4">
                  <c:v>1.2773706677593601</c:v>
                </c:pt>
                <c:pt idx="5">
                  <c:v>1.2407013253636476</c:v>
                </c:pt>
                <c:pt idx="6">
                  <c:v>1.1920525288472748</c:v>
                </c:pt>
                <c:pt idx="7">
                  <c:v>1.1640124350980732</c:v>
                </c:pt>
                <c:pt idx="8">
                  <c:v>1.1294511606982676</c:v>
                </c:pt>
                <c:pt idx="9">
                  <c:v>1.127953381816436</c:v>
                </c:pt>
                <c:pt idx="10">
                  <c:v>1.135339444606176</c:v>
                </c:pt>
                <c:pt idx="11">
                  <c:v>1.1695187514635643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43-4A1B-8FD2-B4DBA728CC1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Pré-Sal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Lbls>
            <c:dLbl>
              <c:idx val="0"/>
              <c:layout>
                <c:manualLayout>
                  <c:x val="2.1832038051695153E-2"/>
                  <c:y val="-6.8777651048357683E-1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b="1" dirty="0" smtClean="0">
                        <a:solidFill>
                          <a:schemeClr val="bg1"/>
                        </a:solidFill>
                      </a:rPr>
                      <a:t>1,6</a:t>
                    </a:r>
                    <a:endParaRPr lang="en-US" sz="12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43-4A1B-8FD2-B4DBA728CC1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43-4A1B-8FD2-B4DBA728CC1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43-4A1B-8FD2-B4DBA728CC1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B43-4A1B-8FD2-B4DBA728CC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B43-4A1B-8FD2-B4DBA728CC1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43-4A1B-8FD2-B4DBA728CC1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43-4A1B-8FD2-B4DBA728CC1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B43-4A1B-8FD2-B4DBA728CC1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B43-4A1B-8FD2-B4DBA728CC1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43-4A1B-8FD2-B4DBA728CC1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B43-4A1B-8FD2-B4DBA728CC14}"/>
                </c:ext>
              </c:extLst>
            </c:dLbl>
            <c:dLbl>
              <c:idx val="11"/>
              <c:layout>
                <c:manualLayout>
                  <c:x val="-1.9648834246525654E-2"/>
                  <c:y val="0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b="1" dirty="0" smtClean="0">
                        <a:solidFill>
                          <a:schemeClr val="bg1"/>
                        </a:solidFill>
                      </a:rPr>
                      <a:t>4,2</a:t>
                    </a:r>
                    <a:endParaRPr lang="en-US" sz="12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B43-4A1B-8FD2-B4DBA728CC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Plan1!$A$2:$A$13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Plan1!$C$2:$C$13</c:f>
              <c:numCache>
                <c:formatCode>0.0</c:formatCode>
                <c:ptCount val="12"/>
                <c:pt idx="0">
                  <c:v>1.6623623931942795</c:v>
                </c:pt>
                <c:pt idx="1">
                  <c:v>2.0506912358567546</c:v>
                </c:pt>
                <c:pt idx="2">
                  <c:v>2.2527199730114416</c:v>
                </c:pt>
                <c:pt idx="3">
                  <c:v>2.4446865416765791</c:v>
                </c:pt>
                <c:pt idx="4">
                  <c:v>2.496118598237385</c:v>
                </c:pt>
                <c:pt idx="5">
                  <c:v>2.8224860968757737</c:v>
                </c:pt>
                <c:pt idx="6">
                  <c:v>3.2692668789750901</c:v>
                </c:pt>
                <c:pt idx="7">
                  <c:v>3.7923075741523973</c:v>
                </c:pt>
                <c:pt idx="8">
                  <c:v>4.1291803488284531</c:v>
                </c:pt>
                <c:pt idx="9">
                  <c:v>4.2746634901225296</c:v>
                </c:pt>
                <c:pt idx="10">
                  <c:v>4.3059417281411525</c:v>
                </c:pt>
                <c:pt idx="11">
                  <c:v>4.2760590121061028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B43-4A1B-8FD2-B4DBA728C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741904"/>
        <c:axId val="114742464"/>
      </c:areaChart>
      <c:lineChart>
        <c:grouping val="standard"/>
        <c:varyColors val="0"/>
        <c:ser>
          <c:idx val="2"/>
          <c:order val="2"/>
          <c:tx>
            <c:strRef>
              <c:f>Plan1!$D$1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B43-4A1B-8FD2-B4DBA728CC14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B43-4A1B-8FD2-B4DBA728CC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Plan1!$A$2:$A$13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Plan1!$D$2:$D$13</c:f>
              <c:numCache>
                <c:formatCode>0.0</c:formatCode>
                <c:ptCount val="12"/>
                <c:pt idx="0">
                  <c:v>2.8225743477984313</c:v>
                </c:pt>
                <c:pt idx="1">
                  <c:v>3.2390621182996373</c:v>
                </c:pt>
                <c:pt idx="2">
                  <c:v>3.4301844260506202</c:v>
                </c:pt>
                <c:pt idx="3">
                  <c:v>3.6377536783557218</c:v>
                </c:pt>
                <c:pt idx="4">
                  <c:v>3.7734892659967452</c:v>
                </c:pt>
                <c:pt idx="5">
                  <c:v>4.0631874222394213</c:v>
                </c:pt>
                <c:pt idx="6">
                  <c:v>4.4613194078223648</c:v>
                </c:pt>
                <c:pt idx="7">
                  <c:v>4.9563200092504704</c:v>
                </c:pt>
                <c:pt idx="8">
                  <c:v>5.2586315095267206</c:v>
                </c:pt>
                <c:pt idx="9">
                  <c:v>5.4026168719389656</c:v>
                </c:pt>
                <c:pt idx="10">
                  <c:v>5.4412811727473285</c:v>
                </c:pt>
                <c:pt idx="11">
                  <c:v>5.4455777635696672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2B43-4A1B-8FD2-B4DBA728C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741904"/>
        <c:axId val="114742464"/>
      </c:lineChart>
      <c:catAx>
        <c:axId val="11474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114742464"/>
        <c:crosses val="autoZero"/>
        <c:auto val="1"/>
        <c:lblAlgn val="ctr"/>
        <c:lblOffset val="100"/>
        <c:noMultiLvlLbl val="0"/>
      </c:catAx>
      <c:valAx>
        <c:axId val="1147424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114741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100" b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30625432098765426"/>
          <c:y val="0.3892435185185185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431709317585314"/>
          <c:y val="6.7335137795275588E-3"/>
          <c:w val="0.65011581364829529"/>
          <c:h val="0.97517372047244111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2286-4A34-B424-7F6447A80EF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2286-4A34-B424-7F6447A80EFD}"/>
              </c:ext>
            </c:extLst>
          </c:dPt>
          <c:dLbls>
            <c:dLbl>
              <c:idx val="0"/>
              <c:layout>
                <c:manualLayout>
                  <c:x val="9.4072222222222231E-3"/>
                  <c:y val="1.1759523809523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86-4A34-B424-7F6447A80EF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286-4A34-B424-7F6447A80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Terra e Pós-Sal</c:v>
                </c:pt>
                <c:pt idx="1">
                  <c:v>Pré-Sal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0.41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86-4A34-B424-7F6447A80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000" b="1">
          <a:latin typeface="Trebuchet MS" panose="020B060302020202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2030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30625432098765426"/>
          <c:y val="0.3892435185185185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431709317585314"/>
          <c:y val="6.7335137795275588E-3"/>
          <c:w val="0.65011581364829529"/>
          <c:h val="0.97517372047244111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6EE2-4547-B71F-BFEF9B82FA0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6EE2-4547-B71F-BFEF9B82FA0F}"/>
              </c:ext>
            </c:extLst>
          </c:dPt>
          <c:dLbls>
            <c:dLbl>
              <c:idx val="0"/>
              <c:layout>
                <c:manualLayout>
                  <c:x val="1.5679012345679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E2-4547-B71F-BFEF9B82FA0F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E2-4547-B71F-BFEF9B82F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Terra e Pós-Sal</c:v>
                </c:pt>
                <c:pt idx="1">
                  <c:v>Pré-Sal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E2-4547-B71F-BFEF9B82F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000" b="1">
          <a:latin typeface="Trebuchet MS" panose="020B060302020202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02236563369039E-2"/>
          <c:y val="3.4335875984252022E-2"/>
          <c:w val="0.93597763436630965"/>
          <c:h val="0.75736146653543401"/>
        </c:manualLayout>
      </c:layout>
      <c:areaChart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Produção Líquida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Lbls>
            <c:dLbl>
              <c:idx val="0"/>
              <c:layout>
                <c:manualLayout>
                  <c:x val="1.7133007109186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A4-4D2A-8DCF-6F1419632C8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A4-4D2A-8DCF-6F1419632C8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A4-4D2A-8DCF-6F1419632C8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A4-4D2A-8DCF-6F1419632C8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A4-4D2A-8DCF-6F1419632C8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A4-4D2A-8DCF-6F1419632C8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A4-4D2A-8DCF-6F1419632C8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A4-4D2A-8DCF-6F1419632C8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A4-4D2A-8DCF-6F1419632C8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A4-4D2A-8DCF-6F1419632C8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A4-4D2A-8DCF-6F1419632C87}"/>
                </c:ext>
              </c:extLst>
            </c:dLbl>
            <c:dLbl>
              <c:idx val="11"/>
              <c:layout>
                <c:manualLayout>
                  <c:x val="-2.3557884775131124E-2"/>
                  <c:y val="-1.36518728487128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A4-4D2A-8DCF-6F1419632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Plan1!$A$2:$A$13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Plan1!$B$2:$B$13</c:f>
              <c:numCache>
                <c:formatCode>0</c:formatCode>
                <c:ptCount val="12"/>
                <c:pt idx="0">
                  <c:v>72.913557175003874</c:v>
                </c:pt>
                <c:pt idx="1">
                  <c:v>77.752695634213339</c:v>
                </c:pt>
                <c:pt idx="2">
                  <c:v>73.443576540359047</c:v>
                </c:pt>
                <c:pt idx="3">
                  <c:v>71.13138591328952</c:v>
                </c:pt>
                <c:pt idx="4">
                  <c:v>69.691676003613395</c:v>
                </c:pt>
                <c:pt idx="5">
                  <c:v>68.192244386958563</c:v>
                </c:pt>
                <c:pt idx="6">
                  <c:v>74.218940117351593</c:v>
                </c:pt>
                <c:pt idx="7">
                  <c:v>88.56724975652179</c:v>
                </c:pt>
                <c:pt idx="8">
                  <c:v>106.65207907596934</c:v>
                </c:pt>
                <c:pt idx="9">
                  <c:v>129.31296012134726</c:v>
                </c:pt>
                <c:pt idx="10">
                  <c:v>154.04557081940072</c:v>
                </c:pt>
                <c:pt idx="11">
                  <c:v>165.97697985364553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4A4-4D2A-8DCF-6F1419632C8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Injeção, Consumo em E&amp;P, Queimas e Perdas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Lbls>
            <c:dLbl>
              <c:idx val="0"/>
              <c:layout>
                <c:manualLayout>
                  <c:x val="1.9274632997834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A4-4D2A-8DCF-6F1419632C8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A4-4D2A-8DCF-6F1419632C8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A4-4D2A-8DCF-6F1419632C8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4A4-4D2A-8DCF-6F1419632C8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4A4-4D2A-8DCF-6F1419632C8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4A4-4D2A-8DCF-6F1419632C8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4A4-4D2A-8DCF-6F1419632C8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4A4-4D2A-8DCF-6F1419632C8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4A4-4D2A-8DCF-6F1419632C8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4A4-4D2A-8DCF-6F1419632C8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4A4-4D2A-8DCF-6F1419632C87}"/>
                </c:ext>
              </c:extLst>
            </c:dLbl>
            <c:dLbl>
              <c:idx val="11"/>
              <c:layout>
                <c:manualLayout>
                  <c:x val="-1.927463299783443E-2"/>
                  <c:y val="3.41296821217820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4A4-4D2A-8DCF-6F1419632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Plan1!$A$2:$A$13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Plan1!$C$2:$C$13</c:f>
              <c:numCache>
                <c:formatCode>0</c:formatCode>
                <c:ptCount val="12"/>
                <c:pt idx="0">
                  <c:v>42.410626463392177</c:v>
                </c:pt>
                <c:pt idx="1">
                  <c:v>51.140442814526764</c:v>
                </c:pt>
                <c:pt idx="2">
                  <c:v>54.915134416731647</c:v>
                </c:pt>
                <c:pt idx="3">
                  <c:v>57.549067971153633</c:v>
                </c:pt>
                <c:pt idx="4">
                  <c:v>59.927638192334086</c:v>
                </c:pt>
                <c:pt idx="5">
                  <c:v>65.828687517744285</c:v>
                </c:pt>
                <c:pt idx="6">
                  <c:v>72.633027254950832</c:v>
                </c:pt>
                <c:pt idx="7">
                  <c:v>81.677098403333275</c:v>
                </c:pt>
                <c:pt idx="8">
                  <c:v>89.193681982981133</c:v>
                </c:pt>
                <c:pt idx="9">
                  <c:v>94.357267398309943</c:v>
                </c:pt>
                <c:pt idx="10">
                  <c:v>97.859553230706638</c:v>
                </c:pt>
                <c:pt idx="11">
                  <c:v>99.081336653485693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54A4-4D2A-8DCF-6F1419632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660512"/>
        <c:axId val="216661072"/>
      </c:areaChart>
      <c:lineChart>
        <c:grouping val="standard"/>
        <c:varyColors val="0"/>
        <c:ser>
          <c:idx val="3"/>
          <c:order val="2"/>
          <c:tx>
            <c:strRef>
              <c:f>Plan1!$D$1</c:f>
              <c:strCache>
                <c:ptCount val="1"/>
                <c:pt idx="0">
                  <c:v>Produção Bruta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4A4-4D2A-8DCF-6F1419632C87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4A4-4D2A-8DCF-6F1419632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Plan1!$D$2:$D$13</c:f>
              <c:numCache>
                <c:formatCode>0</c:formatCode>
                <c:ptCount val="12"/>
                <c:pt idx="0">
                  <c:v>115.32418363839605</c:v>
                </c:pt>
                <c:pt idx="1">
                  <c:v>128.8931384487401</c:v>
                </c:pt>
                <c:pt idx="2">
                  <c:v>128.35871095709069</c:v>
                </c:pt>
                <c:pt idx="3">
                  <c:v>128.68045388444315</c:v>
                </c:pt>
                <c:pt idx="4">
                  <c:v>129.61931419594748</c:v>
                </c:pt>
                <c:pt idx="5">
                  <c:v>134.02093190470285</c:v>
                </c:pt>
                <c:pt idx="6">
                  <c:v>146.85196737230243</c:v>
                </c:pt>
                <c:pt idx="7">
                  <c:v>170.24434815985506</c:v>
                </c:pt>
                <c:pt idx="8">
                  <c:v>195.84576105895047</c:v>
                </c:pt>
                <c:pt idx="9">
                  <c:v>223.6702275196572</c:v>
                </c:pt>
                <c:pt idx="10">
                  <c:v>251.90512405010736</c:v>
                </c:pt>
                <c:pt idx="11">
                  <c:v>265.05831650713122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54A4-4D2A-8DCF-6F1419632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660512"/>
        <c:axId val="216661072"/>
      </c:lineChart>
      <c:catAx>
        <c:axId val="21666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pt-BR"/>
          </a:p>
        </c:txPr>
        <c:crossAx val="216661072"/>
        <c:crosses val="autoZero"/>
        <c:auto val="1"/>
        <c:lblAlgn val="ctr"/>
        <c:lblOffset val="100"/>
        <c:noMultiLvlLbl val="0"/>
      </c:catAx>
      <c:valAx>
        <c:axId val="2166610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pt-BR"/>
          </a:p>
        </c:txPr>
        <c:crossAx val="216660512"/>
        <c:crosses val="autoZero"/>
        <c:crossBetween val="between"/>
        <c:majorUnit val="50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29057530864197528"/>
          <c:y val="0.3892435185185185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431709317585322"/>
          <c:y val="6.7335137795275623E-3"/>
          <c:w val="0.65011581364829607"/>
          <c:h val="0.97517372047244111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AF00-4A1E-8DB3-EF95E9DDD7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AF00-4A1E-8DB3-EF95E9DDD7E6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00-4A1E-8DB3-EF95E9DDD7E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F00-4A1E-8DB3-EF95E9DDD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Produção Líquida</c:v>
                </c:pt>
                <c:pt idx="1">
                  <c:v>Injeção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00-4A1E-8DB3-EF95E9DDD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000" b="1">
          <a:latin typeface="Trebuchet MS" panose="020B0603020202020204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2030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2984148148148148"/>
          <c:y val="0.3774842592592592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431709317585322"/>
          <c:y val="6.7335137795275623E-3"/>
          <c:w val="0.65011581364829607"/>
          <c:h val="0.97517372047244111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F876-4013-A2CD-C797D91825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F876-4013-A2CD-C797D918254A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76-4013-A2CD-C797D918254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876-4013-A2CD-C797D9182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Produção Líquida</c:v>
                </c:pt>
                <c:pt idx="1">
                  <c:v>Injeção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76-4013-A2CD-C797D9182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000" b="1">
          <a:latin typeface="Trebuchet MS" panose="020B0603020202020204" pitchFamily="34" charset="0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8FEA8-8720-4FF0-A5F1-A9595DE45E3E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9F7B9-B505-43F4-A7E3-1FA986083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0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00B5-1A95-4BAD-BB79-FE6725F62C3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36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00B5-1A95-4BAD-BB79-FE6725F62C3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82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00B5-1A95-4BAD-BB79-FE6725F62C3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07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00B5-1A95-4BAD-BB79-FE6725F62C3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34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9F7B9-B505-43F4-A7E3-1FA986083CD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82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7"/>
          <p:cNvSpPr/>
          <p:nvPr userDrawn="1"/>
        </p:nvSpPr>
        <p:spPr>
          <a:xfrm rot="10800000" flipH="1" flipV="1">
            <a:off x="0" y="0"/>
            <a:ext cx="12191999" cy="6858001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  <a:gd name="connsiteX0" fmla="*/ 0 w 13271157"/>
              <a:gd name="connsiteY0" fmla="*/ 6742280 h 6742280"/>
              <a:gd name="connsiteX1" fmla="*/ 0 w 13271157"/>
              <a:gd name="connsiteY1" fmla="*/ 0 h 6742280"/>
              <a:gd name="connsiteX2" fmla="*/ 13271157 w 13271157"/>
              <a:gd name="connsiteY2" fmla="*/ 6729923 h 6742280"/>
              <a:gd name="connsiteX3" fmla="*/ 0 w 13271157"/>
              <a:gd name="connsiteY3" fmla="*/ 6742280 h 6742280"/>
              <a:gd name="connsiteX0" fmla="*/ 0 w 11054556"/>
              <a:gd name="connsiteY0" fmla="*/ 6742280 h 6742280"/>
              <a:gd name="connsiteX1" fmla="*/ 0 w 11054556"/>
              <a:gd name="connsiteY1" fmla="*/ 0 h 6742280"/>
              <a:gd name="connsiteX2" fmla="*/ 11054556 w 11054556"/>
              <a:gd name="connsiteY2" fmla="*/ 6741526 h 6742280"/>
              <a:gd name="connsiteX3" fmla="*/ 0 w 11054556"/>
              <a:gd name="connsiteY3" fmla="*/ 6742280 h 674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4556" h="6742280">
                <a:moveTo>
                  <a:pt x="0" y="6742280"/>
                </a:moveTo>
                <a:lnTo>
                  <a:pt x="0" y="0"/>
                </a:lnTo>
                <a:lnTo>
                  <a:pt x="11054556" y="6741526"/>
                </a:lnTo>
                <a:lnTo>
                  <a:pt x="0" y="6742280"/>
                </a:lnTo>
                <a:close/>
              </a:path>
            </a:pathLst>
          </a:custGeom>
          <a:solidFill>
            <a:srgbClr val="172949">
              <a:alpha val="8470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332279" y="4976404"/>
            <a:ext cx="2048698" cy="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3"/>
          <p:cNvSpPr>
            <a:spLocks noGrp="1"/>
          </p:cNvSpPr>
          <p:nvPr>
            <p:ph type="title" hasCustomPrompt="1"/>
          </p:nvPr>
        </p:nvSpPr>
        <p:spPr>
          <a:xfrm>
            <a:off x="218944" y="3884515"/>
            <a:ext cx="6993855" cy="1035617"/>
          </a:xfrm>
          <a:prstGeom prst="rect">
            <a:avLst/>
          </a:prstGeom>
        </p:spPr>
        <p:txBody>
          <a:bodyPr/>
          <a:lstStyle>
            <a:lvl1pPr>
              <a:defRPr sz="3600" b="1" baseline="0"/>
            </a:lvl1pPr>
          </a:lstStyle>
          <a:p>
            <a:r>
              <a:rPr lang="pt-BR" sz="36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DIGITE O TÍTULO DA APRESENTAÇÃO AQUI</a:t>
            </a:r>
            <a:endParaRPr lang="pt-BR" sz="36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0" hasCustomPrompt="1"/>
          </p:nvPr>
        </p:nvSpPr>
        <p:spPr>
          <a:xfrm>
            <a:off x="228469" y="5130506"/>
            <a:ext cx="698433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Raleway ExtraLight" panose="020B03030301010600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Nullam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orci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diam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,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pretium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sit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amet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ipsum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sit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amet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,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sagittis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vulputate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augue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.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Nulla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pulvinar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porttitor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nisl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, ac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efficitur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600" b="0" i="0" kern="1200" dirty="0" err="1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tellus</a:t>
            </a:r>
            <a:r>
              <a:rPr lang="pt-BR" sz="1600" b="0" i="0" kern="1200" dirty="0" smtClean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.</a:t>
            </a:r>
            <a:endParaRPr lang="pt-BR" sz="1600" dirty="0">
              <a:solidFill>
                <a:schemeClr val="bg1"/>
              </a:solidFill>
              <a:latin typeface="Raleway ExtraLight" panose="020B0303030101060003" pitchFamily="34" charset="0"/>
            </a:endParaRPr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sz="quarter" idx="11" hasCustomPrompt="1"/>
          </p:nvPr>
        </p:nvSpPr>
        <p:spPr>
          <a:xfrm>
            <a:off x="242149" y="3641189"/>
            <a:ext cx="6970650" cy="2719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algn="l"/>
            <a:r>
              <a:rPr lang="pt-BR" sz="1200" dirty="0" smtClean="0">
                <a:effectLst/>
              </a:rPr>
              <a:t>SECRETARIA DE PETRÓLEO, GÁS NATURAL E BIOCOMBUSTÍVEIS</a:t>
            </a:r>
          </a:p>
        </p:txBody>
      </p:sp>
      <p:sp>
        <p:nvSpPr>
          <p:cNvPr id="7" name="Triângulo Retângulo 7"/>
          <p:cNvSpPr/>
          <p:nvPr userDrawn="1"/>
        </p:nvSpPr>
        <p:spPr>
          <a:xfrm flipH="1">
            <a:off x="7067549" y="4772025"/>
            <a:ext cx="5124446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5984061"/>
            <a:ext cx="3196862" cy="6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6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0" y="0"/>
            <a:ext cx="12192000" cy="6875417"/>
          </a:xfrm>
          <a:prstGeom prst="rect">
            <a:avLst/>
          </a:prstGeom>
          <a:solidFill>
            <a:srgbClr val="172949">
              <a:alpha val="85098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riângulo Retângulo 7"/>
          <p:cNvSpPr/>
          <p:nvPr userDrawn="1"/>
        </p:nvSpPr>
        <p:spPr>
          <a:xfrm flipH="1">
            <a:off x="7067549" y="4772025"/>
            <a:ext cx="5124446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5984061"/>
            <a:ext cx="3196862" cy="609373"/>
          </a:xfrm>
          <a:prstGeom prst="rect">
            <a:avLst/>
          </a:prstGeom>
        </p:spPr>
      </p:pic>
      <p:sp>
        <p:nvSpPr>
          <p:cNvPr id="15" name="Retângulo 14"/>
          <p:cNvSpPr/>
          <p:nvPr userDrawn="1"/>
        </p:nvSpPr>
        <p:spPr>
          <a:xfrm>
            <a:off x="341804" y="1256763"/>
            <a:ext cx="2048698" cy="1076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524000"/>
            <a:ext cx="11612562" cy="4460060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1400">
                <a:latin typeface="Raleway" panose="020B0503030101060003" pitchFamily="34" charset="0"/>
              </a:defRPr>
            </a:lvl1pPr>
          </a:lstStyle>
          <a:p>
            <a:pPr lvl="0"/>
            <a:r>
              <a:rPr lang="pt-BR" dirty="0" err="1" smtClean="0"/>
              <a:t>Lorem</a:t>
            </a:r>
            <a:r>
              <a:rPr lang="pt-BR" dirty="0" smtClean="0"/>
              <a:t> ipsum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. </a:t>
            </a:r>
            <a:r>
              <a:rPr lang="pt-BR" dirty="0" err="1" smtClean="0"/>
              <a:t>Suspendisse</a:t>
            </a:r>
            <a:r>
              <a:rPr lang="pt-BR" dirty="0" smtClean="0"/>
              <a:t> quis </a:t>
            </a:r>
            <a:r>
              <a:rPr lang="pt-BR" dirty="0" err="1" smtClean="0"/>
              <a:t>mattis</a:t>
            </a:r>
            <a:r>
              <a:rPr lang="pt-BR" dirty="0" smtClean="0"/>
              <a:t> ante. </a:t>
            </a:r>
            <a:r>
              <a:rPr lang="pt-BR" dirty="0" err="1" smtClean="0"/>
              <a:t>Integer</a:t>
            </a:r>
            <a:r>
              <a:rPr lang="pt-BR" dirty="0" smtClean="0"/>
              <a:t> </a:t>
            </a:r>
            <a:r>
              <a:rPr lang="pt-BR" dirty="0" err="1" smtClean="0"/>
              <a:t>faucibus</a:t>
            </a:r>
            <a:r>
              <a:rPr lang="pt-BR" dirty="0" smtClean="0"/>
              <a:t> </a:t>
            </a:r>
            <a:r>
              <a:rPr lang="pt-BR" dirty="0" err="1" smtClean="0"/>
              <a:t>velit</a:t>
            </a:r>
            <a:r>
              <a:rPr lang="pt-BR" dirty="0" smtClean="0"/>
              <a:t> quis </a:t>
            </a:r>
            <a:r>
              <a:rPr lang="pt-BR" dirty="0" err="1" smtClean="0"/>
              <a:t>arcu</a:t>
            </a:r>
            <a:r>
              <a:rPr lang="pt-BR" dirty="0" smtClean="0"/>
              <a:t> </a:t>
            </a:r>
            <a:r>
              <a:rPr lang="pt-BR" dirty="0" err="1" smtClean="0"/>
              <a:t>pharetra</a:t>
            </a:r>
            <a:r>
              <a:rPr lang="pt-BR" dirty="0" smtClean="0"/>
              <a:t> </a:t>
            </a:r>
            <a:r>
              <a:rPr lang="pt-BR" dirty="0" err="1" smtClean="0"/>
              <a:t>vestibulum</a:t>
            </a:r>
            <a:r>
              <a:rPr lang="pt-BR" dirty="0" smtClean="0"/>
              <a:t>. </a:t>
            </a:r>
            <a:r>
              <a:rPr lang="pt-BR" dirty="0" err="1" smtClean="0"/>
              <a:t>Morbi</a:t>
            </a:r>
            <a:r>
              <a:rPr lang="pt-BR" dirty="0" smtClean="0"/>
              <a:t> </a:t>
            </a:r>
            <a:r>
              <a:rPr lang="pt-BR" dirty="0" err="1" smtClean="0"/>
              <a:t>laoreet</a:t>
            </a:r>
            <a:r>
              <a:rPr lang="pt-BR" dirty="0" smtClean="0"/>
              <a:t> est </a:t>
            </a:r>
            <a:r>
              <a:rPr lang="pt-BR" dirty="0" err="1" smtClean="0"/>
              <a:t>ligula</a:t>
            </a:r>
            <a:r>
              <a:rPr lang="pt-BR" dirty="0" smtClean="0"/>
              <a:t>,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rutrum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ornare</a:t>
            </a:r>
            <a:r>
              <a:rPr lang="pt-BR" dirty="0" smtClean="0"/>
              <a:t> vel. </a:t>
            </a:r>
            <a:r>
              <a:rPr lang="pt-BR" dirty="0" err="1" smtClean="0"/>
              <a:t>Donec</a:t>
            </a:r>
            <a:r>
              <a:rPr lang="pt-BR" dirty="0" smtClean="0"/>
              <a:t> </a:t>
            </a:r>
            <a:r>
              <a:rPr lang="pt-BR" dirty="0" err="1" smtClean="0"/>
              <a:t>pellentesque</a:t>
            </a:r>
            <a:r>
              <a:rPr lang="pt-BR" dirty="0" smtClean="0"/>
              <a:t> </a:t>
            </a:r>
            <a:r>
              <a:rPr lang="pt-BR" dirty="0" err="1" smtClean="0"/>
              <a:t>metus</a:t>
            </a:r>
            <a:r>
              <a:rPr lang="pt-BR" dirty="0" smtClean="0"/>
              <a:t> quis </a:t>
            </a:r>
            <a:r>
              <a:rPr lang="pt-BR" dirty="0" err="1" smtClean="0"/>
              <a:t>mauris</a:t>
            </a:r>
            <a:r>
              <a:rPr lang="pt-BR" dirty="0" smtClean="0"/>
              <a:t> </a:t>
            </a:r>
            <a:r>
              <a:rPr lang="pt-BR" dirty="0" err="1" smtClean="0"/>
              <a:t>congue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. </a:t>
            </a:r>
            <a:r>
              <a:rPr lang="pt-BR" dirty="0" err="1" smtClean="0"/>
              <a:t>Integer</a:t>
            </a:r>
            <a:r>
              <a:rPr lang="pt-BR" dirty="0" smtClean="0"/>
              <a:t> non </a:t>
            </a:r>
            <a:r>
              <a:rPr lang="pt-BR" dirty="0" err="1" smtClean="0"/>
              <a:t>lectus</a:t>
            </a:r>
            <a:r>
              <a:rPr lang="pt-BR" dirty="0" smtClean="0"/>
              <a:t> eu </a:t>
            </a:r>
            <a:r>
              <a:rPr lang="pt-BR" dirty="0" err="1" smtClean="0"/>
              <a:t>mauris</a:t>
            </a:r>
            <a:r>
              <a:rPr lang="pt-BR" dirty="0" smtClean="0"/>
              <a:t> </a:t>
            </a:r>
            <a:r>
              <a:rPr lang="pt-BR" dirty="0" err="1" smtClean="0"/>
              <a:t>viverra</a:t>
            </a:r>
            <a:r>
              <a:rPr lang="pt-BR" dirty="0" smtClean="0"/>
              <a:t> </a:t>
            </a:r>
            <a:r>
              <a:rPr lang="pt-BR" dirty="0" err="1" smtClean="0"/>
              <a:t>consequat</a:t>
            </a:r>
            <a:r>
              <a:rPr lang="pt-BR" dirty="0" smtClean="0"/>
              <a:t>. Nunc </a:t>
            </a:r>
            <a:r>
              <a:rPr lang="pt-BR" dirty="0" err="1" smtClean="0"/>
              <a:t>maximus</a:t>
            </a:r>
            <a:r>
              <a:rPr lang="pt-BR" dirty="0" smtClean="0"/>
              <a:t> a </a:t>
            </a:r>
            <a:r>
              <a:rPr lang="pt-BR" dirty="0" err="1" smtClean="0"/>
              <a:t>augue</a:t>
            </a:r>
            <a:r>
              <a:rPr lang="pt-BR" dirty="0" smtClean="0"/>
              <a:t> quis </a:t>
            </a:r>
            <a:r>
              <a:rPr lang="pt-BR" dirty="0" err="1" smtClean="0"/>
              <a:t>volutpat</a:t>
            </a:r>
            <a:r>
              <a:rPr lang="pt-BR" dirty="0" smtClean="0"/>
              <a:t>. Nam </a:t>
            </a:r>
            <a:r>
              <a:rPr lang="pt-BR" dirty="0" err="1" smtClean="0"/>
              <a:t>consectetur</a:t>
            </a:r>
            <a:r>
              <a:rPr lang="pt-BR" dirty="0" smtClean="0"/>
              <a:t> </a:t>
            </a:r>
            <a:r>
              <a:rPr lang="pt-BR" dirty="0" err="1" smtClean="0"/>
              <a:t>eleifend</a:t>
            </a:r>
            <a:r>
              <a:rPr lang="pt-BR" dirty="0" smtClean="0"/>
              <a:t> </a:t>
            </a:r>
            <a:r>
              <a:rPr lang="pt-BR" dirty="0" err="1" smtClean="0"/>
              <a:t>nisl</a:t>
            </a:r>
            <a:r>
              <a:rPr lang="pt-BR" dirty="0" smtClean="0"/>
              <a:t> </a:t>
            </a:r>
            <a:r>
              <a:rPr lang="pt-BR" dirty="0" err="1" smtClean="0"/>
              <a:t>bibendum</a:t>
            </a:r>
            <a:r>
              <a:rPr lang="pt-BR" dirty="0" smtClean="0"/>
              <a:t> </a:t>
            </a:r>
            <a:r>
              <a:rPr lang="pt-BR" dirty="0" err="1" smtClean="0"/>
              <a:t>condimentum</a:t>
            </a:r>
            <a:r>
              <a:rPr lang="pt-BR" dirty="0" smtClean="0"/>
              <a:t>. </a:t>
            </a:r>
            <a:r>
              <a:rPr lang="pt-BR" dirty="0" err="1" smtClean="0"/>
              <a:t>Suspendisse</a:t>
            </a:r>
            <a:r>
              <a:rPr lang="pt-BR" dirty="0" smtClean="0"/>
              <a:t> gravida, </a:t>
            </a:r>
            <a:r>
              <a:rPr lang="pt-BR" dirty="0" err="1" smtClean="0"/>
              <a:t>ligula</a:t>
            </a:r>
            <a:r>
              <a:rPr lang="pt-BR" dirty="0" smtClean="0"/>
              <a:t> quis </a:t>
            </a:r>
            <a:r>
              <a:rPr lang="pt-BR" dirty="0" err="1" smtClean="0"/>
              <a:t>iaculis</a:t>
            </a:r>
            <a:r>
              <a:rPr lang="pt-BR" dirty="0" smtClean="0"/>
              <a:t> </a:t>
            </a:r>
            <a:r>
              <a:rPr lang="pt-BR" dirty="0" err="1" smtClean="0"/>
              <a:t>aliquam</a:t>
            </a:r>
            <a:r>
              <a:rPr lang="pt-BR" dirty="0" smtClean="0"/>
              <a:t>, </a:t>
            </a:r>
            <a:r>
              <a:rPr lang="pt-BR" dirty="0" err="1" smtClean="0"/>
              <a:t>odio</a:t>
            </a:r>
            <a:r>
              <a:rPr lang="pt-BR" dirty="0" smtClean="0"/>
              <a:t> </a:t>
            </a:r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finibus</a:t>
            </a:r>
            <a:r>
              <a:rPr lang="pt-BR" dirty="0" smtClean="0"/>
              <a:t> </a:t>
            </a:r>
            <a:r>
              <a:rPr lang="pt-BR" dirty="0" err="1" smtClean="0"/>
              <a:t>odio</a:t>
            </a:r>
            <a:r>
              <a:rPr lang="pt-BR" dirty="0" smtClean="0"/>
              <a:t>, ut </a:t>
            </a:r>
            <a:r>
              <a:rPr lang="pt-BR" dirty="0" err="1" smtClean="0"/>
              <a:t>congue</a:t>
            </a:r>
            <a:r>
              <a:rPr lang="pt-BR" dirty="0" smtClean="0"/>
              <a:t> mi </a:t>
            </a:r>
            <a:r>
              <a:rPr lang="pt-BR" dirty="0" err="1" smtClean="0"/>
              <a:t>risus</a:t>
            </a:r>
            <a:r>
              <a:rPr lang="pt-BR" dirty="0" smtClean="0"/>
              <a:t> et </a:t>
            </a:r>
            <a:r>
              <a:rPr lang="pt-BR" dirty="0" err="1" smtClean="0"/>
              <a:t>eros</a:t>
            </a:r>
            <a:r>
              <a:rPr lang="pt-BR" dirty="0" smtClean="0"/>
              <a:t>. </a:t>
            </a:r>
            <a:r>
              <a:rPr lang="pt-BR" dirty="0" err="1" smtClean="0"/>
              <a:t>Suspendisse</a:t>
            </a:r>
            <a:r>
              <a:rPr lang="pt-BR" dirty="0" smtClean="0"/>
              <a:t> </a:t>
            </a:r>
            <a:r>
              <a:rPr lang="pt-BR" dirty="0" err="1" smtClean="0"/>
              <a:t>placerat</a:t>
            </a:r>
            <a:r>
              <a:rPr lang="pt-BR" dirty="0" smtClean="0"/>
              <a:t> libero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arcu</a:t>
            </a:r>
            <a:r>
              <a:rPr lang="pt-BR" dirty="0" smtClean="0"/>
              <a:t> </a:t>
            </a:r>
            <a:r>
              <a:rPr lang="pt-BR" dirty="0" err="1" smtClean="0"/>
              <a:t>fringilla</a:t>
            </a:r>
            <a:r>
              <a:rPr lang="pt-BR" dirty="0" smtClean="0"/>
              <a:t> </a:t>
            </a:r>
            <a:r>
              <a:rPr lang="pt-BR" dirty="0" err="1" smtClean="0"/>
              <a:t>convallis</a:t>
            </a:r>
            <a:r>
              <a:rPr lang="pt-BR" dirty="0" smtClean="0"/>
              <a:t>. </a:t>
            </a:r>
            <a:r>
              <a:rPr lang="pt-BR" dirty="0" err="1" smtClean="0"/>
              <a:t>Vestibulum</a:t>
            </a:r>
            <a:r>
              <a:rPr lang="pt-BR" dirty="0" smtClean="0"/>
              <a:t> </a:t>
            </a:r>
            <a:r>
              <a:rPr lang="pt-BR" dirty="0" err="1" smtClean="0"/>
              <a:t>pharetra</a:t>
            </a:r>
            <a:r>
              <a:rPr lang="pt-BR" dirty="0" smtClean="0"/>
              <a:t> </a:t>
            </a:r>
            <a:r>
              <a:rPr lang="pt-BR" dirty="0" err="1" smtClean="0"/>
              <a:t>iaculis</a:t>
            </a:r>
            <a:r>
              <a:rPr lang="pt-BR" dirty="0" smtClean="0"/>
              <a:t> </a:t>
            </a:r>
            <a:r>
              <a:rPr lang="pt-BR" dirty="0" err="1" smtClean="0"/>
              <a:t>quam</a:t>
            </a:r>
            <a:r>
              <a:rPr lang="pt-BR" dirty="0" smtClean="0"/>
              <a:t> ut </a:t>
            </a:r>
            <a:r>
              <a:rPr lang="pt-BR" dirty="0" err="1" smtClean="0"/>
              <a:t>convallis</a:t>
            </a:r>
            <a:r>
              <a:rPr lang="pt-BR" dirty="0" smtClean="0"/>
              <a:t>. </a:t>
            </a:r>
            <a:r>
              <a:rPr lang="pt-BR" dirty="0" err="1" smtClean="0"/>
              <a:t>Mauris</a:t>
            </a:r>
            <a:r>
              <a:rPr lang="pt-BR" dirty="0" smtClean="0"/>
              <a:t> </a:t>
            </a:r>
            <a:r>
              <a:rPr lang="pt-BR" dirty="0" err="1" smtClean="0"/>
              <a:t>placerat</a:t>
            </a:r>
            <a:r>
              <a:rPr lang="pt-BR" dirty="0" smtClean="0"/>
              <a:t> </a:t>
            </a:r>
            <a:r>
              <a:rPr lang="pt-BR" dirty="0" err="1" smtClean="0"/>
              <a:t>faucibus</a:t>
            </a:r>
            <a:r>
              <a:rPr lang="pt-BR" dirty="0" smtClean="0"/>
              <a:t> </a:t>
            </a:r>
            <a:r>
              <a:rPr lang="pt-BR" dirty="0" err="1" smtClean="0"/>
              <a:t>vulputate</a:t>
            </a:r>
            <a:r>
              <a:rPr lang="pt-BR" dirty="0" smtClean="0"/>
              <a:t>. </a:t>
            </a:r>
            <a:r>
              <a:rPr lang="pt-BR" dirty="0" err="1" smtClean="0"/>
              <a:t>Quisque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 in </a:t>
            </a:r>
            <a:r>
              <a:rPr lang="pt-BR" dirty="0" err="1" smtClean="0"/>
              <a:t>ligula</a:t>
            </a:r>
            <a:r>
              <a:rPr lang="pt-BR" dirty="0" smtClean="0"/>
              <a:t> vitae </a:t>
            </a:r>
            <a:r>
              <a:rPr lang="pt-BR" dirty="0" err="1" smtClean="0"/>
              <a:t>dictum</a:t>
            </a:r>
            <a:r>
              <a:rPr lang="pt-BR" dirty="0" smtClean="0"/>
              <a:t>. </a:t>
            </a:r>
            <a:r>
              <a:rPr lang="pt-BR" dirty="0" err="1" smtClean="0"/>
              <a:t>Cras</a:t>
            </a:r>
            <a:r>
              <a:rPr lang="pt-BR" dirty="0" smtClean="0"/>
              <a:t> </a:t>
            </a:r>
            <a:r>
              <a:rPr lang="pt-BR" dirty="0" err="1" smtClean="0"/>
              <a:t>pellentesque</a:t>
            </a:r>
            <a:r>
              <a:rPr lang="pt-BR" dirty="0" smtClean="0"/>
              <a:t>, </a:t>
            </a:r>
            <a:r>
              <a:rPr lang="pt-BR" dirty="0" err="1" smtClean="0"/>
              <a:t>tellus</a:t>
            </a:r>
            <a:r>
              <a:rPr lang="pt-BR" dirty="0" smtClean="0"/>
              <a:t> et </a:t>
            </a:r>
            <a:r>
              <a:rPr lang="pt-BR" dirty="0" err="1" smtClean="0"/>
              <a:t>suscipit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, </a:t>
            </a:r>
            <a:r>
              <a:rPr lang="pt-BR" dirty="0" err="1" smtClean="0"/>
              <a:t>odio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 </a:t>
            </a:r>
            <a:r>
              <a:rPr lang="pt-BR" dirty="0" err="1" smtClean="0"/>
              <a:t>elementum</a:t>
            </a:r>
            <a:r>
              <a:rPr lang="pt-BR" dirty="0" smtClean="0"/>
              <a:t> ante,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auctor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 </a:t>
            </a:r>
            <a:r>
              <a:rPr lang="pt-BR" dirty="0" err="1" smtClean="0"/>
              <a:t>felis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 </a:t>
            </a:r>
            <a:r>
              <a:rPr lang="pt-BR" dirty="0" err="1" smtClean="0"/>
              <a:t>turpis</a:t>
            </a:r>
            <a:r>
              <a:rPr lang="pt-BR" dirty="0" smtClean="0"/>
              <a:t>.</a:t>
            </a:r>
          </a:p>
          <a:p>
            <a:pPr lvl="0"/>
            <a:r>
              <a:rPr lang="pt-BR" dirty="0" err="1" smtClean="0"/>
              <a:t>Cras</a:t>
            </a:r>
            <a:r>
              <a:rPr lang="pt-BR" dirty="0" smtClean="0"/>
              <a:t> </a:t>
            </a:r>
            <a:r>
              <a:rPr lang="pt-BR" dirty="0" err="1" smtClean="0"/>
              <a:t>vestibulum</a:t>
            </a:r>
            <a:r>
              <a:rPr lang="pt-BR" dirty="0" smtClean="0"/>
              <a:t>, ante </a:t>
            </a:r>
            <a:r>
              <a:rPr lang="pt-BR" dirty="0" err="1" smtClean="0"/>
              <a:t>molestie</a:t>
            </a:r>
            <a:r>
              <a:rPr lang="pt-BR" dirty="0" smtClean="0"/>
              <a:t> </a:t>
            </a:r>
            <a:r>
              <a:rPr lang="pt-BR" dirty="0" err="1" smtClean="0"/>
              <a:t>pretium</a:t>
            </a:r>
            <a:r>
              <a:rPr lang="pt-BR" dirty="0" smtClean="0"/>
              <a:t> </a:t>
            </a:r>
            <a:r>
              <a:rPr lang="pt-BR" dirty="0" err="1" smtClean="0"/>
              <a:t>accumsan</a:t>
            </a:r>
            <a:r>
              <a:rPr lang="pt-BR" dirty="0" smtClean="0"/>
              <a:t>, justo </a:t>
            </a:r>
            <a:r>
              <a:rPr lang="pt-BR" dirty="0" err="1" smtClean="0"/>
              <a:t>nisi</a:t>
            </a:r>
            <a:r>
              <a:rPr lang="pt-BR" dirty="0" smtClean="0"/>
              <a:t> porta magna, et </a:t>
            </a:r>
            <a:r>
              <a:rPr lang="pt-BR" dirty="0" err="1" smtClean="0"/>
              <a:t>pellentesque</a:t>
            </a:r>
            <a:r>
              <a:rPr lang="pt-BR" dirty="0" smtClean="0"/>
              <a:t> mi massa et </a:t>
            </a:r>
            <a:r>
              <a:rPr lang="pt-BR" dirty="0" err="1" smtClean="0"/>
              <a:t>elit</a:t>
            </a:r>
            <a:r>
              <a:rPr lang="pt-BR" dirty="0" smtClean="0"/>
              <a:t>. </a:t>
            </a:r>
            <a:r>
              <a:rPr lang="pt-BR" dirty="0" err="1" smtClean="0"/>
              <a:t>Morbi</a:t>
            </a:r>
            <a:r>
              <a:rPr lang="pt-BR" dirty="0" smtClean="0"/>
              <a:t> </a:t>
            </a:r>
            <a:r>
              <a:rPr lang="pt-BR" dirty="0" err="1" smtClean="0"/>
              <a:t>aliquet</a:t>
            </a:r>
            <a:r>
              <a:rPr lang="pt-BR" dirty="0" smtClean="0"/>
              <a:t> </a:t>
            </a:r>
            <a:r>
              <a:rPr lang="pt-BR" dirty="0" err="1" smtClean="0"/>
              <a:t>neque</a:t>
            </a:r>
            <a:r>
              <a:rPr lang="pt-BR" dirty="0" smtClean="0"/>
              <a:t> quis libero </a:t>
            </a:r>
            <a:r>
              <a:rPr lang="pt-BR" dirty="0" err="1" smtClean="0"/>
              <a:t>aliquam</a:t>
            </a:r>
            <a:r>
              <a:rPr lang="pt-BR" dirty="0" smtClean="0"/>
              <a:t>, et </a:t>
            </a:r>
            <a:r>
              <a:rPr lang="pt-BR" dirty="0" err="1" smtClean="0"/>
              <a:t>fringilla</a:t>
            </a:r>
            <a:r>
              <a:rPr lang="pt-BR" dirty="0" smtClean="0"/>
              <a:t> </a:t>
            </a:r>
            <a:r>
              <a:rPr lang="pt-BR" dirty="0" err="1" smtClean="0"/>
              <a:t>orci</a:t>
            </a:r>
            <a:r>
              <a:rPr lang="pt-BR" dirty="0" smtClean="0"/>
              <a:t> </a:t>
            </a:r>
            <a:r>
              <a:rPr lang="pt-BR" dirty="0" err="1" smtClean="0"/>
              <a:t>feugiat</a:t>
            </a:r>
            <a:r>
              <a:rPr lang="pt-BR" dirty="0" smtClean="0"/>
              <a:t>. </a:t>
            </a:r>
            <a:r>
              <a:rPr lang="pt-BR" dirty="0" err="1" smtClean="0"/>
              <a:t>Aliquam</a:t>
            </a:r>
            <a:r>
              <a:rPr lang="pt-BR" dirty="0" smtClean="0"/>
              <a:t> </a:t>
            </a:r>
            <a:r>
              <a:rPr lang="pt-BR" dirty="0" err="1" smtClean="0"/>
              <a:t>luctus</a:t>
            </a:r>
            <a:r>
              <a:rPr lang="pt-BR" dirty="0" smtClean="0"/>
              <a:t> </a:t>
            </a:r>
            <a:r>
              <a:rPr lang="pt-BR" dirty="0" err="1" smtClean="0"/>
              <a:t>elementum</a:t>
            </a:r>
            <a:r>
              <a:rPr lang="pt-BR" dirty="0" smtClean="0"/>
              <a:t> </a:t>
            </a:r>
            <a:r>
              <a:rPr lang="pt-BR" dirty="0" err="1" smtClean="0"/>
              <a:t>cursus</a:t>
            </a:r>
            <a:r>
              <a:rPr lang="pt-BR" dirty="0" smtClean="0"/>
              <a:t>. </a:t>
            </a:r>
            <a:r>
              <a:rPr lang="pt-BR" dirty="0" err="1" smtClean="0"/>
              <a:t>Morbi</a:t>
            </a:r>
            <a:r>
              <a:rPr lang="pt-BR" dirty="0" smtClean="0"/>
              <a:t> </a:t>
            </a:r>
            <a:r>
              <a:rPr lang="pt-BR" dirty="0" err="1" smtClean="0"/>
              <a:t>vulputate</a:t>
            </a:r>
            <a:r>
              <a:rPr lang="pt-BR" dirty="0" smtClean="0"/>
              <a:t> </a:t>
            </a:r>
            <a:r>
              <a:rPr lang="pt-BR" dirty="0" err="1" smtClean="0"/>
              <a:t>pharetra</a:t>
            </a:r>
            <a:r>
              <a:rPr lang="pt-BR" dirty="0" smtClean="0"/>
              <a:t> nunc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consectetur</a:t>
            </a:r>
            <a:r>
              <a:rPr lang="pt-BR" dirty="0" smtClean="0"/>
              <a:t>. Nam </a:t>
            </a:r>
            <a:r>
              <a:rPr lang="pt-BR" dirty="0" err="1" smtClean="0"/>
              <a:t>malesuada</a:t>
            </a:r>
            <a:r>
              <a:rPr lang="pt-BR" dirty="0" smtClean="0"/>
              <a:t> nunc </a:t>
            </a:r>
            <a:r>
              <a:rPr lang="pt-BR" dirty="0" err="1" smtClean="0"/>
              <a:t>neque</a:t>
            </a:r>
            <a:r>
              <a:rPr lang="pt-BR" dirty="0" smtClean="0"/>
              <a:t>, non porta </a:t>
            </a:r>
            <a:r>
              <a:rPr lang="pt-BR" dirty="0" err="1" smtClean="0"/>
              <a:t>augue</a:t>
            </a:r>
            <a:r>
              <a:rPr lang="pt-BR" dirty="0" smtClean="0"/>
              <a:t> </a:t>
            </a:r>
            <a:r>
              <a:rPr lang="pt-BR" dirty="0" err="1" smtClean="0"/>
              <a:t>facilisis</a:t>
            </a:r>
            <a:r>
              <a:rPr lang="pt-BR" dirty="0" smtClean="0"/>
              <a:t> id. </a:t>
            </a:r>
            <a:r>
              <a:rPr lang="pt-BR" dirty="0" err="1" smtClean="0"/>
              <a:t>Suspendisse</a:t>
            </a:r>
            <a:r>
              <a:rPr lang="pt-BR" dirty="0" smtClean="0"/>
              <a:t> </a:t>
            </a:r>
            <a:r>
              <a:rPr lang="pt-BR" dirty="0" err="1" smtClean="0"/>
              <a:t>potenti</a:t>
            </a:r>
            <a:r>
              <a:rPr lang="pt-BR" dirty="0" smtClean="0"/>
              <a:t>. In </a:t>
            </a:r>
            <a:r>
              <a:rPr lang="pt-BR" dirty="0" err="1" smtClean="0"/>
              <a:t>aliquam</a:t>
            </a:r>
            <a:r>
              <a:rPr lang="pt-BR" dirty="0" smtClean="0"/>
              <a:t>, </a:t>
            </a:r>
            <a:r>
              <a:rPr lang="pt-BR" dirty="0" err="1" smtClean="0"/>
              <a:t>dui</a:t>
            </a:r>
            <a:r>
              <a:rPr lang="pt-BR" dirty="0" smtClean="0"/>
              <a:t> </a:t>
            </a:r>
            <a:r>
              <a:rPr lang="pt-BR" dirty="0" err="1" smtClean="0"/>
              <a:t>nec</a:t>
            </a:r>
            <a:r>
              <a:rPr lang="pt-BR" dirty="0" smtClean="0"/>
              <a:t> </a:t>
            </a:r>
            <a:r>
              <a:rPr lang="pt-BR" dirty="0" err="1" smtClean="0"/>
              <a:t>luctus</a:t>
            </a:r>
            <a:r>
              <a:rPr lang="pt-BR" dirty="0" smtClean="0"/>
              <a:t> </a:t>
            </a:r>
            <a:r>
              <a:rPr lang="pt-BR" dirty="0" err="1" smtClean="0"/>
              <a:t>facilisis</a:t>
            </a:r>
            <a:r>
              <a:rPr lang="pt-BR" dirty="0" smtClean="0"/>
              <a:t>, </a:t>
            </a:r>
            <a:r>
              <a:rPr lang="pt-BR" dirty="0" err="1" smtClean="0"/>
              <a:t>felis</a:t>
            </a:r>
            <a:r>
              <a:rPr lang="pt-BR" dirty="0" smtClean="0"/>
              <a:t> </a:t>
            </a:r>
            <a:r>
              <a:rPr lang="pt-BR" dirty="0" err="1" smtClean="0"/>
              <a:t>felis</a:t>
            </a:r>
            <a:r>
              <a:rPr lang="pt-BR" dirty="0" smtClean="0"/>
              <a:t> </a:t>
            </a:r>
            <a:r>
              <a:rPr lang="pt-BR" dirty="0" err="1" smtClean="0"/>
              <a:t>eleifend</a:t>
            </a:r>
            <a:r>
              <a:rPr lang="pt-BR" dirty="0" smtClean="0"/>
              <a:t> </a:t>
            </a:r>
            <a:r>
              <a:rPr lang="pt-BR" dirty="0" err="1" smtClean="0"/>
              <a:t>ligula</a:t>
            </a:r>
            <a:r>
              <a:rPr lang="pt-BR" dirty="0" smtClean="0"/>
              <a:t>, quis </a:t>
            </a:r>
            <a:r>
              <a:rPr lang="pt-BR" dirty="0" err="1" smtClean="0"/>
              <a:t>mollis</a:t>
            </a:r>
            <a:r>
              <a:rPr lang="pt-BR" dirty="0" smtClean="0"/>
              <a:t> </a:t>
            </a:r>
            <a:r>
              <a:rPr lang="pt-BR" dirty="0" err="1" smtClean="0"/>
              <a:t>neque</a:t>
            </a:r>
            <a:r>
              <a:rPr lang="pt-BR" dirty="0" smtClean="0"/>
              <a:t> </a:t>
            </a:r>
            <a:r>
              <a:rPr lang="pt-BR" dirty="0" err="1" smtClean="0"/>
              <a:t>nisl</a:t>
            </a:r>
            <a:r>
              <a:rPr lang="pt-BR" dirty="0" smtClean="0"/>
              <a:t> et </a:t>
            </a:r>
            <a:r>
              <a:rPr lang="pt-BR" dirty="0" err="1" smtClean="0"/>
              <a:t>velit</a:t>
            </a:r>
            <a:r>
              <a:rPr lang="pt-BR" dirty="0" smtClean="0"/>
              <a:t>. </a:t>
            </a:r>
            <a:r>
              <a:rPr lang="pt-BR" dirty="0" err="1" smtClean="0"/>
              <a:t>Donec</a:t>
            </a:r>
            <a:r>
              <a:rPr lang="pt-BR" dirty="0" smtClean="0"/>
              <a:t>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 </a:t>
            </a:r>
            <a:r>
              <a:rPr lang="pt-BR" dirty="0" err="1" smtClean="0"/>
              <a:t>neque</a:t>
            </a:r>
            <a:r>
              <a:rPr lang="pt-BR" dirty="0" smtClean="0"/>
              <a:t>. </a:t>
            </a:r>
            <a:r>
              <a:rPr lang="pt-BR" dirty="0" err="1" smtClean="0"/>
              <a:t>Nullam</a:t>
            </a:r>
            <a:r>
              <a:rPr lang="pt-BR" dirty="0" smtClean="0"/>
              <a:t> </a:t>
            </a:r>
            <a:r>
              <a:rPr lang="pt-BR" dirty="0" err="1" smtClean="0"/>
              <a:t>hendrerit</a:t>
            </a:r>
            <a:r>
              <a:rPr lang="pt-BR" dirty="0" smtClean="0"/>
              <a:t> </a:t>
            </a:r>
            <a:r>
              <a:rPr lang="pt-BR" dirty="0" err="1" smtClean="0"/>
              <a:t>vel</a:t>
            </a:r>
            <a:r>
              <a:rPr lang="pt-BR" dirty="0" smtClean="0"/>
              <a:t> est ut </a:t>
            </a:r>
            <a:r>
              <a:rPr lang="pt-BR" dirty="0" err="1" smtClean="0"/>
              <a:t>bibendum</a:t>
            </a:r>
            <a:r>
              <a:rPr lang="pt-BR" dirty="0" smtClean="0"/>
              <a:t>.</a:t>
            </a:r>
          </a:p>
          <a:p>
            <a:pPr lvl="0"/>
            <a:r>
              <a:rPr lang="pt-BR" dirty="0" smtClean="0"/>
              <a:t>Nunc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eleifend</a:t>
            </a:r>
            <a:r>
              <a:rPr lang="pt-BR" dirty="0" smtClean="0"/>
              <a:t> magna, non </a:t>
            </a:r>
            <a:r>
              <a:rPr lang="pt-BR" dirty="0" err="1" smtClean="0"/>
              <a:t>egestas</a:t>
            </a:r>
            <a:r>
              <a:rPr lang="pt-BR" dirty="0" smtClean="0"/>
              <a:t> </a:t>
            </a:r>
            <a:r>
              <a:rPr lang="pt-BR" dirty="0" err="1" smtClean="0"/>
              <a:t>nulla</a:t>
            </a:r>
            <a:r>
              <a:rPr lang="pt-BR" dirty="0" smtClean="0"/>
              <a:t>. </a:t>
            </a:r>
            <a:r>
              <a:rPr lang="pt-BR" dirty="0" err="1" smtClean="0"/>
              <a:t>Donec</a:t>
            </a:r>
            <a:r>
              <a:rPr lang="pt-BR" dirty="0" smtClean="0"/>
              <a:t> a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vulputate</a:t>
            </a:r>
            <a:r>
              <a:rPr lang="pt-BR" dirty="0" smtClean="0"/>
              <a:t> est </a:t>
            </a:r>
            <a:r>
              <a:rPr lang="pt-BR" dirty="0" err="1" smtClean="0"/>
              <a:t>ultricies</a:t>
            </a:r>
            <a:r>
              <a:rPr lang="pt-BR" dirty="0" smtClean="0"/>
              <a:t> </a:t>
            </a:r>
            <a:r>
              <a:rPr lang="pt-BR" dirty="0" err="1" smtClean="0"/>
              <a:t>elementum</a:t>
            </a:r>
            <a:r>
              <a:rPr lang="pt-BR" dirty="0" smtClean="0"/>
              <a:t> et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nulla</a:t>
            </a:r>
            <a:r>
              <a:rPr lang="pt-BR" dirty="0" smtClean="0"/>
              <a:t>. </a:t>
            </a:r>
            <a:r>
              <a:rPr lang="pt-BR" dirty="0" err="1" smtClean="0"/>
              <a:t>Etiam</a:t>
            </a:r>
            <a:r>
              <a:rPr lang="pt-BR" dirty="0" smtClean="0"/>
              <a:t> </a:t>
            </a:r>
            <a:r>
              <a:rPr lang="pt-BR" dirty="0" err="1" smtClean="0"/>
              <a:t>placerat</a:t>
            </a:r>
            <a:r>
              <a:rPr lang="pt-BR" dirty="0" smtClean="0"/>
              <a:t> est </a:t>
            </a:r>
            <a:r>
              <a:rPr lang="pt-BR" dirty="0" err="1" smtClean="0"/>
              <a:t>lacus</a:t>
            </a:r>
            <a:r>
              <a:rPr lang="pt-BR" dirty="0" smtClean="0"/>
              <a:t>, </a:t>
            </a:r>
            <a:r>
              <a:rPr lang="pt-BR" dirty="0" err="1" smtClean="0"/>
              <a:t>nec</a:t>
            </a:r>
            <a:r>
              <a:rPr lang="pt-BR" dirty="0" smtClean="0"/>
              <a:t> </a:t>
            </a:r>
            <a:r>
              <a:rPr lang="pt-BR" dirty="0" err="1" smtClean="0"/>
              <a:t>volutpat</a:t>
            </a:r>
            <a:r>
              <a:rPr lang="pt-BR" dirty="0" smtClean="0"/>
              <a:t> erat </a:t>
            </a:r>
            <a:r>
              <a:rPr lang="pt-BR" dirty="0" err="1" smtClean="0"/>
              <a:t>sollicitudin</a:t>
            </a:r>
            <a:r>
              <a:rPr lang="pt-BR" dirty="0" smtClean="0"/>
              <a:t> id. </a:t>
            </a:r>
            <a:r>
              <a:rPr lang="pt-BR" dirty="0" err="1" smtClean="0"/>
              <a:t>Curabitur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orci</a:t>
            </a:r>
            <a:r>
              <a:rPr lang="pt-BR" dirty="0" smtClean="0"/>
              <a:t> </a:t>
            </a:r>
            <a:r>
              <a:rPr lang="pt-BR" dirty="0" err="1" smtClean="0"/>
              <a:t>turpis</a:t>
            </a:r>
            <a:r>
              <a:rPr lang="pt-BR" dirty="0" smtClean="0"/>
              <a:t>. </a:t>
            </a:r>
            <a:r>
              <a:rPr lang="pt-BR" dirty="0" err="1" smtClean="0"/>
              <a:t>Donec</a:t>
            </a:r>
            <a:r>
              <a:rPr lang="pt-BR" dirty="0" smtClean="0"/>
              <a:t> </a:t>
            </a:r>
            <a:r>
              <a:rPr lang="pt-BR" dirty="0" err="1" smtClean="0"/>
              <a:t>malesuada</a:t>
            </a:r>
            <a:r>
              <a:rPr lang="pt-BR" dirty="0" smtClean="0"/>
              <a:t> </a:t>
            </a:r>
            <a:r>
              <a:rPr lang="pt-BR" dirty="0" err="1" smtClean="0"/>
              <a:t>pulvinar</a:t>
            </a:r>
            <a:r>
              <a:rPr lang="pt-BR" dirty="0" smtClean="0"/>
              <a:t> </a:t>
            </a:r>
            <a:r>
              <a:rPr lang="pt-BR" dirty="0" err="1" smtClean="0"/>
              <a:t>purus</a:t>
            </a:r>
            <a:r>
              <a:rPr lang="pt-BR" dirty="0" smtClean="0"/>
              <a:t> </a:t>
            </a:r>
            <a:r>
              <a:rPr lang="pt-BR" dirty="0" err="1" smtClean="0"/>
              <a:t>nec</a:t>
            </a:r>
            <a:r>
              <a:rPr lang="pt-BR" dirty="0" smtClean="0"/>
              <a:t> </a:t>
            </a:r>
            <a:r>
              <a:rPr lang="pt-BR" dirty="0" err="1" smtClean="0"/>
              <a:t>ultrices</a:t>
            </a:r>
            <a:r>
              <a:rPr lang="pt-BR" dirty="0" smtClean="0"/>
              <a:t>. </a:t>
            </a:r>
            <a:r>
              <a:rPr lang="pt-BR" dirty="0" err="1" smtClean="0"/>
              <a:t>Donec</a:t>
            </a:r>
            <a:r>
              <a:rPr lang="pt-BR" dirty="0" smtClean="0"/>
              <a:t> </a:t>
            </a:r>
            <a:r>
              <a:rPr lang="pt-BR" dirty="0" err="1" smtClean="0"/>
              <a:t>nisl</a:t>
            </a:r>
            <a:r>
              <a:rPr lang="pt-BR" dirty="0" smtClean="0"/>
              <a:t> </a:t>
            </a:r>
            <a:r>
              <a:rPr lang="pt-BR" dirty="0" err="1" smtClean="0"/>
              <a:t>sapien</a:t>
            </a:r>
            <a:r>
              <a:rPr lang="pt-BR" dirty="0" smtClean="0"/>
              <a:t>, </a:t>
            </a:r>
            <a:r>
              <a:rPr lang="pt-BR" dirty="0" err="1" smtClean="0"/>
              <a:t>cursus</a:t>
            </a:r>
            <a:r>
              <a:rPr lang="pt-BR" dirty="0" smtClean="0"/>
              <a:t> vitae </a:t>
            </a:r>
            <a:r>
              <a:rPr lang="pt-BR" dirty="0" err="1" smtClean="0"/>
              <a:t>elementum</a:t>
            </a:r>
            <a:r>
              <a:rPr lang="pt-BR" dirty="0" smtClean="0"/>
              <a:t> eu, </a:t>
            </a:r>
            <a:r>
              <a:rPr lang="pt-BR" dirty="0" err="1" smtClean="0"/>
              <a:t>dignissim</a:t>
            </a:r>
            <a:r>
              <a:rPr lang="pt-BR" dirty="0" smtClean="0"/>
              <a:t> eu </a:t>
            </a:r>
            <a:r>
              <a:rPr lang="pt-BR" dirty="0" err="1" smtClean="0"/>
              <a:t>diam</a:t>
            </a:r>
            <a:r>
              <a:rPr lang="pt-BR" dirty="0" smtClean="0"/>
              <a:t>. </a:t>
            </a:r>
            <a:r>
              <a:rPr lang="pt-BR" dirty="0" err="1" smtClean="0"/>
              <a:t>Etiam</a:t>
            </a:r>
            <a:r>
              <a:rPr lang="pt-BR" dirty="0" smtClean="0"/>
              <a:t> </a:t>
            </a:r>
            <a:r>
              <a:rPr lang="pt-BR" dirty="0" err="1" smtClean="0"/>
              <a:t>vestibulum</a:t>
            </a:r>
            <a:r>
              <a:rPr lang="pt-BR" dirty="0" smtClean="0"/>
              <a:t> </a:t>
            </a:r>
            <a:r>
              <a:rPr lang="pt-BR" dirty="0" err="1" smtClean="0"/>
              <a:t>lectus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, </a:t>
            </a:r>
            <a:r>
              <a:rPr lang="pt-BR" dirty="0" err="1" smtClean="0"/>
              <a:t>ultricies</a:t>
            </a:r>
            <a:r>
              <a:rPr lang="pt-BR" dirty="0" smtClean="0"/>
              <a:t> </a:t>
            </a:r>
            <a:r>
              <a:rPr lang="pt-BR" dirty="0" err="1" smtClean="0"/>
              <a:t>mollis</a:t>
            </a:r>
            <a:r>
              <a:rPr lang="pt-BR" dirty="0" smtClean="0"/>
              <a:t> </a:t>
            </a:r>
            <a:r>
              <a:rPr lang="pt-BR" dirty="0" err="1" smtClean="0"/>
              <a:t>nisi</a:t>
            </a:r>
            <a:r>
              <a:rPr lang="pt-BR" dirty="0" smtClean="0"/>
              <a:t> </a:t>
            </a:r>
            <a:r>
              <a:rPr lang="pt-BR" dirty="0" err="1" smtClean="0"/>
              <a:t>vestibulum</a:t>
            </a:r>
            <a:r>
              <a:rPr lang="pt-BR" dirty="0" smtClean="0"/>
              <a:t> </a:t>
            </a:r>
            <a:r>
              <a:rPr lang="pt-BR" dirty="0" err="1" smtClean="0"/>
              <a:t>eget</a:t>
            </a:r>
            <a:r>
              <a:rPr lang="pt-BR" dirty="0" smtClean="0"/>
              <a:t>.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lacus</a:t>
            </a:r>
            <a:r>
              <a:rPr lang="pt-BR" dirty="0" smtClean="0"/>
              <a:t> </a:t>
            </a:r>
            <a:r>
              <a:rPr lang="pt-BR" dirty="0" err="1" smtClean="0"/>
              <a:t>tortor</a:t>
            </a:r>
            <a:r>
              <a:rPr lang="pt-BR" dirty="0" smtClean="0"/>
              <a:t>, </a:t>
            </a:r>
            <a:r>
              <a:rPr lang="pt-BR" dirty="0" err="1" smtClean="0"/>
              <a:t>auctor</a:t>
            </a:r>
            <a:r>
              <a:rPr lang="pt-BR" dirty="0" smtClean="0"/>
              <a:t> in </a:t>
            </a:r>
            <a:r>
              <a:rPr lang="pt-BR" dirty="0" err="1" smtClean="0"/>
              <a:t>mauris</a:t>
            </a:r>
            <a:r>
              <a:rPr lang="pt-BR" dirty="0" smtClean="0"/>
              <a:t> </a:t>
            </a:r>
            <a:r>
              <a:rPr lang="pt-BR" dirty="0" err="1" smtClean="0"/>
              <a:t>sed</a:t>
            </a:r>
            <a:r>
              <a:rPr lang="pt-BR" dirty="0" smtClean="0"/>
              <a:t>, </a:t>
            </a:r>
            <a:r>
              <a:rPr lang="pt-BR" dirty="0" err="1" smtClean="0"/>
              <a:t>tempor</a:t>
            </a:r>
            <a:r>
              <a:rPr lang="pt-BR" dirty="0" smtClean="0"/>
              <a:t> </a:t>
            </a:r>
            <a:r>
              <a:rPr lang="pt-BR" dirty="0" err="1" smtClean="0"/>
              <a:t>vehicula</a:t>
            </a:r>
            <a:r>
              <a:rPr lang="pt-BR" dirty="0" smtClean="0"/>
              <a:t> </a:t>
            </a:r>
            <a:r>
              <a:rPr lang="pt-BR" dirty="0" err="1" smtClean="0"/>
              <a:t>tellus</a:t>
            </a:r>
            <a:r>
              <a:rPr lang="pt-BR" dirty="0" smtClean="0"/>
              <a:t>. </a:t>
            </a:r>
            <a:r>
              <a:rPr lang="pt-BR" dirty="0" err="1" smtClean="0"/>
              <a:t>Quisque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 </a:t>
            </a:r>
            <a:r>
              <a:rPr lang="pt-BR" dirty="0" err="1" smtClean="0"/>
              <a:t>nulla</a:t>
            </a:r>
            <a:r>
              <a:rPr lang="pt-BR" dirty="0" smtClean="0"/>
              <a:t> </a:t>
            </a:r>
            <a:r>
              <a:rPr lang="pt-BR" dirty="0" err="1" smtClean="0"/>
              <a:t>tincidunt</a:t>
            </a:r>
            <a:r>
              <a:rPr lang="pt-BR" dirty="0" smtClean="0"/>
              <a:t>, </a:t>
            </a:r>
            <a:r>
              <a:rPr lang="pt-BR" dirty="0" err="1" smtClean="0"/>
              <a:t>ornare</a:t>
            </a:r>
            <a:r>
              <a:rPr lang="pt-BR" dirty="0" smtClean="0"/>
              <a:t> justo </a:t>
            </a:r>
            <a:r>
              <a:rPr lang="pt-BR" dirty="0" err="1" smtClean="0"/>
              <a:t>sed</a:t>
            </a:r>
            <a:r>
              <a:rPr lang="pt-BR" dirty="0" smtClean="0"/>
              <a:t>, </a:t>
            </a:r>
            <a:r>
              <a:rPr lang="pt-BR" dirty="0" err="1" smtClean="0"/>
              <a:t>commodo</a:t>
            </a:r>
            <a:r>
              <a:rPr lang="pt-BR" dirty="0" smtClean="0"/>
              <a:t> </a:t>
            </a:r>
            <a:r>
              <a:rPr lang="pt-BR" dirty="0" err="1" smtClean="0"/>
              <a:t>risus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2" name="Espaço Reservado para Texto 23"/>
          <p:cNvSpPr>
            <a:spLocks noGrp="1"/>
          </p:cNvSpPr>
          <p:nvPr>
            <p:ph type="body" sz="quarter" idx="11" hasCustomPrompt="1"/>
          </p:nvPr>
        </p:nvSpPr>
        <p:spPr>
          <a:xfrm>
            <a:off x="242149" y="393164"/>
            <a:ext cx="5824340" cy="271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 dirty="0" smtClean="0"/>
              <a:t>SECRETARIA DE PETRÓLEO, GÁS NATURAL E BIOCOMBUSTÍVEIS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218942" y="676364"/>
            <a:ext cx="11611108" cy="571411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DIGITE O TÍTULO DO SLIDE 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5816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0" y="-1"/>
            <a:ext cx="12191995" cy="6870871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952609" y="633848"/>
            <a:ext cx="5505716" cy="6237800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  <a:gd name="connsiteX0" fmla="*/ 2160240 w 4320480"/>
              <a:gd name="connsiteY0" fmla="*/ 0 h 4504851"/>
              <a:gd name="connsiteX1" fmla="*/ 3976150 w 4320480"/>
              <a:gd name="connsiteY1" fmla="*/ 3793355 h 4504851"/>
              <a:gd name="connsiteX2" fmla="*/ 4320480 w 4320480"/>
              <a:gd name="connsiteY2" fmla="*/ 4504851 h 4504851"/>
              <a:gd name="connsiteX3" fmla="*/ 0 w 4320480"/>
              <a:gd name="connsiteY3" fmla="*/ 4504851 h 4504851"/>
              <a:gd name="connsiteX4" fmla="*/ 2160240 w 4320480"/>
              <a:gd name="connsiteY4" fmla="*/ 0 h 4504851"/>
              <a:gd name="connsiteX0" fmla="*/ 2160240 w 3976150"/>
              <a:gd name="connsiteY0" fmla="*/ 0 h 4504851"/>
              <a:gd name="connsiteX1" fmla="*/ 3976150 w 3976150"/>
              <a:gd name="connsiteY1" fmla="*/ 3793355 h 4504851"/>
              <a:gd name="connsiteX2" fmla="*/ 2249955 w 3976150"/>
              <a:gd name="connsiteY2" fmla="*/ 4497972 h 4504851"/>
              <a:gd name="connsiteX3" fmla="*/ 0 w 3976150"/>
              <a:gd name="connsiteY3" fmla="*/ 4504851 h 4504851"/>
              <a:gd name="connsiteX4" fmla="*/ 2160240 w 3976150"/>
              <a:gd name="connsiteY4" fmla="*/ 0 h 4504851"/>
              <a:gd name="connsiteX0" fmla="*/ 2160240 w 3976150"/>
              <a:gd name="connsiteY0" fmla="*/ 0 h 4504851"/>
              <a:gd name="connsiteX1" fmla="*/ 3976150 w 3976150"/>
              <a:gd name="connsiteY1" fmla="*/ 3793355 h 4504851"/>
              <a:gd name="connsiteX2" fmla="*/ 2270591 w 3976150"/>
              <a:gd name="connsiteY2" fmla="*/ 4504851 h 4504851"/>
              <a:gd name="connsiteX3" fmla="*/ 0 w 3976150"/>
              <a:gd name="connsiteY3" fmla="*/ 4504851 h 4504851"/>
              <a:gd name="connsiteX4" fmla="*/ 2160240 w 3976150"/>
              <a:gd name="connsiteY4" fmla="*/ 0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6150" h="4504851">
                <a:moveTo>
                  <a:pt x="2160240" y="0"/>
                </a:moveTo>
                <a:lnTo>
                  <a:pt x="3976150" y="3793355"/>
                </a:lnTo>
                <a:lnTo>
                  <a:pt x="2270591" y="4504851"/>
                </a:lnTo>
                <a:lnTo>
                  <a:pt x="0" y="4504851"/>
                </a:lnTo>
                <a:lnTo>
                  <a:pt x="216024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067550" y="0"/>
            <a:ext cx="5139202" cy="5724524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418898 w 3508370"/>
              <a:gd name="connsiteY3" fmla="*/ 3700757 h 4339267"/>
              <a:gd name="connsiteX4" fmla="*/ 2097974 w 3508370"/>
              <a:gd name="connsiteY4" fmla="*/ 4339267 h 4339267"/>
              <a:gd name="connsiteX5" fmla="*/ 0 w 3508370"/>
              <a:gd name="connsiteY5" fmla="*/ 0 h 4339267"/>
              <a:gd name="connsiteX0" fmla="*/ 0 w 3508370"/>
              <a:gd name="connsiteY0" fmla="*/ 0 h 3915765"/>
              <a:gd name="connsiteX1" fmla="*/ 3508370 w 3508370"/>
              <a:gd name="connsiteY1" fmla="*/ 0 h 3915765"/>
              <a:gd name="connsiteX2" fmla="*/ 3504823 w 3508370"/>
              <a:gd name="connsiteY2" fmla="*/ 1594801 h 3915765"/>
              <a:gd name="connsiteX3" fmla="*/ 2418898 w 3508370"/>
              <a:gd name="connsiteY3" fmla="*/ 3700757 h 3915765"/>
              <a:gd name="connsiteX4" fmla="*/ 1896399 w 3508370"/>
              <a:gd name="connsiteY4" fmla="*/ 3915765 h 3915765"/>
              <a:gd name="connsiteX5" fmla="*/ 0 w 3508370"/>
              <a:gd name="connsiteY5" fmla="*/ 0 h 3915765"/>
              <a:gd name="connsiteX0" fmla="*/ 0 w 3508370"/>
              <a:gd name="connsiteY0" fmla="*/ 0 h 3915765"/>
              <a:gd name="connsiteX1" fmla="*/ 3508370 w 3508370"/>
              <a:gd name="connsiteY1" fmla="*/ 0 h 3915765"/>
              <a:gd name="connsiteX2" fmla="*/ 3504823 w 3508370"/>
              <a:gd name="connsiteY2" fmla="*/ 1594801 h 3915765"/>
              <a:gd name="connsiteX3" fmla="*/ 2412396 w 3508370"/>
              <a:gd name="connsiteY3" fmla="*/ 3720303 h 3915765"/>
              <a:gd name="connsiteX4" fmla="*/ 1896399 w 3508370"/>
              <a:gd name="connsiteY4" fmla="*/ 3915765 h 3915765"/>
              <a:gd name="connsiteX5" fmla="*/ 0 w 3508370"/>
              <a:gd name="connsiteY5" fmla="*/ 0 h 3915765"/>
              <a:gd name="connsiteX0" fmla="*/ 0 w 3508370"/>
              <a:gd name="connsiteY0" fmla="*/ 0 h 3915765"/>
              <a:gd name="connsiteX1" fmla="*/ 3508370 w 3508370"/>
              <a:gd name="connsiteY1" fmla="*/ 0 h 3915765"/>
              <a:gd name="connsiteX2" fmla="*/ 3504823 w 3508370"/>
              <a:gd name="connsiteY2" fmla="*/ 1594801 h 3915765"/>
              <a:gd name="connsiteX3" fmla="*/ 2412396 w 3508370"/>
              <a:gd name="connsiteY3" fmla="*/ 3720303 h 3915765"/>
              <a:gd name="connsiteX4" fmla="*/ 1896399 w 3508370"/>
              <a:gd name="connsiteY4" fmla="*/ 3915765 h 3915765"/>
              <a:gd name="connsiteX5" fmla="*/ 0 w 3508370"/>
              <a:gd name="connsiteY5" fmla="*/ 0 h 391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8370" h="3915765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412396" y="3720303"/>
                </a:lnTo>
                <a:lnTo>
                  <a:pt x="1896399" y="391576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341804" y="1712026"/>
            <a:ext cx="2048698" cy="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Texto 23"/>
          <p:cNvSpPr>
            <a:spLocks noGrp="1"/>
          </p:cNvSpPr>
          <p:nvPr>
            <p:ph type="body" sz="quarter" idx="11" hasCustomPrompt="1"/>
          </p:nvPr>
        </p:nvSpPr>
        <p:spPr>
          <a:xfrm>
            <a:off x="242149" y="395998"/>
            <a:ext cx="6396776" cy="247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 dirty="0" smtClean="0"/>
              <a:t>SECRETARIA DE PETRÓLEO, GÁS NATURAL E BIOCOMBUSTÍVEIS</a:t>
            </a:r>
          </a:p>
        </p:txBody>
      </p:sp>
      <p:sp>
        <p:nvSpPr>
          <p:cNvPr id="16" name="Espaço Reservado para Texto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2044700"/>
            <a:ext cx="4592637" cy="429895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 dirty="0" err="1" smtClean="0"/>
              <a:t>Lorem</a:t>
            </a:r>
            <a:r>
              <a:rPr lang="pt-BR" dirty="0" smtClean="0"/>
              <a:t> ipsum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. </a:t>
            </a:r>
            <a:r>
              <a:rPr lang="pt-BR" dirty="0" err="1" smtClean="0"/>
              <a:t>Suspendisse</a:t>
            </a:r>
            <a:r>
              <a:rPr lang="pt-BR" dirty="0" smtClean="0"/>
              <a:t> quis </a:t>
            </a:r>
            <a:r>
              <a:rPr lang="pt-BR" dirty="0" err="1" smtClean="0"/>
              <a:t>mattis</a:t>
            </a:r>
            <a:r>
              <a:rPr lang="pt-BR" dirty="0" smtClean="0"/>
              <a:t> ante. </a:t>
            </a:r>
            <a:r>
              <a:rPr lang="pt-BR" dirty="0" err="1" smtClean="0"/>
              <a:t>Integer</a:t>
            </a:r>
            <a:r>
              <a:rPr lang="pt-BR" dirty="0" smtClean="0"/>
              <a:t> </a:t>
            </a:r>
            <a:r>
              <a:rPr lang="pt-BR" dirty="0" err="1" smtClean="0"/>
              <a:t>faucibus</a:t>
            </a:r>
            <a:r>
              <a:rPr lang="pt-BR" dirty="0" smtClean="0"/>
              <a:t> </a:t>
            </a:r>
            <a:r>
              <a:rPr lang="pt-BR" dirty="0" err="1" smtClean="0"/>
              <a:t>velit</a:t>
            </a:r>
            <a:r>
              <a:rPr lang="pt-BR" dirty="0" smtClean="0"/>
              <a:t> quis </a:t>
            </a:r>
            <a:r>
              <a:rPr lang="pt-BR" dirty="0" err="1" smtClean="0"/>
              <a:t>arcu</a:t>
            </a:r>
            <a:r>
              <a:rPr lang="pt-BR" dirty="0" smtClean="0"/>
              <a:t> </a:t>
            </a:r>
            <a:r>
              <a:rPr lang="pt-BR" dirty="0" err="1" smtClean="0"/>
              <a:t>pharetra</a:t>
            </a:r>
            <a:r>
              <a:rPr lang="pt-BR" dirty="0" smtClean="0"/>
              <a:t> </a:t>
            </a:r>
            <a:r>
              <a:rPr lang="pt-BR" dirty="0" err="1" smtClean="0"/>
              <a:t>vestibulum</a:t>
            </a:r>
            <a:r>
              <a:rPr lang="pt-BR" dirty="0" smtClean="0"/>
              <a:t>. </a:t>
            </a:r>
            <a:r>
              <a:rPr lang="pt-BR" dirty="0" err="1" smtClean="0"/>
              <a:t>Morbi</a:t>
            </a:r>
            <a:r>
              <a:rPr lang="pt-BR" dirty="0" smtClean="0"/>
              <a:t> </a:t>
            </a:r>
            <a:r>
              <a:rPr lang="pt-BR" dirty="0" err="1" smtClean="0"/>
              <a:t>laoreet</a:t>
            </a:r>
            <a:r>
              <a:rPr lang="pt-BR" dirty="0" smtClean="0"/>
              <a:t> est </a:t>
            </a:r>
            <a:r>
              <a:rPr lang="pt-BR" dirty="0" err="1" smtClean="0"/>
              <a:t>ligula</a:t>
            </a:r>
            <a:r>
              <a:rPr lang="pt-BR" dirty="0" smtClean="0"/>
              <a:t>,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rutrum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ornare</a:t>
            </a:r>
            <a:r>
              <a:rPr lang="pt-BR" dirty="0" smtClean="0"/>
              <a:t> vel. </a:t>
            </a:r>
            <a:r>
              <a:rPr lang="pt-BR" dirty="0" err="1" smtClean="0"/>
              <a:t>Donec</a:t>
            </a:r>
            <a:r>
              <a:rPr lang="pt-BR" dirty="0" smtClean="0"/>
              <a:t> </a:t>
            </a:r>
            <a:r>
              <a:rPr lang="pt-BR" dirty="0" err="1" smtClean="0"/>
              <a:t>pellentesque</a:t>
            </a:r>
            <a:r>
              <a:rPr lang="pt-BR" dirty="0" smtClean="0"/>
              <a:t> </a:t>
            </a:r>
            <a:r>
              <a:rPr lang="pt-BR" dirty="0" err="1" smtClean="0"/>
              <a:t>metus</a:t>
            </a:r>
            <a:r>
              <a:rPr lang="pt-BR" dirty="0" smtClean="0"/>
              <a:t> quis </a:t>
            </a:r>
            <a:r>
              <a:rPr lang="pt-BR" dirty="0" err="1" smtClean="0"/>
              <a:t>mauris</a:t>
            </a:r>
            <a:r>
              <a:rPr lang="pt-BR" dirty="0" smtClean="0"/>
              <a:t> </a:t>
            </a:r>
            <a:r>
              <a:rPr lang="pt-BR" dirty="0" err="1" smtClean="0"/>
              <a:t>congue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. </a:t>
            </a:r>
            <a:r>
              <a:rPr lang="pt-BR" dirty="0" err="1" smtClean="0"/>
              <a:t>Integer</a:t>
            </a:r>
            <a:r>
              <a:rPr lang="pt-BR" dirty="0" smtClean="0"/>
              <a:t> non </a:t>
            </a:r>
            <a:r>
              <a:rPr lang="pt-BR" dirty="0" err="1" smtClean="0"/>
              <a:t>lectus</a:t>
            </a:r>
            <a:r>
              <a:rPr lang="pt-BR" dirty="0" smtClean="0"/>
              <a:t> eu </a:t>
            </a:r>
            <a:r>
              <a:rPr lang="pt-BR" dirty="0" err="1" smtClean="0"/>
              <a:t>mauris</a:t>
            </a:r>
            <a:r>
              <a:rPr lang="pt-BR" dirty="0" smtClean="0"/>
              <a:t> </a:t>
            </a:r>
            <a:r>
              <a:rPr lang="pt-BR" dirty="0" err="1" smtClean="0"/>
              <a:t>viverra</a:t>
            </a:r>
            <a:r>
              <a:rPr lang="pt-BR" dirty="0" smtClean="0"/>
              <a:t> </a:t>
            </a:r>
            <a:r>
              <a:rPr lang="pt-BR" dirty="0" err="1" smtClean="0"/>
              <a:t>consequat</a:t>
            </a:r>
            <a:r>
              <a:rPr lang="pt-BR" dirty="0" smtClean="0"/>
              <a:t>. Nunc </a:t>
            </a:r>
            <a:r>
              <a:rPr lang="pt-BR" dirty="0" err="1" smtClean="0"/>
              <a:t>maximus</a:t>
            </a:r>
            <a:r>
              <a:rPr lang="pt-BR" dirty="0" smtClean="0"/>
              <a:t> a </a:t>
            </a:r>
            <a:r>
              <a:rPr lang="pt-BR" dirty="0" err="1" smtClean="0"/>
              <a:t>augue</a:t>
            </a:r>
            <a:r>
              <a:rPr lang="pt-BR" dirty="0" smtClean="0"/>
              <a:t> quis </a:t>
            </a:r>
            <a:r>
              <a:rPr lang="pt-BR" dirty="0" err="1" smtClean="0"/>
              <a:t>volutpat</a:t>
            </a:r>
            <a:r>
              <a:rPr lang="pt-BR" dirty="0" smtClean="0"/>
              <a:t>. Nam </a:t>
            </a:r>
            <a:r>
              <a:rPr lang="pt-BR" dirty="0" err="1" smtClean="0"/>
              <a:t>consectetur</a:t>
            </a:r>
            <a:r>
              <a:rPr lang="pt-BR" dirty="0" smtClean="0"/>
              <a:t> </a:t>
            </a:r>
            <a:r>
              <a:rPr lang="pt-BR" dirty="0" err="1" smtClean="0"/>
              <a:t>eleifend</a:t>
            </a:r>
            <a:r>
              <a:rPr lang="pt-BR" dirty="0" smtClean="0"/>
              <a:t> </a:t>
            </a:r>
            <a:r>
              <a:rPr lang="pt-BR" dirty="0" err="1" smtClean="0"/>
              <a:t>nisl</a:t>
            </a:r>
            <a:r>
              <a:rPr lang="pt-BR" dirty="0" smtClean="0"/>
              <a:t> </a:t>
            </a:r>
            <a:r>
              <a:rPr lang="pt-BR" dirty="0" err="1" smtClean="0"/>
              <a:t>bibendum</a:t>
            </a:r>
            <a:r>
              <a:rPr lang="pt-BR" dirty="0" smtClean="0"/>
              <a:t> </a:t>
            </a:r>
            <a:r>
              <a:rPr lang="pt-BR" dirty="0" err="1" smtClean="0"/>
              <a:t>condimentum</a:t>
            </a:r>
            <a:r>
              <a:rPr lang="pt-BR" dirty="0" smtClean="0"/>
              <a:t>. </a:t>
            </a:r>
            <a:r>
              <a:rPr lang="pt-BR" dirty="0" err="1" smtClean="0"/>
              <a:t>Suspendisse</a:t>
            </a:r>
            <a:r>
              <a:rPr lang="pt-BR" dirty="0" smtClean="0"/>
              <a:t> gravida, </a:t>
            </a:r>
            <a:r>
              <a:rPr lang="pt-BR" dirty="0" err="1" smtClean="0"/>
              <a:t>ligula</a:t>
            </a:r>
            <a:r>
              <a:rPr lang="pt-BR" dirty="0" smtClean="0"/>
              <a:t> quis </a:t>
            </a:r>
            <a:r>
              <a:rPr lang="pt-BR" dirty="0" err="1" smtClean="0"/>
              <a:t>iaculis</a:t>
            </a:r>
            <a:r>
              <a:rPr lang="pt-BR" dirty="0" smtClean="0"/>
              <a:t> </a:t>
            </a:r>
            <a:r>
              <a:rPr lang="pt-BR" dirty="0" err="1" smtClean="0"/>
              <a:t>aliquam</a:t>
            </a:r>
            <a:r>
              <a:rPr lang="pt-BR" dirty="0" smtClean="0"/>
              <a:t>, </a:t>
            </a:r>
            <a:r>
              <a:rPr lang="pt-BR" dirty="0" err="1" smtClean="0"/>
              <a:t>odio</a:t>
            </a:r>
            <a:r>
              <a:rPr lang="pt-BR" dirty="0" smtClean="0"/>
              <a:t> </a:t>
            </a:r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finibus</a:t>
            </a:r>
            <a:r>
              <a:rPr lang="pt-BR" dirty="0" smtClean="0"/>
              <a:t> </a:t>
            </a:r>
            <a:r>
              <a:rPr lang="pt-BR" dirty="0" err="1" smtClean="0"/>
              <a:t>odio</a:t>
            </a:r>
            <a:r>
              <a:rPr lang="pt-BR" dirty="0" smtClean="0"/>
              <a:t>, ut </a:t>
            </a:r>
            <a:r>
              <a:rPr lang="pt-BR" dirty="0" err="1" smtClean="0"/>
              <a:t>congue</a:t>
            </a:r>
            <a:r>
              <a:rPr lang="pt-BR" dirty="0" smtClean="0"/>
              <a:t> mi </a:t>
            </a:r>
            <a:r>
              <a:rPr lang="pt-BR" dirty="0" err="1" smtClean="0"/>
              <a:t>risus</a:t>
            </a:r>
            <a:r>
              <a:rPr lang="pt-BR" dirty="0" smtClean="0"/>
              <a:t> et </a:t>
            </a:r>
            <a:r>
              <a:rPr lang="pt-BR" dirty="0" err="1" smtClean="0"/>
              <a:t>eros</a:t>
            </a:r>
            <a:r>
              <a:rPr lang="pt-BR" dirty="0" smtClean="0"/>
              <a:t>. </a:t>
            </a:r>
          </a:p>
          <a:p>
            <a:pPr lvl="0"/>
            <a:r>
              <a:rPr lang="pt-BR" dirty="0" err="1" smtClean="0"/>
              <a:t>Suspendisse</a:t>
            </a:r>
            <a:r>
              <a:rPr lang="pt-BR" dirty="0" smtClean="0"/>
              <a:t> </a:t>
            </a:r>
            <a:r>
              <a:rPr lang="pt-BR" dirty="0" err="1" smtClean="0"/>
              <a:t>placerat</a:t>
            </a:r>
            <a:r>
              <a:rPr lang="pt-BR" dirty="0" smtClean="0"/>
              <a:t> libero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arcu</a:t>
            </a:r>
            <a:r>
              <a:rPr lang="pt-BR" dirty="0" smtClean="0"/>
              <a:t> </a:t>
            </a:r>
            <a:r>
              <a:rPr lang="pt-BR" dirty="0" err="1" smtClean="0"/>
              <a:t>fringilla</a:t>
            </a:r>
            <a:r>
              <a:rPr lang="pt-BR" dirty="0" smtClean="0"/>
              <a:t> </a:t>
            </a:r>
            <a:r>
              <a:rPr lang="pt-BR" dirty="0" err="1" smtClean="0"/>
              <a:t>convallis</a:t>
            </a:r>
            <a:r>
              <a:rPr lang="pt-BR" dirty="0" smtClean="0"/>
              <a:t>. </a:t>
            </a:r>
            <a:r>
              <a:rPr lang="pt-BR" dirty="0" err="1" smtClean="0"/>
              <a:t>Vestibulum</a:t>
            </a:r>
            <a:r>
              <a:rPr lang="pt-BR" dirty="0" smtClean="0"/>
              <a:t> </a:t>
            </a:r>
            <a:r>
              <a:rPr lang="pt-BR" dirty="0" err="1" smtClean="0"/>
              <a:t>pharetra</a:t>
            </a:r>
            <a:r>
              <a:rPr lang="pt-BR" dirty="0" smtClean="0"/>
              <a:t> </a:t>
            </a:r>
            <a:r>
              <a:rPr lang="pt-BR" dirty="0" err="1" smtClean="0"/>
              <a:t>iaculis</a:t>
            </a:r>
            <a:r>
              <a:rPr lang="pt-BR" dirty="0" smtClean="0"/>
              <a:t> </a:t>
            </a:r>
            <a:r>
              <a:rPr lang="pt-BR" dirty="0" err="1" smtClean="0"/>
              <a:t>quam</a:t>
            </a:r>
            <a:r>
              <a:rPr lang="pt-BR" dirty="0" smtClean="0"/>
              <a:t> ut </a:t>
            </a:r>
            <a:r>
              <a:rPr lang="pt-BR" dirty="0" err="1" smtClean="0"/>
              <a:t>convallis</a:t>
            </a:r>
            <a:r>
              <a:rPr lang="pt-BR" dirty="0" smtClean="0"/>
              <a:t>. </a:t>
            </a:r>
            <a:r>
              <a:rPr lang="pt-BR" dirty="0" err="1" smtClean="0"/>
              <a:t>Mauris</a:t>
            </a:r>
            <a:r>
              <a:rPr lang="pt-BR" dirty="0" smtClean="0"/>
              <a:t> </a:t>
            </a:r>
            <a:r>
              <a:rPr lang="pt-BR" dirty="0" err="1" smtClean="0"/>
              <a:t>placerat</a:t>
            </a:r>
            <a:r>
              <a:rPr lang="pt-BR" dirty="0" smtClean="0"/>
              <a:t> </a:t>
            </a:r>
            <a:r>
              <a:rPr lang="pt-BR" dirty="0" err="1" smtClean="0"/>
              <a:t>faucibus</a:t>
            </a:r>
            <a:r>
              <a:rPr lang="pt-BR" dirty="0" smtClean="0"/>
              <a:t> </a:t>
            </a:r>
            <a:r>
              <a:rPr lang="pt-BR" dirty="0" err="1" smtClean="0"/>
              <a:t>vulputate</a:t>
            </a:r>
            <a:r>
              <a:rPr lang="pt-BR" dirty="0" smtClean="0"/>
              <a:t>. </a:t>
            </a:r>
            <a:r>
              <a:rPr lang="pt-BR" dirty="0" err="1" smtClean="0"/>
              <a:t>Quisque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 in </a:t>
            </a:r>
            <a:r>
              <a:rPr lang="pt-BR" dirty="0" err="1" smtClean="0"/>
              <a:t>ligula</a:t>
            </a:r>
            <a:r>
              <a:rPr lang="pt-BR" dirty="0" smtClean="0"/>
              <a:t> vitae </a:t>
            </a:r>
            <a:r>
              <a:rPr lang="pt-BR" dirty="0" err="1" smtClean="0"/>
              <a:t>dictum</a:t>
            </a:r>
            <a:r>
              <a:rPr lang="pt-BR" dirty="0" smtClean="0"/>
              <a:t>. </a:t>
            </a:r>
            <a:r>
              <a:rPr lang="pt-BR" dirty="0" err="1" smtClean="0"/>
              <a:t>Cras</a:t>
            </a:r>
            <a:r>
              <a:rPr lang="pt-BR" dirty="0" smtClean="0"/>
              <a:t> </a:t>
            </a:r>
            <a:r>
              <a:rPr lang="pt-BR" dirty="0" err="1" smtClean="0"/>
              <a:t>pellentesque</a:t>
            </a:r>
            <a:r>
              <a:rPr lang="pt-BR" dirty="0" smtClean="0"/>
              <a:t>, </a:t>
            </a:r>
            <a:r>
              <a:rPr lang="pt-BR" dirty="0" err="1" smtClean="0"/>
              <a:t>tellus</a:t>
            </a:r>
            <a:r>
              <a:rPr lang="pt-BR" dirty="0" smtClean="0"/>
              <a:t> et </a:t>
            </a:r>
            <a:r>
              <a:rPr lang="pt-BR" dirty="0" err="1" smtClean="0"/>
              <a:t>suscipit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, </a:t>
            </a:r>
            <a:r>
              <a:rPr lang="pt-BR" dirty="0" err="1" smtClean="0"/>
              <a:t>odio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 </a:t>
            </a:r>
            <a:r>
              <a:rPr lang="pt-BR" dirty="0" err="1" smtClean="0"/>
              <a:t>elementum</a:t>
            </a:r>
            <a:r>
              <a:rPr lang="pt-BR" dirty="0" smtClean="0"/>
              <a:t> ante,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auctor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 </a:t>
            </a:r>
            <a:r>
              <a:rPr lang="pt-BR" dirty="0" err="1" smtClean="0"/>
              <a:t>felis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 </a:t>
            </a:r>
            <a:r>
              <a:rPr lang="pt-BR" dirty="0" err="1" smtClean="0"/>
              <a:t>turpis</a:t>
            </a:r>
            <a:r>
              <a:rPr lang="pt-BR" dirty="0" smtClean="0"/>
              <a:t>.</a:t>
            </a:r>
          </a:p>
        </p:txBody>
      </p:sp>
      <p:sp>
        <p:nvSpPr>
          <p:cNvPr id="13" name="Triângulo Retângulo 7"/>
          <p:cNvSpPr/>
          <p:nvPr userDrawn="1"/>
        </p:nvSpPr>
        <p:spPr>
          <a:xfrm flipH="1">
            <a:off x="7067549" y="4772025"/>
            <a:ext cx="5124446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5984061"/>
            <a:ext cx="3196862" cy="609373"/>
          </a:xfrm>
          <a:prstGeom prst="rect">
            <a:avLst/>
          </a:prstGeom>
        </p:spPr>
      </p:pic>
      <p:sp>
        <p:nvSpPr>
          <p:cNvPr id="19" name="Título 13"/>
          <p:cNvSpPr>
            <a:spLocks noGrp="1"/>
          </p:cNvSpPr>
          <p:nvPr>
            <p:ph type="title" hasCustomPrompt="1"/>
          </p:nvPr>
        </p:nvSpPr>
        <p:spPr>
          <a:xfrm>
            <a:off x="228469" y="659165"/>
            <a:ext cx="6410456" cy="105286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 sz="36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DIGITE O TÍTULO DO SLIDE AQUI</a:t>
            </a:r>
            <a:endParaRPr lang="pt-BR" sz="36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42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1" y="0"/>
            <a:ext cx="12192000" cy="6896558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Espaço Reservado para Texto 23"/>
          <p:cNvSpPr>
            <a:spLocks noGrp="1"/>
          </p:cNvSpPr>
          <p:nvPr>
            <p:ph type="body" sz="quarter" idx="11" hasCustomPrompt="1"/>
          </p:nvPr>
        </p:nvSpPr>
        <p:spPr>
          <a:xfrm>
            <a:off x="242149" y="395998"/>
            <a:ext cx="6396776" cy="247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 dirty="0" smtClean="0"/>
              <a:t>SECRETARIA DE PETRÓLEO, GÁS NATURAL E BIOCOMBUSTÍVEIS</a:t>
            </a:r>
          </a:p>
        </p:txBody>
      </p:sp>
      <p:sp>
        <p:nvSpPr>
          <p:cNvPr id="16" name="Espaço Reservado para Texto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524000"/>
            <a:ext cx="11650662" cy="1905000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140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 dirty="0" err="1" smtClean="0"/>
              <a:t>Lorem</a:t>
            </a:r>
            <a:r>
              <a:rPr lang="pt-BR" dirty="0" smtClean="0"/>
              <a:t> ipsum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. </a:t>
            </a:r>
            <a:r>
              <a:rPr lang="pt-BR" dirty="0" err="1" smtClean="0"/>
              <a:t>Suspendisse</a:t>
            </a:r>
            <a:r>
              <a:rPr lang="pt-BR" dirty="0" smtClean="0"/>
              <a:t> quis </a:t>
            </a:r>
            <a:r>
              <a:rPr lang="pt-BR" dirty="0" err="1" smtClean="0"/>
              <a:t>mattis</a:t>
            </a:r>
            <a:r>
              <a:rPr lang="pt-BR" dirty="0" smtClean="0"/>
              <a:t> ante. </a:t>
            </a:r>
            <a:r>
              <a:rPr lang="pt-BR" dirty="0" err="1" smtClean="0"/>
              <a:t>Integer</a:t>
            </a:r>
            <a:r>
              <a:rPr lang="pt-BR" dirty="0" smtClean="0"/>
              <a:t> </a:t>
            </a:r>
            <a:r>
              <a:rPr lang="pt-BR" dirty="0" err="1" smtClean="0"/>
              <a:t>faucibus</a:t>
            </a:r>
            <a:r>
              <a:rPr lang="pt-BR" dirty="0" smtClean="0"/>
              <a:t> </a:t>
            </a:r>
            <a:r>
              <a:rPr lang="pt-BR" dirty="0" err="1" smtClean="0"/>
              <a:t>velit</a:t>
            </a:r>
            <a:r>
              <a:rPr lang="pt-BR" dirty="0" smtClean="0"/>
              <a:t> quis </a:t>
            </a:r>
            <a:r>
              <a:rPr lang="pt-BR" dirty="0" err="1" smtClean="0"/>
              <a:t>arcu</a:t>
            </a:r>
            <a:r>
              <a:rPr lang="pt-BR" dirty="0" smtClean="0"/>
              <a:t> </a:t>
            </a:r>
            <a:r>
              <a:rPr lang="pt-BR" dirty="0" err="1" smtClean="0"/>
              <a:t>pharetra</a:t>
            </a:r>
            <a:r>
              <a:rPr lang="pt-BR" dirty="0" smtClean="0"/>
              <a:t> </a:t>
            </a:r>
            <a:r>
              <a:rPr lang="pt-BR" dirty="0" err="1" smtClean="0"/>
              <a:t>vestibulum</a:t>
            </a:r>
            <a:r>
              <a:rPr lang="pt-BR" dirty="0" smtClean="0"/>
              <a:t>. </a:t>
            </a:r>
            <a:r>
              <a:rPr lang="pt-BR" dirty="0" err="1" smtClean="0"/>
              <a:t>Morbi</a:t>
            </a:r>
            <a:r>
              <a:rPr lang="pt-BR" dirty="0" smtClean="0"/>
              <a:t> </a:t>
            </a:r>
            <a:r>
              <a:rPr lang="pt-BR" dirty="0" err="1" smtClean="0"/>
              <a:t>laoreet</a:t>
            </a:r>
            <a:r>
              <a:rPr lang="pt-BR" dirty="0" smtClean="0"/>
              <a:t> est </a:t>
            </a:r>
            <a:r>
              <a:rPr lang="pt-BR" dirty="0" err="1" smtClean="0"/>
              <a:t>ligula</a:t>
            </a:r>
            <a:r>
              <a:rPr lang="pt-BR" dirty="0" smtClean="0"/>
              <a:t>,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rutrum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ornare</a:t>
            </a:r>
            <a:r>
              <a:rPr lang="pt-BR" dirty="0" smtClean="0"/>
              <a:t> vel. </a:t>
            </a:r>
            <a:r>
              <a:rPr lang="pt-BR" dirty="0" err="1" smtClean="0"/>
              <a:t>Donec</a:t>
            </a:r>
            <a:r>
              <a:rPr lang="pt-BR" dirty="0" smtClean="0"/>
              <a:t> </a:t>
            </a:r>
            <a:r>
              <a:rPr lang="pt-BR" dirty="0" err="1" smtClean="0"/>
              <a:t>pellentesque</a:t>
            </a:r>
            <a:r>
              <a:rPr lang="pt-BR" dirty="0" smtClean="0"/>
              <a:t> </a:t>
            </a:r>
            <a:r>
              <a:rPr lang="pt-BR" dirty="0" err="1" smtClean="0"/>
              <a:t>metus</a:t>
            </a:r>
            <a:r>
              <a:rPr lang="pt-BR" dirty="0" smtClean="0"/>
              <a:t> quis </a:t>
            </a:r>
            <a:r>
              <a:rPr lang="pt-BR" dirty="0" err="1" smtClean="0"/>
              <a:t>mauris</a:t>
            </a:r>
            <a:r>
              <a:rPr lang="pt-BR" dirty="0" smtClean="0"/>
              <a:t> </a:t>
            </a:r>
            <a:r>
              <a:rPr lang="pt-BR" dirty="0" err="1" smtClean="0"/>
              <a:t>congue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. </a:t>
            </a:r>
            <a:r>
              <a:rPr lang="pt-BR" dirty="0" err="1" smtClean="0"/>
              <a:t>Integer</a:t>
            </a:r>
            <a:r>
              <a:rPr lang="pt-BR" dirty="0" smtClean="0"/>
              <a:t> non </a:t>
            </a:r>
            <a:r>
              <a:rPr lang="pt-BR" dirty="0" err="1" smtClean="0"/>
              <a:t>lectus</a:t>
            </a:r>
            <a:r>
              <a:rPr lang="pt-BR" dirty="0" smtClean="0"/>
              <a:t> eu </a:t>
            </a:r>
            <a:r>
              <a:rPr lang="pt-BR" dirty="0" err="1" smtClean="0"/>
              <a:t>mauris</a:t>
            </a:r>
            <a:r>
              <a:rPr lang="pt-BR" dirty="0" smtClean="0"/>
              <a:t> </a:t>
            </a:r>
            <a:r>
              <a:rPr lang="pt-BR" dirty="0" err="1" smtClean="0"/>
              <a:t>viverra</a:t>
            </a:r>
            <a:r>
              <a:rPr lang="pt-BR" dirty="0" smtClean="0"/>
              <a:t> </a:t>
            </a:r>
            <a:r>
              <a:rPr lang="pt-BR" dirty="0" err="1" smtClean="0"/>
              <a:t>consequat</a:t>
            </a:r>
            <a:r>
              <a:rPr lang="pt-BR" dirty="0" smtClean="0"/>
              <a:t>. Nunc </a:t>
            </a:r>
            <a:r>
              <a:rPr lang="pt-BR" dirty="0" err="1" smtClean="0"/>
              <a:t>maximus</a:t>
            </a:r>
            <a:r>
              <a:rPr lang="pt-BR" dirty="0" smtClean="0"/>
              <a:t> a </a:t>
            </a:r>
            <a:r>
              <a:rPr lang="pt-BR" dirty="0" err="1" smtClean="0"/>
              <a:t>augue</a:t>
            </a:r>
            <a:r>
              <a:rPr lang="pt-BR" dirty="0" smtClean="0"/>
              <a:t> quis </a:t>
            </a:r>
            <a:r>
              <a:rPr lang="pt-BR" dirty="0" err="1" smtClean="0"/>
              <a:t>volutpat</a:t>
            </a:r>
            <a:r>
              <a:rPr lang="pt-BR" dirty="0" smtClean="0"/>
              <a:t>. Nam </a:t>
            </a:r>
            <a:r>
              <a:rPr lang="pt-BR" dirty="0" err="1" smtClean="0"/>
              <a:t>consectetur</a:t>
            </a:r>
            <a:r>
              <a:rPr lang="pt-BR" dirty="0" smtClean="0"/>
              <a:t> </a:t>
            </a:r>
            <a:r>
              <a:rPr lang="pt-BR" dirty="0" err="1" smtClean="0"/>
              <a:t>eleifend</a:t>
            </a:r>
            <a:r>
              <a:rPr lang="pt-BR" dirty="0" smtClean="0"/>
              <a:t> </a:t>
            </a:r>
            <a:r>
              <a:rPr lang="pt-BR" dirty="0" err="1" smtClean="0"/>
              <a:t>nisl</a:t>
            </a:r>
            <a:r>
              <a:rPr lang="pt-BR" dirty="0" smtClean="0"/>
              <a:t> </a:t>
            </a:r>
            <a:r>
              <a:rPr lang="pt-BR" dirty="0" err="1" smtClean="0"/>
              <a:t>bibendum</a:t>
            </a:r>
            <a:r>
              <a:rPr lang="pt-BR" dirty="0" smtClean="0"/>
              <a:t> </a:t>
            </a:r>
            <a:r>
              <a:rPr lang="pt-BR" dirty="0" err="1" smtClean="0"/>
              <a:t>condimentum</a:t>
            </a:r>
            <a:r>
              <a:rPr lang="pt-BR" dirty="0" smtClean="0"/>
              <a:t>. </a:t>
            </a:r>
            <a:r>
              <a:rPr lang="pt-BR" dirty="0" err="1" smtClean="0"/>
              <a:t>Suspendisse</a:t>
            </a:r>
            <a:r>
              <a:rPr lang="pt-BR" dirty="0" smtClean="0"/>
              <a:t> gravida, </a:t>
            </a:r>
            <a:r>
              <a:rPr lang="pt-BR" dirty="0" err="1" smtClean="0"/>
              <a:t>ligula</a:t>
            </a:r>
            <a:r>
              <a:rPr lang="pt-BR" dirty="0" smtClean="0"/>
              <a:t> quis </a:t>
            </a:r>
            <a:r>
              <a:rPr lang="pt-BR" dirty="0" err="1" smtClean="0"/>
              <a:t>iaculis</a:t>
            </a:r>
            <a:r>
              <a:rPr lang="pt-BR" dirty="0" smtClean="0"/>
              <a:t> </a:t>
            </a:r>
            <a:r>
              <a:rPr lang="pt-BR" dirty="0" err="1" smtClean="0"/>
              <a:t>aliquam</a:t>
            </a:r>
            <a:r>
              <a:rPr lang="pt-BR" dirty="0" smtClean="0"/>
              <a:t>, </a:t>
            </a:r>
            <a:r>
              <a:rPr lang="pt-BR" dirty="0" err="1" smtClean="0"/>
              <a:t>odio</a:t>
            </a:r>
            <a:r>
              <a:rPr lang="pt-BR" dirty="0" smtClean="0"/>
              <a:t> </a:t>
            </a:r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finibus</a:t>
            </a:r>
            <a:r>
              <a:rPr lang="pt-BR" dirty="0" smtClean="0"/>
              <a:t> </a:t>
            </a:r>
            <a:r>
              <a:rPr lang="pt-BR" dirty="0" err="1" smtClean="0"/>
              <a:t>odio</a:t>
            </a:r>
            <a:r>
              <a:rPr lang="pt-BR" dirty="0" smtClean="0"/>
              <a:t>, ut </a:t>
            </a:r>
            <a:r>
              <a:rPr lang="pt-BR" dirty="0" err="1" smtClean="0"/>
              <a:t>congue</a:t>
            </a:r>
            <a:r>
              <a:rPr lang="pt-BR" dirty="0" smtClean="0"/>
              <a:t> mi </a:t>
            </a:r>
            <a:r>
              <a:rPr lang="pt-BR" dirty="0" err="1" smtClean="0"/>
              <a:t>risus</a:t>
            </a:r>
            <a:r>
              <a:rPr lang="pt-BR" dirty="0" smtClean="0"/>
              <a:t> et </a:t>
            </a:r>
            <a:r>
              <a:rPr lang="pt-BR" dirty="0" err="1" smtClean="0"/>
              <a:t>eros</a:t>
            </a:r>
            <a:r>
              <a:rPr lang="pt-BR" dirty="0" smtClean="0"/>
              <a:t>. </a:t>
            </a:r>
            <a:r>
              <a:rPr lang="pt-BR" dirty="0" err="1" smtClean="0"/>
              <a:t>Suspendisse</a:t>
            </a:r>
            <a:r>
              <a:rPr lang="pt-BR" dirty="0" smtClean="0"/>
              <a:t> </a:t>
            </a:r>
            <a:r>
              <a:rPr lang="pt-BR" dirty="0" err="1" smtClean="0"/>
              <a:t>placerat</a:t>
            </a:r>
            <a:r>
              <a:rPr lang="pt-BR" dirty="0" smtClean="0"/>
              <a:t> libero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arcu</a:t>
            </a:r>
            <a:r>
              <a:rPr lang="pt-BR" dirty="0" smtClean="0"/>
              <a:t> </a:t>
            </a:r>
            <a:r>
              <a:rPr lang="pt-BR" dirty="0" err="1" smtClean="0"/>
              <a:t>fringilla</a:t>
            </a:r>
            <a:r>
              <a:rPr lang="pt-BR" dirty="0" smtClean="0"/>
              <a:t> </a:t>
            </a:r>
            <a:r>
              <a:rPr lang="pt-BR" dirty="0" err="1" smtClean="0"/>
              <a:t>convallis</a:t>
            </a:r>
            <a:r>
              <a:rPr lang="pt-BR" dirty="0" smtClean="0"/>
              <a:t>. </a:t>
            </a:r>
            <a:r>
              <a:rPr lang="pt-BR" dirty="0" err="1" smtClean="0"/>
              <a:t>Vestibulum</a:t>
            </a:r>
            <a:r>
              <a:rPr lang="pt-BR" dirty="0" smtClean="0"/>
              <a:t> </a:t>
            </a:r>
            <a:r>
              <a:rPr lang="pt-BR" dirty="0" err="1" smtClean="0"/>
              <a:t>pharetra</a:t>
            </a:r>
            <a:r>
              <a:rPr lang="pt-BR" dirty="0" smtClean="0"/>
              <a:t> </a:t>
            </a:r>
            <a:r>
              <a:rPr lang="pt-BR" dirty="0" err="1" smtClean="0"/>
              <a:t>iaculis</a:t>
            </a:r>
            <a:r>
              <a:rPr lang="pt-BR" dirty="0" smtClean="0"/>
              <a:t> </a:t>
            </a:r>
            <a:r>
              <a:rPr lang="pt-BR" dirty="0" err="1" smtClean="0"/>
              <a:t>quam</a:t>
            </a:r>
            <a:r>
              <a:rPr lang="pt-BR" dirty="0" smtClean="0"/>
              <a:t> ut </a:t>
            </a:r>
            <a:r>
              <a:rPr lang="pt-BR" dirty="0" err="1" smtClean="0"/>
              <a:t>convallis</a:t>
            </a:r>
            <a:r>
              <a:rPr lang="pt-BR" dirty="0" smtClean="0"/>
              <a:t>. </a:t>
            </a:r>
            <a:r>
              <a:rPr lang="pt-BR" dirty="0" err="1" smtClean="0"/>
              <a:t>Mauris</a:t>
            </a:r>
            <a:r>
              <a:rPr lang="pt-BR" dirty="0" smtClean="0"/>
              <a:t> </a:t>
            </a:r>
            <a:r>
              <a:rPr lang="pt-BR" dirty="0" err="1" smtClean="0"/>
              <a:t>placerat</a:t>
            </a:r>
            <a:r>
              <a:rPr lang="pt-BR" dirty="0" smtClean="0"/>
              <a:t> </a:t>
            </a:r>
            <a:r>
              <a:rPr lang="pt-BR" dirty="0" err="1" smtClean="0"/>
              <a:t>faucibus</a:t>
            </a:r>
            <a:r>
              <a:rPr lang="pt-BR" dirty="0" smtClean="0"/>
              <a:t> </a:t>
            </a:r>
            <a:r>
              <a:rPr lang="pt-BR" dirty="0" err="1" smtClean="0"/>
              <a:t>vulputate</a:t>
            </a:r>
            <a:r>
              <a:rPr lang="pt-BR" dirty="0" smtClean="0"/>
              <a:t>. </a:t>
            </a:r>
            <a:r>
              <a:rPr lang="pt-BR" dirty="0" err="1" smtClean="0"/>
              <a:t>Quisque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 in </a:t>
            </a:r>
            <a:r>
              <a:rPr lang="pt-BR" dirty="0" err="1" smtClean="0"/>
              <a:t>ligula</a:t>
            </a:r>
            <a:r>
              <a:rPr lang="pt-BR" dirty="0" smtClean="0"/>
              <a:t> vitae </a:t>
            </a:r>
            <a:r>
              <a:rPr lang="pt-BR" dirty="0" err="1" smtClean="0"/>
              <a:t>dictum</a:t>
            </a:r>
            <a:r>
              <a:rPr lang="pt-BR" dirty="0" smtClean="0"/>
              <a:t>. </a:t>
            </a:r>
            <a:r>
              <a:rPr lang="pt-BR" dirty="0" err="1" smtClean="0"/>
              <a:t>Cras</a:t>
            </a:r>
            <a:r>
              <a:rPr lang="pt-BR" dirty="0" smtClean="0"/>
              <a:t> </a:t>
            </a:r>
            <a:r>
              <a:rPr lang="pt-BR" dirty="0" err="1" smtClean="0"/>
              <a:t>pellentesque</a:t>
            </a:r>
            <a:r>
              <a:rPr lang="pt-BR" dirty="0" smtClean="0"/>
              <a:t>, </a:t>
            </a:r>
            <a:r>
              <a:rPr lang="pt-BR" dirty="0" err="1" smtClean="0"/>
              <a:t>tellus</a:t>
            </a:r>
            <a:r>
              <a:rPr lang="pt-BR" dirty="0" smtClean="0"/>
              <a:t> et </a:t>
            </a:r>
            <a:r>
              <a:rPr lang="pt-BR" dirty="0" err="1" smtClean="0"/>
              <a:t>suscipit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, </a:t>
            </a:r>
            <a:r>
              <a:rPr lang="pt-BR" dirty="0" err="1" smtClean="0"/>
              <a:t>odio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 </a:t>
            </a:r>
            <a:r>
              <a:rPr lang="pt-BR" dirty="0" err="1" smtClean="0"/>
              <a:t>elementum</a:t>
            </a:r>
            <a:r>
              <a:rPr lang="pt-BR" dirty="0" smtClean="0"/>
              <a:t> ante,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auctor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 </a:t>
            </a:r>
            <a:r>
              <a:rPr lang="pt-BR" dirty="0" err="1" smtClean="0"/>
              <a:t>felis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 </a:t>
            </a:r>
            <a:r>
              <a:rPr lang="pt-BR" dirty="0" err="1" smtClean="0"/>
              <a:t>turpis</a:t>
            </a:r>
            <a:r>
              <a:rPr lang="pt-BR" dirty="0" smtClean="0"/>
              <a:t>.</a:t>
            </a:r>
          </a:p>
        </p:txBody>
      </p:sp>
      <p:sp>
        <p:nvSpPr>
          <p:cNvPr id="13" name="Triângulo Retângulo 7"/>
          <p:cNvSpPr/>
          <p:nvPr userDrawn="1"/>
        </p:nvSpPr>
        <p:spPr>
          <a:xfrm flipH="1">
            <a:off x="7067549" y="4772025"/>
            <a:ext cx="5124446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5984061"/>
            <a:ext cx="3196862" cy="609373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738728" y="3245056"/>
            <a:ext cx="7443787" cy="242728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Blip>
                <a:blip r:embed="rId3"/>
              </a:buBlip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Lorem ipsum dolor sit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amet</a:t>
            </a: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,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consectetur</a:t>
            </a: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adipiscing</a:t>
            </a: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elit</a:t>
            </a:r>
            <a:endParaRPr lang="en-US" altLang="ko-KR" dirty="0" smtClean="0">
              <a:solidFill>
                <a:schemeClr val="bg1"/>
              </a:solidFill>
              <a:latin typeface="Raleway" panose="020B0503030101060003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Lorem ipsum dolor sit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amet</a:t>
            </a: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,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consectetur</a:t>
            </a: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adipiscing</a:t>
            </a: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elit</a:t>
            </a:r>
            <a:endParaRPr lang="en-US" altLang="ko-KR" dirty="0" smtClean="0">
              <a:solidFill>
                <a:schemeClr val="bg1"/>
              </a:solidFill>
              <a:latin typeface="Raleway" panose="020B0503030101060003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Lorem ipsum dolor sit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amet</a:t>
            </a: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,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consectetur</a:t>
            </a: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adipiscing</a:t>
            </a: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elit</a:t>
            </a:r>
            <a:endParaRPr lang="en-US" altLang="ko-KR" dirty="0" smtClean="0">
              <a:solidFill>
                <a:schemeClr val="bg1"/>
              </a:solidFill>
              <a:latin typeface="Raleway" panose="020B0503030101060003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Lorem ipsum dolor sit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amet</a:t>
            </a: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,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consectetur</a:t>
            </a: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adipiscing</a:t>
            </a: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elit</a:t>
            </a:r>
            <a:endParaRPr lang="en-US" altLang="ko-KR" dirty="0" smtClean="0">
              <a:solidFill>
                <a:schemeClr val="bg1"/>
              </a:solidFill>
              <a:latin typeface="Raleway" panose="020B0503030101060003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Lorem ipsum dolor sit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amet</a:t>
            </a: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,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consectetur</a:t>
            </a: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adipiscing</a:t>
            </a:r>
            <a:r>
              <a:rPr lang="en-US" altLang="ko-KR" dirty="0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elit</a:t>
            </a:r>
            <a:endParaRPr lang="en-US" altLang="ko-KR" dirty="0" smtClean="0">
              <a:solidFill>
                <a:schemeClr val="bg1"/>
              </a:solidFill>
              <a:latin typeface="Raleway" panose="020B0503030101060003" pitchFamily="34" charset="0"/>
              <a:cs typeface="Arial" pitchFamily="34" charset="0"/>
            </a:endParaRPr>
          </a:p>
          <a:p>
            <a:endParaRPr lang="en-US" altLang="ko-KR" dirty="0" smtClean="0">
              <a:solidFill>
                <a:schemeClr val="bg1"/>
              </a:solidFill>
              <a:latin typeface="Raleway" panose="020B0503030101060003" pitchFamily="34" charset="0"/>
              <a:cs typeface="Arial" pitchFamily="34" charset="0"/>
            </a:endParaRPr>
          </a:p>
        </p:txBody>
      </p:sp>
      <p:sp>
        <p:nvSpPr>
          <p:cNvPr id="32" name="Retângulo 31"/>
          <p:cNvSpPr/>
          <p:nvPr userDrawn="1"/>
        </p:nvSpPr>
        <p:spPr>
          <a:xfrm>
            <a:off x="341804" y="1273876"/>
            <a:ext cx="2048698" cy="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3"/>
          <p:cNvSpPr>
            <a:spLocks noGrp="1"/>
          </p:cNvSpPr>
          <p:nvPr>
            <p:ph type="title" hasCustomPrompt="1"/>
          </p:nvPr>
        </p:nvSpPr>
        <p:spPr>
          <a:xfrm>
            <a:off x="228469" y="659166"/>
            <a:ext cx="11649206" cy="602850"/>
          </a:xfrm>
          <a:prstGeom prst="rect">
            <a:avLst/>
          </a:prstGeom>
        </p:spPr>
        <p:txBody>
          <a:bodyPr/>
          <a:lstStyle>
            <a:lvl1pPr>
              <a:defRPr sz="3600" b="1" baseline="0"/>
            </a:lvl1pPr>
          </a:lstStyle>
          <a:p>
            <a:r>
              <a:rPr lang="pt-BR" sz="36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DIGITE O TÍTULO DO SLIDE AQUI</a:t>
            </a:r>
            <a:endParaRPr lang="pt-BR" sz="36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74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1" y="0"/>
            <a:ext cx="12192000" cy="6896558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riângulo Retângulo 7"/>
          <p:cNvSpPr/>
          <p:nvPr userDrawn="1"/>
        </p:nvSpPr>
        <p:spPr>
          <a:xfrm flipH="1">
            <a:off x="7067549" y="4772025"/>
            <a:ext cx="5124446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5984061"/>
            <a:ext cx="3196862" cy="609373"/>
          </a:xfrm>
          <a:prstGeom prst="rect">
            <a:avLst/>
          </a:prstGeom>
        </p:spPr>
      </p:pic>
      <p:sp>
        <p:nvSpPr>
          <p:cNvPr id="9" name="Espaço Reservado para Texto 23"/>
          <p:cNvSpPr>
            <a:spLocks noGrp="1"/>
          </p:cNvSpPr>
          <p:nvPr>
            <p:ph type="body" sz="quarter" idx="11" hasCustomPrompt="1"/>
          </p:nvPr>
        </p:nvSpPr>
        <p:spPr>
          <a:xfrm>
            <a:off x="242149" y="395998"/>
            <a:ext cx="6396776" cy="247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 dirty="0" smtClean="0"/>
              <a:t>SECRETARIA DE PETRÓLEO, GÁS NATURAL E BIOCOMBUSTÍVEIS</a:t>
            </a:r>
          </a:p>
        </p:txBody>
      </p:sp>
      <p:sp>
        <p:nvSpPr>
          <p:cNvPr id="12" name="Retângulo 11"/>
          <p:cNvSpPr/>
          <p:nvPr userDrawn="1"/>
        </p:nvSpPr>
        <p:spPr>
          <a:xfrm>
            <a:off x="341804" y="1273876"/>
            <a:ext cx="2048698" cy="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3"/>
          <p:cNvSpPr>
            <a:spLocks noGrp="1"/>
          </p:cNvSpPr>
          <p:nvPr>
            <p:ph type="title" hasCustomPrompt="1"/>
          </p:nvPr>
        </p:nvSpPr>
        <p:spPr>
          <a:xfrm>
            <a:off x="228469" y="659166"/>
            <a:ext cx="11649206" cy="602850"/>
          </a:xfrm>
          <a:prstGeom prst="rect">
            <a:avLst/>
          </a:prstGeom>
        </p:spPr>
        <p:txBody>
          <a:bodyPr/>
          <a:lstStyle>
            <a:lvl1pPr>
              <a:defRPr sz="3600" b="1" baseline="0"/>
            </a:lvl1pPr>
          </a:lstStyle>
          <a:p>
            <a:r>
              <a:rPr lang="pt-BR" sz="36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DIGITE O TÍTULO DO SLIDE AQUI</a:t>
            </a:r>
            <a:endParaRPr lang="pt-BR" sz="36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06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8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Raleway ExtraBold" panose="020B09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18944" y="3884515"/>
            <a:ext cx="8845925" cy="1035617"/>
          </a:xfrm>
        </p:spPr>
        <p:txBody>
          <a:bodyPr anchor="ctr"/>
          <a:lstStyle/>
          <a:p>
            <a:r>
              <a:rPr lang="pt-BR" sz="2400" dirty="0" smtClean="0">
                <a:latin typeface="Raleway ExtraBold" panose="020B0604020202020204" charset="0"/>
                <a:cs typeface="Mongolian Baiti" panose="03000500000000000000" pitchFamily="66" charset="0"/>
              </a:rPr>
              <a:t>PERSPECTIVAS DO PRÉ-SAL</a:t>
            </a:r>
            <a:endParaRPr lang="pt-BR" sz="2400" b="1" dirty="0">
              <a:latin typeface="Raleway ExtraBold" panose="020B0604020202020204" charset="0"/>
              <a:cs typeface="Mongolian Baiti" panose="03000500000000000000" pitchFamily="66" charset="0"/>
            </a:endParaRPr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242149" y="3641189"/>
            <a:ext cx="6970650" cy="271901"/>
          </a:xfrm>
        </p:spPr>
        <p:txBody>
          <a:bodyPr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42149" y="6488668"/>
            <a:ext cx="796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Brasília, 10 de julho de 2019</a:t>
            </a:r>
          </a:p>
        </p:txBody>
      </p:sp>
      <p:sp>
        <p:nvSpPr>
          <p:cNvPr id="5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228469" y="5130506"/>
            <a:ext cx="6984330" cy="914400"/>
          </a:xfrm>
        </p:spPr>
        <p:txBody>
          <a:bodyPr/>
          <a:lstStyle/>
          <a:p>
            <a:r>
              <a:rPr lang="pt-BR" dirty="0"/>
              <a:t>Renata Beckert Isfer</a:t>
            </a:r>
          </a:p>
          <a:p>
            <a:r>
              <a:rPr lang="pt-BR" dirty="0" smtClean="0"/>
              <a:t>AUDIÊNCIA PÚBLICA – CÂMARA DOS DEPUTADOS</a:t>
            </a:r>
          </a:p>
          <a:p>
            <a:r>
              <a:rPr lang="pt-BR" dirty="0" smtClean="0"/>
              <a:t>COMISSÃO DE DESENVOLVIMENTO ECONÔMICO, INDÚSTRIA, COMÉRCIO E SERVIÇOS </a:t>
            </a:r>
            <a:endParaRPr lang="pt-BR" b="0" dirty="0">
              <a:latin typeface="Raleway Extra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Raleway ExtraBold" panose="020B0604020202020204" charset="0"/>
              </a:rPr>
              <a:t>Leilão dos Excedentes da Cessão Onerosa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  <p:cxnSp>
        <p:nvCxnSpPr>
          <p:cNvPr id="21" name="Conector reto 20"/>
          <p:cNvCxnSpPr/>
          <p:nvPr/>
        </p:nvCxnSpPr>
        <p:spPr>
          <a:xfrm flipH="1">
            <a:off x="6315919" y="1325590"/>
            <a:ext cx="8957" cy="527025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471024" y="1398710"/>
            <a:ext cx="511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000" b="1" dirty="0" smtClean="0">
                <a:solidFill>
                  <a:schemeClr val="bg1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Contrato de Partilha da Produção (PSC)</a:t>
            </a:r>
            <a:endParaRPr lang="pt-BR" sz="2000" b="1" dirty="0">
              <a:solidFill>
                <a:schemeClr val="bg1"/>
              </a:solidFill>
              <a:latin typeface="Raleway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31895" y="5548802"/>
            <a:ext cx="61929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4 Campos – 6 a 15 Bilhões </a:t>
            </a:r>
            <a:r>
              <a:rPr lang="pt-BR" sz="1600" b="1" dirty="0" err="1" smtClean="0">
                <a:solidFill>
                  <a:schemeClr val="bg1"/>
                </a:solidFill>
                <a:latin typeface="Futura Md BT" panose="020B0602020204020303" pitchFamily="34" charset="0"/>
              </a:rPr>
              <a:t>boe</a:t>
            </a:r>
            <a:r>
              <a:rPr lang="pt-BR" sz="16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 recuperáveis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Ganhadores deverão pagar compensação à Petrobras (conforme Portaria MME n. 213/2019)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Necessário acordo entre os vencedores e a Petrobras</a:t>
            </a:r>
            <a:endParaRPr lang="pt-BR" sz="1600" dirty="0" smtClean="0">
              <a:solidFill>
                <a:schemeClr val="bg1"/>
              </a:solidFill>
              <a:latin typeface="Raleway ExtraLight" panose="020B0303030101060003" pitchFamily="34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3" y="1810655"/>
            <a:ext cx="4510453" cy="3709103"/>
          </a:xfrm>
          <a:prstGeom prst="rect">
            <a:avLst/>
          </a:prstGeom>
        </p:spPr>
      </p:pic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E16B018F-69DE-42AC-BFC8-AFC850B0E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39461"/>
              </p:ext>
            </p:extLst>
          </p:nvPr>
        </p:nvGraphicFramePr>
        <p:xfrm>
          <a:off x="6544525" y="1346946"/>
          <a:ext cx="5375926" cy="375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6163"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Blocos</a:t>
                      </a:r>
                      <a:endParaRPr lang="pt-BR" sz="1800" b="1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90000"/>
                            <a:lumOff val="10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Alíquota Mínima</a:t>
                      </a:r>
                      <a:r>
                        <a:rPr lang="pt-BR" sz="1800" b="1" baseline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 de Partilha </a:t>
                      </a:r>
                      <a:r>
                        <a:rPr lang="pt-BR" sz="1800" b="1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(%)</a:t>
                      </a:r>
                      <a:endParaRPr lang="pt-BR" sz="1800" b="1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90000"/>
                            <a:lumOff val="10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Bônus</a:t>
                      </a:r>
                      <a:r>
                        <a:rPr lang="pt-BR" sz="1800" b="1" baseline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 de Assinatura – Fixo </a:t>
                      </a:r>
                    </a:p>
                    <a:p>
                      <a:pPr algn="ctr"/>
                      <a:r>
                        <a:rPr lang="pt-BR" sz="1800" b="1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(milhões R$)</a:t>
                      </a:r>
                      <a:endParaRPr lang="pt-BR" sz="1800" b="1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90000"/>
                            <a:lumOff val="10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1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Atapu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26,23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13.742,00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57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Búzios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23,24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68.194,00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43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Itapu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18,15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1.766,00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0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Sépia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27,88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22.859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6615065" y="5504733"/>
            <a:ext cx="393890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ctr">
              <a:defRPr b="1" i="1">
                <a:solidFill>
                  <a:srgbClr val="FF0000"/>
                </a:solidFill>
                <a:latin typeface="Abadi" panose="020B0604020202020204" pitchFamily="34" charset="0"/>
              </a:defRPr>
            </a:lvl1pPr>
          </a:lstStyle>
          <a:p>
            <a:r>
              <a:rPr lang="pt-BR" dirty="0" smtClean="0">
                <a:sym typeface="Wingdings" panose="05000000000000000000" pitchFamily="2" charset="2"/>
              </a:rPr>
              <a:t>Oferta Pública: 06 / novembro /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16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Raleway ExtraBold" panose="020B0604020202020204" charset="0"/>
              </a:rPr>
              <a:t>Leilão dos Excedentes da Cessão Onerosa (</a:t>
            </a:r>
            <a:r>
              <a:rPr lang="pt-BR" dirty="0" err="1" smtClean="0">
                <a:latin typeface="Raleway ExtraBold" panose="020B0604020202020204" charset="0"/>
              </a:rPr>
              <a:t>Pré</a:t>
            </a:r>
            <a:r>
              <a:rPr lang="pt-BR" dirty="0" smtClean="0">
                <a:latin typeface="Raleway ExtraBold" panose="020B0604020202020204" charset="0"/>
              </a:rPr>
              <a:t>-sal)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172FCA1-F332-457E-83DE-54EFDB34F290}"/>
              </a:ext>
            </a:extLst>
          </p:cNvPr>
          <p:cNvSpPr/>
          <p:nvPr/>
        </p:nvSpPr>
        <p:spPr>
          <a:xfrm>
            <a:off x="6692827" y="1714694"/>
            <a:ext cx="5288869" cy="280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236" indent="-285236" algn="just">
              <a:spcBef>
                <a:spcPts val="998"/>
              </a:spcBef>
              <a:buFont typeface="Wingdings" panose="05000000000000000000" pitchFamily="2" charset="2"/>
              <a:buChar char="ü"/>
            </a:pPr>
            <a:r>
              <a:rPr lang="pt-BR" sz="1996" dirty="0">
                <a:solidFill>
                  <a:schemeClr val="bg1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 2017 e 2040 o Brasil responderá por </a:t>
            </a:r>
            <a:r>
              <a:rPr lang="pt-BR" sz="1996" b="1" dirty="0">
                <a:solidFill>
                  <a:schemeClr val="accent2">
                    <a:lumMod val="75000"/>
                  </a:schemeClr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r>
              <a:rPr lang="pt-BR" sz="1996" dirty="0">
                <a:solidFill>
                  <a:schemeClr val="accent2">
                    <a:lumMod val="50000"/>
                  </a:schemeClr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996" dirty="0">
                <a:solidFill>
                  <a:schemeClr val="bg1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1996" b="1" dirty="0">
                <a:solidFill>
                  <a:schemeClr val="accent2">
                    <a:lumMod val="75000"/>
                  </a:schemeClr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aumento da produção </a:t>
            </a:r>
            <a:r>
              <a:rPr lang="pt-BR" sz="1996" dirty="0">
                <a:solidFill>
                  <a:schemeClr val="bg1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mundial de petróleo,</a:t>
            </a:r>
            <a:r>
              <a:rPr lang="pt-BR" sz="1996" b="1" dirty="0">
                <a:solidFill>
                  <a:schemeClr val="accent2">
                    <a:lumMod val="75000"/>
                  </a:schemeClr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996" dirty="0">
                <a:solidFill>
                  <a:schemeClr val="bg1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ficando entre os</a:t>
            </a:r>
            <a:r>
              <a:rPr lang="pt-BR" sz="1996" b="1" dirty="0">
                <a:solidFill>
                  <a:schemeClr val="accent2">
                    <a:lumMod val="75000"/>
                  </a:schemeClr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795" b="1" dirty="0">
                <a:solidFill>
                  <a:schemeClr val="accent2">
                    <a:lumMod val="75000"/>
                  </a:schemeClr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pt-BR" sz="1996" b="1" dirty="0">
                <a:solidFill>
                  <a:schemeClr val="accent2">
                    <a:lumMod val="75000"/>
                  </a:schemeClr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maiores produtores do mundo</a:t>
            </a:r>
          </a:p>
          <a:p>
            <a:pPr marL="285236" indent="-285236" algn="just">
              <a:spcBef>
                <a:spcPts val="998"/>
              </a:spcBef>
              <a:buFont typeface="Wingdings" panose="05000000000000000000" pitchFamily="2" charset="2"/>
              <a:buChar char="ü"/>
            </a:pPr>
            <a:endParaRPr lang="pt-BR" sz="599" b="1" dirty="0">
              <a:solidFill>
                <a:schemeClr val="accent2">
                  <a:lumMod val="75000"/>
                </a:schemeClr>
              </a:solidFill>
              <a:latin typeface="Raleway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236" indent="-285236" algn="just">
              <a:spcBef>
                <a:spcPts val="998"/>
              </a:spcBef>
              <a:buFont typeface="Wingdings" panose="05000000000000000000" pitchFamily="2" charset="2"/>
              <a:buChar char="ü"/>
            </a:pPr>
            <a:r>
              <a:rPr lang="pt-BR" sz="1996" dirty="0">
                <a:solidFill>
                  <a:schemeClr val="bg1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Até 2030, Brasil </a:t>
            </a:r>
            <a:r>
              <a:rPr lang="pt-BR" sz="1996" b="1" dirty="0">
                <a:solidFill>
                  <a:schemeClr val="accent2">
                    <a:lumMod val="75000"/>
                  </a:schemeClr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dobrará</a:t>
            </a:r>
            <a:r>
              <a:rPr lang="pt-BR" sz="1996" dirty="0">
                <a:solidFill>
                  <a:schemeClr val="bg1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capacidade de produção de gás natural de</a:t>
            </a:r>
            <a:r>
              <a:rPr lang="pt-BR" sz="1996" b="1" dirty="0">
                <a:solidFill>
                  <a:schemeClr val="accent6">
                    <a:lumMod val="50000"/>
                  </a:schemeClr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996" b="1" dirty="0">
                <a:solidFill>
                  <a:schemeClr val="accent2">
                    <a:lumMod val="75000"/>
                  </a:schemeClr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112 para 220 milhões m³ / dia</a:t>
            </a:r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6430373" y="1415391"/>
            <a:ext cx="8941" cy="526064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209361" y="2406888"/>
            <a:ext cx="2946295" cy="18142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7" dirty="0"/>
          </a:p>
        </p:txBody>
      </p:sp>
      <p:sp>
        <p:nvSpPr>
          <p:cNvPr id="13" name="Retângulo 12"/>
          <p:cNvSpPr/>
          <p:nvPr/>
        </p:nvSpPr>
        <p:spPr>
          <a:xfrm>
            <a:off x="150793" y="2691520"/>
            <a:ext cx="3146096" cy="1382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795" b="1" dirty="0">
                <a:solidFill>
                  <a:schemeClr val="bg1"/>
                </a:solidFill>
                <a:latin typeface="Raleway" panose="020B0604020202020204" charset="0"/>
              </a:rPr>
              <a:t>Até Dobrar</a:t>
            </a:r>
            <a:endParaRPr lang="pt-BR" sz="2795" dirty="0">
              <a:solidFill>
                <a:schemeClr val="bg1"/>
              </a:solidFill>
              <a:latin typeface="Raleway" panose="020B0604020202020204" charset="0"/>
            </a:endParaRPr>
          </a:p>
          <a:p>
            <a:pPr algn="ctr">
              <a:defRPr/>
            </a:pPr>
            <a:r>
              <a:rPr lang="pt-BR" sz="1797" dirty="0">
                <a:solidFill>
                  <a:schemeClr val="bg1"/>
                </a:solidFill>
                <a:latin typeface="Raleway" panose="020B0604020202020204" charset="0"/>
              </a:rPr>
              <a:t> as reservas existentes</a:t>
            </a:r>
          </a:p>
          <a:p>
            <a:pPr algn="ctr">
              <a:defRPr/>
            </a:pPr>
            <a:r>
              <a:rPr lang="pt-BR" sz="1797" dirty="0" smtClean="0">
                <a:solidFill>
                  <a:schemeClr val="bg1"/>
                </a:solidFill>
                <a:latin typeface="Raleway" panose="020B0604020202020204" charset="0"/>
              </a:rPr>
              <a:t>(de 15 para até </a:t>
            </a:r>
            <a:r>
              <a:rPr lang="pt-BR" sz="1996" b="1" dirty="0" smtClean="0">
                <a:solidFill>
                  <a:schemeClr val="bg1"/>
                </a:solidFill>
                <a:latin typeface="Raleway" panose="020B0604020202020204" charset="0"/>
              </a:rPr>
              <a:t>30</a:t>
            </a:r>
            <a:r>
              <a:rPr lang="pt-BR" sz="1797" dirty="0" smtClean="0">
                <a:solidFill>
                  <a:schemeClr val="bg1"/>
                </a:solidFill>
                <a:latin typeface="Raleway" panose="020B0604020202020204" charset="0"/>
              </a:rPr>
              <a:t> </a:t>
            </a:r>
            <a:r>
              <a:rPr lang="pt-BR" sz="1797" dirty="0">
                <a:solidFill>
                  <a:schemeClr val="bg1"/>
                </a:solidFill>
                <a:latin typeface="Raleway" panose="020B0604020202020204" charset="0"/>
              </a:rPr>
              <a:t>Bilhões </a:t>
            </a:r>
            <a:r>
              <a:rPr lang="pt-BR" sz="1797" dirty="0" err="1" smtClean="0">
                <a:solidFill>
                  <a:schemeClr val="bg1"/>
                </a:solidFill>
                <a:latin typeface="Raleway" panose="020B0604020202020204" charset="0"/>
              </a:rPr>
              <a:t>boe</a:t>
            </a:r>
            <a:r>
              <a:rPr lang="pt-BR" sz="1797" dirty="0" smtClean="0">
                <a:solidFill>
                  <a:schemeClr val="bg1"/>
                </a:solidFill>
                <a:latin typeface="Raleway" panose="020B0604020202020204" charset="0"/>
              </a:rPr>
              <a:t>)</a:t>
            </a:r>
            <a:endParaRPr lang="pt-BR" sz="1797" dirty="0">
              <a:solidFill>
                <a:schemeClr val="bg1"/>
              </a:solidFill>
              <a:latin typeface="Raleway" panose="020B060402020202020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353029" y="2406889"/>
            <a:ext cx="2335734" cy="17607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7"/>
          </a:p>
        </p:txBody>
      </p:sp>
      <p:sp>
        <p:nvSpPr>
          <p:cNvPr id="15" name="Retângulo 14"/>
          <p:cNvSpPr/>
          <p:nvPr/>
        </p:nvSpPr>
        <p:spPr>
          <a:xfrm>
            <a:off x="3409170" y="2531503"/>
            <a:ext cx="2223453" cy="1689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597" b="1" dirty="0">
                <a:solidFill>
                  <a:schemeClr val="bg1"/>
                </a:solidFill>
                <a:latin typeface="Raleway" panose="020B0604020202020204" charset="0"/>
              </a:rPr>
              <a:t>R$</a:t>
            </a:r>
            <a:r>
              <a:rPr lang="pt-BR" sz="699" b="1" dirty="0">
                <a:solidFill>
                  <a:schemeClr val="bg1"/>
                </a:solidFill>
                <a:latin typeface="Raleway" panose="020B0604020202020204" charset="0"/>
              </a:rPr>
              <a:t> </a:t>
            </a:r>
            <a:r>
              <a:rPr lang="pt-BR" sz="4392" b="1" dirty="0">
                <a:solidFill>
                  <a:schemeClr val="bg1"/>
                </a:solidFill>
                <a:latin typeface="Raleway" panose="020B0604020202020204" charset="0"/>
              </a:rPr>
              <a:t>1,0</a:t>
            </a:r>
            <a:r>
              <a:rPr lang="pt-BR" sz="2396" dirty="0">
                <a:solidFill>
                  <a:schemeClr val="bg1"/>
                </a:solidFill>
                <a:latin typeface="Raleway" panose="020B0604020202020204" charset="0"/>
              </a:rPr>
              <a:t>tri</a:t>
            </a:r>
            <a:r>
              <a:rPr lang="pt-BR" sz="1996" dirty="0">
                <a:solidFill>
                  <a:schemeClr val="bg1"/>
                </a:solidFill>
                <a:latin typeface="Raleway" panose="020B0604020202020204" charset="0"/>
              </a:rPr>
              <a:t> </a:t>
            </a:r>
          </a:p>
          <a:p>
            <a:pPr lvl="0" algn="ctr">
              <a:defRPr/>
            </a:pPr>
            <a:r>
              <a:rPr lang="pt-BR" sz="1797" dirty="0">
                <a:solidFill>
                  <a:schemeClr val="bg1"/>
                </a:solidFill>
                <a:latin typeface="Raleway" panose="020B0604020202020204" charset="0"/>
              </a:rPr>
              <a:t>Arrecadações</a:t>
            </a:r>
          </a:p>
          <a:p>
            <a:pPr algn="ctr">
              <a:defRPr/>
            </a:pPr>
            <a:r>
              <a:rPr lang="pt-BR" sz="2396" b="1" dirty="0">
                <a:solidFill>
                  <a:schemeClr val="bg1"/>
                </a:solidFill>
                <a:latin typeface="Raleway" panose="020B0604020202020204" charset="0"/>
              </a:rPr>
              <a:t>35 </a:t>
            </a:r>
            <a:r>
              <a:rPr lang="pt-BR" sz="1797" dirty="0">
                <a:solidFill>
                  <a:schemeClr val="bg1"/>
                </a:solidFill>
                <a:latin typeface="Raleway" panose="020B0604020202020204" charset="0"/>
              </a:rPr>
              <a:t>anos</a:t>
            </a:r>
          </a:p>
          <a:p>
            <a:pPr lvl="0" algn="ctr">
              <a:defRPr/>
            </a:pPr>
            <a:endParaRPr lang="pt-BR" sz="1797" b="1" dirty="0">
              <a:solidFill>
                <a:schemeClr val="bg1"/>
              </a:solidFill>
              <a:latin typeface="Raleway" panose="020B060402020202020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45860" y="4331520"/>
            <a:ext cx="2335734" cy="17607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7"/>
          </a:p>
        </p:txBody>
      </p:sp>
      <p:sp>
        <p:nvSpPr>
          <p:cNvPr id="17" name="Retângulo 16"/>
          <p:cNvSpPr/>
          <p:nvPr/>
        </p:nvSpPr>
        <p:spPr>
          <a:xfrm>
            <a:off x="951516" y="4422244"/>
            <a:ext cx="1724423" cy="132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791" b="1" dirty="0">
                <a:solidFill>
                  <a:schemeClr val="bg1"/>
                </a:solidFill>
                <a:latin typeface="Raleway" panose="020B0604020202020204" charset="0"/>
              </a:rPr>
              <a:t>2</a:t>
            </a:r>
          </a:p>
          <a:p>
            <a:pPr lvl="0" algn="ctr">
              <a:defRPr/>
            </a:pPr>
            <a:r>
              <a:rPr lang="pt-BR" sz="1996" dirty="0">
                <a:solidFill>
                  <a:schemeClr val="bg1"/>
                </a:solidFill>
                <a:latin typeface="Raleway" panose="020B0604020202020204" charset="0"/>
              </a:rPr>
              <a:t>Milhões </a:t>
            </a:r>
            <a:r>
              <a:rPr lang="pt-BR" sz="1996" dirty="0" err="1">
                <a:solidFill>
                  <a:schemeClr val="bg1"/>
                </a:solidFill>
                <a:latin typeface="Raleway" panose="020B0604020202020204" charset="0"/>
              </a:rPr>
              <a:t>bpd</a:t>
            </a:r>
            <a:r>
              <a:rPr lang="pt-BR" sz="1996" dirty="0">
                <a:solidFill>
                  <a:schemeClr val="bg1"/>
                </a:solidFill>
                <a:latin typeface="Raleway" panose="020B0604020202020204" charset="0"/>
              </a:rPr>
              <a:t>*</a:t>
            </a:r>
          </a:p>
          <a:p>
            <a:pPr lvl="0" algn="ctr">
              <a:defRPr/>
            </a:pPr>
            <a:r>
              <a:rPr lang="pt-BR" sz="1198" dirty="0">
                <a:solidFill>
                  <a:schemeClr val="bg1"/>
                </a:solidFill>
                <a:latin typeface="Raleway" panose="020B0604020202020204" charset="0"/>
              </a:rPr>
              <a:t>(pico de produção)</a:t>
            </a:r>
          </a:p>
        </p:txBody>
      </p:sp>
      <p:sp>
        <p:nvSpPr>
          <p:cNvPr id="18" name="Elipse 17"/>
          <p:cNvSpPr/>
          <p:nvPr/>
        </p:nvSpPr>
        <p:spPr>
          <a:xfrm>
            <a:off x="3408650" y="4331520"/>
            <a:ext cx="2335734" cy="17607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7"/>
          </a:p>
        </p:txBody>
      </p:sp>
      <p:sp>
        <p:nvSpPr>
          <p:cNvPr id="19" name="Retângulo 18"/>
          <p:cNvSpPr/>
          <p:nvPr/>
        </p:nvSpPr>
        <p:spPr>
          <a:xfrm>
            <a:off x="3459117" y="4733525"/>
            <a:ext cx="2271408" cy="952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594" b="1" dirty="0">
                <a:solidFill>
                  <a:schemeClr val="bg1"/>
                </a:solidFill>
                <a:latin typeface="Raleway" panose="020B0604020202020204" charset="0"/>
              </a:rPr>
              <a:t>~17</a:t>
            </a:r>
            <a:endParaRPr lang="pt-BR" sz="4791" b="1" dirty="0">
              <a:solidFill>
                <a:schemeClr val="bg1"/>
              </a:solidFill>
              <a:latin typeface="Raleway" panose="020B0604020202020204" charset="0"/>
            </a:endParaRPr>
          </a:p>
          <a:p>
            <a:pPr lvl="0" algn="ctr">
              <a:defRPr/>
            </a:pPr>
            <a:r>
              <a:rPr lang="pt-BR" sz="1996" dirty="0">
                <a:solidFill>
                  <a:schemeClr val="bg1"/>
                </a:solidFill>
                <a:latin typeface="Raleway" panose="020B0604020202020204" charset="0"/>
              </a:rPr>
              <a:t>Plataformas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59631" y="6099802"/>
            <a:ext cx="1096376" cy="261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98" dirty="0">
                <a:solidFill>
                  <a:schemeClr val="bg1"/>
                </a:solidFill>
                <a:latin typeface="Raleway" panose="020B0604020202020204" charset="0"/>
                <a:cs typeface="Segoe UI Semilight" panose="020B0402040204020203" pitchFamily="34" charset="0"/>
              </a:rPr>
              <a:t>*Barris por Dia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09362" y="1762268"/>
            <a:ext cx="6108136" cy="42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998"/>
              </a:spcBef>
            </a:pPr>
            <a:r>
              <a:rPr lang="pt-BR" sz="1996" b="1" dirty="0">
                <a:solidFill>
                  <a:schemeClr val="bg1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Oportunidade da </a:t>
            </a:r>
            <a:r>
              <a:rPr lang="pt-BR" sz="2396" b="1" dirty="0">
                <a:solidFill>
                  <a:schemeClr val="accent2">
                    <a:lumMod val="75000"/>
                  </a:schemeClr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Cessão Onerosa</a:t>
            </a:r>
            <a:r>
              <a:rPr lang="pt-BR" sz="1996" b="1" dirty="0">
                <a:solidFill>
                  <a:schemeClr val="bg1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615859" y="6114064"/>
            <a:ext cx="2002471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1497"/>
              </a:lnSpc>
              <a:spcAft>
                <a:spcPts val="1123"/>
              </a:spcAft>
            </a:pPr>
            <a:r>
              <a:rPr lang="pt-BR" sz="1098" dirty="0" smtClean="0">
                <a:solidFill>
                  <a:srgbClr val="000000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(Fonte: ANP, 2018 - transição)</a:t>
            </a:r>
            <a:endParaRPr lang="pt-BR" sz="1098" dirty="0">
              <a:latin typeface="Raleway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452973" y="1235911"/>
            <a:ext cx="5708770" cy="368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998"/>
              </a:spcBef>
            </a:pPr>
            <a:r>
              <a:rPr lang="pt-BR" sz="1996" b="1" dirty="0">
                <a:solidFill>
                  <a:schemeClr val="bg1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Outros Números do Setor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4BC17E5D-ECF7-44D2-8158-5737A9E7D985}"/>
              </a:ext>
            </a:extLst>
          </p:cNvPr>
          <p:cNvSpPr/>
          <p:nvPr/>
        </p:nvSpPr>
        <p:spPr>
          <a:xfrm>
            <a:off x="7825267" y="4543466"/>
            <a:ext cx="3023988" cy="1570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96" b="1" dirty="0">
                <a:solidFill>
                  <a:schemeClr val="tx1"/>
                </a:solidFill>
                <a:latin typeface="Raleway" panose="020B0604020202020204" charset="0"/>
              </a:rPr>
              <a:t>Setor de petróleo e gás responde por 13% do PIB Brasileiro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5E901C3D-864B-463B-9273-D75CA3E1B58E}"/>
              </a:ext>
            </a:extLst>
          </p:cNvPr>
          <p:cNvSpPr/>
          <p:nvPr/>
        </p:nvSpPr>
        <p:spPr>
          <a:xfrm>
            <a:off x="6993472" y="6360935"/>
            <a:ext cx="1355588" cy="284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1497"/>
              </a:lnSpc>
              <a:spcAft>
                <a:spcPts val="1123"/>
              </a:spcAft>
            </a:pPr>
            <a:r>
              <a:rPr lang="en-US" sz="1098" dirty="0">
                <a:solidFill>
                  <a:srgbClr val="000000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(Fonte: </a:t>
            </a:r>
            <a:r>
              <a:rPr lang="en-US" sz="1098" dirty="0" err="1">
                <a:solidFill>
                  <a:srgbClr val="000000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Abespetro</a:t>
            </a:r>
            <a:r>
              <a:rPr lang="en-US" sz="1098" dirty="0">
                <a:solidFill>
                  <a:srgbClr val="000000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098" dirty="0">
              <a:latin typeface="Raleway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Marker Felt Wide" charset="0"/>
                <a:ea typeface="Marker Felt Wide" charset="0"/>
                <a:cs typeface="Marker Felt Wide" charset="0"/>
              </a:rPr>
              <a:t>Evolução do Cenário </a:t>
            </a:r>
            <a:r>
              <a:rPr lang="pt-BR" dirty="0" smtClean="0">
                <a:latin typeface="Marker Felt Wide" charset="0"/>
                <a:ea typeface="Marker Felt Wide" charset="0"/>
                <a:cs typeface="Marker Felt Wide" charset="0"/>
              </a:rPr>
              <a:t>Exploratório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/>
          <a:srcRect l="745" t="11081" r="1546" b="7343"/>
          <a:stretch/>
        </p:blipFill>
        <p:spPr>
          <a:xfrm>
            <a:off x="984740" y="1815290"/>
            <a:ext cx="10023230" cy="4101931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3021949" y="1406377"/>
            <a:ext cx="652743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2015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8426573" y="1406377"/>
            <a:ext cx="652743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47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Marker Felt Wide" charset="0"/>
                <a:ea typeface="Marker Felt Wide" charset="0"/>
                <a:cs typeface="Marker Felt Wide" charset="0"/>
              </a:rPr>
              <a:t>Perspectivas futuras </a:t>
            </a:r>
            <a:r>
              <a:rPr lang="pt-BR" dirty="0" err="1" smtClean="0">
                <a:latin typeface="Marker Felt Wide" charset="0"/>
                <a:ea typeface="Marker Felt Wide" charset="0"/>
                <a:cs typeface="Marker Felt Wide" charset="0"/>
              </a:rPr>
              <a:t>Pré</a:t>
            </a:r>
            <a:r>
              <a:rPr lang="pt-BR" dirty="0" smtClean="0">
                <a:latin typeface="Marker Felt Wide" charset="0"/>
                <a:ea typeface="Marker Felt Wide" charset="0"/>
                <a:cs typeface="Marker Felt Wide" charset="0"/>
              </a:rPr>
              <a:t>-sal – Produção de Petróleo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527050" y="1138237"/>
            <a:ext cx="1080000" cy="0"/>
          </a:xfrm>
          <a:prstGeom prst="line">
            <a:avLst/>
          </a:prstGeom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567829628"/>
              </p:ext>
            </p:extLst>
          </p:nvPr>
        </p:nvGraphicFramePr>
        <p:xfrm>
          <a:off x="448621" y="2221641"/>
          <a:ext cx="5817139" cy="338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923168194"/>
              </p:ext>
            </p:extLst>
          </p:nvPr>
        </p:nvGraphicFramePr>
        <p:xfrm>
          <a:off x="7976695" y="2610494"/>
          <a:ext cx="180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138857709"/>
              </p:ext>
            </p:extLst>
          </p:nvPr>
        </p:nvGraphicFramePr>
        <p:xfrm>
          <a:off x="9776695" y="2610494"/>
          <a:ext cx="180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entágono 10"/>
          <p:cNvSpPr/>
          <p:nvPr/>
        </p:nvSpPr>
        <p:spPr>
          <a:xfrm flipH="1">
            <a:off x="6406947" y="3312313"/>
            <a:ext cx="984453" cy="34024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9,0% a.a.</a:t>
            </a:r>
            <a:endParaRPr lang="pt-BR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Pentágono 11"/>
          <p:cNvSpPr/>
          <p:nvPr/>
        </p:nvSpPr>
        <p:spPr>
          <a:xfrm flipH="1">
            <a:off x="6406947" y="4479322"/>
            <a:ext cx="984453" cy="34024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0,1% a.a.</a:t>
            </a:r>
            <a:endParaRPr lang="pt-BR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Pentágono 12"/>
          <p:cNvSpPr/>
          <p:nvPr/>
        </p:nvSpPr>
        <p:spPr>
          <a:xfrm flipH="1">
            <a:off x="6406947" y="2387394"/>
            <a:ext cx="984453" cy="340242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6,2% a.a.</a:t>
            </a:r>
            <a:endParaRPr lang="pt-BR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08001" y="1698421"/>
            <a:ext cx="327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Produção Nacional de Petróleo</a:t>
            </a:r>
          </a:p>
          <a:p>
            <a:r>
              <a:rPr lang="pt-BR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milhão b/d</a:t>
            </a:r>
            <a:endParaRPr lang="pt-B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" name="Grupo 1"/>
          <p:cNvGrpSpPr/>
          <p:nvPr/>
        </p:nvGrpSpPr>
        <p:grpSpPr>
          <a:xfrm>
            <a:off x="1004917" y="5414294"/>
            <a:ext cx="5177464" cy="269309"/>
            <a:chOff x="1004917" y="5045023"/>
            <a:chExt cx="5177464" cy="269309"/>
          </a:xfrm>
        </p:grpSpPr>
        <p:sp>
          <p:nvSpPr>
            <p:cNvPr id="16" name="CaixaDeTexto 15"/>
            <p:cNvSpPr txBox="1"/>
            <p:nvPr/>
          </p:nvSpPr>
          <p:spPr>
            <a:xfrm>
              <a:off x="4458832" y="5045023"/>
              <a:ext cx="1723549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5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Produção Nacional</a:t>
              </a:r>
              <a:endParaRPr lang="pt-BR" sz="11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4300806" y="5163841"/>
              <a:ext cx="180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004917" y="5111527"/>
              <a:ext cx="144000" cy="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118654" y="5045028"/>
              <a:ext cx="1802096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5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Terrestre + Pós-Sal</a:t>
              </a:r>
              <a:endParaRPr lang="pt-BR" sz="11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3155372" y="5111522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69109" y="5045023"/>
              <a:ext cx="769763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5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Pré-sal</a:t>
              </a:r>
              <a:endParaRPr lang="pt-BR" sz="11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7677160" y="4829425"/>
            <a:ext cx="4248000" cy="1009846"/>
          </a:xfrm>
          <a:prstGeom prst="rect">
            <a:avLst/>
          </a:prstGeom>
          <a:solidFill>
            <a:srgbClr val="FCCA80">
              <a:alpha val="80000"/>
            </a:srgbClr>
          </a:solidFill>
        </p:spPr>
        <p:txBody>
          <a:bodyPr wrap="square" lIns="288000" tIns="180000" rIns="288000" bIns="180000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Brasil pode se tornar um dos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maiores produtores e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exportadores de petróleo do mundo.</a:t>
            </a:r>
            <a:endParaRPr lang="pt-BR" sz="1600" b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682" y="4627859"/>
            <a:ext cx="515818" cy="51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95" y="2779573"/>
            <a:ext cx="494480" cy="28800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67" y="2416168"/>
            <a:ext cx="494480" cy="288000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418090" y="6366247"/>
            <a:ext cx="272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Fonte: EPE (2019)</a:t>
            </a:r>
            <a:endParaRPr lang="pt-B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Marker Felt Wide" charset="0"/>
                <a:ea typeface="Marker Felt Wide" charset="0"/>
                <a:cs typeface="Marker Felt Wide" charset="0"/>
              </a:rPr>
              <a:t>Perspectivas futuras </a:t>
            </a:r>
            <a:r>
              <a:rPr lang="pt-BR" dirty="0" err="1" smtClean="0">
                <a:latin typeface="Marker Felt Wide" charset="0"/>
                <a:ea typeface="Marker Felt Wide" charset="0"/>
                <a:cs typeface="Marker Felt Wide" charset="0"/>
              </a:rPr>
              <a:t>Pré</a:t>
            </a:r>
            <a:r>
              <a:rPr lang="pt-BR" dirty="0" smtClean="0">
                <a:latin typeface="Marker Felt Wide" charset="0"/>
                <a:ea typeface="Marker Felt Wide" charset="0"/>
                <a:cs typeface="Marker Felt Wide" charset="0"/>
              </a:rPr>
              <a:t>-sal – Produção de GN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527050" y="1138237"/>
            <a:ext cx="1080000" cy="0"/>
          </a:xfrm>
          <a:prstGeom prst="line">
            <a:avLst/>
          </a:prstGeom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418090" y="6366247"/>
            <a:ext cx="272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Fonte: EPE (2019)</a:t>
            </a:r>
            <a:endParaRPr lang="pt-B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445532150"/>
              </p:ext>
            </p:extLst>
          </p:nvPr>
        </p:nvGraphicFramePr>
        <p:xfrm>
          <a:off x="572446" y="2309221"/>
          <a:ext cx="5930074" cy="341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2076133560"/>
              </p:ext>
            </p:extLst>
          </p:nvPr>
        </p:nvGraphicFramePr>
        <p:xfrm>
          <a:off x="7998551" y="3135861"/>
          <a:ext cx="180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3732534194"/>
              </p:ext>
            </p:extLst>
          </p:nvPr>
        </p:nvGraphicFramePr>
        <p:xfrm>
          <a:off x="9751405" y="3135861"/>
          <a:ext cx="180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CaixaDeTexto 32"/>
          <p:cNvSpPr txBox="1"/>
          <p:nvPr/>
        </p:nvSpPr>
        <p:spPr>
          <a:xfrm>
            <a:off x="508001" y="1803935"/>
            <a:ext cx="361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Produção Nacional de Gás Natural</a:t>
            </a:r>
          </a:p>
          <a:p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milhão m³/d</a:t>
            </a:r>
          </a:p>
        </p:txBody>
      </p:sp>
      <p:sp>
        <p:nvSpPr>
          <p:cNvPr id="34" name="Pentágono 33"/>
          <p:cNvSpPr/>
          <p:nvPr/>
        </p:nvSpPr>
        <p:spPr>
          <a:xfrm flipH="1">
            <a:off x="6530772" y="2532787"/>
            <a:ext cx="986400" cy="340242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7,9% a.a.</a:t>
            </a:r>
            <a:endParaRPr lang="pt-BR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Pentágono 34"/>
          <p:cNvSpPr/>
          <p:nvPr/>
        </p:nvSpPr>
        <p:spPr>
          <a:xfrm flipH="1">
            <a:off x="6530772" y="4117529"/>
            <a:ext cx="986400" cy="34024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7,8% a.a.</a:t>
            </a:r>
            <a:endParaRPr lang="pt-BR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145" y="3157646"/>
            <a:ext cx="494480" cy="288000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67" y="2521682"/>
            <a:ext cx="494480" cy="288000"/>
          </a:xfrm>
          <a:prstGeom prst="rect">
            <a:avLst/>
          </a:prstGeom>
        </p:spPr>
      </p:pic>
      <p:grpSp>
        <p:nvGrpSpPr>
          <p:cNvPr id="38" name="Grupo 2"/>
          <p:cNvGrpSpPr/>
          <p:nvPr/>
        </p:nvGrpSpPr>
        <p:grpSpPr>
          <a:xfrm>
            <a:off x="1503150" y="5419652"/>
            <a:ext cx="4068666" cy="555010"/>
            <a:chOff x="1090642" y="5044974"/>
            <a:chExt cx="4068666" cy="555010"/>
          </a:xfrm>
        </p:grpSpPr>
        <p:sp>
          <p:nvSpPr>
            <p:cNvPr id="39" name="CaixaDeTexto 38"/>
            <p:cNvSpPr txBox="1"/>
            <p:nvPr/>
          </p:nvSpPr>
          <p:spPr>
            <a:xfrm>
              <a:off x="3672544" y="5044974"/>
              <a:ext cx="1467068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5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Produção Bruta</a:t>
              </a:r>
              <a:endParaRPr lang="pt-BR" sz="11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3514518" y="5163792"/>
              <a:ext cx="180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1090642" y="5111527"/>
              <a:ext cx="144000" cy="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204379" y="5045028"/>
              <a:ext cx="1612942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5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Produção Líquida</a:t>
              </a:r>
              <a:endParaRPr lang="pt-BR" sz="11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1090642" y="5397179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1204379" y="5330680"/>
              <a:ext cx="3954929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5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Injeção, Consumo em E&amp;P, Queimas e Perdas</a:t>
              </a:r>
              <a:endParaRPr lang="pt-BR" sz="11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8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18944" y="3884515"/>
            <a:ext cx="8845925" cy="1035617"/>
          </a:xfrm>
        </p:spPr>
        <p:txBody>
          <a:bodyPr anchor="ctr"/>
          <a:lstStyle/>
          <a:p>
            <a:r>
              <a:rPr lang="pt-BR" sz="2400" dirty="0" smtClean="0">
                <a:latin typeface="Raleway ExtraBold" panose="020B0604020202020204" charset="0"/>
                <a:cs typeface="Mongolian Baiti" panose="03000500000000000000" pitchFamily="66" charset="0"/>
              </a:rPr>
              <a:t>MUITO OBRIGADA!</a:t>
            </a:r>
            <a:endParaRPr lang="pt-BR" sz="2400" b="1" dirty="0">
              <a:latin typeface="Raleway ExtraBold" panose="020B0604020202020204" charset="0"/>
              <a:cs typeface="Mongolian Baiti" panose="03000500000000000000" pitchFamily="66" charset="0"/>
            </a:endParaRPr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242149" y="3641189"/>
            <a:ext cx="6970650" cy="271901"/>
          </a:xfrm>
        </p:spPr>
        <p:txBody>
          <a:bodyPr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42149" y="6488668"/>
            <a:ext cx="796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Brasília, 10 de julho de 2019</a:t>
            </a:r>
          </a:p>
        </p:txBody>
      </p:sp>
      <p:sp>
        <p:nvSpPr>
          <p:cNvPr id="5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228469" y="5130506"/>
            <a:ext cx="6984330" cy="914400"/>
          </a:xfrm>
        </p:spPr>
        <p:txBody>
          <a:bodyPr/>
          <a:lstStyle/>
          <a:p>
            <a:r>
              <a:rPr lang="pt-BR" dirty="0"/>
              <a:t>Renata Beckert Isfer</a:t>
            </a:r>
          </a:p>
          <a:p>
            <a:r>
              <a:rPr lang="pt-BR" dirty="0" smtClean="0"/>
              <a:t>AUDIÊNCIA PÚBLICA – CÂMARA DOS DEPUTADOS</a:t>
            </a:r>
          </a:p>
          <a:p>
            <a:r>
              <a:rPr lang="pt-BR" dirty="0" smtClean="0"/>
              <a:t>COMISSÃO DE DESENVOLVIMENTO ECONÔMICO, INDÚSTRIA, COMÉRCIO E SERVIÇOS </a:t>
            </a:r>
            <a:endParaRPr lang="pt-BR" b="0" dirty="0">
              <a:latin typeface="Raleway Extra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Pré</a:t>
            </a:r>
            <a:r>
              <a:rPr lang="pt-BR" dirty="0" smtClean="0"/>
              <a:t>-sal geológico</a:t>
            </a: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1" y="1419649"/>
            <a:ext cx="9346433" cy="410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43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Marker Felt Wide" charset="0"/>
              </a:rPr>
              <a:t>Pré</a:t>
            </a:r>
            <a:r>
              <a:rPr lang="pt-BR" smtClean="0">
                <a:latin typeface="Marker Felt Wide" charset="0"/>
              </a:rPr>
              <a:t>-Sal </a:t>
            </a:r>
            <a:r>
              <a:rPr lang="pt-BR" smtClean="0">
                <a:latin typeface="Marker Felt Wide" charset="0"/>
              </a:rPr>
              <a:t>Legal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Agrupar 3"/>
          <p:cNvGrpSpPr/>
          <p:nvPr/>
        </p:nvGrpSpPr>
        <p:grpSpPr>
          <a:xfrm>
            <a:off x="757172" y="1543050"/>
            <a:ext cx="9796528" cy="4638675"/>
            <a:chOff x="757172" y="1543050"/>
            <a:chExt cx="10591800" cy="5143500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/>
            <a:srcRect l="16232" r="18479"/>
            <a:stretch/>
          </p:blipFill>
          <p:spPr>
            <a:xfrm>
              <a:off x="2476500" y="1543050"/>
              <a:ext cx="6915150" cy="514350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520"/>
            <a:stretch/>
          </p:blipFill>
          <p:spPr>
            <a:xfrm>
              <a:off x="9391650" y="1543050"/>
              <a:ext cx="1957322" cy="514350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3857"/>
            <a:stretch/>
          </p:blipFill>
          <p:spPr>
            <a:xfrm>
              <a:off x="757172" y="1543050"/>
              <a:ext cx="1709803" cy="5143500"/>
            </a:xfrm>
            <a:prstGeom prst="rect">
              <a:avLst/>
            </a:prstGeom>
          </p:spPr>
        </p:pic>
      </p:grp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1518" r="78417" b="3605"/>
          <a:stretch/>
        </p:blipFill>
        <p:spPr>
          <a:xfrm>
            <a:off x="857060" y="6329218"/>
            <a:ext cx="1594676" cy="2670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57060" y="6520282"/>
            <a:ext cx="16546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chemeClr val="tx2">
                    <a:lumMod val="50000"/>
                  </a:schemeClr>
                </a:solidFill>
                <a:latin typeface="Raleway ExtraBold" panose="020B0903030101060003" pitchFamily="34" charset="0"/>
              </a:rPr>
              <a:t>*Produção de dez/2018</a:t>
            </a:r>
          </a:p>
        </p:txBody>
      </p:sp>
    </p:spTree>
    <p:extLst>
      <p:ext uri="{BB962C8B-B14F-4D97-AF65-F5344CB8AC3E}">
        <p14:creationId xmlns:p14="http://schemas.microsoft.com/office/powerpoint/2010/main" val="669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Marker Felt Wide" charset="0"/>
                <a:ea typeface="Marker Felt Wide" charset="0"/>
                <a:cs typeface="Marker Felt Wide" charset="0"/>
              </a:rPr>
              <a:t>BRASIL - Panorama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651" t="10456" r="39290" b="-805"/>
          <a:stretch/>
        </p:blipFill>
        <p:spPr>
          <a:xfrm>
            <a:off x="205232" y="1454668"/>
            <a:ext cx="6192855" cy="53148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822831" y="1317740"/>
            <a:ext cx="48269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/>
                </a:solidFill>
              </a:rPr>
              <a:t>Áreas contratadas</a:t>
            </a:r>
            <a:endParaRPr lang="pt-BR" b="1" dirty="0">
              <a:solidFill>
                <a:schemeClr val="accent2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~</a:t>
            </a:r>
            <a:r>
              <a:rPr lang="pt-BR" b="1" dirty="0" smtClean="0">
                <a:solidFill>
                  <a:schemeClr val="bg1"/>
                </a:solidFill>
              </a:rPr>
              <a:t>296.000</a:t>
            </a:r>
            <a:r>
              <a:rPr lang="pt-BR" dirty="0" smtClean="0">
                <a:solidFill>
                  <a:schemeClr val="bg1"/>
                </a:solidFill>
              </a:rPr>
              <a:t> km²</a:t>
            </a:r>
          </a:p>
          <a:p>
            <a:pPr algn="ctr"/>
            <a:endParaRPr lang="pt-BR" sz="700" dirty="0" smtClean="0">
              <a:solidFill>
                <a:schemeClr val="bg1"/>
              </a:solidFill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342</a:t>
            </a:r>
            <a:r>
              <a:rPr lang="pt-BR" dirty="0" smtClean="0">
                <a:solidFill>
                  <a:schemeClr val="bg1"/>
                </a:solidFill>
              </a:rPr>
              <a:t> Blocos exploratórios</a:t>
            </a:r>
          </a:p>
          <a:p>
            <a:pPr algn="ctr"/>
            <a:endParaRPr lang="pt-BR" sz="700" dirty="0" smtClean="0">
              <a:solidFill>
                <a:schemeClr val="bg1"/>
              </a:solidFill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446</a:t>
            </a:r>
            <a:r>
              <a:rPr lang="pt-BR" dirty="0" smtClean="0">
                <a:solidFill>
                  <a:schemeClr val="bg1"/>
                </a:solidFill>
              </a:rPr>
              <a:t> Campos de produção</a:t>
            </a:r>
          </a:p>
          <a:p>
            <a:pPr algn="ctr"/>
            <a:endParaRPr lang="pt-BR" sz="1100" dirty="0"/>
          </a:p>
          <a:p>
            <a:pPr algn="ctr"/>
            <a:r>
              <a:rPr lang="pt-BR" b="1" dirty="0" smtClean="0">
                <a:solidFill>
                  <a:schemeClr val="accent2"/>
                </a:solidFill>
              </a:rPr>
              <a:t>Produção</a:t>
            </a:r>
          </a:p>
          <a:p>
            <a:pPr algn="ctr"/>
            <a:r>
              <a:rPr lang="pt-BR" b="1" dirty="0" smtClean="0">
                <a:solidFill>
                  <a:schemeClr val="accent2"/>
                </a:solidFill>
              </a:rPr>
              <a:t>(Mar, 2019)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Petróleo = </a:t>
            </a:r>
            <a:r>
              <a:rPr lang="pt-BR" b="1" dirty="0" smtClean="0">
                <a:solidFill>
                  <a:schemeClr val="bg1"/>
                </a:solidFill>
              </a:rPr>
              <a:t>2.560</a:t>
            </a:r>
            <a:r>
              <a:rPr lang="pt-BR" dirty="0" smtClean="0">
                <a:solidFill>
                  <a:schemeClr val="bg1"/>
                </a:solidFill>
              </a:rPr>
              <a:t> M barris/dia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Gás Natural =  </a:t>
            </a:r>
            <a:r>
              <a:rPr lang="pt-BR" b="1" dirty="0" smtClean="0">
                <a:solidFill>
                  <a:schemeClr val="bg1"/>
                </a:solidFill>
              </a:rPr>
              <a:t>111</a:t>
            </a:r>
            <a:r>
              <a:rPr lang="pt-BR" dirty="0" smtClean="0">
                <a:solidFill>
                  <a:schemeClr val="bg1"/>
                </a:solidFill>
              </a:rPr>
              <a:t> MM m³/dia</a:t>
            </a:r>
          </a:p>
          <a:p>
            <a:pPr algn="ctr"/>
            <a:endParaRPr lang="pt-BR" sz="1100" dirty="0"/>
          </a:p>
          <a:p>
            <a:pPr algn="ctr"/>
            <a:r>
              <a:rPr lang="pt-BR" b="1" dirty="0" smtClean="0">
                <a:solidFill>
                  <a:schemeClr val="accent2"/>
                </a:solidFill>
              </a:rPr>
              <a:t>Reservas Provadas</a:t>
            </a:r>
            <a:endParaRPr lang="pt-BR" b="1" dirty="0">
              <a:solidFill>
                <a:schemeClr val="accent2"/>
              </a:solidFill>
            </a:endParaRPr>
          </a:p>
          <a:p>
            <a:pPr algn="ctr"/>
            <a:r>
              <a:rPr lang="pt-BR" b="1" dirty="0">
                <a:solidFill>
                  <a:schemeClr val="accent2"/>
                </a:solidFill>
              </a:rPr>
              <a:t>(Dez, </a:t>
            </a:r>
            <a:r>
              <a:rPr lang="pt-BR" b="1" dirty="0" smtClean="0">
                <a:solidFill>
                  <a:schemeClr val="accent2"/>
                </a:solidFill>
              </a:rPr>
              <a:t>2018)</a:t>
            </a:r>
            <a:endParaRPr lang="pt-BR" b="1" dirty="0">
              <a:solidFill>
                <a:schemeClr val="accent2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Petróleo = </a:t>
            </a:r>
            <a:r>
              <a:rPr lang="pt-BR" b="1" dirty="0" smtClean="0">
                <a:solidFill>
                  <a:schemeClr val="bg1"/>
                </a:solidFill>
              </a:rPr>
              <a:t>13.2</a:t>
            </a:r>
            <a:r>
              <a:rPr lang="pt-BR" dirty="0" smtClean="0">
                <a:solidFill>
                  <a:schemeClr val="bg1"/>
                </a:solidFill>
              </a:rPr>
              <a:t> Bilhões de barris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Gás Natural = </a:t>
            </a:r>
            <a:r>
              <a:rPr lang="pt-BR" b="1" dirty="0" smtClean="0">
                <a:solidFill>
                  <a:schemeClr val="bg1"/>
                </a:solidFill>
              </a:rPr>
              <a:t>368</a:t>
            </a:r>
            <a:r>
              <a:rPr lang="pt-BR" dirty="0" smtClean="0">
                <a:solidFill>
                  <a:schemeClr val="bg1"/>
                </a:solidFill>
              </a:rPr>
              <a:t> Bilhões de m³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822831" y="5376931"/>
            <a:ext cx="505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10º maior produtor de petróleo do mundo e o maior 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rodutor da América Latina</a:t>
            </a:r>
            <a:endParaRPr lang="pt-BR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56539" y="1481566"/>
            <a:ext cx="361868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Área sedimentar: 7,5 milhões de km²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Marker Felt Wide" charset="0"/>
                <a:ea typeface="Marker Felt Wide" charset="0"/>
                <a:cs typeface="Marker Felt Wide" charset="0"/>
              </a:rPr>
              <a:t>Reservas Provadas</a:t>
            </a:r>
            <a:br>
              <a:rPr lang="pt-BR" dirty="0" smtClean="0">
                <a:latin typeface="Marker Felt Wide" charset="0"/>
                <a:ea typeface="Marker Felt Wide" charset="0"/>
                <a:cs typeface="Marker Felt Wide" charset="0"/>
              </a:rPr>
            </a:b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Arredondado 4"/>
          <p:cNvSpPr/>
          <p:nvPr/>
        </p:nvSpPr>
        <p:spPr>
          <a:xfrm>
            <a:off x="6379807" y="1764565"/>
            <a:ext cx="1581912" cy="1243584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Petróleo</a:t>
            </a:r>
          </a:p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13,2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Bilhões </a:t>
            </a:r>
            <a:r>
              <a:rPr lang="pt-BR" dirty="0" err="1" smtClean="0">
                <a:solidFill>
                  <a:schemeClr val="tx1"/>
                </a:solidFill>
              </a:rPr>
              <a:t>bbl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8107767" y="1764565"/>
            <a:ext cx="1581912" cy="1243584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Gás</a:t>
            </a:r>
          </a:p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368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Bilhões m³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75688" y="2171305"/>
            <a:ext cx="2891897" cy="832104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harsh" dir="t"/>
          </a:scene3d>
          <a:sp3d extrusionH="133350" prstMaterial="metal">
            <a:bevelT w="107950" h="114300" prst="angle"/>
            <a:bevelB w="120650" h="101600" prst="angle"/>
            <a:extrusionClr>
              <a:schemeClr val="tx1"/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15,5 Bilhões </a:t>
            </a:r>
            <a:r>
              <a:rPr lang="pt-BR" dirty="0" smtClean="0">
                <a:solidFill>
                  <a:schemeClr val="tx1"/>
                </a:solidFill>
              </a:rPr>
              <a:t>boe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51336" y="3476493"/>
            <a:ext cx="3140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Raleway ExtraBold" panose="020B0903030101060003" pitchFamily="34" charset="0"/>
              </a:rPr>
              <a:t>Reserva Provadas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29602" y="4054730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Raleway ExtraBold" panose="020B0903030101060003" pitchFamily="34" charset="0"/>
              </a:rPr>
              <a:t>Petróleo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309130" y="4022633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Raleway ExtraBold" panose="020B0903030101060003" pitchFamily="34" charset="0"/>
              </a:rPr>
              <a:t>Gás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570746" y="3560226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Raleway ExtraBold" panose="020B0903030101060003" pitchFamily="34" charset="0"/>
              </a:rPr>
              <a:t>Pré-Sal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448772" y="4337591"/>
            <a:ext cx="2945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Raleway ExtraBold" panose="020B0903030101060003" pitchFamily="34" charset="0"/>
              </a:rPr>
              <a:t>Offshore - Convencional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448772" y="5114956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Raleway ExtraBold" panose="020B0903030101060003" pitchFamily="34" charset="0"/>
              </a:rPr>
              <a:t>Onshore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138" t="87044" r="8867" b="4630"/>
          <a:stretch/>
        </p:blipFill>
        <p:spPr>
          <a:xfrm>
            <a:off x="7587791" y="5464983"/>
            <a:ext cx="2762250" cy="44767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697" t="72872" r="7284" b="19156"/>
          <a:stretch/>
        </p:blipFill>
        <p:spPr>
          <a:xfrm>
            <a:off x="7662664" y="4686331"/>
            <a:ext cx="2867026" cy="42862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603" t="58167" r="7192" b="32975"/>
          <a:stretch/>
        </p:blipFill>
        <p:spPr>
          <a:xfrm>
            <a:off x="7643615" y="3860054"/>
            <a:ext cx="2886075" cy="47625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21" t="64192" r="47777" b="18447"/>
          <a:stretch/>
        </p:blipFill>
        <p:spPr>
          <a:xfrm>
            <a:off x="277194" y="4380454"/>
            <a:ext cx="5166752" cy="106151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6" t="84741" r="91341" b="3213"/>
          <a:stretch/>
        </p:blipFill>
        <p:spPr>
          <a:xfrm>
            <a:off x="548640" y="5472113"/>
            <a:ext cx="161925" cy="64770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631854" y="5411822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ExtraBold" panose="020B0903030101060003" pitchFamily="34" charset="0"/>
              </a:rPr>
              <a:t>Pré</a:t>
            </a:r>
            <a:r>
              <a:rPr lang="pt-BR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ExtraBold" panose="020B0903030101060003" pitchFamily="34" charset="0"/>
              </a:rPr>
              <a:t>-Sal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31854" y="5924075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ExtraBold" panose="020B0903030101060003" pitchFamily="34" charset="0"/>
              </a:rPr>
              <a:t>Onshore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31854" y="5667948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ExtraBold" panose="020B0903030101060003" pitchFamily="34" charset="0"/>
              </a:rPr>
              <a:t>Offshore - Convencional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6" t="84741" r="91341" b="3213"/>
          <a:stretch/>
        </p:blipFill>
        <p:spPr>
          <a:xfrm>
            <a:off x="3548668" y="5472113"/>
            <a:ext cx="161925" cy="647700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3631882" y="5411822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ExtraBold" panose="020B0903030101060003" pitchFamily="34" charset="0"/>
              </a:rPr>
              <a:t>Pré</a:t>
            </a:r>
            <a:r>
              <a:rPr lang="pt-BR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ExtraBold" panose="020B0903030101060003" pitchFamily="34" charset="0"/>
              </a:rPr>
              <a:t>-Sal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3631882" y="5924075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ExtraBold" panose="020B0903030101060003" pitchFamily="34" charset="0"/>
              </a:rPr>
              <a:t>Onshore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3631882" y="5667948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ExtraBold" panose="020B0903030101060003" pitchFamily="34" charset="0"/>
              </a:rPr>
              <a:t>Offshore - Convencional</a:t>
            </a:r>
          </a:p>
        </p:txBody>
      </p:sp>
    </p:spTree>
    <p:extLst>
      <p:ext uri="{BB962C8B-B14F-4D97-AF65-F5344CB8AC3E}">
        <p14:creationId xmlns:p14="http://schemas.microsoft.com/office/powerpoint/2010/main" val="2161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Marker Felt Wide" charset="0"/>
              </a:rPr>
              <a:t>Evolução da Produção no Pré-Sal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350" y="2343767"/>
            <a:ext cx="6924675" cy="403860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>
            <a:off x="1057085" y="1611086"/>
            <a:ext cx="6519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trela de 5 Pontas 8"/>
          <p:cNvSpPr/>
          <p:nvPr/>
        </p:nvSpPr>
        <p:spPr>
          <a:xfrm>
            <a:off x="7416800" y="1383879"/>
            <a:ext cx="362857" cy="3628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779657" y="1330631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aleway ExtraBold" panose="020B0903030101060003" pitchFamily="34" charset="0"/>
              </a:rPr>
              <a:t>2,1 </a:t>
            </a:r>
            <a:r>
              <a:rPr lang="pt-BR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Raleway ExtraBold" panose="020B0903030101060003" pitchFamily="34" charset="0"/>
              </a:rPr>
              <a:t>Mboe</a:t>
            </a:r>
            <a:r>
              <a:rPr lang="pt-BR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aleway ExtraBold" panose="020B0903030101060003" pitchFamily="34" charset="0"/>
              </a:rPr>
              <a:t>/d – </a:t>
            </a:r>
            <a:r>
              <a:rPr lang="pt-BR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Raleway ExtraBold" panose="020B0903030101060003" pitchFamily="34" charset="0"/>
              </a:rPr>
              <a:t>mai</a:t>
            </a:r>
            <a:r>
              <a:rPr lang="pt-BR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aleway ExtraBold" panose="020B0903030101060003" pitchFamily="34" charset="0"/>
              </a:rPr>
              <a:t>/2019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37350" y="13773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aleway ExtraBold" panose="020B0903030101060003" pitchFamily="34" charset="0"/>
              </a:rPr>
              <a:t>2,1</a:t>
            </a:r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7062025" y="1608227"/>
            <a:ext cx="536203" cy="1087348"/>
          </a:xfrm>
          <a:prstGeom prst="line">
            <a:avLst/>
          </a:prstGeom>
          <a:ln w="28575">
            <a:solidFill>
              <a:srgbClr val="E8485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 rot="19468922">
            <a:off x="6767423" y="5902631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aleway ExtraBold" panose="020B0903030101060003" pitchFamily="34" charset="0"/>
              </a:rPr>
              <a:t>05/2019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1518" r="78417"/>
          <a:stretch/>
        </p:blipFill>
        <p:spPr>
          <a:xfrm>
            <a:off x="137350" y="6393562"/>
            <a:ext cx="1594676" cy="46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Marker Felt Wide" charset="0"/>
              </a:rPr>
              <a:t>O potencial do </a:t>
            </a:r>
            <a:r>
              <a:rPr lang="pt-BR" dirty="0" err="1" smtClean="0">
                <a:latin typeface="Marker Felt Wide" charset="0"/>
              </a:rPr>
              <a:t>pré</a:t>
            </a:r>
            <a:r>
              <a:rPr lang="pt-BR" dirty="0" smtClean="0">
                <a:latin typeface="Marker Felt Wide" charset="0"/>
              </a:rPr>
              <a:t>-sal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57060" y="6520282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tx2">
                    <a:lumMod val="50000"/>
                  </a:schemeClr>
                </a:solidFill>
                <a:latin typeface="Raleway ExtraBold" panose="020B0903030101060003" pitchFamily="34" charset="0"/>
              </a:rPr>
              <a:t>Fonte: PPSA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06" y="1517113"/>
            <a:ext cx="6951418" cy="48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 smtClean="0">
                <a:latin typeface="Marker Felt Wide" charset="0"/>
                <a:ea typeface="Marker Felt Wide" charset="0"/>
                <a:cs typeface="Marker Felt Wide" charset="0"/>
              </a:rPr>
              <a:t>Calendário Plurianual das Rodadas de Licitações</a:t>
            </a:r>
            <a:br>
              <a:rPr lang="pt-BR" altLang="en-US" dirty="0" smtClean="0">
                <a:latin typeface="Marker Felt Wide" charset="0"/>
                <a:ea typeface="Marker Felt Wide" charset="0"/>
                <a:cs typeface="Marker Felt Wide" charset="0"/>
              </a:rPr>
            </a:br>
            <a:r>
              <a:rPr lang="pt-BR" dirty="0" smtClean="0">
                <a:latin typeface="Marker Felt Wide" charset="0"/>
                <a:ea typeface="Marker Felt Wide" charset="0"/>
                <a:cs typeface="Marker Felt Wide" charset="0"/>
              </a:rPr>
              <a:t/>
            </a:r>
            <a:br>
              <a:rPr lang="pt-BR" dirty="0" smtClean="0">
                <a:latin typeface="Marker Felt Wide" charset="0"/>
                <a:ea typeface="Marker Felt Wide" charset="0"/>
                <a:cs typeface="Marker Felt Wide" charset="0"/>
              </a:rPr>
            </a:br>
            <a:endParaRPr lang="pt-BR" dirty="0">
              <a:latin typeface="Marker Felt Wide" charset="0"/>
              <a:ea typeface="Marker Felt Wide" charset="0"/>
              <a:cs typeface="Marker Felt Wide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35" name="Grupo 133"/>
          <p:cNvGrpSpPr/>
          <p:nvPr/>
        </p:nvGrpSpPr>
        <p:grpSpPr>
          <a:xfrm>
            <a:off x="9548263" y="1286891"/>
            <a:ext cx="1758389" cy="2933965"/>
            <a:chOff x="7610416" y="930314"/>
            <a:chExt cx="1321200" cy="2204492"/>
          </a:xfrm>
        </p:grpSpPr>
        <p:sp>
          <p:nvSpPr>
            <p:cNvPr id="36" name="Freeform 30"/>
            <p:cNvSpPr/>
            <p:nvPr/>
          </p:nvSpPr>
          <p:spPr>
            <a:xfrm rot="5400000">
              <a:off x="7913199" y="2774806"/>
              <a:ext cx="684000" cy="36000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912754">
                <a:defRPr/>
              </a:pPr>
              <a:endParaRPr lang="en-US" sz="1797" kern="0">
                <a:solidFill>
                  <a:prstClr val="black"/>
                </a:solidFill>
                <a:latin typeface="Raleway" panose="020B0604020202020204" charset="0"/>
              </a:endParaRPr>
            </a:p>
          </p:txBody>
        </p:sp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416" y="930314"/>
              <a:ext cx="1321200" cy="673269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416" y="1634285"/>
              <a:ext cx="1318820" cy="770400"/>
            </a:xfrm>
            <a:prstGeom prst="rect">
              <a:avLst/>
            </a:prstGeom>
          </p:spPr>
        </p:pic>
      </p:grpSp>
      <p:grpSp>
        <p:nvGrpSpPr>
          <p:cNvPr id="39" name="Grupo 80"/>
          <p:cNvGrpSpPr/>
          <p:nvPr/>
        </p:nvGrpSpPr>
        <p:grpSpPr>
          <a:xfrm>
            <a:off x="6484893" y="1269581"/>
            <a:ext cx="1758389" cy="2926457"/>
            <a:chOff x="6089843" y="930314"/>
            <a:chExt cx="1321200" cy="2198851"/>
          </a:xfrm>
        </p:grpSpPr>
        <p:sp>
          <p:nvSpPr>
            <p:cNvPr id="40" name="Freeform 30"/>
            <p:cNvSpPr/>
            <p:nvPr/>
          </p:nvSpPr>
          <p:spPr>
            <a:xfrm rot="5400000">
              <a:off x="6427505" y="2769165"/>
              <a:ext cx="684000" cy="36000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912754">
                <a:defRPr/>
              </a:pPr>
              <a:endParaRPr lang="en-US" sz="1797" kern="0">
                <a:solidFill>
                  <a:prstClr val="black"/>
                </a:solidFill>
                <a:latin typeface="Raleway" panose="020B0604020202020204" charset="0"/>
              </a:endParaRPr>
            </a:p>
          </p:txBody>
        </p:sp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843" y="930314"/>
              <a:ext cx="1321200" cy="673269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843" y="1634285"/>
              <a:ext cx="1318820" cy="770400"/>
            </a:xfrm>
            <a:prstGeom prst="rect">
              <a:avLst/>
            </a:prstGeom>
          </p:spPr>
        </p:pic>
      </p:grpSp>
      <p:grpSp>
        <p:nvGrpSpPr>
          <p:cNvPr id="43" name="Grupo 84"/>
          <p:cNvGrpSpPr/>
          <p:nvPr/>
        </p:nvGrpSpPr>
        <p:grpSpPr>
          <a:xfrm>
            <a:off x="2867823" y="4280556"/>
            <a:ext cx="1887549" cy="2521157"/>
            <a:chOff x="3726147" y="3185915"/>
            <a:chExt cx="1418247" cy="1894321"/>
          </a:xfrm>
        </p:grpSpPr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6147" y="4240079"/>
              <a:ext cx="1418247" cy="840157"/>
            </a:xfrm>
            <a:prstGeom prst="rect">
              <a:avLst/>
            </a:prstGeom>
          </p:spPr>
        </p:pic>
        <p:sp>
          <p:nvSpPr>
            <p:cNvPr id="45" name="Freeform 30"/>
            <p:cNvSpPr/>
            <p:nvPr/>
          </p:nvSpPr>
          <p:spPr>
            <a:xfrm rot="16200000">
              <a:off x="3931271" y="3672770"/>
              <a:ext cx="1008000" cy="3428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912754">
                <a:defRPr/>
              </a:pPr>
              <a:endParaRPr lang="en-US" sz="1797" kern="0">
                <a:solidFill>
                  <a:prstClr val="black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46" name="Retângulo 45"/>
          <p:cNvSpPr/>
          <p:nvPr/>
        </p:nvSpPr>
        <p:spPr>
          <a:xfrm>
            <a:off x="1899223" y="3962794"/>
            <a:ext cx="9740547" cy="41769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754">
              <a:defRPr/>
            </a:pPr>
            <a:endParaRPr lang="pt-BR" sz="1797" kern="0">
              <a:solidFill>
                <a:prstClr val="white"/>
              </a:solidFill>
              <a:latin typeface="Raleway" panose="020B060402020202020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036301" y="3966170"/>
            <a:ext cx="2604175" cy="4176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754">
              <a:defRPr/>
            </a:pPr>
            <a:endParaRPr lang="pt-BR" sz="1797" kern="0">
              <a:solidFill>
                <a:prstClr val="white"/>
              </a:solidFill>
              <a:latin typeface="Raleway" panose="020B0604020202020204" charset="0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468298" y="3966170"/>
            <a:ext cx="5274315" cy="4176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754">
              <a:defRPr/>
            </a:pPr>
            <a:endParaRPr lang="pt-BR" sz="1797" kern="0">
              <a:solidFill>
                <a:prstClr val="white"/>
              </a:solidFill>
              <a:latin typeface="Raleway" panose="020B0604020202020204" charset="0"/>
            </a:endParaRPr>
          </a:p>
        </p:txBody>
      </p:sp>
      <p:grpSp>
        <p:nvGrpSpPr>
          <p:cNvPr id="49" name="Grupo 113"/>
          <p:cNvGrpSpPr/>
          <p:nvPr/>
        </p:nvGrpSpPr>
        <p:grpSpPr>
          <a:xfrm>
            <a:off x="382275" y="2031833"/>
            <a:ext cx="1722578" cy="2623869"/>
            <a:chOff x="3051569" y="1534677"/>
            <a:chExt cx="1294293" cy="1971493"/>
          </a:xfrm>
        </p:grpSpPr>
        <p:sp>
          <p:nvSpPr>
            <p:cNvPr id="54" name="Freeform 30"/>
            <p:cNvSpPr/>
            <p:nvPr/>
          </p:nvSpPr>
          <p:spPr>
            <a:xfrm rot="5400000">
              <a:off x="3454941" y="2537884"/>
              <a:ext cx="396000" cy="3428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912754">
                <a:defRPr/>
              </a:pPr>
              <a:endParaRPr lang="en-US" sz="1797" kern="0">
                <a:solidFill>
                  <a:prstClr val="black"/>
                </a:solidFill>
                <a:latin typeface="Raleway" panose="020B0604020202020204" charset="0"/>
              </a:endParaRPr>
            </a:p>
          </p:txBody>
        </p:sp>
        <p:grpSp>
          <p:nvGrpSpPr>
            <p:cNvPr id="57" name="Group 35"/>
            <p:cNvGrpSpPr/>
            <p:nvPr/>
          </p:nvGrpSpPr>
          <p:grpSpPr>
            <a:xfrm>
              <a:off x="3254122" y="2706070"/>
              <a:ext cx="800100" cy="800100"/>
              <a:chOff x="9726611" y="2667000"/>
              <a:chExt cx="1066800" cy="1066800"/>
            </a:xfrm>
          </p:grpSpPr>
          <p:sp>
            <p:nvSpPr>
              <p:cNvPr id="60" name="Oval 36"/>
              <p:cNvSpPr/>
              <p:nvPr/>
            </p:nvSpPr>
            <p:spPr>
              <a:xfrm>
                <a:off x="9726611" y="2667000"/>
                <a:ext cx="1066800" cy="10668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2754">
                  <a:defRPr/>
                </a:pPr>
                <a:endParaRPr lang="en-US" sz="1797" kern="0">
                  <a:solidFill>
                    <a:srgbClr val="C0504D"/>
                  </a:solidFill>
                  <a:latin typeface="Raleway" panose="020B0604020202020204" charset="0"/>
                </a:endParaRPr>
              </a:p>
            </p:txBody>
          </p:sp>
          <p:sp>
            <p:nvSpPr>
              <p:cNvPr id="61" name="Oval 37"/>
              <p:cNvSpPr>
                <a:spLocks noChangeAspect="1"/>
              </p:cNvSpPr>
              <p:nvPr/>
            </p:nvSpPr>
            <p:spPr>
              <a:xfrm>
                <a:off x="9828212" y="2768601"/>
                <a:ext cx="863598" cy="863598"/>
              </a:xfrm>
              <a:prstGeom prst="ellipse">
                <a:avLst/>
              </a:prstGeom>
              <a:gradFill flip="none" rotWithShape="1">
                <a:gsLst>
                  <a:gs pos="60000">
                    <a:sysClr val="window" lastClr="FFFFFF"/>
                  </a:gs>
                  <a:gs pos="0">
                    <a:sysClr val="window" lastClr="FFFFFF">
                      <a:lumMod val="92000"/>
                    </a:sys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2754">
                  <a:defRPr/>
                </a:pPr>
                <a:endParaRPr lang="en-US" sz="1797" kern="0">
                  <a:solidFill>
                    <a:srgbClr val="C0504D"/>
                  </a:solidFill>
                  <a:latin typeface="Raleway" panose="020B0604020202020204" charset="0"/>
                </a:endParaRPr>
              </a:p>
            </p:txBody>
          </p:sp>
        </p:grp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8397E097-9E98-4E5D-A8DD-4007912EEE85}"/>
                </a:ext>
              </a:extLst>
            </p:cNvPr>
            <p:cNvSpPr txBox="1"/>
            <p:nvPr/>
          </p:nvSpPr>
          <p:spPr>
            <a:xfrm>
              <a:off x="3287276" y="2978061"/>
              <a:ext cx="745163" cy="3230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pt-BR" sz="1397" b="1" kern="0" dirty="0" smtClean="0">
                  <a:solidFill>
                    <a:srgbClr val="FF0000"/>
                  </a:solidFill>
                  <a:latin typeface="Raleway" panose="020B0604020202020204" charset="0"/>
                  <a:cs typeface="Segoe UI Light" panose="020B0502040204020203" pitchFamily="34" charset="0"/>
                </a:rPr>
                <a:t>1º Ciclo</a:t>
              </a:r>
            </a:p>
            <a:p>
              <a:pPr lvl="0" algn="ctr">
                <a:defRPr/>
              </a:pPr>
              <a:r>
                <a:rPr lang="pt-BR" sz="1397" b="1" kern="0" dirty="0" smtClean="0">
                  <a:solidFill>
                    <a:srgbClr val="FF0000"/>
                  </a:solidFill>
                  <a:latin typeface="Raleway" panose="020B0604020202020204" charset="0"/>
                  <a:cs typeface="Segoe UI Light" panose="020B0502040204020203" pitchFamily="34" charset="0"/>
                </a:rPr>
                <a:t>10/09</a:t>
              </a:r>
              <a:endParaRPr lang="pt-BR" sz="1198" b="1" kern="0" dirty="0">
                <a:solidFill>
                  <a:srgbClr val="FF0000"/>
                </a:solidFill>
                <a:latin typeface="Raleway" panose="020B0604020202020204" charset="0"/>
                <a:cs typeface="Segoe UI Light" panose="020B0502040204020203" pitchFamily="34" charset="0"/>
              </a:endParaRPr>
            </a:p>
          </p:txBody>
        </p:sp>
        <p:pic>
          <p:nvPicPr>
            <p:cNvPr id="59" name="Imagem 5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569" y="1534677"/>
              <a:ext cx="1294293" cy="768701"/>
            </a:xfrm>
            <a:prstGeom prst="rect">
              <a:avLst/>
            </a:prstGeom>
          </p:spPr>
        </p:pic>
      </p:grpSp>
      <p:sp>
        <p:nvSpPr>
          <p:cNvPr id="62" name="CaixaDeTexto 61"/>
          <p:cNvSpPr txBox="1"/>
          <p:nvPr/>
        </p:nvSpPr>
        <p:spPr>
          <a:xfrm>
            <a:off x="6935139" y="4665920"/>
            <a:ext cx="1035572" cy="552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754">
              <a:defRPr/>
            </a:pPr>
            <a:r>
              <a:rPr lang="pt-BR" sz="2995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Raleway" panose="020B0604020202020204" charset="0"/>
                <a:cs typeface="Segoe UI Light" panose="020B0502040204020203" pitchFamily="34" charset="0"/>
              </a:rPr>
              <a:t>2020</a:t>
            </a:r>
            <a:endParaRPr lang="pt-BR" sz="2995" kern="0" dirty="0">
              <a:solidFill>
                <a:prstClr val="black">
                  <a:lumMod val="50000"/>
                  <a:lumOff val="50000"/>
                </a:prstClr>
              </a:solidFill>
              <a:latin typeface="Raleway" panose="020B060402020202020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9904887" y="4665920"/>
            <a:ext cx="1041973" cy="552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754">
              <a:defRPr/>
            </a:pPr>
            <a:r>
              <a:rPr lang="pt-BR" sz="2995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Raleway" panose="020B0604020202020204" charset="0"/>
                <a:cs typeface="Segoe UI Light" panose="020B0502040204020203" pitchFamily="34" charset="0"/>
              </a:rPr>
              <a:t>2021</a:t>
            </a:r>
            <a:endParaRPr lang="pt-BR" sz="2995" kern="0" dirty="0">
              <a:solidFill>
                <a:prstClr val="black">
                  <a:lumMod val="50000"/>
                  <a:lumOff val="50000"/>
                </a:prstClr>
              </a:solidFill>
              <a:latin typeface="Raleway" panose="020B0604020202020204" charset="0"/>
            </a:endParaRPr>
          </a:p>
        </p:txBody>
      </p:sp>
      <p:grpSp>
        <p:nvGrpSpPr>
          <p:cNvPr id="64" name="Grupo 124"/>
          <p:cNvGrpSpPr/>
          <p:nvPr/>
        </p:nvGrpSpPr>
        <p:grpSpPr>
          <a:xfrm>
            <a:off x="2016228" y="2501243"/>
            <a:ext cx="1756172" cy="1347711"/>
            <a:chOff x="2412889" y="1859226"/>
            <a:chExt cx="1319534" cy="1012629"/>
          </a:xfrm>
        </p:grpSpPr>
        <p:sp>
          <p:nvSpPr>
            <p:cNvPr id="65" name="Freeform 30"/>
            <p:cNvSpPr/>
            <p:nvPr/>
          </p:nvSpPr>
          <p:spPr>
            <a:xfrm rot="5400000" flipV="1">
              <a:off x="2945801" y="2710710"/>
              <a:ext cx="288000" cy="3428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912754">
                <a:defRPr/>
              </a:pPr>
              <a:endParaRPr lang="en-US" sz="1797" kern="0">
                <a:solidFill>
                  <a:prstClr val="black"/>
                </a:solidFill>
                <a:latin typeface="Raleway" panose="020B0604020202020204" charset="0"/>
              </a:endParaRPr>
            </a:p>
          </p:txBody>
        </p:sp>
        <p:pic>
          <p:nvPicPr>
            <p:cNvPr id="66" name="Imagem 65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8FFF6"/>
                </a:clrFrom>
                <a:clrTo>
                  <a:srgbClr val="F8FF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889" y="1859226"/>
              <a:ext cx="1319534" cy="672420"/>
            </a:xfrm>
            <a:prstGeom prst="rect">
              <a:avLst/>
            </a:prstGeom>
          </p:spPr>
        </p:pic>
      </p:grpSp>
      <p:sp>
        <p:nvSpPr>
          <p:cNvPr id="67" name="CaixaDeTexto 66"/>
          <p:cNvSpPr txBox="1"/>
          <p:nvPr/>
        </p:nvSpPr>
        <p:spPr>
          <a:xfrm>
            <a:off x="2552073" y="4665920"/>
            <a:ext cx="1051574" cy="552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754">
              <a:defRPr/>
            </a:pPr>
            <a:r>
              <a:rPr lang="pt-BR" sz="2995" b="1" kern="0" dirty="0">
                <a:solidFill>
                  <a:srgbClr val="ED7D31">
                    <a:lumMod val="75000"/>
                  </a:srgbClr>
                </a:solidFill>
                <a:latin typeface="Raleway" panose="020B0604020202020204" charset="0"/>
                <a:cs typeface="Segoe UI Light" panose="020B0502040204020203" pitchFamily="34" charset="0"/>
              </a:rPr>
              <a:t>2019</a:t>
            </a:r>
            <a:endParaRPr lang="pt-BR" sz="2995" kern="0" dirty="0">
              <a:solidFill>
                <a:srgbClr val="ED7D31">
                  <a:lumMod val="75000"/>
                </a:srgbClr>
              </a:solidFill>
              <a:latin typeface="Raleway" panose="020B0604020202020204" charset="0"/>
            </a:endParaRPr>
          </a:p>
        </p:txBody>
      </p:sp>
      <p:sp>
        <p:nvSpPr>
          <p:cNvPr id="68" name="Oval 25"/>
          <p:cNvSpPr/>
          <p:nvPr/>
        </p:nvSpPr>
        <p:spPr>
          <a:xfrm>
            <a:off x="3437892" y="3841267"/>
            <a:ext cx="762245" cy="70787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defTabSz="912754">
              <a:defRPr/>
            </a:pPr>
            <a:endParaRPr lang="en-US" sz="1797" kern="0">
              <a:solidFill>
                <a:prstClr val="white"/>
              </a:solidFill>
              <a:latin typeface="Raleway" panose="020B0604020202020204" charset="0"/>
            </a:endParaRPr>
          </a:p>
        </p:txBody>
      </p:sp>
      <p:sp>
        <p:nvSpPr>
          <p:cNvPr id="69" name="Oval 26"/>
          <p:cNvSpPr>
            <a:spLocks noChangeAspect="1"/>
          </p:cNvSpPr>
          <p:nvPr/>
        </p:nvSpPr>
        <p:spPr>
          <a:xfrm>
            <a:off x="3517241" y="3895700"/>
            <a:ext cx="617053" cy="617054"/>
          </a:xfrm>
          <a:prstGeom prst="ellipse">
            <a:avLst/>
          </a:prstGeom>
          <a:gradFill flip="none" rotWithShape="1">
            <a:gsLst>
              <a:gs pos="60000">
                <a:sysClr val="window" lastClr="FFFFFF"/>
              </a:gs>
              <a:gs pos="0">
                <a:sysClr val="window" lastClr="FFFFFF">
                  <a:lumMod val="92000"/>
                </a:sys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754">
              <a:defRPr/>
            </a:pPr>
            <a:endParaRPr lang="en-US" sz="1797" kern="0">
              <a:solidFill>
                <a:prstClr val="white"/>
              </a:solidFill>
              <a:latin typeface="Raleway" panose="020B0604020202020204" charset="0"/>
            </a:endParaRPr>
          </a:p>
        </p:txBody>
      </p:sp>
      <p:pic>
        <p:nvPicPr>
          <p:cNvPr id="70" name="Imagem 69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"/>
          <a:stretch/>
        </p:blipFill>
        <p:spPr>
          <a:xfrm>
            <a:off x="3984540" y="1160232"/>
            <a:ext cx="1623398" cy="1026537"/>
          </a:xfrm>
          <a:prstGeom prst="rect">
            <a:avLst/>
          </a:prstGeom>
        </p:spPr>
      </p:pic>
      <p:sp>
        <p:nvSpPr>
          <p:cNvPr id="71" name="Freeform 30"/>
          <p:cNvSpPr/>
          <p:nvPr/>
        </p:nvSpPr>
        <p:spPr>
          <a:xfrm rot="5400000">
            <a:off x="3977111" y="3002912"/>
            <a:ext cx="1623488" cy="45636"/>
          </a:xfrm>
          <a:custGeom>
            <a:avLst/>
            <a:gdLst>
              <a:gd name="connsiteX0" fmla="*/ 1403350 w 1403350"/>
              <a:gd name="connsiteY0" fmla="*/ 0 h 0"/>
              <a:gd name="connsiteX1" fmla="*/ 0 w 14033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3350">
                <a:moveTo>
                  <a:pt x="1403350" y="0"/>
                </a:move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/>
            <a:tailEnd type="oval" w="med" len="med"/>
          </a:ln>
          <a:effectLst/>
        </p:spPr>
        <p:txBody>
          <a:bodyPr rtlCol="0" anchor="ctr"/>
          <a:lstStyle/>
          <a:p>
            <a:pPr algn="ctr" defTabSz="912754">
              <a:defRPr/>
            </a:pPr>
            <a:endParaRPr lang="en-US" sz="1797" kern="0">
              <a:solidFill>
                <a:prstClr val="black"/>
              </a:solidFill>
              <a:latin typeface="Raleway" panose="020B0604020202020204" charset="0"/>
            </a:endParaRPr>
          </a:p>
        </p:txBody>
      </p:sp>
      <p:sp>
        <p:nvSpPr>
          <p:cNvPr id="72" name="Oval 25"/>
          <p:cNvSpPr/>
          <p:nvPr/>
        </p:nvSpPr>
        <p:spPr>
          <a:xfrm>
            <a:off x="4415118" y="3841267"/>
            <a:ext cx="762245" cy="70787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defTabSz="912754">
              <a:defRPr/>
            </a:pPr>
            <a:endParaRPr lang="en-US" sz="1797" kern="0">
              <a:solidFill>
                <a:prstClr val="white"/>
              </a:solidFill>
              <a:latin typeface="Raleway" panose="020B0604020202020204" charset="0"/>
            </a:endParaRPr>
          </a:p>
        </p:txBody>
      </p:sp>
      <p:sp>
        <p:nvSpPr>
          <p:cNvPr id="73" name="Oval 26"/>
          <p:cNvSpPr>
            <a:spLocks noChangeAspect="1"/>
          </p:cNvSpPr>
          <p:nvPr/>
        </p:nvSpPr>
        <p:spPr>
          <a:xfrm>
            <a:off x="4494468" y="3895700"/>
            <a:ext cx="617053" cy="617054"/>
          </a:xfrm>
          <a:prstGeom prst="ellipse">
            <a:avLst/>
          </a:prstGeom>
          <a:gradFill flip="none" rotWithShape="1">
            <a:gsLst>
              <a:gs pos="60000">
                <a:sysClr val="window" lastClr="FFFFFF"/>
              </a:gs>
              <a:gs pos="0">
                <a:sysClr val="window" lastClr="FFFFFF">
                  <a:lumMod val="92000"/>
                </a:sys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754">
              <a:defRPr/>
            </a:pPr>
            <a:endParaRPr lang="en-US" sz="1797" kern="0">
              <a:solidFill>
                <a:prstClr val="white"/>
              </a:solidFill>
              <a:latin typeface="Raleway" panose="020B0604020202020204" charset="0"/>
            </a:endParaRPr>
          </a:p>
        </p:txBody>
      </p:sp>
      <p:sp>
        <p:nvSpPr>
          <p:cNvPr id="74" name="Oval 25"/>
          <p:cNvSpPr/>
          <p:nvPr/>
        </p:nvSpPr>
        <p:spPr>
          <a:xfrm>
            <a:off x="2477648" y="3817023"/>
            <a:ext cx="762245" cy="70787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defTabSz="912754">
              <a:defRPr/>
            </a:pPr>
            <a:endParaRPr lang="en-US" sz="1797" kern="0">
              <a:solidFill>
                <a:prstClr val="white"/>
              </a:solidFill>
              <a:latin typeface="Raleway" panose="020B0604020202020204" charset="0"/>
            </a:endParaRPr>
          </a:p>
        </p:txBody>
      </p:sp>
      <p:sp>
        <p:nvSpPr>
          <p:cNvPr id="75" name="Oval 26"/>
          <p:cNvSpPr>
            <a:spLocks noChangeAspect="1"/>
          </p:cNvSpPr>
          <p:nvPr/>
        </p:nvSpPr>
        <p:spPr>
          <a:xfrm>
            <a:off x="2556998" y="3871456"/>
            <a:ext cx="617053" cy="617054"/>
          </a:xfrm>
          <a:prstGeom prst="ellipse">
            <a:avLst/>
          </a:prstGeom>
          <a:gradFill flip="none" rotWithShape="1">
            <a:gsLst>
              <a:gs pos="60000">
                <a:sysClr val="window" lastClr="FFFFFF"/>
              </a:gs>
              <a:gs pos="0">
                <a:sysClr val="window" lastClr="FFFFFF">
                  <a:lumMod val="92000"/>
                </a:sys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754">
              <a:defRPr/>
            </a:pPr>
            <a:endParaRPr lang="en-US" sz="1797" kern="0">
              <a:solidFill>
                <a:prstClr val="white"/>
              </a:solidFill>
              <a:latin typeface="Raleway" panose="020B0604020202020204" charset="0"/>
            </a:endParaRPr>
          </a:p>
        </p:txBody>
      </p:sp>
      <p:sp>
        <p:nvSpPr>
          <p:cNvPr id="76" name="CaixaDeTexto 189">
            <a:extLst>
              <a:ext uri="{FF2B5EF4-FFF2-40B4-BE49-F238E27FC236}">
                <a16:creationId xmlns:a16="http://schemas.microsoft.com/office/drawing/2014/main" id="{04402808-DF04-4F14-A9C8-D3667DE22CB9}"/>
              </a:ext>
            </a:extLst>
          </p:cNvPr>
          <p:cNvSpPr txBox="1"/>
          <p:nvPr/>
        </p:nvSpPr>
        <p:spPr>
          <a:xfrm>
            <a:off x="2433314" y="4072177"/>
            <a:ext cx="826491" cy="21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2754">
              <a:defRPr/>
            </a:pPr>
            <a:r>
              <a:rPr lang="pt-BR" sz="1397" b="1" kern="0" dirty="0" smtClean="0">
                <a:solidFill>
                  <a:srgbClr val="FF0000"/>
                </a:solidFill>
                <a:latin typeface="Raleway" panose="020B0604020202020204" charset="0"/>
                <a:cs typeface="Segoe UI Light" panose="020B0502040204020203" pitchFamily="34" charset="0"/>
              </a:rPr>
              <a:t>10/10</a:t>
            </a:r>
            <a:endParaRPr lang="pt-BR" sz="1397" b="1" kern="0" dirty="0">
              <a:solidFill>
                <a:srgbClr val="FF0000"/>
              </a:solidFill>
              <a:latin typeface="Raleway" panose="020B0604020202020204" charset="0"/>
              <a:cs typeface="Segoe UI Light" panose="020B0502040204020203" pitchFamily="34" charset="0"/>
            </a:endParaRPr>
          </a:p>
        </p:txBody>
      </p:sp>
      <p:sp>
        <p:nvSpPr>
          <p:cNvPr id="77" name="CaixaDeTexto 189">
            <a:extLst>
              <a:ext uri="{FF2B5EF4-FFF2-40B4-BE49-F238E27FC236}">
                <a16:creationId xmlns:a16="http://schemas.microsoft.com/office/drawing/2014/main" id="{04402808-DF04-4F14-A9C8-D3667DE22CB9}"/>
              </a:ext>
            </a:extLst>
          </p:cNvPr>
          <p:cNvSpPr txBox="1"/>
          <p:nvPr/>
        </p:nvSpPr>
        <p:spPr>
          <a:xfrm>
            <a:off x="3413697" y="4088088"/>
            <a:ext cx="826491" cy="21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2754">
              <a:defRPr/>
            </a:pPr>
            <a:r>
              <a:rPr lang="pt-BR" sz="1397" b="1" kern="0" dirty="0" smtClean="0">
                <a:solidFill>
                  <a:srgbClr val="FF0000"/>
                </a:solidFill>
                <a:latin typeface="Raleway" panose="020B0604020202020204" charset="0"/>
                <a:cs typeface="Segoe UI Light" panose="020B0502040204020203" pitchFamily="34" charset="0"/>
              </a:rPr>
              <a:t>06/11</a:t>
            </a:r>
            <a:endParaRPr lang="pt-BR" sz="1397" b="1" kern="0" dirty="0">
              <a:solidFill>
                <a:srgbClr val="FF0000"/>
              </a:solidFill>
              <a:latin typeface="Raleway" panose="020B0604020202020204" charset="0"/>
              <a:cs typeface="Segoe UI Light" panose="020B0502040204020203" pitchFamily="34" charset="0"/>
            </a:endParaRPr>
          </a:p>
        </p:txBody>
      </p:sp>
      <p:sp>
        <p:nvSpPr>
          <p:cNvPr id="78" name="CaixaDeTexto 189">
            <a:extLst>
              <a:ext uri="{FF2B5EF4-FFF2-40B4-BE49-F238E27FC236}">
                <a16:creationId xmlns:a16="http://schemas.microsoft.com/office/drawing/2014/main" id="{04402808-DF04-4F14-A9C8-D3667DE22CB9}"/>
              </a:ext>
            </a:extLst>
          </p:cNvPr>
          <p:cNvSpPr txBox="1"/>
          <p:nvPr/>
        </p:nvSpPr>
        <p:spPr>
          <a:xfrm>
            <a:off x="4394401" y="4086889"/>
            <a:ext cx="826491" cy="21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2754">
              <a:defRPr/>
            </a:pPr>
            <a:r>
              <a:rPr lang="pt-BR" sz="1397" b="1" kern="0" dirty="0" smtClean="0">
                <a:solidFill>
                  <a:srgbClr val="FF0000"/>
                </a:solidFill>
                <a:latin typeface="Raleway" panose="020B0604020202020204" charset="0"/>
                <a:cs typeface="Segoe UI Light" panose="020B0502040204020203" pitchFamily="34" charset="0"/>
              </a:rPr>
              <a:t>07/11</a:t>
            </a:r>
            <a:endParaRPr lang="pt-BR" sz="1397" b="1" kern="0" dirty="0">
              <a:solidFill>
                <a:srgbClr val="FF0000"/>
              </a:solidFill>
              <a:latin typeface="Raleway" panose="020B060402020202020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Raleway ExtraBold" panose="020B0604020202020204" charset="0"/>
              </a:rPr>
              <a:t>6ª Rodada de Partilha (</a:t>
            </a:r>
            <a:r>
              <a:rPr lang="pt-BR" dirty="0" err="1" smtClean="0">
                <a:latin typeface="Raleway ExtraBold" panose="020B0604020202020204" charset="0"/>
              </a:rPr>
              <a:t>Pré</a:t>
            </a:r>
            <a:r>
              <a:rPr lang="pt-BR" dirty="0" smtClean="0">
                <a:latin typeface="Raleway ExtraBold" panose="020B0604020202020204" charset="0"/>
              </a:rPr>
              <a:t>-Sal)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  <p:cxnSp>
        <p:nvCxnSpPr>
          <p:cNvPr id="21" name="Conector reto 20"/>
          <p:cNvCxnSpPr/>
          <p:nvPr/>
        </p:nvCxnSpPr>
        <p:spPr>
          <a:xfrm flipH="1">
            <a:off x="6442117" y="1410577"/>
            <a:ext cx="8957" cy="527025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351692" y="1467935"/>
            <a:ext cx="508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000" b="1" dirty="0" smtClean="0">
                <a:solidFill>
                  <a:schemeClr val="bg1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Contrato de Partilha da Produção (PSC)</a:t>
            </a:r>
            <a:endParaRPr lang="pt-BR" sz="2000" b="1" dirty="0">
              <a:solidFill>
                <a:schemeClr val="bg1"/>
              </a:solidFill>
              <a:latin typeface="Raleway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E16B018F-69DE-42AC-BFC8-AFC850B0E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89619"/>
              </p:ext>
            </p:extLst>
          </p:nvPr>
        </p:nvGraphicFramePr>
        <p:xfrm>
          <a:off x="6555664" y="1350532"/>
          <a:ext cx="5608319" cy="3835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337"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Blocos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90000"/>
                            <a:lumOff val="10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Alíquota Mínima</a:t>
                      </a:r>
                      <a:r>
                        <a:rPr lang="pt-BR" sz="1800" b="0" baseline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 de Partilha </a:t>
                      </a:r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(%)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90000"/>
                            <a:lumOff val="10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Bônus</a:t>
                      </a:r>
                      <a:r>
                        <a:rPr lang="pt-BR" sz="1800" b="0" baseline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 de Assinatura – Fixo </a:t>
                      </a:r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(milhões R$)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90000"/>
                            <a:lumOff val="10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337">
                <a:tc>
                  <a:txBody>
                    <a:bodyPr/>
                    <a:lstStyle/>
                    <a:p>
                      <a:pPr algn="l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Aram *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24,53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5.050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37">
                <a:tc>
                  <a:txBody>
                    <a:bodyPr/>
                    <a:lstStyle/>
                    <a:p>
                      <a:pPr algn="l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Bumerangue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26,68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550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37">
                <a:tc>
                  <a:txBody>
                    <a:bodyPr/>
                    <a:lstStyle/>
                    <a:p>
                      <a:pPr algn="l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Cruzeiro do Sul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22,87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1.150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37">
                <a:tc>
                  <a:txBody>
                    <a:bodyPr/>
                    <a:lstStyle/>
                    <a:p>
                      <a:pPr algn="l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Sudoeste</a:t>
                      </a:r>
                      <a:r>
                        <a:rPr lang="pt-BR" sz="1800" b="0" baseline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 de Sagitário *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26,09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500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82">
                <a:tc>
                  <a:txBody>
                    <a:bodyPr/>
                    <a:lstStyle/>
                    <a:p>
                      <a:pPr algn="l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Norte de Brava *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36,98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bg1"/>
                          </a:solidFill>
                          <a:latin typeface="Abadi" panose="020B0604020202020204" pitchFamily="34" charset="0"/>
                        </a:rPr>
                        <a:t>600</a:t>
                      </a:r>
                      <a:endParaRPr lang="pt-BR" sz="1800" b="0" noProof="0" dirty="0">
                        <a:solidFill>
                          <a:schemeClr val="bg1"/>
                        </a:solidFill>
                        <a:latin typeface="Abadi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6585174" y="5114521"/>
            <a:ext cx="542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rgbClr val="666142"/>
                </a:solidFill>
                <a:latin typeface="Abadi" panose="020B0604020202020204"/>
              </a:rPr>
              <a:t>* Petrobras manifestou direito de preferência na operação , com 30% de participação</a:t>
            </a:r>
            <a:endParaRPr lang="pt-BR" sz="1400" i="1" dirty="0">
              <a:solidFill>
                <a:srgbClr val="666142"/>
              </a:solidFill>
              <a:latin typeface="Abadi" panose="020B0604020202020204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598276" y="5660685"/>
            <a:ext cx="393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>
                <a:solidFill>
                  <a:srgbClr val="FF0000"/>
                </a:solidFill>
                <a:latin typeface="Abadi" panose="020B0604020202020204" pitchFamily="34" charset="0"/>
              </a:rPr>
              <a:t>Oferta Pública: 07 / novembro / 2019</a:t>
            </a:r>
            <a:endParaRPr lang="pt-BR" b="1" i="1" dirty="0">
              <a:solidFill>
                <a:srgbClr val="FF0000"/>
              </a:solidFill>
              <a:latin typeface="Abadi" panose="020B0604020202020204" pitchFamily="34" charset="0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07256" y="2462234"/>
            <a:ext cx="6098808" cy="4265673"/>
            <a:chOff x="242511" y="2307731"/>
            <a:chExt cx="6062633" cy="4282957"/>
          </a:xfrm>
        </p:grpSpPr>
        <p:grpSp>
          <p:nvGrpSpPr>
            <p:cNvPr id="31" name="Agrupar 30"/>
            <p:cNvGrpSpPr/>
            <p:nvPr/>
          </p:nvGrpSpPr>
          <p:grpSpPr>
            <a:xfrm>
              <a:off x="242511" y="2307731"/>
              <a:ext cx="6062633" cy="4282957"/>
              <a:chOff x="242511" y="2307731"/>
              <a:chExt cx="6062633" cy="4282957"/>
            </a:xfrm>
          </p:grpSpPr>
          <p:grpSp>
            <p:nvGrpSpPr>
              <p:cNvPr id="33" name="Agrupar 32"/>
              <p:cNvGrpSpPr/>
              <p:nvPr/>
            </p:nvGrpSpPr>
            <p:grpSpPr>
              <a:xfrm>
                <a:off x="242511" y="2307731"/>
                <a:ext cx="6062633" cy="4282957"/>
                <a:chOff x="242511" y="2307731"/>
                <a:chExt cx="6062633" cy="4282957"/>
              </a:xfrm>
            </p:grpSpPr>
            <p:pic>
              <p:nvPicPr>
                <p:cNvPr id="35" name="Imagem 3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511" y="2307731"/>
                  <a:ext cx="6062633" cy="4282957"/>
                </a:xfrm>
                <a:prstGeom prst="rect">
                  <a:avLst/>
                </a:prstGeom>
              </p:spPr>
            </p:pic>
            <p:pic>
              <p:nvPicPr>
                <p:cNvPr id="36" name="Imagem 3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5329" t="57696" r="46843" b="37300"/>
                <a:stretch/>
              </p:blipFill>
              <p:spPr>
                <a:xfrm>
                  <a:off x="5321070" y="4967287"/>
                  <a:ext cx="756138" cy="254177"/>
                </a:xfrm>
                <a:prstGeom prst="rect">
                  <a:avLst/>
                </a:prstGeom>
              </p:spPr>
            </p:pic>
          </p:grpSp>
          <p:pic>
            <p:nvPicPr>
              <p:cNvPr id="34" name="Imagem 33"/>
              <p:cNvPicPr>
                <a:picLocks noChangeAspect="1"/>
              </p:cNvPicPr>
              <p:nvPr/>
            </p:nvPicPr>
            <p:blipFill rotWithShape="1">
              <a:blip r:embed="rId3"/>
              <a:srcRect l="45329" t="51276" r="46843" b="46137"/>
              <a:stretch/>
            </p:blipFill>
            <p:spPr>
              <a:xfrm>
                <a:off x="5321070" y="4785110"/>
                <a:ext cx="756138" cy="131375"/>
              </a:xfrm>
              <a:prstGeom prst="rect">
                <a:avLst/>
              </a:prstGeom>
            </p:spPr>
          </p:pic>
        </p:grpSp>
        <p:sp>
          <p:nvSpPr>
            <p:cNvPr id="32" name="Retângulo 31"/>
            <p:cNvSpPr/>
            <p:nvPr/>
          </p:nvSpPr>
          <p:spPr>
            <a:xfrm>
              <a:off x="5387340" y="4627835"/>
              <a:ext cx="99060" cy="1041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7" name="CaixaDeTexto 36"/>
          <p:cNvSpPr txBox="1"/>
          <p:nvPr/>
        </p:nvSpPr>
        <p:spPr>
          <a:xfrm>
            <a:off x="241282" y="2048942"/>
            <a:ext cx="583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000" b="1" dirty="0" smtClean="0">
                <a:solidFill>
                  <a:schemeClr val="bg1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Blocos gigantes do </a:t>
            </a:r>
            <a:r>
              <a:rPr lang="pt-BR" sz="2000" b="1" dirty="0" err="1" smtClean="0">
                <a:solidFill>
                  <a:schemeClr val="bg1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</a:t>
            </a:r>
            <a:r>
              <a:rPr lang="pt-BR" sz="2000" b="1" dirty="0" smtClean="0">
                <a:solidFill>
                  <a:schemeClr val="bg1"/>
                </a:solidFill>
                <a:latin typeface="Ralew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-Sal</a:t>
            </a:r>
            <a:endParaRPr lang="pt-BR" sz="2000" b="1" dirty="0">
              <a:solidFill>
                <a:schemeClr val="bg1"/>
              </a:solidFill>
              <a:latin typeface="Raleway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chemeClr val="bg1"/>
            </a:solidFill>
            <a:latin typeface="Raleway ExtraBold" panose="020B09030301010600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601</Words>
  <Application>Microsoft Office PowerPoint</Application>
  <PresentationFormat>Widescreen</PresentationFormat>
  <Paragraphs>169</Paragraphs>
  <Slides>15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31" baseType="lpstr">
      <vt:lpstr>맑은 고딕</vt:lpstr>
      <vt:lpstr>Abadi</vt:lpstr>
      <vt:lpstr>Arial</vt:lpstr>
      <vt:lpstr>Calibri</vt:lpstr>
      <vt:lpstr>Futura Md BT</vt:lpstr>
      <vt:lpstr>Marker Felt Wide</vt:lpstr>
      <vt:lpstr>Mongolian Baiti</vt:lpstr>
      <vt:lpstr>Raleway</vt:lpstr>
      <vt:lpstr>Raleway ExtraBold</vt:lpstr>
      <vt:lpstr>Raleway ExtraLight</vt:lpstr>
      <vt:lpstr>Segoe UI Light</vt:lpstr>
      <vt:lpstr>Segoe UI Semilight</vt:lpstr>
      <vt:lpstr>Times New Roman</vt:lpstr>
      <vt:lpstr>Verdana</vt:lpstr>
      <vt:lpstr>Wingdings</vt:lpstr>
      <vt:lpstr>Tema do Office</vt:lpstr>
      <vt:lpstr>PERSPECTIVAS DO PRÉ-SAL</vt:lpstr>
      <vt:lpstr>Pré-sal geológico</vt:lpstr>
      <vt:lpstr>Pré-Sal Legal</vt:lpstr>
      <vt:lpstr>BRASIL - Panorama</vt:lpstr>
      <vt:lpstr>Reservas Provadas  </vt:lpstr>
      <vt:lpstr>Evolução da Produção no Pré-Sal</vt:lpstr>
      <vt:lpstr>O potencial do pré-sal</vt:lpstr>
      <vt:lpstr>Calendário Plurianual das Rodadas de Licitações  </vt:lpstr>
      <vt:lpstr>6ª Rodada de Partilha (Pré-Sal) </vt:lpstr>
      <vt:lpstr>Leilão dos Excedentes da Cessão Onerosa </vt:lpstr>
      <vt:lpstr>Leilão dos Excedentes da Cessão Onerosa (Pré-sal) </vt:lpstr>
      <vt:lpstr>Evolução do Cenário Exploratório </vt:lpstr>
      <vt:lpstr>Perspectivas futuras Pré-sal – Produção de Petróleo </vt:lpstr>
      <vt:lpstr>Perspectivas futuras Pré-sal – Produção de GN </vt:lpstr>
      <vt:lpstr>MUITO 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Lauro Doniseti Bogniotti</dc:creator>
  <cp:lastModifiedBy>Renata Beckert Isfer</cp:lastModifiedBy>
  <cp:revision>70</cp:revision>
  <dcterms:modified xsi:type="dcterms:W3CDTF">2019-07-10T13:18:55Z</dcterms:modified>
</cp:coreProperties>
</file>