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1" r:id="rId3"/>
    <p:sldId id="319" r:id="rId4"/>
    <p:sldId id="1662" r:id="rId5"/>
    <p:sldId id="1661" r:id="rId6"/>
    <p:sldId id="1655" r:id="rId7"/>
    <p:sldId id="1656" r:id="rId8"/>
    <p:sldId id="1657" r:id="rId9"/>
    <p:sldId id="1658" r:id="rId10"/>
    <p:sldId id="1659" r:id="rId11"/>
    <p:sldId id="1660" r:id="rId12"/>
    <p:sldId id="1653" r:id="rId13"/>
    <p:sldId id="1654" r:id="rId14"/>
    <p:sldId id="1650" r:id="rId15"/>
    <p:sldId id="279" r:id="rId16"/>
    <p:sldId id="280" r:id="rId17"/>
    <p:sldId id="1652" r:id="rId18"/>
    <p:sldId id="1663" r:id="rId19"/>
    <p:sldId id="1664" r:id="rId20"/>
    <p:sldId id="395" r:id="rId21"/>
    <p:sldId id="385" r:id="rId22"/>
    <p:sldId id="386" r:id="rId23"/>
    <p:sldId id="387" r:id="rId24"/>
    <p:sldId id="1651" r:id="rId25"/>
    <p:sldId id="1665" r:id="rId26"/>
    <p:sldId id="393" r:id="rId27"/>
    <p:sldId id="391" r:id="rId28"/>
    <p:sldId id="397" r:id="rId29"/>
    <p:sldId id="1667" r:id="rId30"/>
    <p:sldId id="392" r:id="rId31"/>
    <p:sldId id="1683" r:id="rId32"/>
    <p:sldId id="1685" r:id="rId33"/>
    <p:sldId id="1666" r:id="rId34"/>
    <p:sldId id="328" r:id="rId35"/>
    <p:sldId id="384" r:id="rId36"/>
    <p:sldId id="394" r:id="rId37"/>
    <p:sldId id="388" r:id="rId38"/>
    <p:sldId id="1684" r:id="rId39"/>
    <p:sldId id="266" r:id="rId40"/>
    <p:sldId id="291" r:id="rId41"/>
    <p:sldId id="267" r:id="rId42"/>
    <p:sldId id="404" r:id="rId43"/>
    <p:sldId id="405" r:id="rId44"/>
    <p:sldId id="316" r:id="rId45"/>
    <p:sldId id="317" r:id="rId46"/>
    <p:sldId id="318" r:id="rId47"/>
    <p:sldId id="1668" r:id="rId48"/>
    <p:sldId id="320" r:id="rId49"/>
    <p:sldId id="1669" r:id="rId50"/>
    <p:sldId id="406" r:id="rId51"/>
    <p:sldId id="407" r:id="rId52"/>
    <p:sldId id="408" r:id="rId53"/>
    <p:sldId id="409" r:id="rId54"/>
    <p:sldId id="1670" r:id="rId55"/>
    <p:sldId id="315" r:id="rId56"/>
    <p:sldId id="347" r:id="rId57"/>
    <p:sldId id="362" r:id="rId58"/>
    <p:sldId id="1671" r:id="rId59"/>
    <p:sldId id="1672" r:id="rId60"/>
    <p:sldId id="1673" r:id="rId61"/>
    <p:sldId id="357" r:id="rId62"/>
    <p:sldId id="376" r:id="rId63"/>
    <p:sldId id="377" r:id="rId64"/>
    <p:sldId id="382" r:id="rId65"/>
    <p:sldId id="366" r:id="rId66"/>
    <p:sldId id="378" r:id="rId67"/>
    <p:sldId id="282" r:id="rId68"/>
    <p:sldId id="1674" r:id="rId69"/>
    <p:sldId id="1675" r:id="rId70"/>
    <p:sldId id="1676" r:id="rId71"/>
    <p:sldId id="1677" r:id="rId72"/>
    <p:sldId id="1678" r:id="rId73"/>
    <p:sldId id="1679" r:id="rId74"/>
    <p:sldId id="1680" r:id="rId75"/>
    <p:sldId id="1681" r:id="rId76"/>
    <p:sldId id="398" r:id="rId77"/>
    <p:sldId id="1682" r:id="rId78"/>
    <p:sldId id="399" r:id="rId79"/>
    <p:sldId id="400" r:id="rId80"/>
    <p:sldId id="401" r:id="rId81"/>
    <p:sldId id="368" r:id="rId82"/>
    <p:sldId id="410" r:id="rId83"/>
    <p:sldId id="402" r:id="rId84"/>
    <p:sldId id="411" r:id="rId85"/>
    <p:sldId id="383" r:id="rId8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000" autoAdjust="0"/>
    <p:restoredTop sz="94660"/>
  </p:normalViewPr>
  <p:slideViewPr>
    <p:cSldViewPr snapToGrid="0">
      <p:cViewPr varScale="1">
        <p:scale>
          <a:sx n="114" d="100"/>
          <a:sy n="114" d="100"/>
        </p:scale>
        <p:origin x="1068"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s>
</file>

<file path=ppt/charts/_rels/chart1.xml.rels><?xml version="1.0" encoding="UTF-8" standalone="yes"?>
<Relationships xmlns="http://schemas.openxmlformats.org/package/2006/relationships"><Relationship Id="rId3" Type="http://schemas.openxmlformats.org/officeDocument/2006/relationships/oleObject" Target="file:///E:\Livro%20trilh&#227;o\Participa&#231;&#227;o%20governamental%20paga%20pela%20Petrobr&#225;s%20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Livro%20trilh&#227;o\Participa&#231;&#227;o%20governamental%20paga%20pela%20Petrobr&#225;s%20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Apresenta&#231;&#227;o%20CDEICS%2010%20de%20julho%20de%202019\Participa&#231;&#227;o%20governamental%20paga%20pela%20Petrobr&#225;s%201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ll\Downloads\RBRTEa.xls"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pt-BR"/>
              <a:t>Participação governamental - Petrobrás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title>
    <c:autoTitleDeleted val="0"/>
    <c:plotArea>
      <c:layout/>
      <c:barChart>
        <c:barDir val="col"/>
        <c:grouping val="clustered"/>
        <c:varyColors val="0"/>
        <c:ser>
          <c:idx val="0"/>
          <c:order val="0"/>
          <c:tx>
            <c:strRef>
              <c:f>Planilha8!$B$1</c:f>
              <c:strCache>
                <c:ptCount val="1"/>
                <c:pt idx="0">
                  <c:v>Receita</c:v>
                </c:pt>
              </c:strCache>
            </c:strRef>
          </c:tx>
          <c:spPr>
            <a:solidFill>
              <a:schemeClr val="accent1"/>
            </a:solidFill>
            <a:ln w="19050">
              <a:noFill/>
            </a:ln>
            <a:effectLst/>
          </c:spPr>
          <c:invertIfNegative val="0"/>
          <c:cat>
            <c:numRef>
              <c:f>Planilha8!$A$2:$A$12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Planilha8!$B$2:$B$12</c:f>
              <c:numCache>
                <c:formatCode>#,##0</c:formatCode>
                <c:ptCount val="11"/>
                <c:pt idx="0">
                  <c:v>106208</c:v>
                </c:pt>
                <c:pt idx="1">
                  <c:v>76183</c:v>
                </c:pt>
                <c:pt idx="2">
                  <c:v>95451</c:v>
                </c:pt>
                <c:pt idx="3">
                  <c:v>124028</c:v>
                </c:pt>
                <c:pt idx="4">
                  <c:v>145573</c:v>
                </c:pt>
                <c:pt idx="5">
                  <c:v>147281</c:v>
                </c:pt>
                <c:pt idx="6">
                  <c:v>153705</c:v>
                </c:pt>
                <c:pt idx="7">
                  <c:v>117098</c:v>
                </c:pt>
                <c:pt idx="8">
                  <c:v>116033</c:v>
                </c:pt>
                <c:pt idx="9">
                  <c:v>134737</c:v>
                </c:pt>
                <c:pt idx="10">
                  <c:v>191546</c:v>
                </c:pt>
              </c:numCache>
            </c:numRef>
          </c:val>
          <c:extLst>
            <c:ext xmlns:c16="http://schemas.microsoft.com/office/drawing/2014/chart" uri="{C3380CC4-5D6E-409C-BE32-E72D297353CC}">
              <c16:uniqueId val="{00000000-F4CD-4DE4-8E48-D9911DEA9EB7}"/>
            </c:ext>
          </c:extLst>
        </c:ser>
        <c:ser>
          <c:idx val="1"/>
          <c:order val="1"/>
          <c:tx>
            <c:strRef>
              <c:f>Planilha8!$C$1</c:f>
              <c:strCache>
                <c:ptCount val="1"/>
                <c:pt idx="0">
                  <c:v>Royalties + Participação especial</c:v>
                </c:pt>
              </c:strCache>
            </c:strRef>
          </c:tx>
          <c:spPr>
            <a:solidFill>
              <a:schemeClr val="accent2"/>
            </a:solidFill>
            <a:ln w="19050">
              <a:noFill/>
            </a:ln>
            <a:effectLst/>
          </c:spPr>
          <c:invertIfNegative val="0"/>
          <c:cat>
            <c:numRef>
              <c:f>Planilha8!$A$2:$A$12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Planilha8!$C$2:$C$12</c:f>
              <c:numCache>
                <c:formatCode>#,##0</c:formatCode>
                <c:ptCount val="11"/>
                <c:pt idx="0">
                  <c:v>21657</c:v>
                </c:pt>
                <c:pt idx="1">
                  <c:v>16430</c:v>
                </c:pt>
                <c:pt idx="2">
                  <c:v>19670</c:v>
                </c:pt>
                <c:pt idx="3">
                  <c:v>26370</c:v>
                </c:pt>
                <c:pt idx="4">
                  <c:v>30242</c:v>
                </c:pt>
                <c:pt idx="5">
                  <c:v>30218</c:v>
                </c:pt>
                <c:pt idx="6">
                  <c:v>30277</c:v>
                </c:pt>
                <c:pt idx="7">
                  <c:v>18568</c:v>
                </c:pt>
                <c:pt idx="8">
                  <c:v>15705</c:v>
                </c:pt>
                <c:pt idx="9">
                  <c:v>24984</c:v>
                </c:pt>
                <c:pt idx="10">
                  <c:v>39608</c:v>
                </c:pt>
              </c:numCache>
            </c:numRef>
          </c:val>
          <c:extLst>
            <c:ext xmlns:c16="http://schemas.microsoft.com/office/drawing/2014/chart" uri="{C3380CC4-5D6E-409C-BE32-E72D297353CC}">
              <c16:uniqueId val="{00000001-F4CD-4DE4-8E48-D9911DEA9EB7}"/>
            </c:ext>
          </c:extLst>
        </c:ser>
        <c:ser>
          <c:idx val="2"/>
          <c:order val="2"/>
          <c:tx>
            <c:strRef>
              <c:f>Planilha8!$D$1</c:f>
              <c:strCache>
                <c:ptCount val="1"/>
                <c:pt idx="0">
                  <c:v>IRPJ + CSLL</c:v>
                </c:pt>
              </c:strCache>
            </c:strRef>
          </c:tx>
          <c:spPr>
            <a:solidFill>
              <a:schemeClr val="accent3"/>
            </a:solidFill>
            <a:ln w="19050">
              <a:noFill/>
            </a:ln>
            <a:effectLst/>
          </c:spPr>
          <c:invertIfNegative val="0"/>
          <c:cat>
            <c:numRef>
              <c:f>Planilha8!$A$2:$A$12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Planilha8!$D$2:$D$12</c:f>
              <c:numCache>
                <c:formatCode>#,##0</c:formatCode>
                <c:ptCount val="11"/>
                <c:pt idx="0">
                  <c:v>14884</c:v>
                </c:pt>
                <c:pt idx="1">
                  <c:v>5609</c:v>
                </c:pt>
                <c:pt idx="2">
                  <c:v>8763</c:v>
                </c:pt>
                <c:pt idx="3">
                  <c:v>8467</c:v>
                </c:pt>
                <c:pt idx="4">
                  <c:v>2431</c:v>
                </c:pt>
                <c:pt idx="5">
                  <c:v>1413</c:v>
                </c:pt>
                <c:pt idx="6">
                  <c:v>-8555</c:v>
                </c:pt>
                <c:pt idx="7">
                  <c:v>-8047</c:v>
                </c:pt>
                <c:pt idx="8">
                  <c:v>-866</c:v>
                </c:pt>
                <c:pt idx="9">
                  <c:v>5565</c:v>
                </c:pt>
                <c:pt idx="10">
                  <c:v>11603</c:v>
                </c:pt>
              </c:numCache>
            </c:numRef>
          </c:val>
          <c:extLst>
            <c:ext xmlns:c16="http://schemas.microsoft.com/office/drawing/2014/chart" uri="{C3380CC4-5D6E-409C-BE32-E72D297353CC}">
              <c16:uniqueId val="{00000002-F4CD-4DE4-8E48-D9911DEA9EB7}"/>
            </c:ext>
          </c:extLst>
        </c:ser>
        <c:dLbls>
          <c:showLegendKey val="0"/>
          <c:showVal val="0"/>
          <c:showCatName val="0"/>
          <c:showSerName val="0"/>
          <c:showPercent val="0"/>
          <c:showBubbleSize val="0"/>
        </c:dLbls>
        <c:gapWidth val="150"/>
        <c:axId val="441283928"/>
        <c:axId val="441284256"/>
      </c:barChart>
      <c:catAx>
        <c:axId val="4412839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441284256"/>
        <c:crosses val="autoZero"/>
        <c:auto val="1"/>
        <c:lblAlgn val="ctr"/>
        <c:lblOffset val="100"/>
        <c:noMultiLvlLbl val="0"/>
      </c:catAx>
      <c:valAx>
        <c:axId val="441284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441283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err="1"/>
              <a:t>Participação</a:t>
            </a:r>
            <a:r>
              <a:rPr lang="en-US" dirty="0"/>
              <a:t> </a:t>
            </a:r>
            <a:r>
              <a:rPr lang="en-US" dirty="0" err="1"/>
              <a:t>governamental</a:t>
            </a:r>
            <a:r>
              <a:rPr lang="en-US" dirty="0"/>
              <a:t> – </a:t>
            </a:r>
            <a:r>
              <a:rPr lang="en-US" dirty="0" err="1"/>
              <a:t>Petrobrás</a:t>
            </a:r>
            <a:endParaRPr lang="en-US" dirty="0"/>
          </a:p>
          <a:p>
            <a:pPr>
              <a:defRPr/>
            </a:pPr>
            <a:r>
              <a:rPr lang="en-US" dirty="0"/>
              <a:t>(</a:t>
            </a:r>
            <a:r>
              <a:rPr lang="en-US" dirty="0" err="1"/>
              <a:t>Receita</a:t>
            </a:r>
            <a:r>
              <a:rPr lang="en-US" dirty="0"/>
              <a:t> </a:t>
            </a:r>
            <a:r>
              <a:rPr lang="en-US" dirty="0" err="1"/>
              <a:t>líquida</a:t>
            </a:r>
            <a:r>
              <a:rPr lang="en-US" dirty="0"/>
              <a:t>)/(R</a:t>
            </a:r>
            <a:r>
              <a:rPr lang="en-US" baseline="0" dirty="0"/>
              <a:t>oyalties + </a:t>
            </a:r>
            <a:r>
              <a:rPr lang="en-US" baseline="0" dirty="0" err="1"/>
              <a:t>participação</a:t>
            </a:r>
            <a:r>
              <a:rPr lang="en-US" baseline="0" dirty="0"/>
              <a:t> especial + IRPJ e CSLL)</a:t>
            </a:r>
            <a:endParaRPr lang="en-US"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title>
    <c:autoTitleDeleted val="0"/>
    <c:plotArea>
      <c:layout/>
      <c:barChart>
        <c:barDir val="col"/>
        <c:grouping val="clustered"/>
        <c:varyColors val="0"/>
        <c:dLbls>
          <c:showLegendKey val="0"/>
          <c:showVal val="0"/>
          <c:showCatName val="0"/>
          <c:showSerName val="0"/>
          <c:showPercent val="0"/>
          <c:showBubbleSize val="0"/>
        </c:dLbls>
        <c:gapWidth val="150"/>
        <c:axId val="562009928"/>
        <c:axId val="562008616"/>
      </c:barChart>
      <c:catAx>
        <c:axId val="5620099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562008616"/>
        <c:crosses val="autoZero"/>
        <c:auto val="1"/>
        <c:lblAlgn val="ctr"/>
        <c:lblOffset val="100"/>
        <c:noMultiLvlLbl val="0"/>
      </c:catAx>
      <c:valAx>
        <c:axId val="5620086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562009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Participação governamental - Petrobrás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title>
    <c:autoTitleDeleted val="0"/>
    <c:plotArea>
      <c:layout/>
      <c:barChart>
        <c:barDir val="col"/>
        <c:grouping val="clustered"/>
        <c:varyColors val="0"/>
        <c:ser>
          <c:idx val="0"/>
          <c:order val="0"/>
          <c:tx>
            <c:strRef>
              <c:f>Planilha9!$B$1</c:f>
              <c:strCache>
                <c:ptCount val="1"/>
                <c:pt idx="0">
                  <c:v>Participação governamental</c:v>
                </c:pt>
              </c:strCache>
            </c:strRef>
          </c:tx>
          <c:spPr>
            <a:solidFill>
              <a:schemeClr val="accent1"/>
            </a:solidFill>
            <a:ln w="19050">
              <a:noFill/>
            </a:ln>
            <a:effectLst/>
          </c:spPr>
          <c:invertIfNegative val="0"/>
          <c:cat>
            <c:numRef>
              <c:f>Planilha9!$A$2:$A$12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Planilha9!$B$2:$B$12</c:f>
              <c:numCache>
                <c:formatCode>0%</c:formatCode>
                <c:ptCount val="11"/>
                <c:pt idx="0">
                  <c:v>0.44271397432910381</c:v>
                </c:pt>
                <c:pt idx="1">
                  <c:v>0.44951562045466875</c:v>
                </c:pt>
                <c:pt idx="2">
                  <c:v>0.4240299172984594</c:v>
                </c:pt>
                <c:pt idx="3">
                  <c:v>0.38875028927084282</c:v>
                </c:pt>
                <c:pt idx="4">
                  <c:v>0.31868696141798059</c:v>
                </c:pt>
                <c:pt idx="5">
                  <c:v>0.3512049534097415</c:v>
                </c:pt>
                <c:pt idx="6">
                  <c:v>0.24261558631046012</c:v>
                </c:pt>
                <c:pt idx="7">
                  <c:v>0.26224552568918774</c:v>
                </c:pt>
                <c:pt idx="8">
                  <c:v>0.43967827240269375</c:v>
                </c:pt>
                <c:pt idx="9">
                  <c:v>0.52050082802121522</c:v>
                </c:pt>
                <c:pt idx="10">
                  <c:v>0.4573553002367497</c:v>
                </c:pt>
              </c:numCache>
            </c:numRef>
          </c:val>
          <c:extLst>
            <c:ext xmlns:c16="http://schemas.microsoft.com/office/drawing/2014/chart" uri="{C3380CC4-5D6E-409C-BE32-E72D297353CC}">
              <c16:uniqueId val="{00000000-6EEC-48BE-B5AB-5B31E820B032}"/>
            </c:ext>
          </c:extLst>
        </c:ser>
        <c:dLbls>
          <c:showLegendKey val="0"/>
          <c:showVal val="0"/>
          <c:showCatName val="0"/>
          <c:showSerName val="0"/>
          <c:showPercent val="0"/>
          <c:showBubbleSize val="0"/>
        </c:dLbls>
        <c:gapWidth val="150"/>
        <c:axId val="562009928"/>
        <c:axId val="562008616"/>
      </c:barChart>
      <c:catAx>
        <c:axId val="5620099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562008616"/>
        <c:crosses val="autoZero"/>
        <c:auto val="1"/>
        <c:lblAlgn val="ctr"/>
        <c:lblOffset val="100"/>
        <c:noMultiLvlLbl val="0"/>
      </c:catAx>
      <c:valAx>
        <c:axId val="5620086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562009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pt-BR"/>
              <a:t>Cotação do Brent</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title>
    <c:autoTitleDeleted val="0"/>
    <c:plotArea>
      <c:layout/>
      <c:lineChart>
        <c:grouping val="standard"/>
        <c:varyColors val="0"/>
        <c:dLbls>
          <c:dLblPos val="t"/>
          <c:showLegendKey val="0"/>
          <c:showVal val="1"/>
          <c:showCatName val="0"/>
          <c:showSerName val="0"/>
          <c:showPercent val="0"/>
          <c:showBubbleSize val="0"/>
        </c:dLbls>
        <c:marker val="1"/>
        <c:smooth val="0"/>
        <c:axId val="514958504"/>
        <c:axId val="514962768"/>
      </c:lineChart>
      <c:catAx>
        <c:axId val="514958504"/>
        <c:scaling>
          <c:orientation val="minMax"/>
        </c:scaling>
        <c:delete val="0"/>
        <c:axPos val="b"/>
        <c:numFmt formatCode="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514962768"/>
        <c:crosses val="autoZero"/>
        <c:auto val="1"/>
        <c:lblAlgn val="ctr"/>
        <c:lblOffset val="100"/>
        <c:noMultiLvlLbl val="0"/>
      </c:catAx>
      <c:valAx>
        <c:axId val="514962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US$ por barril</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514958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4E471F-362C-40EC-B9BA-68864AE3C6AD}"/>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50B25C0D-C014-4E57-8298-4A2A72DE31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9ABA300-7D74-473B-8DC3-9DDF8E94887F}"/>
              </a:ext>
            </a:extLst>
          </p:cNvPr>
          <p:cNvSpPr>
            <a:spLocks noGrp="1"/>
          </p:cNvSpPr>
          <p:nvPr>
            <p:ph type="dt" sz="half" idx="10"/>
          </p:nvPr>
        </p:nvSpPr>
        <p:spPr/>
        <p:txBody>
          <a:bodyPr/>
          <a:lstStyle/>
          <a:p>
            <a:fld id="{1D6E7861-4D52-4A46-B1BF-E9DE17E95692}" type="datetimeFigureOut">
              <a:rPr lang="pt-BR" smtClean="0"/>
              <a:t>10/07/2019</a:t>
            </a:fld>
            <a:endParaRPr lang="pt-BR"/>
          </a:p>
        </p:txBody>
      </p:sp>
      <p:sp>
        <p:nvSpPr>
          <p:cNvPr id="5" name="Espaço Reservado para Rodapé 4">
            <a:extLst>
              <a:ext uri="{FF2B5EF4-FFF2-40B4-BE49-F238E27FC236}">
                <a16:creationId xmlns:a16="http://schemas.microsoft.com/office/drawing/2014/main" id="{CFAA212E-3FAF-4FFE-9ECF-EA6F8EC8756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29C250D-4705-4B4B-8F47-E1152C9C67A3}"/>
              </a:ext>
            </a:extLst>
          </p:cNvPr>
          <p:cNvSpPr>
            <a:spLocks noGrp="1"/>
          </p:cNvSpPr>
          <p:nvPr>
            <p:ph type="sldNum" sz="quarter" idx="12"/>
          </p:nvPr>
        </p:nvSpPr>
        <p:spPr/>
        <p:txBody>
          <a:bodyPr/>
          <a:lstStyle/>
          <a:p>
            <a:fld id="{311CA8E9-01D7-4BBD-8575-72D0619AB8A4}" type="slidenum">
              <a:rPr lang="pt-BR" smtClean="0"/>
              <a:t>‹nº›</a:t>
            </a:fld>
            <a:endParaRPr lang="pt-BR"/>
          </a:p>
        </p:txBody>
      </p:sp>
    </p:spTree>
    <p:extLst>
      <p:ext uri="{BB962C8B-B14F-4D97-AF65-F5344CB8AC3E}">
        <p14:creationId xmlns:p14="http://schemas.microsoft.com/office/powerpoint/2010/main" val="681747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0755A-083D-4FBD-8851-B5103D48149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E876564-F401-4924-8D05-03EA94883F83}"/>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79D6849-023A-4400-B659-7ADB6EA99319}"/>
              </a:ext>
            </a:extLst>
          </p:cNvPr>
          <p:cNvSpPr>
            <a:spLocks noGrp="1"/>
          </p:cNvSpPr>
          <p:nvPr>
            <p:ph type="dt" sz="half" idx="10"/>
          </p:nvPr>
        </p:nvSpPr>
        <p:spPr/>
        <p:txBody>
          <a:bodyPr/>
          <a:lstStyle/>
          <a:p>
            <a:fld id="{1D6E7861-4D52-4A46-B1BF-E9DE17E95692}" type="datetimeFigureOut">
              <a:rPr lang="pt-BR" smtClean="0"/>
              <a:t>10/07/2019</a:t>
            </a:fld>
            <a:endParaRPr lang="pt-BR"/>
          </a:p>
        </p:txBody>
      </p:sp>
      <p:sp>
        <p:nvSpPr>
          <p:cNvPr id="5" name="Espaço Reservado para Rodapé 4">
            <a:extLst>
              <a:ext uri="{FF2B5EF4-FFF2-40B4-BE49-F238E27FC236}">
                <a16:creationId xmlns:a16="http://schemas.microsoft.com/office/drawing/2014/main" id="{2E600CF7-039B-4860-875C-A8DD95CCB14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4EC6CEA-622C-4A88-BC1E-D2715E7AB08D}"/>
              </a:ext>
            </a:extLst>
          </p:cNvPr>
          <p:cNvSpPr>
            <a:spLocks noGrp="1"/>
          </p:cNvSpPr>
          <p:nvPr>
            <p:ph type="sldNum" sz="quarter" idx="12"/>
          </p:nvPr>
        </p:nvSpPr>
        <p:spPr/>
        <p:txBody>
          <a:bodyPr/>
          <a:lstStyle/>
          <a:p>
            <a:fld id="{311CA8E9-01D7-4BBD-8575-72D0619AB8A4}" type="slidenum">
              <a:rPr lang="pt-BR" smtClean="0"/>
              <a:t>‹nº›</a:t>
            </a:fld>
            <a:endParaRPr lang="pt-BR"/>
          </a:p>
        </p:txBody>
      </p:sp>
    </p:spTree>
    <p:extLst>
      <p:ext uri="{BB962C8B-B14F-4D97-AF65-F5344CB8AC3E}">
        <p14:creationId xmlns:p14="http://schemas.microsoft.com/office/powerpoint/2010/main" val="4275391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6F78B9C-9A24-4A99-8716-69280F057B98}"/>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946E9BF-89AC-4B94-9206-6CBDBC78355C}"/>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BE3EC46-9DD7-448B-8974-4302D7A4E2D1}"/>
              </a:ext>
            </a:extLst>
          </p:cNvPr>
          <p:cNvSpPr>
            <a:spLocks noGrp="1"/>
          </p:cNvSpPr>
          <p:nvPr>
            <p:ph type="dt" sz="half" idx="10"/>
          </p:nvPr>
        </p:nvSpPr>
        <p:spPr/>
        <p:txBody>
          <a:bodyPr/>
          <a:lstStyle/>
          <a:p>
            <a:fld id="{1D6E7861-4D52-4A46-B1BF-E9DE17E95692}" type="datetimeFigureOut">
              <a:rPr lang="pt-BR" smtClean="0"/>
              <a:t>10/07/2019</a:t>
            </a:fld>
            <a:endParaRPr lang="pt-BR"/>
          </a:p>
        </p:txBody>
      </p:sp>
      <p:sp>
        <p:nvSpPr>
          <p:cNvPr id="5" name="Espaço Reservado para Rodapé 4">
            <a:extLst>
              <a:ext uri="{FF2B5EF4-FFF2-40B4-BE49-F238E27FC236}">
                <a16:creationId xmlns:a16="http://schemas.microsoft.com/office/drawing/2014/main" id="{D7B5AFE8-2799-4DC7-ACC6-E5E0FFB2FDD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FA6AB73-4C5D-4897-9E20-A16B042B21BC}"/>
              </a:ext>
            </a:extLst>
          </p:cNvPr>
          <p:cNvSpPr>
            <a:spLocks noGrp="1"/>
          </p:cNvSpPr>
          <p:nvPr>
            <p:ph type="sldNum" sz="quarter" idx="12"/>
          </p:nvPr>
        </p:nvSpPr>
        <p:spPr/>
        <p:txBody>
          <a:bodyPr/>
          <a:lstStyle/>
          <a:p>
            <a:fld id="{311CA8E9-01D7-4BBD-8575-72D0619AB8A4}" type="slidenum">
              <a:rPr lang="pt-BR" smtClean="0"/>
              <a:t>‹nº›</a:t>
            </a:fld>
            <a:endParaRPr lang="pt-BR"/>
          </a:p>
        </p:txBody>
      </p:sp>
    </p:spTree>
    <p:extLst>
      <p:ext uri="{BB962C8B-B14F-4D97-AF65-F5344CB8AC3E}">
        <p14:creationId xmlns:p14="http://schemas.microsoft.com/office/powerpoint/2010/main" val="1170720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B6B5B9-AB29-4D0B-B3FD-56372679973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2090565-30EE-4583-9AF4-420A5283EBCB}"/>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EC358ED-0BE0-4B03-8F25-7DC78AA87566}"/>
              </a:ext>
            </a:extLst>
          </p:cNvPr>
          <p:cNvSpPr>
            <a:spLocks noGrp="1"/>
          </p:cNvSpPr>
          <p:nvPr>
            <p:ph type="dt" sz="half" idx="10"/>
          </p:nvPr>
        </p:nvSpPr>
        <p:spPr/>
        <p:txBody>
          <a:bodyPr/>
          <a:lstStyle/>
          <a:p>
            <a:fld id="{1D6E7861-4D52-4A46-B1BF-E9DE17E95692}" type="datetimeFigureOut">
              <a:rPr lang="pt-BR" smtClean="0"/>
              <a:t>10/07/2019</a:t>
            </a:fld>
            <a:endParaRPr lang="pt-BR"/>
          </a:p>
        </p:txBody>
      </p:sp>
      <p:sp>
        <p:nvSpPr>
          <p:cNvPr id="5" name="Espaço Reservado para Rodapé 4">
            <a:extLst>
              <a:ext uri="{FF2B5EF4-FFF2-40B4-BE49-F238E27FC236}">
                <a16:creationId xmlns:a16="http://schemas.microsoft.com/office/drawing/2014/main" id="{F6BFA16C-A1F9-4236-A23E-5805C30DC57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76B3707-FD28-4389-AD3A-B9C7F7F5844C}"/>
              </a:ext>
            </a:extLst>
          </p:cNvPr>
          <p:cNvSpPr>
            <a:spLocks noGrp="1"/>
          </p:cNvSpPr>
          <p:nvPr>
            <p:ph type="sldNum" sz="quarter" idx="12"/>
          </p:nvPr>
        </p:nvSpPr>
        <p:spPr/>
        <p:txBody>
          <a:bodyPr/>
          <a:lstStyle/>
          <a:p>
            <a:fld id="{311CA8E9-01D7-4BBD-8575-72D0619AB8A4}" type="slidenum">
              <a:rPr lang="pt-BR" smtClean="0"/>
              <a:t>‹nº›</a:t>
            </a:fld>
            <a:endParaRPr lang="pt-BR"/>
          </a:p>
        </p:txBody>
      </p:sp>
    </p:spTree>
    <p:extLst>
      <p:ext uri="{BB962C8B-B14F-4D97-AF65-F5344CB8AC3E}">
        <p14:creationId xmlns:p14="http://schemas.microsoft.com/office/powerpoint/2010/main" val="2128845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659855-C6AE-4CBD-AB20-B38E05BD716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572BA182-FA5F-46E3-85F5-8A09608D6C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F3CDFFE9-ED13-429B-A0F1-4832EA3F699E}"/>
              </a:ext>
            </a:extLst>
          </p:cNvPr>
          <p:cNvSpPr>
            <a:spLocks noGrp="1"/>
          </p:cNvSpPr>
          <p:nvPr>
            <p:ph type="dt" sz="half" idx="10"/>
          </p:nvPr>
        </p:nvSpPr>
        <p:spPr/>
        <p:txBody>
          <a:bodyPr/>
          <a:lstStyle/>
          <a:p>
            <a:fld id="{1D6E7861-4D52-4A46-B1BF-E9DE17E95692}" type="datetimeFigureOut">
              <a:rPr lang="pt-BR" smtClean="0"/>
              <a:t>10/07/2019</a:t>
            </a:fld>
            <a:endParaRPr lang="pt-BR"/>
          </a:p>
        </p:txBody>
      </p:sp>
      <p:sp>
        <p:nvSpPr>
          <p:cNvPr id="5" name="Espaço Reservado para Rodapé 4">
            <a:extLst>
              <a:ext uri="{FF2B5EF4-FFF2-40B4-BE49-F238E27FC236}">
                <a16:creationId xmlns:a16="http://schemas.microsoft.com/office/drawing/2014/main" id="{FFFD69A3-AD95-480C-A1B9-A1D6762A7E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DEC02BA-CDC2-4267-8E37-DF866F434C68}"/>
              </a:ext>
            </a:extLst>
          </p:cNvPr>
          <p:cNvSpPr>
            <a:spLocks noGrp="1"/>
          </p:cNvSpPr>
          <p:nvPr>
            <p:ph type="sldNum" sz="quarter" idx="12"/>
          </p:nvPr>
        </p:nvSpPr>
        <p:spPr/>
        <p:txBody>
          <a:bodyPr/>
          <a:lstStyle/>
          <a:p>
            <a:fld id="{311CA8E9-01D7-4BBD-8575-72D0619AB8A4}" type="slidenum">
              <a:rPr lang="pt-BR" smtClean="0"/>
              <a:t>‹nº›</a:t>
            </a:fld>
            <a:endParaRPr lang="pt-BR"/>
          </a:p>
        </p:txBody>
      </p:sp>
    </p:spTree>
    <p:extLst>
      <p:ext uri="{BB962C8B-B14F-4D97-AF65-F5344CB8AC3E}">
        <p14:creationId xmlns:p14="http://schemas.microsoft.com/office/powerpoint/2010/main" val="152562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3BF28F-D5A7-4151-8AD1-E81C9353A57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BFD7A7C-68EC-42E4-ADB1-F65D42A583D2}"/>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85917194-25F4-47DF-9D4A-17050736BADB}"/>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EAC5CF3C-C9C8-45A2-ACCC-E7EA209CDF74}"/>
              </a:ext>
            </a:extLst>
          </p:cNvPr>
          <p:cNvSpPr>
            <a:spLocks noGrp="1"/>
          </p:cNvSpPr>
          <p:nvPr>
            <p:ph type="dt" sz="half" idx="10"/>
          </p:nvPr>
        </p:nvSpPr>
        <p:spPr/>
        <p:txBody>
          <a:bodyPr/>
          <a:lstStyle/>
          <a:p>
            <a:fld id="{1D6E7861-4D52-4A46-B1BF-E9DE17E95692}" type="datetimeFigureOut">
              <a:rPr lang="pt-BR" smtClean="0"/>
              <a:t>10/07/2019</a:t>
            </a:fld>
            <a:endParaRPr lang="pt-BR"/>
          </a:p>
        </p:txBody>
      </p:sp>
      <p:sp>
        <p:nvSpPr>
          <p:cNvPr id="6" name="Espaço Reservado para Rodapé 5">
            <a:extLst>
              <a:ext uri="{FF2B5EF4-FFF2-40B4-BE49-F238E27FC236}">
                <a16:creationId xmlns:a16="http://schemas.microsoft.com/office/drawing/2014/main" id="{7B55366D-3757-49C1-9A05-E223C6662CC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A7808BF-2730-4D66-8F97-4919479514A3}"/>
              </a:ext>
            </a:extLst>
          </p:cNvPr>
          <p:cNvSpPr>
            <a:spLocks noGrp="1"/>
          </p:cNvSpPr>
          <p:nvPr>
            <p:ph type="sldNum" sz="quarter" idx="12"/>
          </p:nvPr>
        </p:nvSpPr>
        <p:spPr/>
        <p:txBody>
          <a:bodyPr/>
          <a:lstStyle/>
          <a:p>
            <a:fld id="{311CA8E9-01D7-4BBD-8575-72D0619AB8A4}" type="slidenum">
              <a:rPr lang="pt-BR" smtClean="0"/>
              <a:t>‹nº›</a:t>
            </a:fld>
            <a:endParaRPr lang="pt-BR"/>
          </a:p>
        </p:txBody>
      </p:sp>
    </p:spTree>
    <p:extLst>
      <p:ext uri="{BB962C8B-B14F-4D97-AF65-F5344CB8AC3E}">
        <p14:creationId xmlns:p14="http://schemas.microsoft.com/office/powerpoint/2010/main" val="16031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E435F4-6218-405A-903F-FC8A7D598CA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A7A8127-78E1-4A7A-B10C-FDB0B8D018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233F6E78-5016-4C68-8D99-5EDB707985C6}"/>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CB2F9B6-42D9-4AEC-90FF-032BFCA21F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ED791DA5-5DDD-46A8-B956-7534636264BC}"/>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8559477D-643B-4824-959E-99C876E26DF4}"/>
              </a:ext>
            </a:extLst>
          </p:cNvPr>
          <p:cNvSpPr>
            <a:spLocks noGrp="1"/>
          </p:cNvSpPr>
          <p:nvPr>
            <p:ph type="dt" sz="half" idx="10"/>
          </p:nvPr>
        </p:nvSpPr>
        <p:spPr/>
        <p:txBody>
          <a:bodyPr/>
          <a:lstStyle/>
          <a:p>
            <a:fld id="{1D6E7861-4D52-4A46-B1BF-E9DE17E95692}" type="datetimeFigureOut">
              <a:rPr lang="pt-BR" smtClean="0"/>
              <a:t>10/07/2019</a:t>
            </a:fld>
            <a:endParaRPr lang="pt-BR"/>
          </a:p>
        </p:txBody>
      </p:sp>
      <p:sp>
        <p:nvSpPr>
          <p:cNvPr id="8" name="Espaço Reservado para Rodapé 7">
            <a:extLst>
              <a:ext uri="{FF2B5EF4-FFF2-40B4-BE49-F238E27FC236}">
                <a16:creationId xmlns:a16="http://schemas.microsoft.com/office/drawing/2014/main" id="{310DBCE8-D118-47DE-8E6C-99BDA359D74A}"/>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1000422D-FAFA-4C71-83E8-A415D2C01B45}"/>
              </a:ext>
            </a:extLst>
          </p:cNvPr>
          <p:cNvSpPr>
            <a:spLocks noGrp="1"/>
          </p:cNvSpPr>
          <p:nvPr>
            <p:ph type="sldNum" sz="quarter" idx="12"/>
          </p:nvPr>
        </p:nvSpPr>
        <p:spPr/>
        <p:txBody>
          <a:bodyPr/>
          <a:lstStyle/>
          <a:p>
            <a:fld id="{311CA8E9-01D7-4BBD-8575-72D0619AB8A4}" type="slidenum">
              <a:rPr lang="pt-BR" smtClean="0"/>
              <a:t>‹nº›</a:t>
            </a:fld>
            <a:endParaRPr lang="pt-BR"/>
          </a:p>
        </p:txBody>
      </p:sp>
    </p:spTree>
    <p:extLst>
      <p:ext uri="{BB962C8B-B14F-4D97-AF65-F5344CB8AC3E}">
        <p14:creationId xmlns:p14="http://schemas.microsoft.com/office/powerpoint/2010/main" val="173456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E6EE9-3AA0-4DE3-8A1D-1E0F14012CA6}"/>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636AD51-2E3D-4554-8A92-FCB4130A0233}"/>
              </a:ext>
            </a:extLst>
          </p:cNvPr>
          <p:cNvSpPr>
            <a:spLocks noGrp="1"/>
          </p:cNvSpPr>
          <p:nvPr>
            <p:ph type="dt" sz="half" idx="10"/>
          </p:nvPr>
        </p:nvSpPr>
        <p:spPr/>
        <p:txBody>
          <a:bodyPr/>
          <a:lstStyle/>
          <a:p>
            <a:fld id="{1D6E7861-4D52-4A46-B1BF-E9DE17E95692}" type="datetimeFigureOut">
              <a:rPr lang="pt-BR" smtClean="0"/>
              <a:t>10/07/2019</a:t>
            </a:fld>
            <a:endParaRPr lang="pt-BR"/>
          </a:p>
        </p:txBody>
      </p:sp>
      <p:sp>
        <p:nvSpPr>
          <p:cNvPr id="4" name="Espaço Reservado para Rodapé 3">
            <a:extLst>
              <a:ext uri="{FF2B5EF4-FFF2-40B4-BE49-F238E27FC236}">
                <a16:creationId xmlns:a16="http://schemas.microsoft.com/office/drawing/2014/main" id="{BB52A598-EAEF-40AB-97EA-22DFED01A62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7116C0B0-C7E4-4FD9-806D-2E5DB2092F18}"/>
              </a:ext>
            </a:extLst>
          </p:cNvPr>
          <p:cNvSpPr>
            <a:spLocks noGrp="1"/>
          </p:cNvSpPr>
          <p:nvPr>
            <p:ph type="sldNum" sz="quarter" idx="12"/>
          </p:nvPr>
        </p:nvSpPr>
        <p:spPr/>
        <p:txBody>
          <a:bodyPr/>
          <a:lstStyle/>
          <a:p>
            <a:fld id="{311CA8E9-01D7-4BBD-8575-72D0619AB8A4}" type="slidenum">
              <a:rPr lang="pt-BR" smtClean="0"/>
              <a:t>‹nº›</a:t>
            </a:fld>
            <a:endParaRPr lang="pt-BR"/>
          </a:p>
        </p:txBody>
      </p:sp>
    </p:spTree>
    <p:extLst>
      <p:ext uri="{BB962C8B-B14F-4D97-AF65-F5344CB8AC3E}">
        <p14:creationId xmlns:p14="http://schemas.microsoft.com/office/powerpoint/2010/main" val="686493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548C1F00-FC08-47E4-A7DF-8E56D213B3D0}"/>
              </a:ext>
            </a:extLst>
          </p:cNvPr>
          <p:cNvSpPr>
            <a:spLocks noGrp="1"/>
          </p:cNvSpPr>
          <p:nvPr>
            <p:ph type="dt" sz="half" idx="10"/>
          </p:nvPr>
        </p:nvSpPr>
        <p:spPr/>
        <p:txBody>
          <a:bodyPr/>
          <a:lstStyle/>
          <a:p>
            <a:fld id="{1D6E7861-4D52-4A46-B1BF-E9DE17E95692}" type="datetimeFigureOut">
              <a:rPr lang="pt-BR" smtClean="0"/>
              <a:t>10/07/2019</a:t>
            </a:fld>
            <a:endParaRPr lang="pt-BR"/>
          </a:p>
        </p:txBody>
      </p:sp>
      <p:sp>
        <p:nvSpPr>
          <p:cNvPr id="3" name="Espaço Reservado para Rodapé 2">
            <a:extLst>
              <a:ext uri="{FF2B5EF4-FFF2-40B4-BE49-F238E27FC236}">
                <a16:creationId xmlns:a16="http://schemas.microsoft.com/office/drawing/2014/main" id="{E77619BB-E8F1-4BE6-8FA8-CCCCDB9C8200}"/>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96FF3843-A1F3-44B7-B349-55586E3F7E10}"/>
              </a:ext>
            </a:extLst>
          </p:cNvPr>
          <p:cNvSpPr>
            <a:spLocks noGrp="1"/>
          </p:cNvSpPr>
          <p:nvPr>
            <p:ph type="sldNum" sz="quarter" idx="12"/>
          </p:nvPr>
        </p:nvSpPr>
        <p:spPr/>
        <p:txBody>
          <a:bodyPr/>
          <a:lstStyle/>
          <a:p>
            <a:fld id="{311CA8E9-01D7-4BBD-8575-72D0619AB8A4}" type="slidenum">
              <a:rPr lang="pt-BR" smtClean="0"/>
              <a:t>‹nº›</a:t>
            </a:fld>
            <a:endParaRPr lang="pt-BR"/>
          </a:p>
        </p:txBody>
      </p:sp>
    </p:spTree>
    <p:extLst>
      <p:ext uri="{BB962C8B-B14F-4D97-AF65-F5344CB8AC3E}">
        <p14:creationId xmlns:p14="http://schemas.microsoft.com/office/powerpoint/2010/main" val="260354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F695A4-22FC-4F0B-A880-B81DFDC6CF5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AE4623E7-F317-43F7-8303-BDC7541AE0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3D65FF8-2834-43BF-8F2D-06B8D62F5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FB30052A-ED15-4D6A-A3FD-1890A2025C44}"/>
              </a:ext>
            </a:extLst>
          </p:cNvPr>
          <p:cNvSpPr>
            <a:spLocks noGrp="1"/>
          </p:cNvSpPr>
          <p:nvPr>
            <p:ph type="dt" sz="half" idx="10"/>
          </p:nvPr>
        </p:nvSpPr>
        <p:spPr/>
        <p:txBody>
          <a:bodyPr/>
          <a:lstStyle/>
          <a:p>
            <a:fld id="{1D6E7861-4D52-4A46-B1BF-E9DE17E95692}" type="datetimeFigureOut">
              <a:rPr lang="pt-BR" smtClean="0"/>
              <a:t>10/07/2019</a:t>
            </a:fld>
            <a:endParaRPr lang="pt-BR"/>
          </a:p>
        </p:txBody>
      </p:sp>
      <p:sp>
        <p:nvSpPr>
          <p:cNvPr id="6" name="Espaço Reservado para Rodapé 5">
            <a:extLst>
              <a:ext uri="{FF2B5EF4-FFF2-40B4-BE49-F238E27FC236}">
                <a16:creationId xmlns:a16="http://schemas.microsoft.com/office/drawing/2014/main" id="{AA31CAFC-74F1-4490-A3EA-CAA259526B3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56E91B0-BB57-43BB-A7C5-B5F72C40021A}"/>
              </a:ext>
            </a:extLst>
          </p:cNvPr>
          <p:cNvSpPr>
            <a:spLocks noGrp="1"/>
          </p:cNvSpPr>
          <p:nvPr>
            <p:ph type="sldNum" sz="quarter" idx="12"/>
          </p:nvPr>
        </p:nvSpPr>
        <p:spPr/>
        <p:txBody>
          <a:bodyPr/>
          <a:lstStyle/>
          <a:p>
            <a:fld id="{311CA8E9-01D7-4BBD-8575-72D0619AB8A4}" type="slidenum">
              <a:rPr lang="pt-BR" smtClean="0"/>
              <a:t>‹nº›</a:t>
            </a:fld>
            <a:endParaRPr lang="pt-BR"/>
          </a:p>
        </p:txBody>
      </p:sp>
    </p:spTree>
    <p:extLst>
      <p:ext uri="{BB962C8B-B14F-4D97-AF65-F5344CB8AC3E}">
        <p14:creationId xmlns:p14="http://schemas.microsoft.com/office/powerpoint/2010/main" val="65377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5DB9A1-9051-4A3E-9218-66F2B87FD67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F13715C-A178-4F08-8830-CD4C0D79E0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CAA157D6-C5AC-441E-9E3A-B98202903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AE02AA5E-7837-4A3B-AF38-25AE87413865}"/>
              </a:ext>
            </a:extLst>
          </p:cNvPr>
          <p:cNvSpPr>
            <a:spLocks noGrp="1"/>
          </p:cNvSpPr>
          <p:nvPr>
            <p:ph type="dt" sz="half" idx="10"/>
          </p:nvPr>
        </p:nvSpPr>
        <p:spPr/>
        <p:txBody>
          <a:bodyPr/>
          <a:lstStyle/>
          <a:p>
            <a:fld id="{1D6E7861-4D52-4A46-B1BF-E9DE17E95692}" type="datetimeFigureOut">
              <a:rPr lang="pt-BR" smtClean="0"/>
              <a:t>10/07/2019</a:t>
            </a:fld>
            <a:endParaRPr lang="pt-BR"/>
          </a:p>
        </p:txBody>
      </p:sp>
      <p:sp>
        <p:nvSpPr>
          <p:cNvPr id="6" name="Espaço Reservado para Rodapé 5">
            <a:extLst>
              <a:ext uri="{FF2B5EF4-FFF2-40B4-BE49-F238E27FC236}">
                <a16:creationId xmlns:a16="http://schemas.microsoft.com/office/drawing/2014/main" id="{F5EF4E2A-E1F7-4149-AE7E-EB0C04ED387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42C5CF1-B294-4085-85A3-AA851B87BAF3}"/>
              </a:ext>
            </a:extLst>
          </p:cNvPr>
          <p:cNvSpPr>
            <a:spLocks noGrp="1"/>
          </p:cNvSpPr>
          <p:nvPr>
            <p:ph type="sldNum" sz="quarter" idx="12"/>
          </p:nvPr>
        </p:nvSpPr>
        <p:spPr/>
        <p:txBody>
          <a:bodyPr/>
          <a:lstStyle/>
          <a:p>
            <a:fld id="{311CA8E9-01D7-4BBD-8575-72D0619AB8A4}" type="slidenum">
              <a:rPr lang="pt-BR" smtClean="0"/>
              <a:t>‹nº›</a:t>
            </a:fld>
            <a:endParaRPr lang="pt-BR"/>
          </a:p>
        </p:txBody>
      </p:sp>
    </p:spTree>
    <p:extLst>
      <p:ext uri="{BB962C8B-B14F-4D97-AF65-F5344CB8AC3E}">
        <p14:creationId xmlns:p14="http://schemas.microsoft.com/office/powerpoint/2010/main" val="174709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E42ABE0-99E3-4183-B4BC-A050D2C48C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C354F1ED-0D6E-4DBF-9D58-0083CC0911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8083102-8243-4258-9152-8B35F42E73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E7861-4D52-4A46-B1BF-E9DE17E95692}" type="datetimeFigureOut">
              <a:rPr lang="pt-BR" smtClean="0"/>
              <a:t>10/07/2019</a:t>
            </a:fld>
            <a:endParaRPr lang="pt-BR"/>
          </a:p>
        </p:txBody>
      </p:sp>
      <p:sp>
        <p:nvSpPr>
          <p:cNvPr id="5" name="Espaço Reservado para Rodapé 4">
            <a:extLst>
              <a:ext uri="{FF2B5EF4-FFF2-40B4-BE49-F238E27FC236}">
                <a16:creationId xmlns:a16="http://schemas.microsoft.com/office/drawing/2014/main" id="{E55E245E-0647-4300-8241-652720C200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CB140CE2-C23C-4955-B930-72D031882F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CA8E9-01D7-4BBD-8575-72D0619AB8A4}" type="slidenum">
              <a:rPr lang="pt-BR" smtClean="0"/>
              <a:t>‹nº›</a:t>
            </a:fld>
            <a:endParaRPr lang="pt-BR"/>
          </a:p>
        </p:txBody>
      </p:sp>
    </p:spTree>
    <p:extLst>
      <p:ext uri="{BB962C8B-B14F-4D97-AF65-F5344CB8AC3E}">
        <p14:creationId xmlns:p14="http://schemas.microsoft.com/office/powerpoint/2010/main" val="1942879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anp.gov.br/arquivos/palestras/apresentacao-transparencia-imprensa-final.pdf"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pbr.com.br/nao-pode-haver-monopolio-privado-no-gas-diz-decio-oddone/"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www.ilos.com.br/web/tag/combustivei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_ftnref2"/><Relationship Id="rId3" Type="http://schemas.openxmlformats.org/officeDocument/2006/relationships/hyperlink" Target="#_ftn2"/><Relationship Id="rId7" Type="http://schemas.openxmlformats.org/officeDocument/2006/relationships/hyperlink" Target="https://www.eia.gov/dnav/pet/pet_pnp_cap1_dcu_nus_a.htm" TargetMode="External"/><Relationship Id="rId2" Type="http://schemas.openxmlformats.org/officeDocument/2006/relationships/hyperlink" Target="#_ftn1"/><Relationship Id="rId1" Type="http://schemas.openxmlformats.org/officeDocument/2006/relationships/slideLayout" Target="../slideLayouts/slideLayout7.xml"/><Relationship Id="rId6" Type="http://schemas.openxmlformats.org/officeDocument/2006/relationships/hyperlink" Target="#_ftnref1"/><Relationship Id="rId11" Type="http://schemas.openxmlformats.org/officeDocument/2006/relationships/hyperlink" Target="https://climatecrocks.com/2019/04/30/pipeline-boom-may-be-a-bubble/" TargetMode="External"/><Relationship Id="rId5" Type="http://schemas.openxmlformats.org/officeDocument/2006/relationships/image" Target="../media/image12.png"/><Relationship Id="rId10" Type="http://schemas.openxmlformats.org/officeDocument/2006/relationships/hyperlink" Target="#_ftnref3"/><Relationship Id="rId4" Type="http://schemas.openxmlformats.org/officeDocument/2006/relationships/hyperlink" Target="#_ftn3"/><Relationship Id="rId9" Type="http://schemas.openxmlformats.org/officeDocument/2006/relationships/hyperlink" Target="https://earthjustice.org/features/147refinerie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petrobras.com.br/pt/produtos-e-servicos/precos-de-venda-as-distribuidoras/gasolina-e-diesel/"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hyperlink" Target="https://g1.globo.com/economia/blog/joao-borges/post/2019/04/26/petrobras-anuncia-plano-para-vender-8-das-13-refinarias-a-iniciativa-privada.ghtml"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oglobo.globo.com/economia/presidente-da-petrobras-nega-que-br-vai-avaliar-compra-de-refinarias-23649604" TargetMode="Externa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hyperlink" Target="http://www.petrobras.com.br/pt/produtos-e-servicos/precos-de-venda-as-distribuidoras/gasolina-e-diesel/"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hyperlink" Target="#_ftnref2"/><Relationship Id="rId3" Type="http://schemas.openxmlformats.org/officeDocument/2006/relationships/hyperlink" Target="#_ftn2"/><Relationship Id="rId7" Type="http://schemas.openxmlformats.org/officeDocument/2006/relationships/hyperlink" Target="https://www.eia.gov/dnav/pet/pet_pnp_cap1_dcu_nus_a.htm" TargetMode="External"/><Relationship Id="rId2" Type="http://schemas.openxmlformats.org/officeDocument/2006/relationships/hyperlink" Target="#_ftn1"/><Relationship Id="rId1" Type="http://schemas.openxmlformats.org/officeDocument/2006/relationships/slideLayout" Target="../slideLayouts/slideLayout7.xml"/><Relationship Id="rId6" Type="http://schemas.openxmlformats.org/officeDocument/2006/relationships/hyperlink" Target="#_ftnref1"/><Relationship Id="rId11" Type="http://schemas.openxmlformats.org/officeDocument/2006/relationships/hyperlink" Target="https://climatecrocks.com/2019/04/30/pipeline-boom-may-be-a-bubble/" TargetMode="External"/><Relationship Id="rId5" Type="http://schemas.openxmlformats.org/officeDocument/2006/relationships/image" Target="../media/image12.png"/><Relationship Id="rId10" Type="http://schemas.openxmlformats.org/officeDocument/2006/relationships/hyperlink" Target="#_ftnref3"/><Relationship Id="rId4" Type="http://schemas.openxmlformats.org/officeDocument/2006/relationships/hyperlink" Target="#_ftn3"/><Relationship Id="rId9" Type="http://schemas.openxmlformats.org/officeDocument/2006/relationships/hyperlink" Target="https://earthjustice.org/features/147refineries" TargetMode="Externa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hyperlink" Target="https://www.macrotrends.net/1369/crude-oil-price-history-chart"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hyperlink" Target="https://www.investidorpetrobras.com.br/ptb/194/ApresentacaoWebcast4T18Portugues27022019.pdf." TargetMode="External"/><Relationship Id="rId2" Type="http://schemas.openxmlformats.org/officeDocument/2006/relationships/hyperlink" Target="http://www.petrobras.com.br/fatos-e-dados/vamos-bater-meta-de-producao-e-reduzir-custos-de-extracao-afirma-parente-na-otc.htm." TargetMode="External"/><Relationship Id="rId1" Type="http://schemas.openxmlformats.org/officeDocument/2006/relationships/slideLayout" Target="../slideLayouts/slideLayout7.xml"/><Relationship Id="rId4" Type="http://schemas.openxmlformats.org/officeDocument/2006/relationships/hyperlink" Target="http://www.petrobras.com.br/pt/produtos-e-servicos/precos-de-venda-as-distribuidoras/gasolina-e-diese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0A3152-AA3A-4238-A142-04FF905E47EC}"/>
              </a:ext>
            </a:extLst>
          </p:cNvPr>
          <p:cNvSpPr>
            <a:spLocks noGrp="1"/>
          </p:cNvSpPr>
          <p:nvPr>
            <p:ph type="ctrTitle"/>
          </p:nvPr>
        </p:nvSpPr>
        <p:spPr>
          <a:xfrm>
            <a:off x="163286" y="1412420"/>
            <a:ext cx="11953875" cy="1281113"/>
          </a:xfrm>
        </p:spPr>
        <p:txBody>
          <a:bodyPr>
            <a:normAutofit fontScale="90000"/>
          </a:bodyPr>
          <a:lstStyle/>
          <a:p>
            <a:r>
              <a:rPr lang="pt-BR" dirty="0"/>
              <a:t>Comissão Desenvolvimento Econômico, Indústria e Comércio</a:t>
            </a:r>
          </a:p>
        </p:txBody>
      </p:sp>
      <p:sp>
        <p:nvSpPr>
          <p:cNvPr id="4" name="Retângulo 3"/>
          <p:cNvSpPr/>
          <p:nvPr/>
        </p:nvSpPr>
        <p:spPr>
          <a:xfrm>
            <a:off x="238124" y="3499081"/>
            <a:ext cx="11649075" cy="584775"/>
          </a:xfrm>
          <a:prstGeom prst="rect">
            <a:avLst/>
          </a:prstGeom>
        </p:spPr>
        <p:txBody>
          <a:bodyPr wrap="square">
            <a:spAutoFit/>
          </a:bodyPr>
          <a:lstStyle/>
          <a:p>
            <a:pPr algn="ctr"/>
            <a:r>
              <a:rPr lang="pt-BR" sz="3200" dirty="0"/>
              <a:t> </a:t>
            </a:r>
            <a:r>
              <a:rPr lang="pt-BR" sz="3200" b="1" dirty="0"/>
              <a:t> Perspectivas para o </a:t>
            </a:r>
            <a:r>
              <a:rPr lang="pt-BR" sz="3200" b="1" dirty="0" err="1"/>
              <a:t>Pré</a:t>
            </a:r>
            <a:r>
              <a:rPr lang="pt-BR" sz="3200" b="1" dirty="0"/>
              <a:t>-Sal</a:t>
            </a:r>
          </a:p>
        </p:txBody>
      </p:sp>
      <p:sp>
        <p:nvSpPr>
          <p:cNvPr id="6" name="Retângulo 5"/>
          <p:cNvSpPr/>
          <p:nvPr/>
        </p:nvSpPr>
        <p:spPr>
          <a:xfrm>
            <a:off x="2819400" y="5239435"/>
            <a:ext cx="6096000" cy="1477328"/>
          </a:xfrm>
          <a:prstGeom prst="rect">
            <a:avLst/>
          </a:prstGeom>
        </p:spPr>
        <p:txBody>
          <a:bodyPr>
            <a:spAutoFit/>
          </a:bodyPr>
          <a:lstStyle/>
          <a:p>
            <a:pPr algn="ctr"/>
            <a:r>
              <a:rPr lang="pt-BR" dirty="0"/>
              <a:t>10 de julho de 2019</a:t>
            </a:r>
          </a:p>
          <a:p>
            <a:pPr algn="ctr">
              <a:spcBef>
                <a:spcPts val="0"/>
              </a:spcBef>
            </a:pPr>
            <a:r>
              <a:rPr lang="pt-BR" dirty="0"/>
              <a:t>Paulo César Ribeiro Lima</a:t>
            </a:r>
          </a:p>
          <a:p>
            <a:pPr algn="ctr">
              <a:spcBef>
                <a:spcPts val="0"/>
              </a:spcBef>
            </a:pPr>
            <a:r>
              <a:rPr lang="pt-BR" dirty="0"/>
              <a:t>Consultor Legislativo Aposentado da Câmara dos Deputados</a:t>
            </a:r>
          </a:p>
          <a:p>
            <a:pPr algn="ctr">
              <a:spcBef>
                <a:spcPts val="0"/>
              </a:spcBef>
            </a:pPr>
            <a:r>
              <a:rPr lang="pt-BR" dirty="0"/>
              <a:t>Ex-Consultor Legislativo do Senado Federal</a:t>
            </a:r>
          </a:p>
          <a:p>
            <a:pPr algn="ctr">
              <a:spcBef>
                <a:spcPts val="0"/>
              </a:spcBef>
            </a:pPr>
            <a:r>
              <a:rPr lang="pt-BR" dirty="0" err="1"/>
              <a:t>Ex-Engenheiro</a:t>
            </a:r>
            <a:r>
              <a:rPr lang="pt-BR" dirty="0"/>
              <a:t> da Petrobrás</a:t>
            </a:r>
          </a:p>
        </p:txBody>
      </p:sp>
    </p:spTree>
    <p:extLst>
      <p:ext uri="{BB962C8B-B14F-4D97-AF65-F5344CB8AC3E}">
        <p14:creationId xmlns:p14="http://schemas.microsoft.com/office/powerpoint/2010/main" val="688135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71501" y="1166843"/>
            <a:ext cx="11168742" cy="4247317"/>
          </a:xfrm>
          <a:prstGeom prst="rect">
            <a:avLst/>
          </a:prstGeom>
        </p:spPr>
        <p:txBody>
          <a:bodyPr wrap="square">
            <a:spAutoFit/>
          </a:bodyPr>
          <a:lstStyle/>
          <a:p>
            <a:pPr marL="285750" indent="-285750" algn="just">
              <a:spcAft>
                <a:spcPts val="1200"/>
              </a:spcAft>
              <a:buFont typeface="Wingdings" panose="05000000000000000000" pitchFamily="2" charset="2"/>
              <a:buChar char="§"/>
            </a:pPr>
            <a:r>
              <a:rPr lang="pt-BR" sz="2000" b="1" dirty="0"/>
              <a:t>O art. 42 da </a:t>
            </a:r>
            <a:r>
              <a:rPr lang="pt-BR" sz="2000" b="1" dirty="0">
                <a:solidFill>
                  <a:srgbClr val="FF0000"/>
                </a:solidFill>
              </a:rPr>
              <a:t>Lei nº 12.351, de 2010</a:t>
            </a:r>
            <a:r>
              <a:rPr lang="pt-BR" sz="2000" b="1" dirty="0"/>
              <a:t>, estabelece que, no regime de partilha de produção, são receitas governamentais os royalties e os bônus de assinatura.</a:t>
            </a:r>
          </a:p>
          <a:p>
            <a:pPr marL="285750" indent="-285750" algn="just">
              <a:spcAft>
                <a:spcPts val="1200"/>
              </a:spcAft>
              <a:buFont typeface="Wingdings" panose="05000000000000000000" pitchFamily="2" charset="2"/>
              <a:buChar char="§"/>
            </a:pPr>
            <a:r>
              <a:rPr lang="pt-BR" sz="2000" b="1" dirty="0"/>
              <a:t>Nos termos do parágrafo 1º desse artigo, os </a:t>
            </a:r>
            <a:r>
              <a:rPr lang="pt-BR" sz="2000" b="1" dirty="0">
                <a:solidFill>
                  <a:srgbClr val="FF0000"/>
                </a:solidFill>
              </a:rPr>
              <a:t>royalties</a:t>
            </a:r>
            <a:r>
              <a:rPr lang="pt-BR" sz="2000" b="1" dirty="0"/>
              <a:t>, com alíquota de </a:t>
            </a:r>
            <a:r>
              <a:rPr lang="pt-BR" sz="2000" b="1" dirty="0">
                <a:solidFill>
                  <a:srgbClr val="FF0000"/>
                </a:solidFill>
              </a:rPr>
              <a:t>15%</a:t>
            </a:r>
            <a:r>
              <a:rPr lang="pt-BR" sz="2000" b="1" dirty="0"/>
              <a:t> do valor da produção, correspondem à compensação financeira pela exploração do petróleo, de gás natural e de outros hidrocarbonetos líquidos de que trata o § 1º do art. 20 da Constituição Federal, </a:t>
            </a:r>
            <a:r>
              <a:rPr lang="pt-BR" sz="2000" b="1" dirty="0">
                <a:solidFill>
                  <a:srgbClr val="FF0000"/>
                </a:solidFill>
              </a:rPr>
              <a:t>sendo vedado, em qualquer hipótese, seu ressarcimento ao contratado e sua inclusão no cálculo do custo em óleo</a:t>
            </a:r>
            <a:r>
              <a:rPr lang="pt-BR" sz="2000" b="1" dirty="0"/>
              <a:t>.</a:t>
            </a:r>
          </a:p>
          <a:p>
            <a:pPr marL="285750" indent="-285750" algn="just">
              <a:spcAft>
                <a:spcPts val="1200"/>
              </a:spcAft>
              <a:buFont typeface="Wingdings" panose="05000000000000000000" pitchFamily="2" charset="2"/>
              <a:buChar char="§"/>
            </a:pPr>
            <a:r>
              <a:rPr lang="pt-BR" sz="2000" b="1" dirty="0"/>
              <a:t> O parágrafo 2º do art. 42 da Lei nº 12.351, de 2010, por sua vez, estabelece que o </a:t>
            </a:r>
            <a:r>
              <a:rPr lang="pt-BR" sz="2000" b="1" dirty="0">
                <a:solidFill>
                  <a:srgbClr val="FF0000"/>
                </a:solidFill>
              </a:rPr>
              <a:t>bônus</a:t>
            </a:r>
            <a:r>
              <a:rPr lang="pt-BR" sz="2000" b="1" dirty="0"/>
              <a:t> de assinatura </a:t>
            </a:r>
            <a:r>
              <a:rPr lang="pt-BR" sz="2000" b="1" dirty="0">
                <a:solidFill>
                  <a:srgbClr val="FF0000"/>
                </a:solidFill>
              </a:rPr>
              <a:t>não integra o custo </a:t>
            </a:r>
            <a:r>
              <a:rPr lang="pt-BR" sz="2000" b="1" dirty="0"/>
              <a:t>em óleo e corresponde a </a:t>
            </a:r>
            <a:r>
              <a:rPr lang="pt-BR" sz="2000" b="1" dirty="0">
                <a:solidFill>
                  <a:srgbClr val="FF0000"/>
                </a:solidFill>
              </a:rPr>
              <a:t>valor fixo devido à União </a:t>
            </a:r>
            <a:r>
              <a:rPr lang="pt-BR" sz="2000" b="1" dirty="0"/>
              <a:t>pelo contratado, devendo ser estabelecido pelo contrato de partilha de produção e pago no ato da sua assinatura, sendo </a:t>
            </a:r>
            <a:r>
              <a:rPr lang="pt-BR" sz="2000" b="1" dirty="0">
                <a:solidFill>
                  <a:srgbClr val="FF0000"/>
                </a:solidFill>
              </a:rPr>
              <a:t>vedado, em qualquer hipótese, seu ressarcimento </a:t>
            </a:r>
            <a:r>
              <a:rPr lang="pt-BR" sz="2000" b="1" dirty="0"/>
              <a:t>ao contratado.</a:t>
            </a:r>
          </a:p>
          <a:p>
            <a:pPr marL="285750" indent="-285750" algn="just">
              <a:spcAft>
                <a:spcPts val="1200"/>
              </a:spcAft>
              <a:buFont typeface="Wingdings" panose="05000000000000000000" pitchFamily="2" charset="2"/>
              <a:buChar char="§"/>
            </a:pPr>
            <a:r>
              <a:rPr lang="pt-BR" sz="2000" b="1" dirty="0"/>
              <a:t>Observa-se, então, que esse artigo veda a inclusão tanto dos royalties quanto dos bônus de assinatura no custo e veda também, em qualquer hipótese, seus ressarcimentos ao contratado.</a:t>
            </a:r>
          </a:p>
        </p:txBody>
      </p:sp>
      <p:sp>
        <p:nvSpPr>
          <p:cNvPr id="3" name="CaixaDeTexto 2"/>
          <p:cNvSpPr txBox="1"/>
          <p:nvPr/>
        </p:nvSpPr>
        <p:spPr>
          <a:xfrm>
            <a:off x="3429000" y="351064"/>
            <a:ext cx="5519057" cy="584775"/>
          </a:xfrm>
          <a:prstGeom prst="rect">
            <a:avLst/>
          </a:prstGeom>
          <a:noFill/>
        </p:spPr>
        <p:txBody>
          <a:bodyPr wrap="square" rtlCol="0">
            <a:spAutoFit/>
          </a:bodyPr>
          <a:lstStyle/>
          <a:p>
            <a:pPr algn="ctr"/>
            <a:r>
              <a:rPr lang="pt-BR" sz="3200" b="1" dirty="0"/>
              <a:t>Lei da Partilha</a:t>
            </a:r>
          </a:p>
        </p:txBody>
      </p:sp>
    </p:spTree>
    <p:extLst>
      <p:ext uri="{BB962C8B-B14F-4D97-AF65-F5344CB8AC3E}">
        <p14:creationId xmlns:p14="http://schemas.microsoft.com/office/powerpoint/2010/main" val="3408602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674237" y="914400"/>
            <a:ext cx="3657600" cy="288757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b="1" kern="1200">
                <a:solidFill>
                  <a:srgbClr val="FFFFFF"/>
                </a:solidFill>
                <a:latin typeface="+mj-lt"/>
                <a:ea typeface="+mj-ea"/>
                <a:cs typeface="+mj-cs"/>
              </a:rPr>
              <a:t>Contratos de Partilha de Produção</a:t>
            </a:r>
          </a:p>
        </p:txBody>
      </p:sp>
      <p:pic>
        <p:nvPicPr>
          <p:cNvPr id="5" name="Imagem 4">
            <a:extLst>
              <a:ext uri="{FF2B5EF4-FFF2-40B4-BE49-F238E27FC236}">
                <a16:creationId xmlns:a16="http://schemas.microsoft.com/office/drawing/2014/main" id="{55000F6F-1B15-40BD-949F-5E1713AAF483}"/>
              </a:ext>
            </a:extLst>
          </p:cNvPr>
          <p:cNvPicPr>
            <a:picLocks noChangeAspect="1"/>
          </p:cNvPicPr>
          <p:nvPr/>
        </p:nvPicPr>
        <p:blipFill>
          <a:blip r:embed="rId2"/>
          <a:stretch>
            <a:fillRect/>
          </a:stretch>
        </p:blipFill>
        <p:spPr>
          <a:xfrm>
            <a:off x="981834" y="418777"/>
            <a:ext cx="9999355" cy="6020445"/>
          </a:xfrm>
          <a:prstGeom prst="rect">
            <a:avLst/>
          </a:prstGeom>
        </p:spPr>
      </p:pic>
      <p:sp>
        <p:nvSpPr>
          <p:cNvPr id="2" name="CaixaDeTexto 1">
            <a:extLst>
              <a:ext uri="{FF2B5EF4-FFF2-40B4-BE49-F238E27FC236}">
                <a16:creationId xmlns:a16="http://schemas.microsoft.com/office/drawing/2014/main" id="{E6CBA049-C262-490F-9338-E945EE3F7FFF}"/>
              </a:ext>
            </a:extLst>
          </p:cNvPr>
          <p:cNvSpPr txBox="1"/>
          <p:nvPr/>
        </p:nvSpPr>
        <p:spPr>
          <a:xfrm>
            <a:off x="7415867" y="3909270"/>
            <a:ext cx="713064" cy="369332"/>
          </a:xfrm>
          <a:prstGeom prst="rect">
            <a:avLst/>
          </a:prstGeom>
          <a:noFill/>
        </p:spPr>
        <p:txBody>
          <a:bodyPr wrap="square" rtlCol="0">
            <a:spAutoFit/>
          </a:bodyPr>
          <a:lstStyle/>
          <a:p>
            <a:r>
              <a:rPr lang="pt-BR" b="1" dirty="0"/>
              <a:t>80%</a:t>
            </a:r>
          </a:p>
        </p:txBody>
      </p:sp>
      <p:sp>
        <p:nvSpPr>
          <p:cNvPr id="7" name="CaixaDeTexto 6">
            <a:extLst>
              <a:ext uri="{FF2B5EF4-FFF2-40B4-BE49-F238E27FC236}">
                <a16:creationId xmlns:a16="http://schemas.microsoft.com/office/drawing/2014/main" id="{0D3B7B3B-2ECD-4A2E-883F-A63BAAABD1F7}"/>
              </a:ext>
            </a:extLst>
          </p:cNvPr>
          <p:cNvSpPr txBox="1"/>
          <p:nvPr/>
        </p:nvSpPr>
        <p:spPr>
          <a:xfrm>
            <a:off x="4282902" y="1519805"/>
            <a:ext cx="713064" cy="369332"/>
          </a:xfrm>
          <a:prstGeom prst="rect">
            <a:avLst/>
          </a:prstGeom>
          <a:noFill/>
        </p:spPr>
        <p:txBody>
          <a:bodyPr wrap="square" rtlCol="0">
            <a:spAutoFit/>
          </a:bodyPr>
          <a:lstStyle/>
          <a:p>
            <a:r>
              <a:rPr lang="pt-BR" b="1" dirty="0"/>
              <a:t>15%</a:t>
            </a:r>
          </a:p>
        </p:txBody>
      </p:sp>
      <p:sp>
        <p:nvSpPr>
          <p:cNvPr id="8" name="CaixaDeTexto 7">
            <a:extLst>
              <a:ext uri="{FF2B5EF4-FFF2-40B4-BE49-F238E27FC236}">
                <a16:creationId xmlns:a16="http://schemas.microsoft.com/office/drawing/2014/main" id="{8512BEF3-7892-4EA8-A92F-8D9C21A22022}"/>
              </a:ext>
            </a:extLst>
          </p:cNvPr>
          <p:cNvSpPr txBox="1"/>
          <p:nvPr/>
        </p:nvSpPr>
        <p:spPr>
          <a:xfrm>
            <a:off x="5450369" y="1076587"/>
            <a:ext cx="713064" cy="369332"/>
          </a:xfrm>
          <a:prstGeom prst="rect">
            <a:avLst/>
          </a:prstGeom>
          <a:noFill/>
        </p:spPr>
        <p:txBody>
          <a:bodyPr wrap="square" rtlCol="0">
            <a:spAutoFit/>
          </a:bodyPr>
          <a:lstStyle/>
          <a:p>
            <a:r>
              <a:rPr lang="pt-BR" b="1" dirty="0"/>
              <a:t>5%</a:t>
            </a:r>
          </a:p>
        </p:txBody>
      </p:sp>
    </p:spTree>
    <p:extLst>
      <p:ext uri="{BB962C8B-B14F-4D97-AF65-F5344CB8AC3E}">
        <p14:creationId xmlns:p14="http://schemas.microsoft.com/office/powerpoint/2010/main" val="96069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18457" y="1232443"/>
            <a:ext cx="11087100" cy="5478423"/>
          </a:xfrm>
          <a:prstGeom prst="rect">
            <a:avLst/>
          </a:prstGeom>
        </p:spPr>
        <p:txBody>
          <a:bodyPr wrap="square">
            <a:spAutoFit/>
          </a:bodyPr>
          <a:lstStyle/>
          <a:p>
            <a:pPr marL="285750" indent="-285750" algn="just">
              <a:spcAft>
                <a:spcPts val="1200"/>
              </a:spcAft>
              <a:buFont typeface="Wingdings" panose="05000000000000000000" pitchFamily="2" charset="2"/>
              <a:buChar char="§"/>
            </a:pPr>
            <a:r>
              <a:rPr lang="pt-BR" sz="2000" b="1" dirty="0"/>
              <a:t>No entanto, o art. 1º da Lei nº 13.586, de 2017, permite que, genericamente, “</a:t>
            </a:r>
            <a:r>
              <a:rPr lang="pt-BR" sz="2000" b="1" dirty="0">
                <a:solidFill>
                  <a:srgbClr val="FF0000"/>
                </a:solidFill>
              </a:rPr>
              <a:t>importâncias aplicadas</a:t>
            </a:r>
            <a:r>
              <a:rPr lang="pt-BR" sz="2000" b="1" dirty="0"/>
              <a:t>” nas atividades de exploração e produção possam ser deduzidas da base de cálculo do IRPJ e da CSLL.</a:t>
            </a:r>
          </a:p>
          <a:p>
            <a:pPr marL="285750" indent="-285750" algn="just">
              <a:spcAft>
                <a:spcPts val="1200"/>
              </a:spcAft>
              <a:buFont typeface="Wingdings" panose="05000000000000000000" pitchFamily="2" charset="2"/>
              <a:buChar char="§"/>
            </a:pPr>
            <a:r>
              <a:rPr lang="pt-BR" sz="2000" b="1" dirty="0"/>
              <a:t> Admitindo-se que a província do </a:t>
            </a:r>
            <a:r>
              <a:rPr lang="pt-BR" sz="2000" b="1" dirty="0" err="1"/>
              <a:t>Pré</a:t>
            </a:r>
            <a:r>
              <a:rPr lang="pt-BR" sz="2000" b="1" dirty="0"/>
              <a:t>-Sal produzirá 100 bilhões de barris de petróleo, sob o regime de partilha de produção, os </a:t>
            </a:r>
            <a:r>
              <a:rPr lang="pt-BR" sz="2000" b="1" dirty="0">
                <a:solidFill>
                  <a:srgbClr val="FF0000"/>
                </a:solidFill>
              </a:rPr>
              <a:t>royalties</a:t>
            </a:r>
            <a:r>
              <a:rPr lang="pt-BR" sz="2000" b="1" dirty="0"/>
              <a:t> equivalem ao valor de 15 bilhões de barris. Utilizando-se um valor do barril de US$ 65, as receitas de royalties seriam de US$ 975 bilhões. </a:t>
            </a:r>
          </a:p>
          <a:p>
            <a:pPr marL="285750" indent="-285750" algn="just">
              <a:spcAft>
                <a:spcPts val="1200"/>
              </a:spcAft>
              <a:buFont typeface="Wingdings" panose="05000000000000000000" pitchFamily="2" charset="2"/>
              <a:buChar char="§"/>
            </a:pPr>
            <a:r>
              <a:rPr lang="pt-BR" sz="2000" b="1" dirty="0"/>
              <a:t>Se, como permitido pelo caput do art. 1º da Lei nº 13.586/1997, esse valor for deduzido da base de cálculo do IRPJ, cuja alíquota é 25%, e da CSLL, cuja alíquota é 9%, a redução de arrecadação desses tributos será US$ 331 bilhões, que corresponde a 34%, que é a soma dessas alíquotas. Com essa dedução, a alíquota efetiva de royalties não seria de 15%, mas de a 9,9%, o que equivale a 15% menos 5,1%.</a:t>
            </a:r>
          </a:p>
          <a:p>
            <a:pPr marL="285750" indent="-285750" algn="just">
              <a:spcAft>
                <a:spcPts val="1200"/>
              </a:spcAft>
              <a:buFont typeface="Wingdings" panose="05000000000000000000" pitchFamily="2" charset="2"/>
              <a:buChar char="§"/>
            </a:pPr>
            <a:r>
              <a:rPr lang="pt-BR" sz="2000" b="1" dirty="0"/>
              <a:t>Adotando-se uma taxa de câmbio de 4 Reais por Dólar, a </a:t>
            </a:r>
            <a:r>
              <a:rPr lang="pt-BR" sz="2000" b="1" dirty="0">
                <a:solidFill>
                  <a:srgbClr val="FF0000"/>
                </a:solidFill>
              </a:rPr>
              <a:t>renúncia fiscal de IRPJ e da CSLL seria de R$ 1,324 trilhão</a:t>
            </a:r>
            <a:r>
              <a:rPr lang="pt-BR" sz="2000" b="1" dirty="0"/>
              <a:t>. Assim sendo, o caput do art. 1º da Lei nº 13.586/2017, somente em relação aos royalties, podem gerar uma perda de arrecadação desses tributos superior a R$ 1,3 trilhão, sem atualização a valor presente. Existem, entretanto, que muitas outras potenciais fontes de redução de arrecadação desses tributos.</a:t>
            </a:r>
          </a:p>
        </p:txBody>
      </p:sp>
      <p:sp>
        <p:nvSpPr>
          <p:cNvPr id="3" name="CaixaDeTexto 2"/>
          <p:cNvSpPr txBox="1"/>
          <p:nvPr/>
        </p:nvSpPr>
        <p:spPr>
          <a:xfrm>
            <a:off x="0" y="367393"/>
            <a:ext cx="12191999" cy="584775"/>
          </a:xfrm>
          <a:prstGeom prst="rect">
            <a:avLst/>
          </a:prstGeom>
          <a:noFill/>
        </p:spPr>
        <p:txBody>
          <a:bodyPr wrap="square" rtlCol="0">
            <a:spAutoFit/>
          </a:bodyPr>
          <a:lstStyle/>
          <a:p>
            <a:pPr algn="ctr"/>
            <a:r>
              <a:rPr lang="pt-BR" sz="3200" b="1" dirty="0"/>
              <a:t>Lei nº 13.586/2017 – Medida Provisória nº 795/2017 </a:t>
            </a:r>
          </a:p>
        </p:txBody>
      </p:sp>
    </p:spTree>
    <p:extLst>
      <p:ext uri="{BB962C8B-B14F-4D97-AF65-F5344CB8AC3E}">
        <p14:creationId xmlns:p14="http://schemas.microsoft.com/office/powerpoint/2010/main" val="4122915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18457" y="1232443"/>
            <a:ext cx="11087100" cy="5016758"/>
          </a:xfrm>
          <a:prstGeom prst="rect">
            <a:avLst/>
          </a:prstGeom>
        </p:spPr>
        <p:txBody>
          <a:bodyPr wrap="square">
            <a:spAutoFit/>
          </a:bodyPr>
          <a:lstStyle/>
          <a:p>
            <a:pPr marL="285750" indent="-285750" algn="just">
              <a:spcAft>
                <a:spcPts val="1200"/>
              </a:spcAft>
              <a:buFont typeface="Wingdings" panose="05000000000000000000" pitchFamily="2" charset="2"/>
              <a:buChar char="§"/>
            </a:pPr>
            <a:r>
              <a:rPr lang="pt-BR" sz="2000" b="1" dirty="0"/>
              <a:t>No entanto, o art. 1º da Lei nº 13.586, de 2017, permite que, genericamente, “</a:t>
            </a:r>
            <a:r>
              <a:rPr lang="pt-BR" sz="2000" b="1" dirty="0">
                <a:solidFill>
                  <a:srgbClr val="FF0000"/>
                </a:solidFill>
              </a:rPr>
              <a:t>importâncias aplicada</a:t>
            </a:r>
            <a:r>
              <a:rPr lang="pt-BR" sz="2000" b="1" dirty="0"/>
              <a:t>s” nas atividades de exploração e produção possam ser deduzidas da base de cálculo do IRPJ e da CSLL.</a:t>
            </a:r>
          </a:p>
          <a:p>
            <a:pPr marL="285750" indent="-285750" algn="just">
              <a:spcAft>
                <a:spcPts val="1200"/>
              </a:spcAft>
              <a:buFont typeface="Wingdings" panose="05000000000000000000" pitchFamily="2" charset="2"/>
              <a:buChar char="§"/>
            </a:pPr>
            <a:r>
              <a:rPr lang="pt-BR" sz="2000" b="1" dirty="0"/>
              <a:t> Assim sendo, somente os royalties do Pré-Sal podem gerar uma perda de arrecadação desses tributos superior a R$ 1 trilhão, sem atualização a valor presente. </a:t>
            </a:r>
          </a:p>
          <a:p>
            <a:pPr marL="285750" indent="-285750" algn="just">
              <a:spcAft>
                <a:spcPts val="1200"/>
              </a:spcAft>
              <a:buFont typeface="Wingdings" panose="05000000000000000000" pitchFamily="2" charset="2"/>
              <a:buChar char="§"/>
            </a:pPr>
            <a:r>
              <a:rPr lang="pt-BR" sz="2000" b="1" dirty="0"/>
              <a:t>Com relação aos bônus de assinatura, eles podem ser de R$ 106,5 bilhões somente no ano de 2019, apenas pela licitação dos excedentes da cessão onerosa. Se esse valor for deduzido da base de cálculo do IRPJ e da CSLL, como permitido pelo art. 1º da Lei nº 13.586, de 2017, haverá uma renúncia fiscal de R$ 36,21 bilhões.</a:t>
            </a:r>
          </a:p>
          <a:p>
            <a:pPr marL="285750" indent="-285750" algn="just">
              <a:spcAft>
                <a:spcPts val="1200"/>
              </a:spcAft>
              <a:buFont typeface="Wingdings" panose="05000000000000000000" pitchFamily="2" charset="2"/>
              <a:buChar char="§"/>
            </a:pPr>
            <a:r>
              <a:rPr lang="pt-BR" sz="2000" b="1" dirty="0"/>
              <a:t>Outras deduções: </a:t>
            </a:r>
            <a:r>
              <a:rPr lang="pt-BR" sz="2000" b="1" dirty="0">
                <a:solidFill>
                  <a:srgbClr val="FF0000"/>
                </a:solidFill>
              </a:rPr>
              <a:t>bônus de assinatura</a:t>
            </a:r>
            <a:r>
              <a:rPr lang="pt-BR" sz="2000" b="1" dirty="0"/>
              <a:t>, valores dos ativos referentes a plataformas e equipamentos </a:t>
            </a:r>
            <a:r>
              <a:rPr lang="pt-BR" sz="2000" b="1" dirty="0">
                <a:solidFill>
                  <a:srgbClr val="FF0000"/>
                </a:solidFill>
              </a:rPr>
              <a:t>arrendados, depreciação</a:t>
            </a:r>
            <a:r>
              <a:rPr lang="pt-BR" sz="2000" b="1" dirty="0"/>
              <a:t> de máquinas e equipamentos, </a:t>
            </a:r>
            <a:r>
              <a:rPr lang="pt-BR" sz="2000" b="1" dirty="0">
                <a:solidFill>
                  <a:srgbClr val="FF0000"/>
                </a:solidFill>
              </a:rPr>
              <a:t>todos os tributos federais </a:t>
            </a:r>
            <a:r>
              <a:rPr lang="pt-BR" sz="2000" b="1" dirty="0"/>
              <a:t>de bens importados, determinados custos de </a:t>
            </a:r>
            <a:r>
              <a:rPr lang="pt-BR" sz="2000" b="1" dirty="0">
                <a:solidFill>
                  <a:srgbClr val="FF0000"/>
                </a:solidFill>
              </a:rPr>
              <a:t>exploração</a:t>
            </a:r>
            <a:r>
              <a:rPr lang="pt-BR" sz="2000" b="1" dirty="0"/>
              <a:t> e avaliação, gastos com encargos financeiros, </a:t>
            </a:r>
            <a:r>
              <a:rPr lang="pt-BR" sz="2000" b="1" i="1" dirty="0" err="1">
                <a:solidFill>
                  <a:srgbClr val="FF0000"/>
                </a:solidFill>
              </a:rPr>
              <a:t>impairments</a:t>
            </a:r>
            <a:r>
              <a:rPr lang="pt-BR" sz="2000" b="1" dirty="0"/>
              <a:t>, </a:t>
            </a:r>
            <a:r>
              <a:rPr lang="pt-BR" sz="2000" b="1" dirty="0" err="1"/>
              <a:t>etc</a:t>
            </a:r>
            <a:endParaRPr lang="pt-BR" sz="2000" b="1" dirty="0"/>
          </a:p>
          <a:p>
            <a:pPr marL="285750" indent="-285750" algn="just">
              <a:spcAft>
                <a:spcPts val="1200"/>
              </a:spcAft>
              <a:buFont typeface="Wingdings" panose="05000000000000000000" pitchFamily="2" charset="2"/>
              <a:buChar char="§"/>
            </a:pPr>
            <a:r>
              <a:rPr lang="pt-BR" sz="2000" b="1" dirty="0"/>
              <a:t>Dessa forma, </a:t>
            </a:r>
            <a:r>
              <a:rPr lang="pt-BR" sz="2000" b="1" dirty="0">
                <a:solidFill>
                  <a:srgbClr val="FF0000"/>
                </a:solidFill>
              </a:rPr>
              <a:t>R$ 1 trilhão é uma estimativa conservadora de potencial renúncia fiscal</a:t>
            </a:r>
            <a:r>
              <a:rPr lang="pt-BR" sz="2000" b="1" dirty="0"/>
              <a:t>.</a:t>
            </a:r>
          </a:p>
        </p:txBody>
      </p:sp>
      <p:sp>
        <p:nvSpPr>
          <p:cNvPr id="3" name="CaixaDeTexto 2"/>
          <p:cNvSpPr txBox="1"/>
          <p:nvPr/>
        </p:nvSpPr>
        <p:spPr>
          <a:xfrm>
            <a:off x="0" y="367393"/>
            <a:ext cx="12191999" cy="584775"/>
          </a:xfrm>
          <a:prstGeom prst="rect">
            <a:avLst/>
          </a:prstGeom>
          <a:noFill/>
        </p:spPr>
        <p:txBody>
          <a:bodyPr wrap="square" rtlCol="0">
            <a:spAutoFit/>
          </a:bodyPr>
          <a:lstStyle/>
          <a:p>
            <a:pPr algn="ctr"/>
            <a:r>
              <a:rPr lang="pt-BR" sz="3200" b="1" dirty="0"/>
              <a:t>Lei nº 13.586/2017 – Medida Provisória nº 795/2017 </a:t>
            </a:r>
          </a:p>
        </p:txBody>
      </p:sp>
    </p:spTree>
    <p:extLst>
      <p:ext uri="{BB962C8B-B14F-4D97-AF65-F5344CB8AC3E}">
        <p14:creationId xmlns:p14="http://schemas.microsoft.com/office/powerpoint/2010/main" val="4186524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0046C8D-9599-4824-89B7-0D05FBD394EC}"/>
              </a:ext>
            </a:extLst>
          </p:cNvPr>
          <p:cNvSpPr txBox="1"/>
          <p:nvPr/>
        </p:nvSpPr>
        <p:spPr>
          <a:xfrm>
            <a:off x="425042" y="128385"/>
            <a:ext cx="11341915" cy="584775"/>
          </a:xfrm>
          <a:prstGeom prst="rect">
            <a:avLst/>
          </a:prstGeom>
          <a:noFill/>
        </p:spPr>
        <p:txBody>
          <a:bodyPr wrap="square" rtlCol="0">
            <a:spAutoFit/>
          </a:bodyPr>
          <a:lstStyle/>
          <a:p>
            <a:pPr algn="ctr"/>
            <a:r>
              <a:rPr lang="pt-BR" sz="3200" b="1" dirty="0"/>
              <a:t>Frases do Diretor-Geral da ANP</a:t>
            </a:r>
            <a:endParaRPr lang="pt-BR" sz="2400" b="1" dirty="0"/>
          </a:p>
        </p:txBody>
      </p:sp>
      <p:pic>
        <p:nvPicPr>
          <p:cNvPr id="4" name="Imagem 3">
            <a:extLst>
              <a:ext uri="{FF2B5EF4-FFF2-40B4-BE49-F238E27FC236}">
                <a16:creationId xmlns:a16="http://schemas.microsoft.com/office/drawing/2014/main" id="{B094DEB9-FF01-475C-8B25-129901759A7A}"/>
              </a:ext>
            </a:extLst>
          </p:cNvPr>
          <p:cNvPicPr>
            <a:picLocks noChangeAspect="1"/>
          </p:cNvPicPr>
          <p:nvPr/>
        </p:nvPicPr>
        <p:blipFill>
          <a:blip r:embed="rId2"/>
          <a:stretch>
            <a:fillRect/>
          </a:stretch>
        </p:blipFill>
        <p:spPr>
          <a:xfrm>
            <a:off x="592821" y="881107"/>
            <a:ext cx="11174136" cy="4699828"/>
          </a:xfrm>
          <a:prstGeom prst="rect">
            <a:avLst/>
          </a:prstGeom>
        </p:spPr>
      </p:pic>
      <p:sp>
        <p:nvSpPr>
          <p:cNvPr id="5" name="Retângulo 4">
            <a:extLst>
              <a:ext uri="{FF2B5EF4-FFF2-40B4-BE49-F238E27FC236}">
                <a16:creationId xmlns:a16="http://schemas.microsoft.com/office/drawing/2014/main" id="{E28B8DB4-91EA-4D59-BDE0-6C5D95DB7463}"/>
              </a:ext>
            </a:extLst>
          </p:cNvPr>
          <p:cNvSpPr/>
          <p:nvPr/>
        </p:nvSpPr>
        <p:spPr>
          <a:xfrm>
            <a:off x="592821" y="5907758"/>
            <a:ext cx="11495715" cy="307777"/>
          </a:xfrm>
          <a:prstGeom prst="rect">
            <a:avLst/>
          </a:prstGeom>
        </p:spPr>
        <p:txBody>
          <a:bodyPr wrap="square">
            <a:spAutoFit/>
          </a:bodyPr>
          <a:lstStyle/>
          <a:p>
            <a:r>
              <a:rPr lang="pt-BR"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Fonte: http://www.anp.gov.br/arquivos/palestras/apresentacao-transparencia-imprensa-final.pdf</a:t>
            </a:r>
            <a:r>
              <a:rPr lang="pt-BR" sz="1400" dirty="0">
                <a:latin typeface="Arial" panose="020B0604020202020204" pitchFamily="34" charset="0"/>
                <a:cs typeface="Arial" panose="020B0604020202020204" pitchFamily="34" charset="0"/>
              </a:rPr>
              <a:t>. Acesso em 10 de julho de 2019</a:t>
            </a:r>
          </a:p>
        </p:txBody>
      </p:sp>
    </p:spTree>
    <p:extLst>
      <p:ext uri="{BB962C8B-B14F-4D97-AF65-F5344CB8AC3E}">
        <p14:creationId xmlns:p14="http://schemas.microsoft.com/office/powerpoint/2010/main" val="711357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7172" y="1929810"/>
            <a:ext cx="11591925" cy="3416320"/>
          </a:xfrm>
          <a:prstGeom prst="rect">
            <a:avLst/>
          </a:prstGeom>
        </p:spPr>
        <p:txBody>
          <a:bodyPr wrap="square">
            <a:spAutoFit/>
          </a:bodyPr>
          <a:lstStyle/>
          <a:p>
            <a:pPr algn="just"/>
            <a:r>
              <a:rPr lang="pt-BR" sz="2400" b="1" dirty="0"/>
              <a:t>“Art. 177. Constituem monopólio da União:</a:t>
            </a:r>
          </a:p>
          <a:p>
            <a:pPr algn="just"/>
            <a:r>
              <a:rPr lang="pt-BR" sz="2400" b="1" dirty="0"/>
              <a:t>I - a pesquisa e a lavra das jazidas de petróleo e gás natural e outros hidrocarbonetos fluidos;</a:t>
            </a:r>
          </a:p>
          <a:p>
            <a:pPr algn="just"/>
            <a:r>
              <a:rPr lang="pt-BR" sz="2400" b="1" dirty="0"/>
              <a:t>II - a refinação do petróleo nacional ou estrangeiro;</a:t>
            </a:r>
          </a:p>
          <a:p>
            <a:pPr algn="just"/>
            <a:r>
              <a:rPr lang="pt-BR" sz="2400" b="1" dirty="0"/>
              <a:t>(...)</a:t>
            </a:r>
          </a:p>
          <a:p>
            <a:pPr algn="just"/>
            <a:r>
              <a:rPr lang="pt-BR" sz="2400" b="1" dirty="0"/>
              <a:t>§ 1º A União poderá contratar com empresas estatais ou privadas a realização das atividades previstas nos incisos I a IV deste artigo observadas as condições estabelecidas em lei. (Redação dada pela Emenda Constitucional nº 9, de 1995)</a:t>
            </a:r>
          </a:p>
          <a:p>
            <a:pPr algn="just"/>
            <a:r>
              <a:rPr lang="pt-BR" sz="2400" b="1" dirty="0"/>
              <a:t>(...)”</a:t>
            </a:r>
          </a:p>
        </p:txBody>
      </p:sp>
      <p:sp>
        <p:nvSpPr>
          <p:cNvPr id="6" name="CaixaDeTexto 5">
            <a:extLst>
              <a:ext uri="{FF2B5EF4-FFF2-40B4-BE49-F238E27FC236}">
                <a16:creationId xmlns:a16="http://schemas.microsoft.com/office/drawing/2014/main" id="{54913820-76EB-43C1-8D19-E242E61F7F32}"/>
              </a:ext>
            </a:extLst>
          </p:cNvPr>
          <p:cNvSpPr txBox="1"/>
          <p:nvPr/>
        </p:nvSpPr>
        <p:spPr>
          <a:xfrm>
            <a:off x="595618" y="1118960"/>
            <a:ext cx="11031523" cy="646331"/>
          </a:xfrm>
          <a:prstGeom prst="rect">
            <a:avLst/>
          </a:prstGeom>
          <a:noFill/>
        </p:spPr>
        <p:txBody>
          <a:bodyPr wrap="square" rtlCol="0">
            <a:spAutoFit/>
          </a:bodyPr>
          <a:lstStyle/>
          <a:p>
            <a:pPr algn="ctr"/>
            <a:r>
              <a:rPr lang="pt-BR" sz="3600" b="1" dirty="0"/>
              <a:t>Artigo 177 da Constituição Federal</a:t>
            </a:r>
          </a:p>
        </p:txBody>
      </p:sp>
      <p:sp>
        <p:nvSpPr>
          <p:cNvPr id="3" name="Retângulo 2">
            <a:extLst>
              <a:ext uri="{FF2B5EF4-FFF2-40B4-BE49-F238E27FC236}">
                <a16:creationId xmlns:a16="http://schemas.microsoft.com/office/drawing/2014/main" id="{7962F0A5-CB13-4326-AC4F-3D90649BD246}"/>
              </a:ext>
            </a:extLst>
          </p:cNvPr>
          <p:cNvSpPr/>
          <p:nvPr/>
        </p:nvSpPr>
        <p:spPr>
          <a:xfrm>
            <a:off x="374708" y="321142"/>
            <a:ext cx="11442584" cy="923330"/>
          </a:xfrm>
          <a:prstGeom prst="rect">
            <a:avLst/>
          </a:prstGeom>
        </p:spPr>
        <p:txBody>
          <a:bodyPr wrap="square">
            <a:spAutoFit/>
          </a:bodyPr>
          <a:lstStyle/>
          <a:p>
            <a:pPr algn="just"/>
            <a:r>
              <a:rPr lang="pt-BR" b="1" dirty="0">
                <a:latin typeface="Arial-BoldMT"/>
              </a:rPr>
              <a:t>“Derivados de petróleo são commodities (produtos similares, produzidos e negociados</a:t>
            </a:r>
            <a:br>
              <a:rPr lang="pt-BR" b="1" dirty="0">
                <a:latin typeface="Arial-BoldMT"/>
              </a:rPr>
            </a:br>
            <a:r>
              <a:rPr lang="pt-BR" b="1" dirty="0">
                <a:latin typeface="Arial-BoldMT"/>
              </a:rPr>
              <a:t>mundialmente como café, soja, milho, minério de ferro, cobre)”. </a:t>
            </a:r>
            <a:r>
              <a:rPr lang="pt-BR" b="1" dirty="0">
                <a:solidFill>
                  <a:srgbClr val="FF0000"/>
                </a:solidFill>
                <a:latin typeface="Arial-BoldMT"/>
              </a:rPr>
              <a:t>(FALSO)</a:t>
            </a:r>
            <a:r>
              <a:rPr lang="pt-BR" b="1" dirty="0">
                <a:solidFill>
                  <a:srgbClr val="1F497D"/>
                </a:solidFill>
                <a:latin typeface="Arial-BoldMT"/>
              </a:rPr>
              <a:t> </a:t>
            </a:r>
            <a:br>
              <a:rPr lang="pt-BR" dirty="0"/>
            </a:br>
            <a:endParaRPr lang="pt-BR" dirty="0"/>
          </a:p>
        </p:txBody>
      </p:sp>
    </p:spTree>
    <p:extLst>
      <p:ext uri="{BB962C8B-B14F-4D97-AF65-F5344CB8AC3E}">
        <p14:creationId xmlns:p14="http://schemas.microsoft.com/office/powerpoint/2010/main" val="3831733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28650" y="456069"/>
            <a:ext cx="10382250" cy="5109091"/>
          </a:xfrm>
          <a:prstGeom prst="rect">
            <a:avLst/>
          </a:prstGeom>
        </p:spPr>
        <p:txBody>
          <a:bodyPr wrap="square">
            <a:spAutoFit/>
          </a:bodyPr>
          <a:lstStyle/>
          <a:p>
            <a:pPr algn="ctr"/>
            <a:r>
              <a:rPr lang="pt-BR" sz="2800" b="1" dirty="0"/>
              <a:t>Lei nº 9.847 de 26 de outubro de 1999</a:t>
            </a:r>
          </a:p>
          <a:p>
            <a:pPr algn="ctr"/>
            <a:endParaRPr lang="pt-BR" dirty="0"/>
          </a:p>
          <a:p>
            <a:pPr algn="just"/>
            <a:r>
              <a:rPr lang="pt-BR" sz="2000" b="1" dirty="0"/>
              <a:t>“Art. 1º A fiscalização das atividades relativas às indústrias do petróleo e dos biocombustíveis e ao abastecimento nacional de combustíveis, bem como do adequado funcionamento do Sistema Nacional de Estoques de Combustíveis e do cumprimento do Plano Anual de Estoques Estratégicos de Combustíveis, de que trata a Lei nº 9.478, de 6 de agosto de 1997, será realizada pela Agência Nacional do Petróleo, Gás Natural e Biocombustíveis (ANP) ou, mediante convênios por ela celebrados, por órgãos da administração pública direta e indireta da União, dos Estados, do Distrito Federal e dos Municípios. </a:t>
            </a:r>
          </a:p>
          <a:p>
            <a:endParaRPr lang="pt-BR" sz="2000" b="1" dirty="0"/>
          </a:p>
          <a:p>
            <a:r>
              <a:rPr lang="pt-BR" sz="2000" b="1" dirty="0"/>
              <a:t>§ 1º O abastecimento nacional de combustíveis é considerado de </a:t>
            </a:r>
            <a:r>
              <a:rPr lang="pt-BR" sz="2000" b="1" dirty="0">
                <a:solidFill>
                  <a:srgbClr val="C00000"/>
                </a:solidFill>
              </a:rPr>
              <a:t>utilidade pública </a:t>
            </a:r>
            <a:r>
              <a:rPr lang="pt-BR" sz="2000" b="1" dirty="0"/>
              <a:t>e abrange as seguintes atividades: </a:t>
            </a:r>
          </a:p>
          <a:p>
            <a:endParaRPr lang="pt-BR" sz="2000" b="1" dirty="0"/>
          </a:p>
          <a:p>
            <a:pPr algn="just"/>
            <a:r>
              <a:rPr lang="pt-BR" sz="2000" b="1" dirty="0"/>
              <a:t>I - </a:t>
            </a:r>
            <a:r>
              <a:rPr lang="pt-BR" sz="2000" b="1" dirty="0">
                <a:solidFill>
                  <a:srgbClr val="C00000"/>
                </a:solidFill>
              </a:rPr>
              <a:t>produção</a:t>
            </a:r>
            <a:r>
              <a:rPr lang="pt-BR" sz="2000" b="1" dirty="0"/>
              <a:t>, importação, exportação, </a:t>
            </a:r>
            <a:r>
              <a:rPr lang="pt-BR" sz="2000" b="1" dirty="0">
                <a:solidFill>
                  <a:srgbClr val="C00000"/>
                </a:solidFill>
              </a:rPr>
              <a:t>refino</a:t>
            </a:r>
            <a:r>
              <a:rPr lang="pt-BR" sz="2000" b="1" dirty="0"/>
              <a:t>, beneficiamento, tratamento, processamento, transporte, transferência, armazenagem, estocagem, distribuição, revenda, comercialização, avaliação de conformidade e certificação do petróleo, gás natural e seus derivados; (...)”</a:t>
            </a:r>
          </a:p>
        </p:txBody>
      </p:sp>
    </p:spTree>
    <p:extLst>
      <p:ext uri="{BB962C8B-B14F-4D97-AF65-F5344CB8AC3E}">
        <p14:creationId xmlns:p14="http://schemas.microsoft.com/office/powerpoint/2010/main" val="2703706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4F43F42-5262-49BD-94E8-D911B8BBAE8D}"/>
              </a:ext>
            </a:extLst>
          </p:cNvPr>
          <p:cNvSpPr/>
          <p:nvPr/>
        </p:nvSpPr>
        <p:spPr>
          <a:xfrm>
            <a:off x="617989" y="450476"/>
            <a:ext cx="10956022" cy="5909310"/>
          </a:xfrm>
          <a:prstGeom prst="rect">
            <a:avLst/>
          </a:prstGeom>
        </p:spPr>
        <p:txBody>
          <a:bodyPr wrap="square">
            <a:spAutoFit/>
          </a:bodyPr>
          <a:lstStyle/>
          <a:p>
            <a:r>
              <a:rPr lang="pt-BR" b="1" dirty="0">
                <a:solidFill>
                  <a:srgbClr val="1F497D"/>
                </a:solidFill>
                <a:latin typeface="Arial-BoldMT"/>
              </a:rPr>
              <a:t>“Preço do produto: como há dependência externa, os preços seguem a paridade de importação (PPI), preço que viabiliza a compra do produto no exterior”.</a:t>
            </a:r>
            <a:r>
              <a:rPr lang="pt-BR" dirty="0"/>
              <a:t> </a:t>
            </a:r>
            <a:r>
              <a:rPr lang="pt-BR" b="1" dirty="0">
                <a:solidFill>
                  <a:srgbClr val="FF0000"/>
                </a:solidFill>
                <a:latin typeface="Arial-BoldMT"/>
              </a:rPr>
              <a:t>(FALSO, no caso do óleo diesel, derivado mais importante do País, e outros)</a:t>
            </a:r>
          </a:p>
          <a:p>
            <a:endParaRPr lang="pt-BR" b="1" dirty="0">
              <a:solidFill>
                <a:srgbClr val="FF0000"/>
              </a:solidFill>
              <a:latin typeface="Arial-BoldMT"/>
            </a:endParaRPr>
          </a:p>
          <a:p>
            <a:pPr marL="285750" indent="-285750">
              <a:buFont typeface="Wingdings" panose="05000000000000000000" pitchFamily="2" charset="2"/>
              <a:buChar char="ü"/>
            </a:pPr>
            <a:r>
              <a:rPr lang="pt-BR" b="1" dirty="0">
                <a:latin typeface="Arial-BoldMT"/>
              </a:rPr>
              <a:t>Em 2014, o Brasil produziu 49,675 bilhões de litros de óleo diesel.</a:t>
            </a:r>
          </a:p>
          <a:p>
            <a:pPr marL="285750" indent="-285750">
              <a:buFont typeface="Wingdings" panose="05000000000000000000" pitchFamily="2" charset="2"/>
              <a:buChar char="ü"/>
            </a:pPr>
            <a:endParaRPr lang="pt-BR" b="1" dirty="0">
              <a:latin typeface="Arial-BoldMT"/>
            </a:endParaRPr>
          </a:p>
          <a:p>
            <a:pPr marL="285750" indent="-285750">
              <a:buFont typeface="Wingdings" panose="05000000000000000000" pitchFamily="2" charset="2"/>
              <a:buChar char="ü"/>
            </a:pPr>
            <a:r>
              <a:rPr lang="pt-BR" b="1" dirty="0">
                <a:latin typeface="Arial-BoldMT"/>
              </a:rPr>
              <a:t>Em 2018, o Brasil produziu  5,350, pois no óleo diesel vendido nos postos é obrigatório um percentual de 10%.</a:t>
            </a:r>
          </a:p>
          <a:p>
            <a:pPr marL="285750" indent="-285750">
              <a:buFont typeface="Wingdings" panose="05000000000000000000" pitchFamily="2" charset="2"/>
              <a:buChar char="ü"/>
            </a:pPr>
            <a:endParaRPr lang="pt-BR" b="1" dirty="0">
              <a:latin typeface="Arial-BoldMT"/>
            </a:endParaRPr>
          </a:p>
          <a:p>
            <a:pPr marL="285750" indent="-285750">
              <a:buFont typeface="Wingdings" panose="05000000000000000000" pitchFamily="2" charset="2"/>
              <a:buChar char="ü"/>
            </a:pPr>
            <a:r>
              <a:rPr lang="pt-BR" b="1" dirty="0">
                <a:latin typeface="Arial-BoldMT"/>
              </a:rPr>
              <a:t>Dessa forma, o País pode produzir 55,025 bilhões de litros de óleo diesel C. Em 2018, o consumo foi praticamente igual, totalizando 55,629 de litros. Desse modo, a importação seria residual.</a:t>
            </a:r>
          </a:p>
          <a:p>
            <a:pPr marL="285750" indent="-285750">
              <a:buFont typeface="Wingdings" panose="05000000000000000000" pitchFamily="2" charset="2"/>
              <a:buChar char="ü"/>
            </a:pPr>
            <a:endParaRPr lang="pt-BR" b="1" dirty="0">
              <a:latin typeface="Arial-BoldMT"/>
            </a:endParaRPr>
          </a:p>
          <a:p>
            <a:pPr marL="285750" indent="-285750">
              <a:buFont typeface="Wingdings" panose="05000000000000000000" pitchFamily="2" charset="2"/>
              <a:buChar char="ü"/>
            </a:pPr>
            <a:r>
              <a:rPr lang="pt-BR" b="1" dirty="0">
                <a:solidFill>
                  <a:srgbClr val="FF0000"/>
                </a:solidFill>
                <a:latin typeface="Arial-BoldMT"/>
              </a:rPr>
              <a:t>Por que o brasileiro deve pagar PPI por um diesel refinado no Brasil e produzido a partir de petróleo produzido no Brasil?</a:t>
            </a:r>
          </a:p>
          <a:p>
            <a:pPr marL="285750" indent="-285750">
              <a:buFont typeface="Wingdings" panose="05000000000000000000" pitchFamily="2" charset="2"/>
              <a:buChar char="ü"/>
            </a:pPr>
            <a:endParaRPr lang="pt-BR" b="1" dirty="0">
              <a:latin typeface="Arial-BoldMT"/>
            </a:endParaRPr>
          </a:p>
          <a:p>
            <a:pPr marL="285750" indent="-285750">
              <a:buFont typeface="Wingdings" panose="05000000000000000000" pitchFamily="2" charset="2"/>
              <a:buChar char="ü"/>
            </a:pPr>
            <a:r>
              <a:rPr lang="pt-BR" b="1" dirty="0">
                <a:latin typeface="Arial-BoldMT"/>
              </a:rPr>
              <a:t>Com o segundo trem de refino da Abreu e Lima, com o </a:t>
            </a:r>
            <a:r>
              <a:rPr lang="pt-BR" b="1" dirty="0" err="1">
                <a:latin typeface="Arial-BoldMT"/>
              </a:rPr>
              <a:t>Comperj</a:t>
            </a:r>
            <a:r>
              <a:rPr lang="pt-BR" b="1" dirty="0">
                <a:latin typeface="Arial-BoldMT"/>
              </a:rPr>
              <a:t> e com a possibilidade do aumento de biodiesel, o Brasil pode se tornar exportador de diesel.</a:t>
            </a:r>
          </a:p>
          <a:p>
            <a:pPr marL="285750" indent="-285750">
              <a:buFont typeface="Wingdings" panose="05000000000000000000" pitchFamily="2" charset="2"/>
              <a:buChar char="ü"/>
            </a:pPr>
            <a:endParaRPr lang="pt-BR" b="1" dirty="0">
              <a:latin typeface="Arial-BoldMT"/>
            </a:endParaRPr>
          </a:p>
          <a:p>
            <a:pPr marL="285750" indent="-285750">
              <a:buFont typeface="Wingdings" panose="05000000000000000000" pitchFamily="2" charset="2"/>
              <a:buChar char="ü"/>
            </a:pPr>
            <a:r>
              <a:rPr lang="pt-BR" b="1" dirty="0">
                <a:latin typeface="Arial-BoldMT"/>
              </a:rPr>
              <a:t>O </a:t>
            </a:r>
            <a:r>
              <a:rPr lang="pt-BR" b="1" dirty="0" err="1">
                <a:latin typeface="Arial-BoldMT"/>
              </a:rPr>
              <a:t>Comperj</a:t>
            </a:r>
            <a:r>
              <a:rPr lang="pt-BR" b="1" dirty="0">
                <a:latin typeface="Arial-BoldMT"/>
              </a:rPr>
              <a:t> foi paralisado com 83% de realização física.</a:t>
            </a:r>
            <a:br>
              <a:rPr lang="pt-BR" dirty="0"/>
            </a:br>
            <a:endParaRPr lang="pt-BR" dirty="0"/>
          </a:p>
        </p:txBody>
      </p:sp>
    </p:spTree>
    <p:extLst>
      <p:ext uri="{BB962C8B-B14F-4D97-AF65-F5344CB8AC3E}">
        <p14:creationId xmlns:p14="http://schemas.microsoft.com/office/powerpoint/2010/main" val="1616972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F2B58AE-1725-42D2-A0CF-B06775F9EF77}"/>
              </a:ext>
            </a:extLst>
          </p:cNvPr>
          <p:cNvSpPr/>
          <p:nvPr/>
        </p:nvSpPr>
        <p:spPr>
          <a:xfrm>
            <a:off x="346743" y="131811"/>
            <a:ext cx="11490123" cy="1107996"/>
          </a:xfrm>
          <a:prstGeom prst="rect">
            <a:avLst/>
          </a:prstGeom>
        </p:spPr>
        <p:txBody>
          <a:bodyPr wrap="square">
            <a:spAutoFit/>
          </a:bodyPr>
          <a:lstStyle/>
          <a:p>
            <a:r>
              <a:rPr lang="pt-BR" b="1" dirty="0">
                <a:solidFill>
                  <a:srgbClr val="333333"/>
                </a:solidFill>
                <a:latin typeface="roboto" panose="02000000000000000000" pitchFamily="2" charset="0"/>
              </a:rPr>
              <a:t>Em audiência pública na Comissão de Minas e Energia da Câmara dos Deputados, o diretor-geral da ANP, Décio </a:t>
            </a:r>
            <a:r>
              <a:rPr lang="pt-BR" b="1" dirty="0" err="1">
                <a:solidFill>
                  <a:srgbClr val="333333"/>
                </a:solidFill>
                <a:latin typeface="roboto" panose="02000000000000000000" pitchFamily="2" charset="0"/>
              </a:rPr>
              <a:t>Oddone</a:t>
            </a:r>
            <a:r>
              <a:rPr lang="pt-BR" b="1" dirty="0">
                <a:solidFill>
                  <a:srgbClr val="333333"/>
                </a:solidFill>
                <a:latin typeface="roboto" panose="02000000000000000000" pitchFamily="2" charset="0"/>
              </a:rPr>
              <a:t>, afirmou que a abertura do mercado de gás tocada pelo governo não pode produzir monopólios privados no transporte de gás. </a:t>
            </a:r>
            <a:r>
              <a:rPr lang="pt-BR" b="1" dirty="0">
                <a:solidFill>
                  <a:srgbClr val="FF0000"/>
                </a:solidFill>
                <a:latin typeface="roboto" panose="02000000000000000000" pitchFamily="2" charset="0"/>
              </a:rPr>
              <a:t>(Falso)</a:t>
            </a:r>
            <a:endParaRPr lang="pt-BR" dirty="0">
              <a:solidFill>
                <a:srgbClr val="FF0000"/>
              </a:solidFill>
              <a:latin typeface="roboto" panose="02000000000000000000" pitchFamily="2" charset="0"/>
            </a:endParaRPr>
          </a:p>
          <a:p>
            <a:r>
              <a:rPr lang="pt-BR" sz="1200" b="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Fonte: https://epbr.com.br/</a:t>
            </a:r>
            <a:r>
              <a:rPr lang="pt-BR" sz="1200" b="1" dirty="0" err="1">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nao</a:t>
            </a:r>
            <a:r>
              <a:rPr lang="pt-BR" sz="1200" b="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-pode-haver-</a:t>
            </a:r>
            <a:r>
              <a:rPr lang="pt-BR" sz="1200" b="1" dirty="0" err="1">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monopolio</a:t>
            </a:r>
            <a:r>
              <a:rPr lang="pt-BR" sz="1200" b="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-privado-no-</a:t>
            </a:r>
            <a:r>
              <a:rPr lang="pt-BR" sz="1200" b="1" dirty="0" err="1">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gas</a:t>
            </a:r>
            <a:r>
              <a:rPr lang="pt-BR" sz="1200" b="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-diz-</a:t>
            </a:r>
            <a:r>
              <a:rPr lang="pt-BR" sz="1200" b="1" dirty="0" err="1">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decio</a:t>
            </a:r>
            <a:r>
              <a:rPr lang="pt-BR" sz="1200" b="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pt-BR" sz="1200" b="1" dirty="0" err="1">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oddone</a:t>
            </a:r>
            <a:r>
              <a:rPr lang="pt-BR" sz="1200" b="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pt-BR" sz="1200" b="1" dirty="0">
                <a:latin typeface="Arial" panose="020B0604020202020204" pitchFamily="34" charset="0"/>
                <a:cs typeface="Arial" panose="020B0604020202020204" pitchFamily="34" charset="0"/>
              </a:rPr>
              <a:t>. Acesso em 10 de julho de 2019. </a:t>
            </a:r>
          </a:p>
        </p:txBody>
      </p:sp>
      <p:pic>
        <p:nvPicPr>
          <p:cNvPr id="3" name="Imagem 2">
            <a:extLst>
              <a:ext uri="{FF2B5EF4-FFF2-40B4-BE49-F238E27FC236}">
                <a16:creationId xmlns:a16="http://schemas.microsoft.com/office/drawing/2014/main" id="{DD292530-1351-4F2A-B2FA-CE58A3218648}"/>
              </a:ext>
            </a:extLst>
          </p:cNvPr>
          <p:cNvPicPr/>
          <p:nvPr/>
        </p:nvPicPr>
        <p:blipFill>
          <a:blip r:embed="rId3"/>
          <a:stretch>
            <a:fillRect/>
          </a:stretch>
        </p:blipFill>
        <p:spPr>
          <a:xfrm>
            <a:off x="409002" y="1638406"/>
            <a:ext cx="5408930" cy="4752340"/>
          </a:xfrm>
          <a:prstGeom prst="rect">
            <a:avLst/>
          </a:prstGeom>
        </p:spPr>
      </p:pic>
      <p:sp>
        <p:nvSpPr>
          <p:cNvPr id="4" name="CaixaDeTexto 3">
            <a:extLst>
              <a:ext uri="{FF2B5EF4-FFF2-40B4-BE49-F238E27FC236}">
                <a16:creationId xmlns:a16="http://schemas.microsoft.com/office/drawing/2014/main" id="{650DD94F-8651-4315-8156-6CDA18DC3B97}"/>
              </a:ext>
            </a:extLst>
          </p:cNvPr>
          <p:cNvSpPr txBox="1"/>
          <p:nvPr/>
        </p:nvSpPr>
        <p:spPr>
          <a:xfrm>
            <a:off x="6199463" y="1613919"/>
            <a:ext cx="4655889" cy="4770537"/>
          </a:xfrm>
          <a:prstGeom prst="rect">
            <a:avLst/>
          </a:prstGeom>
          <a:noFill/>
        </p:spPr>
        <p:txBody>
          <a:bodyPr wrap="square" rtlCol="0">
            <a:spAutoFit/>
          </a:bodyPr>
          <a:lstStyle/>
          <a:p>
            <a:pPr marL="285750" indent="-285750" algn="just">
              <a:buFont typeface="Wingdings" panose="05000000000000000000" pitchFamily="2" charset="2"/>
              <a:buChar char="ü"/>
            </a:pPr>
            <a:r>
              <a:rPr lang="pt-BR" sz="1600" b="1" dirty="0"/>
              <a:t>A atividade de gás natural por gasodutos é monopólio natural!</a:t>
            </a:r>
          </a:p>
          <a:p>
            <a:pPr marL="285750" indent="-285750" algn="just">
              <a:buFont typeface="Wingdings" panose="05000000000000000000" pitchFamily="2" charset="2"/>
              <a:buChar char="ü"/>
            </a:pPr>
            <a:endParaRPr lang="pt-BR" sz="1600" b="1" dirty="0"/>
          </a:p>
          <a:p>
            <a:pPr marL="285750" indent="-285750" algn="just">
              <a:buFont typeface="Wingdings" panose="05000000000000000000" pitchFamily="2" charset="2"/>
              <a:buChar char="ü"/>
            </a:pPr>
            <a:r>
              <a:rPr lang="pt-BR" sz="1600" b="1" dirty="0"/>
              <a:t>NTS: US$ 5,2 bilhões (Consórcio liderado pela </a:t>
            </a:r>
            <a:r>
              <a:rPr lang="pt-BR" sz="1600" b="1" dirty="0" err="1"/>
              <a:t>Brookfield</a:t>
            </a:r>
            <a:r>
              <a:rPr lang="pt-BR" sz="1600" b="1" dirty="0"/>
              <a:t>)</a:t>
            </a:r>
          </a:p>
          <a:p>
            <a:pPr marL="285750" indent="-285750" algn="just">
              <a:buFont typeface="Wingdings" panose="05000000000000000000" pitchFamily="2" charset="2"/>
              <a:buChar char="ü"/>
            </a:pPr>
            <a:endParaRPr lang="pt-BR" sz="1600" b="1" dirty="0"/>
          </a:p>
          <a:p>
            <a:pPr marL="285750" indent="-285750" algn="just">
              <a:buFont typeface="Wingdings" panose="05000000000000000000" pitchFamily="2" charset="2"/>
              <a:buChar char="ü"/>
            </a:pPr>
            <a:r>
              <a:rPr lang="pt-BR" sz="1600" b="1" dirty="0"/>
              <a:t>TAG: US$ 8,6 bilhões (Consórcio liderado pela </a:t>
            </a:r>
            <a:r>
              <a:rPr lang="pt-BR" sz="1600" b="1" dirty="0" err="1"/>
              <a:t>Engie</a:t>
            </a:r>
            <a:r>
              <a:rPr lang="pt-BR" sz="1600" b="1" dirty="0"/>
              <a:t>)</a:t>
            </a:r>
          </a:p>
          <a:p>
            <a:pPr marL="285750" indent="-285750" algn="just">
              <a:buFont typeface="Wingdings" panose="05000000000000000000" pitchFamily="2" charset="2"/>
              <a:buChar char="ü"/>
            </a:pPr>
            <a:endParaRPr lang="pt-BR" sz="1600" b="1" dirty="0"/>
          </a:p>
          <a:p>
            <a:pPr marL="285750" indent="-285750" algn="just">
              <a:buFont typeface="Wingdings" panose="05000000000000000000" pitchFamily="2" charset="2"/>
              <a:buChar char="ü"/>
            </a:pPr>
            <a:r>
              <a:rPr lang="pt-BR" sz="1600" b="1" dirty="0"/>
              <a:t>Operação continua com a Petrobrás (</a:t>
            </a:r>
            <a:r>
              <a:rPr lang="pt-BR" sz="1600" b="1" dirty="0" err="1"/>
              <a:t>Transpetro</a:t>
            </a:r>
            <a:r>
              <a:rPr lang="pt-BR" sz="1600" b="1" dirty="0"/>
              <a:t>)</a:t>
            </a:r>
          </a:p>
          <a:p>
            <a:pPr marL="285750" indent="-285750" algn="just">
              <a:buFont typeface="Wingdings" panose="05000000000000000000" pitchFamily="2" charset="2"/>
              <a:buChar char="ü"/>
            </a:pPr>
            <a:endParaRPr lang="pt-BR" sz="1600" b="1" dirty="0"/>
          </a:p>
          <a:p>
            <a:pPr marL="285750" indent="-285750" algn="just">
              <a:buFont typeface="Wingdings" panose="05000000000000000000" pitchFamily="2" charset="2"/>
              <a:buChar char="ü"/>
            </a:pPr>
            <a:r>
              <a:rPr lang="pt-BR" sz="1600" b="1" dirty="0"/>
              <a:t>TBG:  ?</a:t>
            </a:r>
          </a:p>
          <a:p>
            <a:pPr marL="285750" indent="-285750" algn="just">
              <a:buFont typeface="Wingdings" panose="05000000000000000000" pitchFamily="2" charset="2"/>
              <a:buChar char="ü"/>
            </a:pPr>
            <a:endParaRPr lang="pt-BR" sz="1600" b="1" dirty="0"/>
          </a:p>
          <a:p>
            <a:pPr marL="285750" indent="-285750" algn="just">
              <a:buFont typeface="Wingdings" panose="05000000000000000000" pitchFamily="2" charset="2"/>
              <a:buChar char="ü"/>
            </a:pPr>
            <a:r>
              <a:rPr lang="pt-BR" sz="1600" b="1" dirty="0" err="1"/>
              <a:t>Gaspetro</a:t>
            </a:r>
            <a:r>
              <a:rPr lang="pt-BR" sz="1600" b="1" dirty="0"/>
              <a:t>: ?</a:t>
            </a:r>
          </a:p>
          <a:p>
            <a:pPr marL="285750" indent="-285750" algn="just">
              <a:buFont typeface="Wingdings" panose="05000000000000000000" pitchFamily="2" charset="2"/>
              <a:buChar char="ü"/>
            </a:pPr>
            <a:endParaRPr lang="pt-BR" sz="1600" b="1" dirty="0"/>
          </a:p>
          <a:p>
            <a:pPr marL="285750" indent="-285750" algn="just">
              <a:buFont typeface="Wingdings" panose="05000000000000000000" pitchFamily="2" charset="2"/>
              <a:buChar char="ü"/>
            </a:pPr>
            <a:r>
              <a:rPr lang="pt-BR" sz="1600" b="1" dirty="0"/>
              <a:t>Esses bilhões de dólares, mais encargos financeiros, pagos pelos compradores </a:t>
            </a:r>
            <a:r>
              <a:rPr lang="pt-BR" sz="1600" b="1" dirty="0">
                <a:solidFill>
                  <a:srgbClr val="FF0000"/>
                </a:solidFill>
              </a:rPr>
              <a:t>eliminam qualquer possibilidade de redução da tarifa de transporte de gás natural </a:t>
            </a:r>
            <a:r>
              <a:rPr lang="pt-BR" sz="1600" b="1" dirty="0"/>
              <a:t>no Brasil. </a:t>
            </a:r>
          </a:p>
        </p:txBody>
      </p:sp>
      <p:sp>
        <p:nvSpPr>
          <p:cNvPr id="5" name="CaixaDeTexto 4">
            <a:extLst>
              <a:ext uri="{FF2B5EF4-FFF2-40B4-BE49-F238E27FC236}">
                <a16:creationId xmlns:a16="http://schemas.microsoft.com/office/drawing/2014/main" id="{204F83ED-99AE-4D48-A467-A701D52BA3C5}"/>
              </a:ext>
            </a:extLst>
          </p:cNvPr>
          <p:cNvSpPr txBox="1"/>
          <p:nvPr/>
        </p:nvSpPr>
        <p:spPr>
          <a:xfrm>
            <a:off x="2718033" y="4932727"/>
            <a:ext cx="570451" cy="369332"/>
          </a:xfrm>
          <a:prstGeom prst="rect">
            <a:avLst/>
          </a:prstGeom>
          <a:noFill/>
        </p:spPr>
        <p:txBody>
          <a:bodyPr wrap="square" rtlCol="0">
            <a:spAutoFit/>
          </a:bodyPr>
          <a:lstStyle/>
          <a:p>
            <a:r>
              <a:rPr lang="pt-BR" b="1" dirty="0"/>
              <a:t>TBG</a:t>
            </a:r>
          </a:p>
        </p:txBody>
      </p:sp>
      <p:sp>
        <p:nvSpPr>
          <p:cNvPr id="6" name="CaixaDeTexto 5">
            <a:extLst>
              <a:ext uri="{FF2B5EF4-FFF2-40B4-BE49-F238E27FC236}">
                <a16:creationId xmlns:a16="http://schemas.microsoft.com/office/drawing/2014/main" id="{9625D51D-8DED-4568-9CF4-7255F78486FC}"/>
              </a:ext>
            </a:extLst>
          </p:cNvPr>
          <p:cNvSpPr txBox="1"/>
          <p:nvPr/>
        </p:nvSpPr>
        <p:spPr>
          <a:xfrm>
            <a:off x="4355284" y="3122103"/>
            <a:ext cx="570451" cy="369332"/>
          </a:xfrm>
          <a:prstGeom prst="rect">
            <a:avLst/>
          </a:prstGeom>
          <a:noFill/>
        </p:spPr>
        <p:txBody>
          <a:bodyPr wrap="square" rtlCol="0">
            <a:spAutoFit/>
          </a:bodyPr>
          <a:lstStyle/>
          <a:p>
            <a:r>
              <a:rPr lang="pt-BR" b="1" dirty="0"/>
              <a:t>TAG</a:t>
            </a:r>
          </a:p>
        </p:txBody>
      </p:sp>
      <p:sp>
        <p:nvSpPr>
          <p:cNvPr id="7" name="CaixaDeTexto 6">
            <a:extLst>
              <a:ext uri="{FF2B5EF4-FFF2-40B4-BE49-F238E27FC236}">
                <a16:creationId xmlns:a16="http://schemas.microsoft.com/office/drawing/2014/main" id="{FC9ED7A9-6324-481C-9606-8E47F69E4D3B}"/>
              </a:ext>
            </a:extLst>
          </p:cNvPr>
          <p:cNvSpPr txBox="1"/>
          <p:nvPr/>
        </p:nvSpPr>
        <p:spPr>
          <a:xfrm>
            <a:off x="1321267" y="2435604"/>
            <a:ext cx="570451" cy="369332"/>
          </a:xfrm>
          <a:prstGeom prst="rect">
            <a:avLst/>
          </a:prstGeom>
          <a:noFill/>
        </p:spPr>
        <p:txBody>
          <a:bodyPr wrap="square" rtlCol="0">
            <a:spAutoFit/>
          </a:bodyPr>
          <a:lstStyle/>
          <a:p>
            <a:r>
              <a:rPr lang="pt-BR" b="1" dirty="0"/>
              <a:t>TAG</a:t>
            </a:r>
          </a:p>
        </p:txBody>
      </p:sp>
      <p:sp>
        <p:nvSpPr>
          <p:cNvPr id="8" name="CaixaDeTexto 7">
            <a:extLst>
              <a:ext uri="{FF2B5EF4-FFF2-40B4-BE49-F238E27FC236}">
                <a16:creationId xmlns:a16="http://schemas.microsoft.com/office/drawing/2014/main" id="{8EF7E660-21D0-4DB2-A26D-6919AEFB1B99}"/>
              </a:ext>
            </a:extLst>
          </p:cNvPr>
          <p:cNvSpPr txBox="1"/>
          <p:nvPr/>
        </p:nvSpPr>
        <p:spPr>
          <a:xfrm>
            <a:off x="3579304" y="4676863"/>
            <a:ext cx="570451" cy="369332"/>
          </a:xfrm>
          <a:prstGeom prst="rect">
            <a:avLst/>
          </a:prstGeom>
          <a:noFill/>
        </p:spPr>
        <p:txBody>
          <a:bodyPr wrap="square" rtlCol="0">
            <a:spAutoFit/>
          </a:bodyPr>
          <a:lstStyle/>
          <a:p>
            <a:r>
              <a:rPr lang="pt-BR" b="1" dirty="0"/>
              <a:t>NTS</a:t>
            </a:r>
          </a:p>
        </p:txBody>
      </p:sp>
    </p:spTree>
    <p:extLst>
      <p:ext uri="{BB962C8B-B14F-4D97-AF65-F5344CB8AC3E}">
        <p14:creationId xmlns:p14="http://schemas.microsoft.com/office/powerpoint/2010/main" val="3725788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D3B4E62D-EC56-4A23-84B3-43BA333D46DA}"/>
              </a:ext>
            </a:extLst>
          </p:cNvPr>
          <p:cNvPicPr>
            <a:picLocks noChangeAspect="1"/>
          </p:cNvPicPr>
          <p:nvPr/>
        </p:nvPicPr>
        <p:blipFill>
          <a:blip r:embed="rId2"/>
          <a:stretch>
            <a:fillRect/>
          </a:stretch>
        </p:blipFill>
        <p:spPr>
          <a:xfrm>
            <a:off x="619737" y="371475"/>
            <a:ext cx="4191000" cy="6115050"/>
          </a:xfrm>
          <a:prstGeom prst="rect">
            <a:avLst/>
          </a:prstGeom>
        </p:spPr>
      </p:pic>
      <p:sp>
        <p:nvSpPr>
          <p:cNvPr id="3" name="Retângulo 2">
            <a:extLst>
              <a:ext uri="{FF2B5EF4-FFF2-40B4-BE49-F238E27FC236}">
                <a16:creationId xmlns:a16="http://schemas.microsoft.com/office/drawing/2014/main" id="{BD721DCB-4CF0-46F9-9205-AA18259D88FA}"/>
              </a:ext>
            </a:extLst>
          </p:cNvPr>
          <p:cNvSpPr/>
          <p:nvPr/>
        </p:nvSpPr>
        <p:spPr>
          <a:xfrm>
            <a:off x="4006335" y="853472"/>
            <a:ext cx="907621" cy="369332"/>
          </a:xfrm>
          <a:prstGeom prst="rect">
            <a:avLst/>
          </a:prstGeom>
        </p:spPr>
        <p:txBody>
          <a:bodyPr wrap="none">
            <a:spAutoFit/>
          </a:bodyPr>
          <a:lstStyle/>
          <a:p>
            <a:r>
              <a:rPr lang="pt-BR" b="1" dirty="0">
                <a:solidFill>
                  <a:srgbClr val="FF0000"/>
                </a:solidFill>
                <a:latin typeface="roboto" panose="02000000000000000000" pitchFamily="2" charset="0"/>
              </a:rPr>
              <a:t>(Falso)</a:t>
            </a:r>
            <a:endParaRPr lang="pt-BR" dirty="0">
              <a:solidFill>
                <a:srgbClr val="FF0000"/>
              </a:solidFill>
              <a:latin typeface="roboto" panose="02000000000000000000" pitchFamily="2" charset="0"/>
            </a:endParaRPr>
          </a:p>
        </p:txBody>
      </p:sp>
      <p:pic>
        <p:nvPicPr>
          <p:cNvPr id="4" name="Picture 4" descr="Figura 2 - Fluxos logÃ­sticos atuais de combustÃ­veis">
            <a:extLst>
              <a:ext uri="{FF2B5EF4-FFF2-40B4-BE49-F238E27FC236}">
                <a16:creationId xmlns:a16="http://schemas.microsoft.com/office/drawing/2014/main" id="{9F7E529D-C26F-4886-A633-ABCA8F02B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849" y="371475"/>
            <a:ext cx="6591409" cy="5511371"/>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0054AF3B-7FDB-450A-A640-E7DF7C6842BC}"/>
              </a:ext>
            </a:extLst>
          </p:cNvPr>
          <p:cNvSpPr/>
          <p:nvPr/>
        </p:nvSpPr>
        <p:spPr>
          <a:xfrm>
            <a:off x="5569095" y="5744346"/>
            <a:ext cx="6118056" cy="276999"/>
          </a:xfrm>
          <a:prstGeom prst="rect">
            <a:avLst/>
          </a:prstGeom>
        </p:spPr>
        <p:txBody>
          <a:bodyPr wrap="square">
            <a:spAutoFit/>
          </a:bodyPr>
          <a:lstStyle/>
          <a:p>
            <a:r>
              <a:rPr lang="pt-BR" sz="12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Fonte: https://www.ilos.com.br/web/tag/</a:t>
            </a:r>
            <a:r>
              <a:rPr lang="pt-BR" sz="1200" dirty="0" err="1">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combustiveis</a:t>
            </a:r>
            <a:r>
              <a:rPr lang="pt-BR" sz="12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t>
            </a:r>
            <a:r>
              <a:rPr lang="pt-BR" sz="1200" dirty="0">
                <a:latin typeface="Arial" panose="020B0604020202020204" pitchFamily="34" charset="0"/>
                <a:cs typeface="Arial" panose="020B0604020202020204" pitchFamily="34" charset="0"/>
              </a:rPr>
              <a:t>. Acesso em 7 de julho de 2019.</a:t>
            </a:r>
          </a:p>
        </p:txBody>
      </p:sp>
    </p:spTree>
    <p:extLst>
      <p:ext uri="{BB962C8B-B14F-4D97-AF65-F5344CB8AC3E}">
        <p14:creationId xmlns:p14="http://schemas.microsoft.com/office/powerpoint/2010/main" val="233300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090F9F-2465-4DF1-8ED0-1C7A1579DAAB}"/>
              </a:ext>
            </a:extLst>
          </p:cNvPr>
          <p:cNvSpPr txBox="1"/>
          <p:nvPr/>
        </p:nvSpPr>
        <p:spPr>
          <a:xfrm>
            <a:off x="444254" y="1412955"/>
            <a:ext cx="11454493" cy="3539430"/>
          </a:xfrm>
          <a:prstGeom prst="rect">
            <a:avLst/>
          </a:prstGeom>
          <a:noFill/>
        </p:spPr>
        <p:txBody>
          <a:bodyPr wrap="square" rtlCol="0">
            <a:spAutoFit/>
          </a:bodyPr>
          <a:lstStyle/>
          <a:p>
            <a:pPr marL="342900" indent="-342900" algn="just">
              <a:buFont typeface="Wingdings" panose="05000000000000000000" pitchFamily="2" charset="2"/>
              <a:buChar char="§"/>
            </a:pPr>
            <a:r>
              <a:rPr lang="pt-BR" sz="2800" b="1" dirty="0"/>
              <a:t>Membros da Comissão</a:t>
            </a:r>
          </a:p>
          <a:p>
            <a:pPr marL="342900" indent="-342900" algn="just">
              <a:buFont typeface="Wingdings" panose="05000000000000000000" pitchFamily="2" charset="2"/>
              <a:buChar char="§"/>
            </a:pPr>
            <a:endParaRPr lang="pt-BR" sz="2800" b="1" dirty="0"/>
          </a:p>
          <a:p>
            <a:pPr marL="342900" indent="-342900" algn="just">
              <a:buFont typeface="Wingdings" panose="05000000000000000000" pitchFamily="2" charset="2"/>
              <a:buChar char="§"/>
            </a:pPr>
            <a:r>
              <a:rPr lang="pt-BR" sz="2800" b="1" dirty="0"/>
              <a:t>Minha esposa, Luiza que muito ajuda na elaboração dos textos e apresentações</a:t>
            </a:r>
          </a:p>
          <a:p>
            <a:pPr marL="342900" indent="-342900" algn="just">
              <a:buFont typeface="Wingdings" panose="05000000000000000000" pitchFamily="2" charset="2"/>
              <a:buChar char="§"/>
            </a:pPr>
            <a:endParaRPr lang="pt-BR" sz="2800" b="1" dirty="0"/>
          </a:p>
          <a:p>
            <a:pPr marL="342900" indent="-342900" algn="just">
              <a:buFont typeface="Wingdings" panose="05000000000000000000" pitchFamily="2" charset="2"/>
              <a:buChar char="§"/>
            </a:pPr>
            <a:r>
              <a:rPr lang="pt-BR" sz="2800" b="1" dirty="0"/>
              <a:t>Colegas e amigos da Câmara e do Senado Federal</a:t>
            </a:r>
          </a:p>
          <a:p>
            <a:pPr marL="342900" indent="-342900" algn="just">
              <a:buFont typeface="Wingdings" panose="05000000000000000000" pitchFamily="2" charset="2"/>
              <a:buChar char="§"/>
            </a:pPr>
            <a:endParaRPr lang="pt-BR" sz="2800" b="1" dirty="0"/>
          </a:p>
          <a:p>
            <a:pPr marL="342900" indent="-342900" algn="just">
              <a:buFont typeface="Wingdings" panose="05000000000000000000" pitchFamily="2" charset="2"/>
              <a:buChar char="§"/>
            </a:pPr>
            <a:r>
              <a:rPr lang="pt-BR" sz="2800" b="1" dirty="0"/>
              <a:t>Amigos da </a:t>
            </a:r>
            <a:r>
              <a:rPr lang="pt-BR" sz="2800" b="1" dirty="0" err="1"/>
              <a:t>Aepet</a:t>
            </a:r>
            <a:r>
              <a:rPr lang="pt-BR" sz="2800" b="1" dirty="0"/>
              <a:t>, FUP, FNP e da Advocacia Garcez</a:t>
            </a:r>
          </a:p>
        </p:txBody>
      </p:sp>
      <p:sp>
        <p:nvSpPr>
          <p:cNvPr id="3" name="CaixaDeTexto 2">
            <a:extLst>
              <a:ext uri="{FF2B5EF4-FFF2-40B4-BE49-F238E27FC236}">
                <a16:creationId xmlns:a16="http://schemas.microsoft.com/office/drawing/2014/main" id="{5EEB052A-788C-425F-8B1D-579C466EDCB1}"/>
              </a:ext>
            </a:extLst>
          </p:cNvPr>
          <p:cNvSpPr txBox="1"/>
          <p:nvPr/>
        </p:nvSpPr>
        <p:spPr>
          <a:xfrm>
            <a:off x="2728909" y="210234"/>
            <a:ext cx="6648450" cy="646331"/>
          </a:xfrm>
          <a:prstGeom prst="rect">
            <a:avLst/>
          </a:prstGeom>
          <a:noFill/>
        </p:spPr>
        <p:txBody>
          <a:bodyPr wrap="square" rtlCol="0">
            <a:spAutoFit/>
          </a:bodyPr>
          <a:lstStyle/>
          <a:p>
            <a:pPr algn="ctr"/>
            <a:r>
              <a:rPr lang="pt-BR" sz="3600" b="1" dirty="0"/>
              <a:t>Agradecimentos</a:t>
            </a:r>
          </a:p>
        </p:txBody>
      </p:sp>
    </p:spTree>
    <p:extLst>
      <p:ext uri="{BB962C8B-B14F-4D97-AF65-F5344CB8AC3E}">
        <p14:creationId xmlns:p14="http://schemas.microsoft.com/office/powerpoint/2010/main" val="431480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617A6D-EB52-4E23-91D5-F106598BF332}"/>
              </a:ext>
            </a:extLst>
          </p:cNvPr>
          <p:cNvSpPr/>
          <p:nvPr/>
        </p:nvSpPr>
        <p:spPr>
          <a:xfrm>
            <a:off x="204131" y="248654"/>
            <a:ext cx="11766959" cy="6494085"/>
          </a:xfrm>
          <a:prstGeom prst="rect">
            <a:avLst/>
          </a:prstGeom>
        </p:spPr>
        <p:txBody>
          <a:bodyPr wrap="square">
            <a:spAutoFit/>
          </a:bodyPr>
          <a:lstStyle/>
          <a:p>
            <a:pPr algn="just"/>
            <a:r>
              <a:rPr lang="pt-BR" sz="2400" b="1" dirty="0"/>
              <a:t>“O parque de refino no Brasil começou a ser desenvolvido a partir dos anos 1930. Na década de 1950, foi instituído o chamado </a:t>
            </a:r>
            <a:r>
              <a:rPr lang="pt-BR" sz="2400" b="1" dirty="0">
                <a:solidFill>
                  <a:srgbClr val="FF0000"/>
                </a:solidFill>
              </a:rPr>
              <a:t>monopólio do petróleo no Brasil </a:t>
            </a:r>
            <a:r>
              <a:rPr lang="pt-BR" sz="2400" b="1" dirty="0"/>
              <a:t>e, desde esse momento, foram realizados </a:t>
            </a:r>
            <a:r>
              <a:rPr lang="pt-BR" sz="2400" b="1" dirty="0">
                <a:solidFill>
                  <a:srgbClr val="FF0000"/>
                </a:solidFill>
              </a:rPr>
              <a:t>grandes investimentos, com objetivo de obter ganhos de escala e redução de custos de abastecimento de derivados</a:t>
            </a:r>
            <a:r>
              <a:rPr lang="pt-BR" sz="2400" b="1" dirty="0"/>
              <a:t>. Com isso, hoje, o país detém capacidade instalada para, virtualmente, suprir sua demanda interna. </a:t>
            </a:r>
            <a:r>
              <a:rPr lang="pt-BR" sz="2400" b="1" dirty="0">
                <a:solidFill>
                  <a:srgbClr val="FF0000"/>
                </a:solidFill>
              </a:rPr>
              <a:t>Grandes refinarias foram construídas para atender à demanda de regiões específicas do país</a:t>
            </a:r>
            <a:r>
              <a:rPr lang="pt-BR" sz="2400" b="1" dirty="0"/>
              <a:t>, atuando de forma complementar e </a:t>
            </a:r>
            <a:r>
              <a:rPr lang="pt-BR" sz="2400" b="1" dirty="0">
                <a:solidFill>
                  <a:srgbClr val="FF0000"/>
                </a:solidFill>
              </a:rPr>
              <a:t>não competindo entre si</a:t>
            </a:r>
            <a:r>
              <a:rPr lang="pt-BR" sz="2400" b="1" dirty="0"/>
              <a:t>. Isso acarretou a </a:t>
            </a:r>
            <a:r>
              <a:rPr lang="pt-BR" sz="2400" b="1" dirty="0">
                <a:solidFill>
                  <a:srgbClr val="FF0000"/>
                </a:solidFill>
              </a:rPr>
              <a:t>formação de monopólios regionais</a:t>
            </a:r>
            <a:r>
              <a:rPr lang="pt-BR" sz="2400" b="1" dirty="0"/>
              <a:t> por área de atuação.”</a:t>
            </a:r>
          </a:p>
          <a:p>
            <a:pPr algn="just"/>
            <a:endParaRPr lang="pt-BR" sz="2400" b="1" dirty="0"/>
          </a:p>
          <a:p>
            <a:pPr algn="just"/>
            <a:r>
              <a:rPr lang="pt-BR" sz="2000" dirty="0"/>
              <a:t>BNDES Set., Rio de Janeiro, v. 24, n. 48, p. 7-44, set. 2018</a:t>
            </a:r>
          </a:p>
          <a:p>
            <a:pPr algn="just"/>
            <a:endParaRPr lang="pt-BR" sz="2000" b="1" dirty="0"/>
          </a:p>
          <a:p>
            <a:pPr algn="just"/>
            <a:r>
              <a:rPr lang="pt-BR" sz="2000" dirty="0"/>
              <a:t>MERCADO DE REFINO DE PETRÓLEO NO BRASIL </a:t>
            </a:r>
          </a:p>
          <a:p>
            <a:pPr algn="just"/>
            <a:r>
              <a:rPr lang="pt-BR" sz="2000" dirty="0"/>
              <a:t>André </a:t>
            </a:r>
            <a:r>
              <a:rPr lang="pt-BR" sz="2000" dirty="0" err="1"/>
              <a:t>Pompeo</a:t>
            </a:r>
            <a:r>
              <a:rPr lang="pt-BR" sz="2000" dirty="0"/>
              <a:t> do Amaral Mendes </a:t>
            </a:r>
          </a:p>
          <a:p>
            <a:pPr algn="just"/>
            <a:r>
              <a:rPr lang="pt-BR" sz="2000" dirty="0"/>
              <a:t>Cássio Adriano Nunes Teixeira </a:t>
            </a:r>
          </a:p>
          <a:p>
            <a:pPr algn="just"/>
            <a:r>
              <a:rPr lang="pt-BR" sz="2000" dirty="0"/>
              <a:t>Marco Aurélio Ramalho Rocio </a:t>
            </a:r>
          </a:p>
          <a:p>
            <a:pPr algn="just"/>
            <a:r>
              <a:rPr lang="pt-BR" sz="2000" dirty="0"/>
              <a:t>Haroldo Fialho Prates*</a:t>
            </a:r>
          </a:p>
          <a:p>
            <a:pPr algn="just"/>
            <a:endParaRPr lang="pt-BR" sz="2000" dirty="0"/>
          </a:p>
          <a:p>
            <a:pPr algn="just"/>
            <a:r>
              <a:rPr lang="pt-BR" sz="2000" dirty="0"/>
              <a:t>* Respectivamente, gerente setorial, analista de sistemas, geólogo e chefe do Departamento de Gás, Petróleo e Navegação da Área de Energia do BNDES</a:t>
            </a:r>
            <a:endParaRPr lang="pt-BR" sz="2000" b="1" dirty="0"/>
          </a:p>
        </p:txBody>
      </p:sp>
    </p:spTree>
    <p:extLst>
      <p:ext uri="{BB962C8B-B14F-4D97-AF65-F5344CB8AC3E}">
        <p14:creationId xmlns:p14="http://schemas.microsoft.com/office/powerpoint/2010/main" val="3362405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B39A34-2CB9-4EE9-801B-49A577C2F6E0}"/>
              </a:ext>
            </a:extLst>
          </p:cNvPr>
          <p:cNvSpPr>
            <a:spLocks noChangeArrowheads="1"/>
          </p:cNvSpPr>
          <p:nvPr/>
        </p:nvSpPr>
        <p:spPr bwMode="auto">
          <a:xfrm>
            <a:off x="835610" y="321710"/>
            <a:ext cx="1025562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Os Estados Unidos contam com135 refinarias</a:t>
            </a:r>
            <a:r>
              <a:rPr kumimoji="0" lang="pt-BR" altLang="pt-BR" sz="1200" b="0" i="0" u="sng" strike="noStrike" cap="none" normalizeH="0" baseline="3000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2"/>
              </a:rPr>
              <a:t>[</a:t>
            </a:r>
            <a:r>
              <a:rPr kumimoji="0" lang="pt-BR" altLang="pt-BR" sz="1200" b="0" i="0" u="sng" strike="noStrike" cap="none" normalizeH="0" baseline="30000" dirty="0" bmk="">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2"/>
              </a:rPr>
              <a:t>1]</a:t>
            </a:r>
            <a:r>
              <a:rPr kumimoji="0" lang="pt-BR" altLang="pt-BR" sz="1200" b="0" i="0" u="none" strike="noStrike" cap="none" normalizeH="0" baseline="0" dirty="0" bmk="">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Apenas no Estado do Texas, de onde vem a maior parcela do óleo diesel importado, estão instaladas 29 refinarias. O parque de refino brasileiro conta com apenas 17 refinarias, sendo 13 unidades da Petrobrás, que respondem por 98,2% da capacidade total do País. A Figura 6.1 mostra o grande número de refinarias distribuídas em todo do território dos Estados Unidos</a:t>
            </a:r>
            <a:r>
              <a:rPr kumimoji="0" lang="pt-BR" altLang="pt-BR" sz="1200" b="0" i="0" u="sng" strike="noStrike" cap="none" normalizeH="0" baseline="30000" dirty="0" bmk="">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3"/>
              </a:rPr>
              <a:t>[2]</a:t>
            </a:r>
            <a:r>
              <a:rPr kumimoji="0" lang="pt-BR" altLang="pt-BR" sz="1200" b="0" i="0" u="none" strike="noStrike" cap="none" normalizeH="0" baseline="0" dirty="0" bmk="">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extraordinária rede de dutos nesse país é mostrada na Figura 6.2</a:t>
            </a:r>
            <a:r>
              <a:rPr kumimoji="0" lang="pt-BR" altLang="pt-BR" sz="1200" b="0" i="0" u="sng" strike="noStrike" cap="none" normalizeH="0" baseline="30000" dirty="0" bmk="">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4"/>
              </a:rPr>
              <a:t>[3]</a:t>
            </a:r>
            <a:r>
              <a:rPr kumimoji="0" lang="pt-BR" altLang="pt-BR"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pt-BR" altLang="pt-BR" sz="800" b="0" i="0" u="none" strike="noStrike" cap="none" normalizeH="0" baseline="0" dirty="0">
              <a:ln>
                <a:noFill/>
              </a:ln>
              <a:solidFill>
                <a:schemeClr val="tx1"/>
              </a:solidFill>
              <a:effectLst/>
            </a:endParaRPr>
          </a:p>
          <a:p>
            <a:pPr marL="0" marR="0" lvl="0" indent="450850" algn="ctr"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Localização das refinarias nos Estados Unidos</a:t>
            </a:r>
            <a:endParaRPr kumimoji="0" lang="pt-BR" altLang="pt-BR" sz="8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2049" name="Imagem 7">
            <a:extLst>
              <a:ext uri="{FF2B5EF4-FFF2-40B4-BE49-F238E27FC236}">
                <a16:creationId xmlns:a16="http://schemas.microsoft.com/office/drawing/2014/main" id="{759BBF76-046D-473A-B2CA-2D40A0D139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5529" t="48079" r="42056" b="23552"/>
          <a:stretch>
            <a:fillRect/>
          </a:stretch>
        </p:blipFill>
        <p:spPr bwMode="auto">
          <a:xfrm>
            <a:off x="1604682" y="1619593"/>
            <a:ext cx="8982635" cy="43966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C4DA5C95-0A0D-4138-831C-5B6E07B04F29}"/>
              </a:ext>
            </a:extLst>
          </p:cNvPr>
          <p:cNvSpPr>
            <a:spLocks noChangeArrowheads="1"/>
          </p:cNvSpPr>
          <p:nvPr/>
        </p:nvSpPr>
        <p:spPr bwMode="auto">
          <a:xfrm>
            <a:off x="0" y="4399441"/>
            <a:ext cx="102556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BR" altLang="pt-BR" sz="1800" b="0" i="0" u="none" strike="noStrike" cap="none" normalizeH="0" baseline="0">
                <a:ln>
                  <a:noFill/>
                </a:ln>
                <a:solidFill>
                  <a:schemeClr val="tx1"/>
                </a:solidFill>
                <a:effectLst/>
                <a:latin typeface="Arial" panose="020B0604020202020204" pitchFamily="34" charset="0"/>
              </a:rPr>
            </a:b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91FDEE1A-B1A3-4D21-9D45-9686868302F4}"/>
              </a:ext>
            </a:extLst>
          </p:cNvPr>
          <p:cNvSpPr>
            <a:spLocks noChangeArrowheads="1"/>
          </p:cNvSpPr>
          <p:nvPr/>
        </p:nvSpPr>
        <p:spPr bwMode="auto">
          <a:xfrm>
            <a:off x="134470" y="6304002"/>
            <a:ext cx="1025562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000" b="0" i="0" u="sng" strike="noStrike" cap="none" normalizeH="0" baseline="30000" dirty="0">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6"/>
              </a:rPr>
              <a:t>[</a:t>
            </a:r>
            <a:r>
              <a:rPr kumimoji="0" lang="pt-BR" altLang="pt-BR" sz="1000" b="0" i="0" u="sng" strike="noStrike" cap="none" normalizeH="0" baseline="30000" dirty="0" bmk="">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6"/>
              </a:rPr>
              <a:t>1]</a:t>
            </a:r>
            <a:r>
              <a:rPr kumimoji="0" lang="pt-BR" altLang="pt-BR" sz="10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Disponível em </a:t>
            </a:r>
            <a:r>
              <a:rPr kumimoji="0" lang="pt-BR" altLang="pt-BR" sz="10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https://www.eia.gov/</a:t>
            </a:r>
            <a:r>
              <a:rPr kumimoji="0" lang="pt-BR" altLang="pt-BR" sz="10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rPr>
              <a:t>dnav</a:t>
            </a:r>
            <a:r>
              <a:rPr kumimoji="0" lang="pt-BR" altLang="pt-BR" sz="10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rPr>
              <a:t>/pet/pet_pnp_cap1_dcu_nus_a.htm</a:t>
            </a:r>
            <a:r>
              <a:rPr kumimoji="0" lang="pt-BR" altLang="pt-BR" sz="10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Acesso em 15 de junho de 2019.</a:t>
            </a:r>
            <a:endParaRPr kumimoji="0" lang="pt-BR" altLang="pt-BR" sz="8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000" b="0" i="0" u="sng" strike="noStrike" cap="none" normalizeH="0" baseline="30000" dirty="0" bmk="">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8"/>
              </a:rPr>
              <a:t>[2]</a:t>
            </a:r>
            <a:r>
              <a:rPr kumimoji="0" lang="pt-BR" altLang="pt-BR" sz="10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Disponível em </a:t>
            </a:r>
            <a:r>
              <a:rPr kumimoji="0" lang="pt-BR" altLang="pt-BR" sz="10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9"/>
              </a:rPr>
              <a:t>https://earthjustice.org/</a:t>
            </a:r>
            <a:r>
              <a:rPr kumimoji="0" lang="pt-BR" altLang="pt-BR" sz="10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9"/>
              </a:rPr>
              <a:t>features</a:t>
            </a:r>
            <a:r>
              <a:rPr kumimoji="0" lang="pt-BR" altLang="pt-BR" sz="10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9"/>
              </a:rPr>
              <a:t>/147refineries</a:t>
            </a:r>
            <a:r>
              <a:rPr kumimoji="0" lang="pt-BR" altLang="pt-BR" sz="10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Acesso em 15 de junho de 2019.</a:t>
            </a:r>
            <a:endParaRPr kumimoji="0" lang="pt-BR" altLang="pt-BR" sz="8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000" b="0" i="0" u="sng" strike="noStrike" cap="none" normalizeH="0" baseline="30000" dirty="0" bmk="">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10"/>
              </a:rPr>
              <a:t>[3]</a:t>
            </a:r>
            <a:r>
              <a:rPr kumimoji="0" lang="pt-BR" altLang="pt-BR"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Disponível em </a:t>
            </a:r>
            <a:r>
              <a:rPr kumimoji="0" lang="pt-BR" altLang="pt-BR"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1"/>
              </a:rPr>
              <a:t>https://climatecrocks.com/2019/04/30/pipeline-boom-</a:t>
            </a:r>
            <a:r>
              <a:rPr kumimoji="0" lang="pt-BR" altLang="pt-BR" sz="1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1"/>
              </a:rPr>
              <a:t>may</a:t>
            </a:r>
            <a:r>
              <a:rPr kumimoji="0" lang="pt-BR" altLang="pt-BR"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1"/>
              </a:rPr>
              <a:t>-</a:t>
            </a:r>
            <a:r>
              <a:rPr kumimoji="0" lang="pt-BR" altLang="pt-BR" sz="1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1"/>
              </a:rPr>
              <a:t>be</a:t>
            </a:r>
            <a:r>
              <a:rPr kumimoji="0" lang="pt-BR" altLang="pt-BR"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1"/>
              </a:rPr>
              <a:t>-a-</a:t>
            </a:r>
            <a:r>
              <a:rPr kumimoji="0" lang="pt-BR" altLang="pt-BR" sz="1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1"/>
              </a:rPr>
              <a:t>bubble</a:t>
            </a:r>
            <a:r>
              <a:rPr kumimoji="0" lang="pt-BR" altLang="pt-BR"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1"/>
              </a:rPr>
              <a:t>/</a:t>
            </a:r>
            <a:r>
              <a:rPr kumimoji="0" lang="pt-BR" altLang="pt-BR"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Acesso em 15 de junho de 2019.</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16415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321AF9B9-28F3-4611-91BA-457FEFE1EAC3}"/>
              </a:ext>
            </a:extLst>
          </p:cNvPr>
          <p:cNvPicPr/>
          <p:nvPr/>
        </p:nvPicPr>
        <p:blipFill>
          <a:blip r:embed="rId2"/>
          <a:stretch>
            <a:fillRect/>
          </a:stretch>
        </p:blipFill>
        <p:spPr>
          <a:xfrm>
            <a:off x="2366682" y="1344707"/>
            <a:ext cx="7811265" cy="5072622"/>
          </a:xfrm>
          <a:prstGeom prst="rect">
            <a:avLst/>
          </a:prstGeom>
        </p:spPr>
      </p:pic>
      <p:sp>
        <p:nvSpPr>
          <p:cNvPr id="3" name="Retângulo 2">
            <a:extLst>
              <a:ext uri="{FF2B5EF4-FFF2-40B4-BE49-F238E27FC236}">
                <a16:creationId xmlns:a16="http://schemas.microsoft.com/office/drawing/2014/main" id="{B7CD1473-8388-4EA6-97FD-BE4B77662A94}"/>
              </a:ext>
            </a:extLst>
          </p:cNvPr>
          <p:cNvSpPr/>
          <p:nvPr/>
        </p:nvSpPr>
        <p:spPr>
          <a:xfrm>
            <a:off x="3145821" y="520286"/>
            <a:ext cx="4968027" cy="456535"/>
          </a:xfrm>
          <a:prstGeom prst="rect">
            <a:avLst/>
          </a:prstGeom>
        </p:spPr>
        <p:txBody>
          <a:bodyPr wrap="none">
            <a:spAutoFit/>
          </a:bodyPr>
          <a:lstStyle/>
          <a:p>
            <a:pPr algn="ctr">
              <a:lnSpc>
                <a:spcPct val="150000"/>
              </a:lnSpc>
              <a:spcBef>
                <a:spcPts val="1200"/>
              </a:spcBef>
              <a:spcAft>
                <a:spcPts val="0"/>
              </a:spcAft>
            </a:pPr>
            <a:r>
              <a:rPr lang="pt-BR" dirty="0">
                <a:solidFill>
                  <a:srgbClr val="000000"/>
                </a:solidFill>
                <a:latin typeface="Arial" panose="020B0604020202020204" pitchFamily="34" charset="0"/>
                <a:ea typeface="Times New Roman" panose="02020603050405020304" pitchFamily="18" charset="0"/>
                <a:cs typeface="Arial" panose="020B0604020202020204" pitchFamily="34" charset="0"/>
              </a:rPr>
              <a:t>Figura 6.2: Rede de dutos dos Estados Unidos</a:t>
            </a:r>
            <a:endParaRPr lang="pt-BR"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8392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Resultado de imagem para &quot;refinarias da petrobras&quot; mapa">
            <a:extLst>
              <a:ext uri="{FF2B5EF4-FFF2-40B4-BE49-F238E27FC236}">
                <a16:creationId xmlns:a16="http://schemas.microsoft.com/office/drawing/2014/main" id="{F6726720-6A62-46E4-9826-DA396C73528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5587" y="1031875"/>
            <a:ext cx="5120640" cy="4794250"/>
          </a:xfrm>
          <a:prstGeom prst="rect">
            <a:avLst/>
          </a:prstGeom>
          <a:noFill/>
          <a:ln>
            <a:noFill/>
          </a:ln>
        </p:spPr>
      </p:pic>
      <p:pic>
        <p:nvPicPr>
          <p:cNvPr id="3" name="Imagem 2">
            <a:extLst>
              <a:ext uri="{FF2B5EF4-FFF2-40B4-BE49-F238E27FC236}">
                <a16:creationId xmlns:a16="http://schemas.microsoft.com/office/drawing/2014/main" id="{42CDD99E-714F-45B9-99B8-7276BB78ECF9}"/>
              </a:ext>
            </a:extLst>
          </p:cNvPr>
          <p:cNvPicPr/>
          <p:nvPr/>
        </p:nvPicPr>
        <p:blipFill>
          <a:blip r:embed="rId3"/>
          <a:stretch>
            <a:fillRect/>
          </a:stretch>
        </p:blipFill>
        <p:spPr>
          <a:xfrm>
            <a:off x="6457464" y="1142477"/>
            <a:ext cx="5408930" cy="4752340"/>
          </a:xfrm>
          <a:prstGeom prst="rect">
            <a:avLst/>
          </a:prstGeom>
        </p:spPr>
      </p:pic>
    </p:spTree>
    <p:extLst>
      <p:ext uri="{BB962C8B-B14F-4D97-AF65-F5344CB8AC3E}">
        <p14:creationId xmlns:p14="http://schemas.microsoft.com/office/powerpoint/2010/main" val="502917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0046C8D-9599-4824-89B7-0D05FBD394EC}"/>
              </a:ext>
            </a:extLst>
          </p:cNvPr>
          <p:cNvSpPr txBox="1"/>
          <p:nvPr/>
        </p:nvSpPr>
        <p:spPr>
          <a:xfrm>
            <a:off x="425042" y="128385"/>
            <a:ext cx="11341915" cy="584775"/>
          </a:xfrm>
          <a:prstGeom prst="rect">
            <a:avLst/>
          </a:prstGeom>
          <a:noFill/>
        </p:spPr>
        <p:txBody>
          <a:bodyPr wrap="square" rtlCol="0">
            <a:spAutoFit/>
          </a:bodyPr>
          <a:lstStyle/>
          <a:p>
            <a:pPr algn="ctr"/>
            <a:r>
              <a:rPr lang="pt-BR" sz="3200" b="1" dirty="0"/>
              <a:t>Frases da administração da Petrobrás</a:t>
            </a:r>
            <a:endParaRPr lang="pt-BR" sz="2400" b="1" dirty="0"/>
          </a:p>
        </p:txBody>
      </p:sp>
      <p:sp>
        <p:nvSpPr>
          <p:cNvPr id="3" name="Retângulo 2">
            <a:extLst>
              <a:ext uri="{FF2B5EF4-FFF2-40B4-BE49-F238E27FC236}">
                <a16:creationId xmlns:a16="http://schemas.microsoft.com/office/drawing/2014/main" id="{40CEE660-18AD-4D1A-96C5-F30F7AE8CF11}"/>
              </a:ext>
            </a:extLst>
          </p:cNvPr>
          <p:cNvSpPr/>
          <p:nvPr/>
        </p:nvSpPr>
        <p:spPr>
          <a:xfrm>
            <a:off x="587230" y="1008425"/>
            <a:ext cx="11341915" cy="2585323"/>
          </a:xfrm>
          <a:prstGeom prst="rect">
            <a:avLst/>
          </a:prstGeom>
        </p:spPr>
        <p:txBody>
          <a:bodyPr wrap="square">
            <a:spAutoFit/>
          </a:bodyPr>
          <a:lstStyle/>
          <a:p>
            <a:pPr algn="just"/>
            <a:r>
              <a:rPr lang="pt-BR" b="1" dirty="0"/>
              <a:t>“Nossa política de preços do diesel</a:t>
            </a:r>
          </a:p>
          <a:p>
            <a:pPr algn="just"/>
            <a:br>
              <a:rPr lang="pt-BR" dirty="0"/>
            </a:br>
            <a:r>
              <a:rPr lang="pt-BR" b="1" dirty="0"/>
              <a:t>Possuímos uma política de preços para combustíveis alinhada ao Preço de Paridade Internacional (PPI), que é formado pelas cotações internacionais mais os custos que importadores teriam, como transportes e taxas portuárias.” </a:t>
            </a:r>
            <a:r>
              <a:rPr lang="pt-BR" b="1" dirty="0">
                <a:solidFill>
                  <a:srgbClr val="FF0000"/>
                </a:solidFill>
              </a:rPr>
              <a:t>(FALSO)</a:t>
            </a:r>
          </a:p>
          <a:p>
            <a:pPr algn="just"/>
            <a:endParaRPr lang="pt-BR" b="1" dirty="0">
              <a:solidFill>
                <a:srgbClr val="FF0000"/>
              </a:solidFill>
            </a:endParaRPr>
          </a:p>
          <a:p>
            <a:pPr marL="285750" indent="-285750" algn="just">
              <a:buFont typeface="Wingdings" panose="05000000000000000000" pitchFamily="2" charset="2"/>
              <a:buChar char="ü"/>
            </a:pPr>
            <a:r>
              <a:rPr lang="pt-BR" b="1" dirty="0"/>
              <a:t>PPI não é Preço de Paridade Internacional; é Preço de Paridade de Importação (IPP: </a:t>
            </a:r>
            <a:r>
              <a:rPr lang="pt-BR" b="1" dirty="0" err="1"/>
              <a:t>Import</a:t>
            </a:r>
            <a:r>
              <a:rPr lang="pt-BR" b="1" dirty="0"/>
              <a:t> </a:t>
            </a:r>
            <a:r>
              <a:rPr lang="pt-BR" b="1" dirty="0" err="1"/>
              <a:t>Parity</a:t>
            </a:r>
            <a:r>
              <a:rPr lang="pt-BR" b="1" dirty="0"/>
              <a:t> </a:t>
            </a:r>
            <a:r>
              <a:rPr lang="pt-BR" b="1" dirty="0" err="1"/>
              <a:t>Price</a:t>
            </a:r>
            <a:r>
              <a:rPr lang="pt-BR" b="1" dirty="0"/>
              <a:t>), que é mais alto que o preço praticado na Costa do Golfo dos Estados Unidos, de onde vem a maior parte do produto importado, pois inclui transportes, taxas, margem de lucro, etc.</a:t>
            </a:r>
          </a:p>
        </p:txBody>
      </p:sp>
      <p:pic>
        <p:nvPicPr>
          <p:cNvPr id="5" name="Imagem 4">
            <a:extLst>
              <a:ext uri="{FF2B5EF4-FFF2-40B4-BE49-F238E27FC236}">
                <a16:creationId xmlns:a16="http://schemas.microsoft.com/office/drawing/2014/main" id="{CDC000F8-10A6-4E61-BC39-037992693CCB}"/>
              </a:ext>
            </a:extLst>
          </p:cNvPr>
          <p:cNvPicPr>
            <a:picLocks noChangeAspect="1"/>
          </p:cNvPicPr>
          <p:nvPr/>
        </p:nvPicPr>
        <p:blipFill>
          <a:blip r:embed="rId2"/>
          <a:stretch>
            <a:fillRect/>
          </a:stretch>
        </p:blipFill>
        <p:spPr>
          <a:xfrm>
            <a:off x="3292678" y="3736311"/>
            <a:ext cx="5129869" cy="2892636"/>
          </a:xfrm>
          <a:prstGeom prst="rect">
            <a:avLst/>
          </a:prstGeom>
        </p:spPr>
      </p:pic>
    </p:spTree>
    <p:extLst>
      <p:ext uri="{BB962C8B-B14F-4D97-AF65-F5344CB8AC3E}">
        <p14:creationId xmlns:p14="http://schemas.microsoft.com/office/powerpoint/2010/main" val="3713666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34559FFF-E278-405D-BDE6-8DC74DB7F37A}"/>
              </a:ext>
            </a:extLst>
          </p:cNvPr>
          <p:cNvSpPr/>
          <p:nvPr/>
        </p:nvSpPr>
        <p:spPr>
          <a:xfrm>
            <a:off x="109057" y="160489"/>
            <a:ext cx="11761365" cy="2492990"/>
          </a:xfrm>
          <a:prstGeom prst="rect">
            <a:avLst/>
          </a:prstGeom>
        </p:spPr>
        <p:txBody>
          <a:bodyPr wrap="square">
            <a:spAutoFit/>
          </a:bodyPr>
          <a:lstStyle/>
          <a:p>
            <a:r>
              <a:rPr lang="pt-BR" b="1" dirty="0">
                <a:latin typeface="petrobras_sansbold"/>
              </a:rPr>
              <a:t>Política de preços para a Gasolina e o Diesel</a:t>
            </a:r>
          </a:p>
          <a:p>
            <a:r>
              <a:rPr lang="pt-BR" sz="1200" b="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(fonte: http://www.petrobras.com.br/pt/produtos-e-servicos/precos-de-venda-as-distribuidoras/gasolina-e-diesel/</a:t>
            </a:r>
            <a:r>
              <a:rPr lang="pt-BR" sz="1200" b="1" dirty="0">
                <a:latin typeface="Arial" panose="020B0604020202020204" pitchFamily="34" charset="0"/>
                <a:cs typeface="Arial" panose="020B0604020202020204" pitchFamily="34" charset="0"/>
              </a:rPr>
              <a:t>. Acesso em 10 de julho de 2019)</a:t>
            </a:r>
          </a:p>
          <a:p>
            <a:endParaRPr lang="pt-BR" b="1" dirty="0">
              <a:latin typeface="petrobras_sansbold"/>
            </a:endParaRPr>
          </a:p>
          <a:p>
            <a:pPr algn="just"/>
            <a:r>
              <a:rPr lang="pt-BR" b="1" dirty="0">
                <a:latin typeface="trebuchet MS" panose="020B0603020202020204" pitchFamily="34" charset="0"/>
              </a:rPr>
              <a:t>Nossa política de preços para a gasolina e o diesel vendidos às distribuidoras tem como base o preço de paridade de importação, formado pelas cotações internacionais destes produtos mais os custos que importadores teriam, como transporte e taxas portuárias, por exemplo. A paridade é necessária porque o mercado brasileiro de combustíveis é aberto à livre concorrência, dando às distribuidoras a alternativa de importar os produtos. Além disso, o preço considera uma margem que cobre os riscos (como volatilidade do câmbio e dos preços). </a:t>
            </a:r>
            <a:r>
              <a:rPr lang="pt-BR" b="1" dirty="0">
                <a:solidFill>
                  <a:srgbClr val="FF0000"/>
                </a:solidFill>
                <a:latin typeface="trebuchet MS" panose="020B0603020202020204" pitchFamily="34" charset="0"/>
              </a:rPr>
              <a:t>(Falso, pois a Petrobrás tem vendido gasolina abaixo do PPI, veja gráfico abaixo)</a:t>
            </a:r>
            <a:endParaRPr lang="pt-BR" b="1" dirty="0">
              <a:solidFill>
                <a:srgbClr val="FF0000"/>
              </a:solidFill>
              <a:effectLst/>
              <a:latin typeface="trebuchet MS" panose="020B0603020202020204" pitchFamily="34" charset="0"/>
            </a:endParaRPr>
          </a:p>
        </p:txBody>
      </p:sp>
      <p:pic>
        <p:nvPicPr>
          <p:cNvPr id="3" name="Imagem 2">
            <a:extLst>
              <a:ext uri="{FF2B5EF4-FFF2-40B4-BE49-F238E27FC236}">
                <a16:creationId xmlns:a16="http://schemas.microsoft.com/office/drawing/2014/main" id="{5D7B2490-FACB-406E-8A6D-43E6200D5A68}"/>
              </a:ext>
            </a:extLst>
          </p:cNvPr>
          <p:cNvPicPr>
            <a:picLocks noChangeAspect="1"/>
          </p:cNvPicPr>
          <p:nvPr/>
        </p:nvPicPr>
        <p:blipFill>
          <a:blip r:embed="rId3"/>
          <a:stretch>
            <a:fillRect/>
          </a:stretch>
        </p:blipFill>
        <p:spPr>
          <a:xfrm>
            <a:off x="214481" y="2804480"/>
            <a:ext cx="4936359" cy="3554201"/>
          </a:xfrm>
          <a:prstGeom prst="rect">
            <a:avLst/>
          </a:prstGeom>
        </p:spPr>
      </p:pic>
      <p:sp>
        <p:nvSpPr>
          <p:cNvPr id="4" name="Retângulo 3">
            <a:extLst>
              <a:ext uri="{FF2B5EF4-FFF2-40B4-BE49-F238E27FC236}">
                <a16:creationId xmlns:a16="http://schemas.microsoft.com/office/drawing/2014/main" id="{1A8A12B9-66A5-498C-8007-FCC00907AA48}"/>
              </a:ext>
            </a:extLst>
          </p:cNvPr>
          <p:cNvSpPr/>
          <p:nvPr/>
        </p:nvSpPr>
        <p:spPr>
          <a:xfrm>
            <a:off x="6096000" y="2942847"/>
            <a:ext cx="5881519" cy="3323987"/>
          </a:xfrm>
          <a:prstGeom prst="rect">
            <a:avLst/>
          </a:prstGeom>
        </p:spPr>
        <p:txBody>
          <a:bodyPr wrap="square">
            <a:spAutoFit/>
          </a:bodyPr>
          <a:lstStyle/>
          <a:p>
            <a:pPr marL="285750" indent="-285750">
              <a:buFont typeface="Wingdings" panose="05000000000000000000" pitchFamily="2" charset="2"/>
              <a:buChar char="ü"/>
            </a:pPr>
            <a:r>
              <a:rPr lang="pt-BR" b="1" dirty="0">
                <a:solidFill>
                  <a:srgbClr val="000000"/>
                </a:solidFill>
                <a:latin typeface="Calibri" panose="020F0502020204030204" pitchFamily="34" charset="0"/>
              </a:rPr>
              <a:t>Preço médio Petrobrás em 10 de julho de 2019: R$ 1,68 por litro. (</a:t>
            </a:r>
            <a:r>
              <a:rPr lang="pt-BR" sz="1200" b="1" dirty="0">
                <a:latin typeface="Arial" panose="020B0604020202020204" pitchFamily="34" charset="0"/>
                <a:cs typeface="Arial" panose="020B0604020202020204" pitchFamily="34" charset="0"/>
              </a:rPr>
              <a:t>fonte: </a:t>
            </a:r>
            <a:r>
              <a:rPr lang="pt-BR" sz="1200" b="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http://www.petrobras.com.br/pt/produtos-e-servicos/precos-de-venda-as-distribuidoras/gasolina-e-diesel/</a:t>
            </a:r>
            <a:r>
              <a:rPr lang="pt-BR" sz="1200" b="1" dirty="0">
                <a:latin typeface="Arial" panose="020B0604020202020204" pitchFamily="34" charset="0"/>
                <a:cs typeface="Arial" panose="020B0604020202020204" pitchFamily="34" charset="0"/>
              </a:rPr>
              <a:t>. Acesso em 10 de julho de 2019)</a:t>
            </a:r>
          </a:p>
          <a:p>
            <a:pPr marL="285750" indent="-285750">
              <a:buFont typeface="Wingdings" panose="05000000000000000000" pitchFamily="2" charset="2"/>
              <a:buChar char="ü"/>
            </a:pPr>
            <a:endParaRPr lang="pt-BR" b="1" dirty="0">
              <a:solidFill>
                <a:srgbClr val="000000"/>
              </a:solidFill>
              <a:latin typeface="Calibri" panose="020F0502020204030204" pitchFamily="34" charset="0"/>
            </a:endParaRPr>
          </a:p>
          <a:p>
            <a:pPr marL="285750" indent="-285750">
              <a:buFont typeface="Wingdings" panose="05000000000000000000" pitchFamily="2" charset="2"/>
              <a:buChar char="ü"/>
            </a:pPr>
            <a:r>
              <a:rPr lang="pt-BR" b="1" dirty="0">
                <a:solidFill>
                  <a:srgbClr val="000000"/>
                </a:solidFill>
                <a:latin typeface="Calibri" panose="020F0502020204030204" pitchFamily="34" charset="0"/>
              </a:rPr>
              <a:t>Preço Costa do Golfo dos Estados Unidos: US$ </a:t>
            </a:r>
            <a:r>
              <a:rPr lang="pt-BR" b="1" dirty="0"/>
              <a:t>1,92 por galão, o que corresponde a aproximadamente R$ 1,94 por litro.</a:t>
            </a:r>
          </a:p>
          <a:p>
            <a:pPr marL="285750" indent="-285750">
              <a:buFont typeface="Wingdings" panose="05000000000000000000" pitchFamily="2" charset="2"/>
              <a:buChar char="ü"/>
            </a:pPr>
            <a:endParaRPr lang="pt-BR" b="1" dirty="0">
              <a:solidFill>
                <a:srgbClr val="000000"/>
              </a:solidFill>
              <a:latin typeface="Calibri" panose="020F0502020204030204" pitchFamily="34" charset="0"/>
            </a:endParaRPr>
          </a:p>
          <a:p>
            <a:pPr marL="285750" indent="-285750">
              <a:buFont typeface="Wingdings" panose="05000000000000000000" pitchFamily="2" charset="2"/>
              <a:buChar char="ü"/>
            </a:pPr>
            <a:r>
              <a:rPr lang="pt-BR" b="1" dirty="0">
                <a:solidFill>
                  <a:srgbClr val="000000"/>
                </a:solidFill>
                <a:latin typeface="Calibri" panose="020F0502020204030204" pitchFamily="34" charset="0"/>
              </a:rPr>
              <a:t>A Petrobrás pode vender a R$ 1,68 por litro por causa de seus baixos custos. Depois da privatização, elimina-se a possibilidade de se praticar esse preço.</a:t>
            </a:r>
            <a:r>
              <a:rPr lang="pt-BR" b="1" dirty="0"/>
              <a:t> </a:t>
            </a:r>
          </a:p>
        </p:txBody>
      </p:sp>
    </p:spTree>
    <p:extLst>
      <p:ext uri="{BB962C8B-B14F-4D97-AF65-F5344CB8AC3E}">
        <p14:creationId xmlns:p14="http://schemas.microsoft.com/office/powerpoint/2010/main" val="2109907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3624FBF0-912B-4211-A080-03C291F18BDE}"/>
              </a:ext>
            </a:extLst>
          </p:cNvPr>
          <p:cNvPicPr>
            <a:picLocks noChangeAspect="1"/>
          </p:cNvPicPr>
          <p:nvPr/>
        </p:nvPicPr>
        <p:blipFill>
          <a:blip r:embed="rId2"/>
          <a:stretch>
            <a:fillRect/>
          </a:stretch>
        </p:blipFill>
        <p:spPr>
          <a:xfrm>
            <a:off x="510989" y="299251"/>
            <a:ext cx="5452152" cy="3017023"/>
          </a:xfrm>
          <a:prstGeom prst="rect">
            <a:avLst/>
          </a:prstGeom>
        </p:spPr>
      </p:pic>
      <p:pic>
        <p:nvPicPr>
          <p:cNvPr id="3" name="Imagem 2">
            <a:extLst>
              <a:ext uri="{FF2B5EF4-FFF2-40B4-BE49-F238E27FC236}">
                <a16:creationId xmlns:a16="http://schemas.microsoft.com/office/drawing/2014/main" id="{65FE78D2-CED9-484C-B5C4-471AEB67C0F3}"/>
              </a:ext>
            </a:extLst>
          </p:cNvPr>
          <p:cNvPicPr>
            <a:picLocks noChangeAspect="1"/>
          </p:cNvPicPr>
          <p:nvPr/>
        </p:nvPicPr>
        <p:blipFill>
          <a:blip r:embed="rId3"/>
          <a:stretch>
            <a:fillRect/>
          </a:stretch>
        </p:blipFill>
        <p:spPr>
          <a:xfrm>
            <a:off x="60219" y="4069370"/>
            <a:ext cx="3795456" cy="2732746"/>
          </a:xfrm>
          <a:prstGeom prst="rect">
            <a:avLst/>
          </a:prstGeom>
        </p:spPr>
      </p:pic>
      <p:pic>
        <p:nvPicPr>
          <p:cNvPr id="4" name="Imagem 3">
            <a:extLst>
              <a:ext uri="{FF2B5EF4-FFF2-40B4-BE49-F238E27FC236}">
                <a16:creationId xmlns:a16="http://schemas.microsoft.com/office/drawing/2014/main" id="{9AA7383C-C1C7-4F3C-9FFD-C0B0AD4B093A}"/>
              </a:ext>
            </a:extLst>
          </p:cNvPr>
          <p:cNvPicPr>
            <a:picLocks noChangeAspect="1"/>
          </p:cNvPicPr>
          <p:nvPr/>
        </p:nvPicPr>
        <p:blipFill>
          <a:blip r:embed="rId4"/>
          <a:stretch>
            <a:fillRect/>
          </a:stretch>
        </p:blipFill>
        <p:spPr>
          <a:xfrm>
            <a:off x="6212541" y="299251"/>
            <a:ext cx="5468470" cy="3017022"/>
          </a:xfrm>
          <a:prstGeom prst="rect">
            <a:avLst/>
          </a:prstGeom>
        </p:spPr>
      </p:pic>
      <p:pic>
        <p:nvPicPr>
          <p:cNvPr id="5" name="Imagem 4">
            <a:extLst>
              <a:ext uri="{FF2B5EF4-FFF2-40B4-BE49-F238E27FC236}">
                <a16:creationId xmlns:a16="http://schemas.microsoft.com/office/drawing/2014/main" id="{69E015FC-8DFB-4E90-972F-77FBBB61A293}"/>
              </a:ext>
            </a:extLst>
          </p:cNvPr>
          <p:cNvPicPr>
            <a:picLocks noChangeAspect="1"/>
          </p:cNvPicPr>
          <p:nvPr/>
        </p:nvPicPr>
        <p:blipFill>
          <a:blip r:embed="rId5"/>
          <a:stretch>
            <a:fillRect/>
          </a:stretch>
        </p:blipFill>
        <p:spPr>
          <a:xfrm>
            <a:off x="3944261" y="4069370"/>
            <a:ext cx="4037759" cy="2732746"/>
          </a:xfrm>
          <a:prstGeom prst="rect">
            <a:avLst/>
          </a:prstGeom>
        </p:spPr>
      </p:pic>
      <p:pic>
        <p:nvPicPr>
          <p:cNvPr id="6" name="Imagem 5">
            <a:extLst>
              <a:ext uri="{FF2B5EF4-FFF2-40B4-BE49-F238E27FC236}">
                <a16:creationId xmlns:a16="http://schemas.microsoft.com/office/drawing/2014/main" id="{9D5DBB08-003E-421D-977F-D1897CFCD25D}"/>
              </a:ext>
            </a:extLst>
          </p:cNvPr>
          <p:cNvPicPr>
            <a:picLocks noChangeAspect="1"/>
          </p:cNvPicPr>
          <p:nvPr/>
        </p:nvPicPr>
        <p:blipFill>
          <a:blip r:embed="rId6"/>
          <a:stretch>
            <a:fillRect/>
          </a:stretch>
        </p:blipFill>
        <p:spPr>
          <a:xfrm>
            <a:off x="8070606" y="4069370"/>
            <a:ext cx="4037759" cy="2641822"/>
          </a:xfrm>
          <a:prstGeom prst="rect">
            <a:avLst/>
          </a:prstGeom>
        </p:spPr>
      </p:pic>
      <p:cxnSp>
        <p:nvCxnSpPr>
          <p:cNvPr id="8" name="Conector reto 7">
            <a:extLst>
              <a:ext uri="{FF2B5EF4-FFF2-40B4-BE49-F238E27FC236}">
                <a16:creationId xmlns:a16="http://schemas.microsoft.com/office/drawing/2014/main" id="{8CB9B8EB-542F-4D70-B458-8ADDD95D8CD6}"/>
              </a:ext>
            </a:extLst>
          </p:cNvPr>
          <p:cNvCxnSpPr>
            <a:cxnSpLocks/>
          </p:cNvCxnSpPr>
          <p:nvPr/>
        </p:nvCxnSpPr>
        <p:spPr>
          <a:xfrm>
            <a:off x="10393960" y="838899"/>
            <a:ext cx="335956"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0" name="Conector reto 9">
            <a:extLst>
              <a:ext uri="{FF2B5EF4-FFF2-40B4-BE49-F238E27FC236}">
                <a16:creationId xmlns:a16="http://schemas.microsoft.com/office/drawing/2014/main" id="{19784C5D-A5E8-460C-AC62-4E86C8591B72}"/>
              </a:ext>
            </a:extLst>
          </p:cNvPr>
          <p:cNvCxnSpPr>
            <a:cxnSpLocks/>
          </p:cNvCxnSpPr>
          <p:nvPr/>
        </p:nvCxnSpPr>
        <p:spPr>
          <a:xfrm>
            <a:off x="10721130" y="629174"/>
            <a:ext cx="9183" cy="209725"/>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4" name="Conector reto 13">
            <a:extLst>
              <a:ext uri="{FF2B5EF4-FFF2-40B4-BE49-F238E27FC236}">
                <a16:creationId xmlns:a16="http://schemas.microsoft.com/office/drawing/2014/main" id="{AD966783-A41B-4CD8-92B9-33030FE0290D}"/>
              </a:ext>
            </a:extLst>
          </p:cNvPr>
          <p:cNvCxnSpPr>
            <a:cxnSpLocks/>
          </p:cNvCxnSpPr>
          <p:nvPr/>
        </p:nvCxnSpPr>
        <p:spPr>
          <a:xfrm>
            <a:off x="10730313" y="647350"/>
            <a:ext cx="91485"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6" name="Conector reto 15">
            <a:extLst>
              <a:ext uri="{FF2B5EF4-FFF2-40B4-BE49-F238E27FC236}">
                <a16:creationId xmlns:a16="http://schemas.microsoft.com/office/drawing/2014/main" id="{EE5F8631-0C87-4B32-98D6-806EFD5FAF5D}"/>
              </a:ext>
            </a:extLst>
          </p:cNvPr>
          <p:cNvCxnSpPr>
            <a:cxnSpLocks/>
          </p:cNvCxnSpPr>
          <p:nvPr/>
        </p:nvCxnSpPr>
        <p:spPr>
          <a:xfrm>
            <a:off x="10821798" y="657137"/>
            <a:ext cx="91485"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7" name="Conector reto 16">
            <a:extLst>
              <a:ext uri="{FF2B5EF4-FFF2-40B4-BE49-F238E27FC236}">
                <a16:creationId xmlns:a16="http://schemas.microsoft.com/office/drawing/2014/main" id="{E893EE72-DBDC-48FB-9F85-F3EC27C7F559}"/>
              </a:ext>
            </a:extLst>
          </p:cNvPr>
          <p:cNvCxnSpPr>
            <a:cxnSpLocks/>
          </p:cNvCxnSpPr>
          <p:nvPr/>
        </p:nvCxnSpPr>
        <p:spPr>
          <a:xfrm>
            <a:off x="10914681" y="658535"/>
            <a:ext cx="9183" cy="209725"/>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0" name="Conector reto 19">
            <a:extLst>
              <a:ext uri="{FF2B5EF4-FFF2-40B4-BE49-F238E27FC236}">
                <a16:creationId xmlns:a16="http://schemas.microsoft.com/office/drawing/2014/main" id="{8B7E9828-4487-4DE3-96FB-029995CFC85D}"/>
              </a:ext>
            </a:extLst>
          </p:cNvPr>
          <p:cNvCxnSpPr>
            <a:cxnSpLocks/>
          </p:cNvCxnSpPr>
          <p:nvPr/>
        </p:nvCxnSpPr>
        <p:spPr>
          <a:xfrm>
            <a:off x="10913283" y="838899"/>
            <a:ext cx="91485"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1" name="Conector reto 20">
            <a:extLst>
              <a:ext uri="{FF2B5EF4-FFF2-40B4-BE49-F238E27FC236}">
                <a16:creationId xmlns:a16="http://schemas.microsoft.com/office/drawing/2014/main" id="{1B58767B-C9F2-4FB4-A9ED-0E2B213AA346}"/>
              </a:ext>
            </a:extLst>
          </p:cNvPr>
          <p:cNvCxnSpPr>
            <a:cxnSpLocks/>
          </p:cNvCxnSpPr>
          <p:nvPr/>
        </p:nvCxnSpPr>
        <p:spPr>
          <a:xfrm>
            <a:off x="11008565" y="838900"/>
            <a:ext cx="9183" cy="209725"/>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2" name="Conector reto 21">
            <a:extLst>
              <a:ext uri="{FF2B5EF4-FFF2-40B4-BE49-F238E27FC236}">
                <a16:creationId xmlns:a16="http://schemas.microsoft.com/office/drawing/2014/main" id="{BD9755DC-260C-4DB2-989E-B0617F92447B}"/>
              </a:ext>
            </a:extLst>
          </p:cNvPr>
          <p:cNvCxnSpPr>
            <a:cxnSpLocks/>
          </p:cNvCxnSpPr>
          <p:nvPr/>
        </p:nvCxnSpPr>
        <p:spPr>
          <a:xfrm>
            <a:off x="11007754" y="1103152"/>
            <a:ext cx="91485"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3" name="Conector reto 22">
            <a:extLst>
              <a:ext uri="{FF2B5EF4-FFF2-40B4-BE49-F238E27FC236}">
                <a16:creationId xmlns:a16="http://schemas.microsoft.com/office/drawing/2014/main" id="{34EB569E-0E48-45C5-8C70-DF880E88DD25}"/>
              </a:ext>
            </a:extLst>
          </p:cNvPr>
          <p:cNvCxnSpPr>
            <a:cxnSpLocks/>
          </p:cNvCxnSpPr>
          <p:nvPr/>
        </p:nvCxnSpPr>
        <p:spPr>
          <a:xfrm>
            <a:off x="11093853" y="1100357"/>
            <a:ext cx="9183" cy="20972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CaixaDeTexto 24">
            <a:extLst>
              <a:ext uri="{FF2B5EF4-FFF2-40B4-BE49-F238E27FC236}">
                <a16:creationId xmlns:a16="http://schemas.microsoft.com/office/drawing/2014/main" id="{70471439-4257-4676-965A-369EF47770D5}"/>
              </a:ext>
            </a:extLst>
          </p:cNvPr>
          <p:cNvSpPr txBox="1"/>
          <p:nvPr/>
        </p:nvSpPr>
        <p:spPr>
          <a:xfrm>
            <a:off x="6709370" y="623402"/>
            <a:ext cx="3762360" cy="307777"/>
          </a:xfrm>
          <a:prstGeom prst="rect">
            <a:avLst/>
          </a:prstGeom>
          <a:noFill/>
        </p:spPr>
        <p:txBody>
          <a:bodyPr wrap="square" rtlCol="0">
            <a:spAutoFit/>
          </a:bodyPr>
          <a:lstStyle/>
          <a:p>
            <a:r>
              <a:rPr lang="pt-BR" sz="1400" b="1" dirty="0">
                <a:latin typeface="Arial" panose="020B0604020202020204" pitchFamily="34" charset="0"/>
                <a:cs typeface="Arial" panose="020B0604020202020204" pitchFamily="34" charset="0"/>
              </a:rPr>
              <a:t>Subvenção econômica de R$ 0,30 por litro</a:t>
            </a:r>
          </a:p>
        </p:txBody>
      </p:sp>
    </p:spTree>
    <p:extLst>
      <p:ext uri="{BB962C8B-B14F-4D97-AF65-F5344CB8AC3E}">
        <p14:creationId xmlns:p14="http://schemas.microsoft.com/office/powerpoint/2010/main" val="1815771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B18E9941-008F-4208-88B3-49B5A917B199}"/>
              </a:ext>
            </a:extLst>
          </p:cNvPr>
          <p:cNvPicPr>
            <a:picLocks noChangeAspect="1"/>
          </p:cNvPicPr>
          <p:nvPr/>
        </p:nvPicPr>
        <p:blipFill>
          <a:blip r:embed="rId2"/>
          <a:stretch>
            <a:fillRect/>
          </a:stretch>
        </p:blipFill>
        <p:spPr>
          <a:xfrm>
            <a:off x="1322315" y="2044183"/>
            <a:ext cx="9776320" cy="1605967"/>
          </a:xfrm>
          <a:prstGeom prst="rect">
            <a:avLst/>
          </a:prstGeom>
        </p:spPr>
      </p:pic>
      <p:sp>
        <p:nvSpPr>
          <p:cNvPr id="10" name="Retângulo 9">
            <a:extLst>
              <a:ext uri="{FF2B5EF4-FFF2-40B4-BE49-F238E27FC236}">
                <a16:creationId xmlns:a16="http://schemas.microsoft.com/office/drawing/2014/main" id="{0C951477-5632-4339-9F02-552DE7B9A35E}"/>
              </a:ext>
            </a:extLst>
          </p:cNvPr>
          <p:cNvSpPr/>
          <p:nvPr/>
        </p:nvSpPr>
        <p:spPr>
          <a:xfrm>
            <a:off x="1322315" y="2052462"/>
            <a:ext cx="9776320" cy="5503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309E9E8D-1CB3-438B-9B1D-162C692CE92C}"/>
              </a:ext>
            </a:extLst>
          </p:cNvPr>
          <p:cNvSpPr/>
          <p:nvPr/>
        </p:nvSpPr>
        <p:spPr>
          <a:xfrm>
            <a:off x="1322315" y="2752069"/>
            <a:ext cx="9776320" cy="5503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a:extLst>
              <a:ext uri="{FF2B5EF4-FFF2-40B4-BE49-F238E27FC236}">
                <a16:creationId xmlns:a16="http://schemas.microsoft.com/office/drawing/2014/main" id="{A90F9665-DB42-4287-9722-6B3D479F74C9}"/>
              </a:ext>
            </a:extLst>
          </p:cNvPr>
          <p:cNvSpPr/>
          <p:nvPr/>
        </p:nvSpPr>
        <p:spPr>
          <a:xfrm>
            <a:off x="522893" y="833220"/>
            <a:ext cx="11501867" cy="738664"/>
          </a:xfrm>
          <a:prstGeom prst="rect">
            <a:avLst/>
          </a:prstGeom>
        </p:spPr>
        <p:txBody>
          <a:bodyPr wrap="none">
            <a:spAutoFit/>
          </a:bodyPr>
          <a:lstStyle/>
          <a:p>
            <a:r>
              <a:rPr lang="pt-BR" b="1" dirty="0">
                <a:solidFill>
                  <a:srgbClr val="333333"/>
                </a:solidFill>
                <a:latin typeface="opensans"/>
              </a:rPr>
              <a:t>Segundo o Presidente da Petrobrás, Sr. Roberto Castello Branco, “Nós estamos destruindo valor com o refino”. </a:t>
            </a:r>
            <a:r>
              <a:rPr lang="pt-BR" b="1" dirty="0">
                <a:solidFill>
                  <a:srgbClr val="FF0000"/>
                </a:solidFill>
                <a:latin typeface="opensans"/>
              </a:rPr>
              <a:t>(Falso)</a:t>
            </a:r>
          </a:p>
          <a:p>
            <a:r>
              <a:rPr lang="pt-BR" sz="1200"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Fonte: https://g1.globo.com/economia/blog/</a:t>
            </a:r>
            <a:r>
              <a:rPr lang="pt-BR" sz="1200" b="1" dirty="0" err="1">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joao</a:t>
            </a:r>
            <a:r>
              <a:rPr lang="pt-BR" sz="1200"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-borges/post/2019/04/26/petrobras-anuncia-plano-para-vender-8-das-13-refinarias-a-iniciativa-privada.ghtml</a:t>
            </a:r>
            <a:r>
              <a:rPr lang="pt-BR" sz="1200" b="1" dirty="0">
                <a:latin typeface="Arial" panose="020B0604020202020204" pitchFamily="34" charset="0"/>
                <a:cs typeface="Arial" panose="020B0604020202020204" pitchFamily="34" charset="0"/>
              </a:rPr>
              <a:t>.</a:t>
            </a:r>
          </a:p>
          <a:p>
            <a:r>
              <a:rPr lang="pt-BR" sz="1200" b="1" dirty="0">
                <a:latin typeface="Arial" panose="020B0604020202020204" pitchFamily="34" charset="0"/>
                <a:cs typeface="Arial" panose="020B0604020202020204" pitchFamily="34" charset="0"/>
              </a:rPr>
              <a:t> Acesso em 10 de julho de 2019.</a:t>
            </a:r>
          </a:p>
        </p:txBody>
      </p:sp>
      <p:sp>
        <p:nvSpPr>
          <p:cNvPr id="4" name="CaixaDeTexto 3">
            <a:extLst>
              <a:ext uri="{FF2B5EF4-FFF2-40B4-BE49-F238E27FC236}">
                <a16:creationId xmlns:a16="http://schemas.microsoft.com/office/drawing/2014/main" id="{64097057-05DB-4E67-A85C-B2BB6A2C8B35}"/>
              </a:ext>
            </a:extLst>
          </p:cNvPr>
          <p:cNvSpPr txBox="1"/>
          <p:nvPr/>
        </p:nvSpPr>
        <p:spPr>
          <a:xfrm>
            <a:off x="1153682" y="4298535"/>
            <a:ext cx="10160950" cy="646331"/>
          </a:xfrm>
          <a:prstGeom prst="rect">
            <a:avLst/>
          </a:prstGeom>
          <a:noFill/>
        </p:spPr>
        <p:txBody>
          <a:bodyPr wrap="square" rtlCol="0">
            <a:spAutoFit/>
          </a:bodyPr>
          <a:lstStyle/>
          <a:p>
            <a:pPr marL="285750" indent="-285750">
              <a:buFont typeface="Wingdings" panose="05000000000000000000" pitchFamily="2" charset="2"/>
              <a:buChar char="ü"/>
            </a:pPr>
            <a:r>
              <a:rPr lang="pt-BR" dirty="0"/>
              <a:t>O refino agregou, em 2018, US$ 14,80 por barril. O custo médio de refino da Petrobrás foi de apenas US$ 2,5 por barril. </a:t>
            </a:r>
          </a:p>
        </p:txBody>
      </p:sp>
    </p:spTree>
    <p:extLst>
      <p:ext uri="{BB962C8B-B14F-4D97-AF65-F5344CB8AC3E}">
        <p14:creationId xmlns:p14="http://schemas.microsoft.com/office/powerpoint/2010/main" val="2942856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39A8B32-9FDA-40A9-B143-E81E2F9178A5}"/>
              </a:ext>
            </a:extLst>
          </p:cNvPr>
          <p:cNvSpPr txBox="1"/>
          <p:nvPr/>
        </p:nvSpPr>
        <p:spPr>
          <a:xfrm>
            <a:off x="0" y="231081"/>
            <a:ext cx="11996257" cy="584775"/>
          </a:xfrm>
          <a:prstGeom prst="rect">
            <a:avLst/>
          </a:prstGeom>
          <a:noFill/>
        </p:spPr>
        <p:txBody>
          <a:bodyPr wrap="square" rtlCol="0">
            <a:spAutoFit/>
          </a:bodyPr>
          <a:lstStyle/>
          <a:p>
            <a:pPr algn="ctr"/>
            <a:r>
              <a:rPr lang="pt-BR" sz="3200" b="1" dirty="0"/>
              <a:t>Taxa de câmbio Reais por Dólar dos Estados Unidos </a:t>
            </a:r>
          </a:p>
        </p:txBody>
      </p:sp>
      <p:pic>
        <p:nvPicPr>
          <p:cNvPr id="7" name="Imagem 6">
            <a:extLst>
              <a:ext uri="{FF2B5EF4-FFF2-40B4-BE49-F238E27FC236}">
                <a16:creationId xmlns:a16="http://schemas.microsoft.com/office/drawing/2014/main" id="{ECE01362-E65A-40FF-B81D-0BD3FFFE1A72}"/>
              </a:ext>
            </a:extLst>
          </p:cNvPr>
          <p:cNvPicPr>
            <a:picLocks noChangeAspect="1"/>
          </p:cNvPicPr>
          <p:nvPr/>
        </p:nvPicPr>
        <p:blipFill rotWithShape="1">
          <a:blip r:embed="rId2"/>
          <a:srcRect l="37014" t="19877" r="37639" b="50000"/>
          <a:stretch/>
        </p:blipFill>
        <p:spPr>
          <a:xfrm>
            <a:off x="0" y="741120"/>
            <a:ext cx="8041603" cy="5375759"/>
          </a:xfrm>
          <a:prstGeom prst="rect">
            <a:avLst/>
          </a:prstGeom>
        </p:spPr>
      </p:pic>
      <p:pic>
        <p:nvPicPr>
          <p:cNvPr id="4" name="Imagem 3">
            <a:extLst>
              <a:ext uri="{FF2B5EF4-FFF2-40B4-BE49-F238E27FC236}">
                <a16:creationId xmlns:a16="http://schemas.microsoft.com/office/drawing/2014/main" id="{B17519FB-6384-4622-B556-3D81BF72DA4C}"/>
              </a:ext>
            </a:extLst>
          </p:cNvPr>
          <p:cNvPicPr>
            <a:picLocks noChangeAspect="1"/>
          </p:cNvPicPr>
          <p:nvPr/>
        </p:nvPicPr>
        <p:blipFill rotWithShape="1">
          <a:blip r:embed="rId3"/>
          <a:srcRect l="21055" t="26544" r="35321" b="19639"/>
          <a:stretch/>
        </p:blipFill>
        <p:spPr>
          <a:xfrm>
            <a:off x="8161867" y="999067"/>
            <a:ext cx="3834390" cy="5003800"/>
          </a:xfrm>
          <a:prstGeom prst="rect">
            <a:avLst/>
          </a:prstGeom>
        </p:spPr>
      </p:pic>
      <p:sp>
        <p:nvSpPr>
          <p:cNvPr id="2" name="CaixaDeTexto 1">
            <a:extLst>
              <a:ext uri="{FF2B5EF4-FFF2-40B4-BE49-F238E27FC236}">
                <a16:creationId xmlns:a16="http://schemas.microsoft.com/office/drawing/2014/main" id="{89424326-F409-4820-B9D5-852698B61854}"/>
              </a:ext>
            </a:extLst>
          </p:cNvPr>
          <p:cNvSpPr txBox="1"/>
          <p:nvPr/>
        </p:nvSpPr>
        <p:spPr>
          <a:xfrm>
            <a:off x="389467" y="6282267"/>
            <a:ext cx="11606790" cy="369332"/>
          </a:xfrm>
          <a:prstGeom prst="rect">
            <a:avLst/>
          </a:prstGeom>
          <a:noFill/>
        </p:spPr>
        <p:txBody>
          <a:bodyPr wrap="square" rtlCol="0">
            <a:spAutoFit/>
          </a:bodyPr>
          <a:lstStyle/>
          <a:p>
            <a:r>
              <a:rPr lang="pt-BR" b="1" dirty="0"/>
              <a:t>Se o óleo diesel for tratado como uma simples commodity, novas greves dos caminhoneiros ocorrerão, com razão.</a:t>
            </a:r>
          </a:p>
        </p:txBody>
      </p:sp>
    </p:spTree>
    <p:extLst>
      <p:ext uri="{BB962C8B-B14F-4D97-AF65-F5344CB8AC3E}">
        <p14:creationId xmlns:p14="http://schemas.microsoft.com/office/powerpoint/2010/main" val="2874767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5C2E71EC-4DCC-498F-B62F-6EFC241FDC7E}"/>
              </a:ext>
            </a:extLst>
          </p:cNvPr>
          <p:cNvSpPr/>
          <p:nvPr/>
        </p:nvSpPr>
        <p:spPr>
          <a:xfrm>
            <a:off x="316195" y="342010"/>
            <a:ext cx="11536822" cy="1785104"/>
          </a:xfrm>
          <a:prstGeom prst="rect">
            <a:avLst/>
          </a:prstGeom>
        </p:spPr>
        <p:txBody>
          <a:bodyPr wrap="square">
            <a:spAutoFit/>
          </a:bodyPr>
          <a:lstStyle/>
          <a:p>
            <a:r>
              <a:rPr lang="pt-BR" b="1" dirty="0">
                <a:solidFill>
                  <a:srgbClr val="333333"/>
                </a:solidFill>
                <a:latin typeface="opensans"/>
              </a:rPr>
              <a:t>Segundo o Presidente da Petrobrás, Sr. Roberto Castello Branco, “A grande joia da Petrobras é o expertise em exploração e produção”. </a:t>
            </a:r>
            <a:r>
              <a:rPr lang="pt-BR" b="1" dirty="0">
                <a:solidFill>
                  <a:srgbClr val="FF0000"/>
                </a:solidFill>
                <a:latin typeface="opensans"/>
              </a:rPr>
              <a:t>(Falso)</a:t>
            </a:r>
          </a:p>
          <a:p>
            <a:endParaRPr lang="pt-BR" b="1" dirty="0">
              <a:solidFill>
                <a:srgbClr val="333333"/>
              </a:solidFill>
              <a:latin typeface="opensans"/>
            </a:endParaRPr>
          </a:p>
          <a:p>
            <a:r>
              <a:rPr lang="pt-BR" sz="1200" b="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Fonte: https://oglobo.globo.com/economia/presidente-da-petrobras-nega-que-br-vai-avaliar-compra-de-refinarias-23649604</a:t>
            </a:r>
            <a:r>
              <a:rPr lang="pt-BR" sz="1200" b="1" dirty="0">
                <a:latin typeface="Arial" panose="020B0604020202020204" pitchFamily="34" charset="0"/>
                <a:cs typeface="Arial" panose="020B0604020202020204" pitchFamily="34" charset="0"/>
              </a:rPr>
              <a:t>. Acesso em 10 de julho de 2019.</a:t>
            </a:r>
          </a:p>
          <a:p>
            <a:endParaRPr lang="pt-BR" sz="1200"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pt-BR" sz="1600" b="1" dirty="0">
                <a:latin typeface="Arial" panose="020B0604020202020204" pitchFamily="34" charset="0"/>
                <a:cs typeface="Arial" panose="020B0604020202020204" pitchFamily="34" charset="0"/>
              </a:rPr>
              <a:t>A Petrobrás tem “expertise” em refino, transporte e distribuição também. A “joia” depende da cotação internacional do petróleo.</a:t>
            </a:r>
            <a:endParaRPr lang="pt-BR" dirty="0"/>
          </a:p>
        </p:txBody>
      </p:sp>
      <p:pic>
        <p:nvPicPr>
          <p:cNvPr id="6" name="Imagem 5">
            <a:extLst>
              <a:ext uri="{FF2B5EF4-FFF2-40B4-BE49-F238E27FC236}">
                <a16:creationId xmlns:a16="http://schemas.microsoft.com/office/drawing/2014/main" id="{2ABB5680-B68F-4C91-A8B9-09573465DEDF}"/>
              </a:ext>
            </a:extLst>
          </p:cNvPr>
          <p:cNvPicPr>
            <a:picLocks noChangeAspect="1"/>
          </p:cNvPicPr>
          <p:nvPr/>
        </p:nvPicPr>
        <p:blipFill>
          <a:blip r:embed="rId3"/>
          <a:stretch>
            <a:fillRect/>
          </a:stretch>
        </p:blipFill>
        <p:spPr>
          <a:xfrm>
            <a:off x="410198" y="2319180"/>
            <a:ext cx="9015813" cy="2039058"/>
          </a:xfrm>
          <a:prstGeom prst="rect">
            <a:avLst/>
          </a:prstGeom>
        </p:spPr>
      </p:pic>
      <p:pic>
        <p:nvPicPr>
          <p:cNvPr id="7" name="Imagem 6">
            <a:extLst>
              <a:ext uri="{FF2B5EF4-FFF2-40B4-BE49-F238E27FC236}">
                <a16:creationId xmlns:a16="http://schemas.microsoft.com/office/drawing/2014/main" id="{D84957CE-6076-4101-8B88-6750519E6CED}"/>
              </a:ext>
            </a:extLst>
          </p:cNvPr>
          <p:cNvPicPr>
            <a:picLocks noChangeAspect="1"/>
          </p:cNvPicPr>
          <p:nvPr/>
        </p:nvPicPr>
        <p:blipFill>
          <a:blip r:embed="rId4"/>
          <a:stretch>
            <a:fillRect/>
          </a:stretch>
        </p:blipFill>
        <p:spPr>
          <a:xfrm>
            <a:off x="410198" y="4550304"/>
            <a:ext cx="9115514" cy="2157752"/>
          </a:xfrm>
          <a:prstGeom prst="rect">
            <a:avLst/>
          </a:prstGeom>
        </p:spPr>
      </p:pic>
      <p:sp>
        <p:nvSpPr>
          <p:cNvPr id="8" name="CaixaDeTexto 7">
            <a:extLst>
              <a:ext uri="{FF2B5EF4-FFF2-40B4-BE49-F238E27FC236}">
                <a16:creationId xmlns:a16="http://schemas.microsoft.com/office/drawing/2014/main" id="{901EAEC5-6451-4F61-93B5-4B468C8B6C12}"/>
              </a:ext>
            </a:extLst>
          </p:cNvPr>
          <p:cNvSpPr txBox="1"/>
          <p:nvPr/>
        </p:nvSpPr>
        <p:spPr>
          <a:xfrm>
            <a:off x="9887484" y="3324314"/>
            <a:ext cx="1666430" cy="646331"/>
          </a:xfrm>
          <a:prstGeom prst="rect">
            <a:avLst/>
          </a:prstGeom>
          <a:noFill/>
        </p:spPr>
        <p:txBody>
          <a:bodyPr wrap="square" rtlCol="0">
            <a:spAutoFit/>
          </a:bodyPr>
          <a:lstStyle/>
          <a:p>
            <a:r>
              <a:rPr lang="pt-BR" dirty="0"/>
              <a:t>Brent: US$ 71,04 por barril</a:t>
            </a:r>
          </a:p>
        </p:txBody>
      </p:sp>
      <p:sp>
        <p:nvSpPr>
          <p:cNvPr id="9" name="CaixaDeTexto 8">
            <a:extLst>
              <a:ext uri="{FF2B5EF4-FFF2-40B4-BE49-F238E27FC236}">
                <a16:creationId xmlns:a16="http://schemas.microsoft.com/office/drawing/2014/main" id="{C2B3005F-8C51-4B8B-B3BD-34B98CF35CB4}"/>
              </a:ext>
            </a:extLst>
          </p:cNvPr>
          <p:cNvSpPr txBox="1"/>
          <p:nvPr/>
        </p:nvSpPr>
        <p:spPr>
          <a:xfrm>
            <a:off x="10039884" y="5629180"/>
            <a:ext cx="1666430" cy="646331"/>
          </a:xfrm>
          <a:prstGeom prst="rect">
            <a:avLst/>
          </a:prstGeom>
          <a:noFill/>
        </p:spPr>
        <p:txBody>
          <a:bodyPr wrap="square" rtlCol="0">
            <a:spAutoFit/>
          </a:bodyPr>
          <a:lstStyle/>
          <a:p>
            <a:r>
              <a:rPr lang="pt-BR" dirty="0"/>
              <a:t>Brent: US$ 54,27 por barril</a:t>
            </a:r>
          </a:p>
        </p:txBody>
      </p:sp>
      <p:sp>
        <p:nvSpPr>
          <p:cNvPr id="12" name="Retângulo 11">
            <a:extLst>
              <a:ext uri="{FF2B5EF4-FFF2-40B4-BE49-F238E27FC236}">
                <a16:creationId xmlns:a16="http://schemas.microsoft.com/office/drawing/2014/main" id="{FA4F69C2-1271-4EE3-BC63-E889D80C79E6}"/>
              </a:ext>
            </a:extLst>
          </p:cNvPr>
          <p:cNvSpPr/>
          <p:nvPr/>
        </p:nvSpPr>
        <p:spPr>
          <a:xfrm>
            <a:off x="3939611" y="6533082"/>
            <a:ext cx="3375589" cy="1920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60587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C52B0023-D7F9-4B94-A17C-B2681478467E}"/>
              </a:ext>
            </a:extLst>
          </p:cNvPr>
          <p:cNvPicPr>
            <a:picLocks noChangeAspect="1"/>
          </p:cNvPicPr>
          <p:nvPr/>
        </p:nvPicPr>
        <p:blipFill rotWithShape="1">
          <a:blip r:embed="rId2"/>
          <a:srcRect l="21179" t="26401" r="27277" b="8602"/>
          <a:stretch/>
        </p:blipFill>
        <p:spPr>
          <a:xfrm>
            <a:off x="3120706" y="770180"/>
            <a:ext cx="8977290" cy="5886720"/>
          </a:xfrm>
          <a:prstGeom prst="rect">
            <a:avLst/>
          </a:prstGeom>
        </p:spPr>
      </p:pic>
      <p:pic>
        <p:nvPicPr>
          <p:cNvPr id="3" name="Imagem 2">
            <a:extLst>
              <a:ext uri="{FF2B5EF4-FFF2-40B4-BE49-F238E27FC236}">
                <a16:creationId xmlns:a16="http://schemas.microsoft.com/office/drawing/2014/main" id="{48D47A21-B92E-42F7-86C2-5A0455876DD3}"/>
              </a:ext>
            </a:extLst>
          </p:cNvPr>
          <p:cNvPicPr>
            <a:picLocks noChangeAspect="1"/>
          </p:cNvPicPr>
          <p:nvPr/>
        </p:nvPicPr>
        <p:blipFill rotWithShape="1">
          <a:blip r:embed="rId3"/>
          <a:srcRect l="3224" t="33022" r="79883" b="16054"/>
          <a:stretch/>
        </p:blipFill>
        <p:spPr>
          <a:xfrm>
            <a:off x="94004" y="808636"/>
            <a:ext cx="3026701" cy="5809808"/>
          </a:xfrm>
          <a:prstGeom prst="rect">
            <a:avLst/>
          </a:prstGeom>
        </p:spPr>
      </p:pic>
      <p:sp>
        <p:nvSpPr>
          <p:cNvPr id="4" name="CaixaDeTexto 3">
            <a:extLst>
              <a:ext uri="{FF2B5EF4-FFF2-40B4-BE49-F238E27FC236}">
                <a16:creationId xmlns:a16="http://schemas.microsoft.com/office/drawing/2014/main" id="{CD3568A1-F06F-464D-9DD9-110CDBDFBB54}"/>
              </a:ext>
            </a:extLst>
          </p:cNvPr>
          <p:cNvSpPr txBox="1"/>
          <p:nvPr/>
        </p:nvSpPr>
        <p:spPr>
          <a:xfrm>
            <a:off x="7123651" y="3095863"/>
            <a:ext cx="847288" cy="369332"/>
          </a:xfrm>
          <a:prstGeom prst="rect">
            <a:avLst/>
          </a:prstGeom>
          <a:noFill/>
        </p:spPr>
        <p:txBody>
          <a:bodyPr wrap="square" rtlCol="0">
            <a:spAutoFit/>
          </a:bodyPr>
          <a:lstStyle/>
          <a:p>
            <a:r>
              <a:rPr lang="pt-BR" b="1" dirty="0"/>
              <a:t>Búzios</a:t>
            </a:r>
          </a:p>
        </p:txBody>
      </p:sp>
      <p:sp>
        <p:nvSpPr>
          <p:cNvPr id="5" name="CaixaDeTexto 4">
            <a:extLst>
              <a:ext uri="{FF2B5EF4-FFF2-40B4-BE49-F238E27FC236}">
                <a16:creationId xmlns:a16="http://schemas.microsoft.com/office/drawing/2014/main" id="{26153680-501B-43D3-A291-F95C171600AD}"/>
              </a:ext>
            </a:extLst>
          </p:cNvPr>
          <p:cNvSpPr txBox="1"/>
          <p:nvPr/>
        </p:nvSpPr>
        <p:spPr>
          <a:xfrm>
            <a:off x="6711891" y="4523064"/>
            <a:ext cx="738231" cy="369332"/>
          </a:xfrm>
          <a:prstGeom prst="rect">
            <a:avLst/>
          </a:prstGeom>
          <a:noFill/>
        </p:spPr>
        <p:txBody>
          <a:bodyPr wrap="square" rtlCol="0">
            <a:spAutoFit/>
          </a:bodyPr>
          <a:lstStyle/>
          <a:p>
            <a:r>
              <a:rPr lang="pt-BR" b="1" dirty="0"/>
              <a:t>Lula</a:t>
            </a:r>
          </a:p>
        </p:txBody>
      </p:sp>
      <p:sp>
        <p:nvSpPr>
          <p:cNvPr id="6" name="CaixaDeTexto 5">
            <a:extLst>
              <a:ext uri="{FF2B5EF4-FFF2-40B4-BE49-F238E27FC236}">
                <a16:creationId xmlns:a16="http://schemas.microsoft.com/office/drawing/2014/main" id="{DC95CCC6-3D94-47C5-9A7E-C223A9FD98BE}"/>
              </a:ext>
            </a:extLst>
          </p:cNvPr>
          <p:cNvSpPr txBox="1"/>
          <p:nvPr/>
        </p:nvSpPr>
        <p:spPr>
          <a:xfrm>
            <a:off x="7937383" y="3158146"/>
            <a:ext cx="847288" cy="369332"/>
          </a:xfrm>
          <a:prstGeom prst="rect">
            <a:avLst/>
          </a:prstGeom>
          <a:noFill/>
        </p:spPr>
        <p:txBody>
          <a:bodyPr wrap="square" rtlCol="0">
            <a:spAutoFit/>
          </a:bodyPr>
          <a:lstStyle/>
          <a:p>
            <a:r>
              <a:rPr lang="pt-BR" b="1" dirty="0"/>
              <a:t>Libra</a:t>
            </a:r>
          </a:p>
        </p:txBody>
      </p:sp>
      <p:sp>
        <p:nvSpPr>
          <p:cNvPr id="7" name="CaixaDeTexto 6">
            <a:extLst>
              <a:ext uri="{FF2B5EF4-FFF2-40B4-BE49-F238E27FC236}">
                <a16:creationId xmlns:a16="http://schemas.microsoft.com/office/drawing/2014/main" id="{7756845E-F9FE-4F9C-9EE2-0551429027C9}"/>
              </a:ext>
            </a:extLst>
          </p:cNvPr>
          <p:cNvSpPr txBox="1"/>
          <p:nvPr/>
        </p:nvSpPr>
        <p:spPr>
          <a:xfrm>
            <a:off x="5452844" y="1009692"/>
            <a:ext cx="2518095" cy="923330"/>
          </a:xfrm>
          <a:prstGeom prst="rect">
            <a:avLst/>
          </a:prstGeom>
          <a:noFill/>
        </p:spPr>
        <p:txBody>
          <a:bodyPr wrap="square" rtlCol="0">
            <a:spAutoFit/>
          </a:bodyPr>
          <a:lstStyle/>
          <a:p>
            <a:pPr algn="just"/>
            <a:r>
              <a:rPr lang="pt-BR" b="1" dirty="0"/>
              <a:t>Lula, Búzios e Libra têm mais de 30 bilhões de barris recuperáveis.</a:t>
            </a:r>
          </a:p>
        </p:txBody>
      </p:sp>
      <p:sp>
        <p:nvSpPr>
          <p:cNvPr id="8" name="CaixaDeTexto 7">
            <a:extLst>
              <a:ext uri="{FF2B5EF4-FFF2-40B4-BE49-F238E27FC236}">
                <a16:creationId xmlns:a16="http://schemas.microsoft.com/office/drawing/2014/main" id="{036082DD-5FFE-4652-83EE-BBD8A2ED8635}"/>
              </a:ext>
            </a:extLst>
          </p:cNvPr>
          <p:cNvSpPr txBox="1"/>
          <p:nvPr/>
        </p:nvSpPr>
        <p:spPr>
          <a:xfrm>
            <a:off x="3322039" y="5130772"/>
            <a:ext cx="2902591" cy="1200329"/>
          </a:xfrm>
          <a:prstGeom prst="rect">
            <a:avLst/>
          </a:prstGeom>
          <a:noFill/>
        </p:spPr>
        <p:txBody>
          <a:bodyPr wrap="square" rtlCol="0">
            <a:spAutoFit/>
          </a:bodyPr>
          <a:lstStyle/>
          <a:p>
            <a:pPr algn="just"/>
            <a:r>
              <a:rPr lang="pt-BR" b="1" dirty="0"/>
              <a:t>Só o campo de Lula esta produzindo mais de 1 milhão de barris de petróleo equivalente por dia.</a:t>
            </a:r>
          </a:p>
        </p:txBody>
      </p:sp>
      <p:sp>
        <p:nvSpPr>
          <p:cNvPr id="9" name="CaixaDeTexto 8">
            <a:extLst>
              <a:ext uri="{FF2B5EF4-FFF2-40B4-BE49-F238E27FC236}">
                <a16:creationId xmlns:a16="http://schemas.microsoft.com/office/drawing/2014/main" id="{55355530-6CC7-41E9-82F7-0A94E2F5C9B6}"/>
              </a:ext>
            </a:extLst>
          </p:cNvPr>
          <p:cNvSpPr txBox="1"/>
          <p:nvPr/>
        </p:nvSpPr>
        <p:spPr>
          <a:xfrm>
            <a:off x="425042" y="128385"/>
            <a:ext cx="11341915" cy="584775"/>
          </a:xfrm>
          <a:prstGeom prst="rect">
            <a:avLst/>
          </a:prstGeom>
          <a:noFill/>
        </p:spPr>
        <p:txBody>
          <a:bodyPr wrap="square" rtlCol="0">
            <a:spAutoFit/>
          </a:bodyPr>
          <a:lstStyle/>
          <a:p>
            <a:pPr algn="ctr"/>
            <a:r>
              <a:rPr lang="pt-BR" sz="3200" b="1" dirty="0"/>
              <a:t>Campos e blocos no </a:t>
            </a:r>
            <a:r>
              <a:rPr lang="pt-BR" sz="3200" b="1" dirty="0" err="1"/>
              <a:t>Pré</a:t>
            </a:r>
            <a:r>
              <a:rPr lang="pt-BR" sz="3200" b="1" dirty="0"/>
              <a:t>-Sal</a:t>
            </a:r>
            <a:endParaRPr lang="pt-BR" sz="2400" b="1" dirty="0"/>
          </a:p>
        </p:txBody>
      </p:sp>
      <p:sp>
        <p:nvSpPr>
          <p:cNvPr id="10" name="CaixaDeTexto 9">
            <a:extLst>
              <a:ext uri="{FF2B5EF4-FFF2-40B4-BE49-F238E27FC236}">
                <a16:creationId xmlns:a16="http://schemas.microsoft.com/office/drawing/2014/main" id="{A7937EC5-9E3E-40A3-B6A7-3C9E0172DC12}"/>
              </a:ext>
            </a:extLst>
          </p:cNvPr>
          <p:cNvSpPr txBox="1"/>
          <p:nvPr/>
        </p:nvSpPr>
        <p:spPr>
          <a:xfrm>
            <a:off x="9806731" y="6287568"/>
            <a:ext cx="1434518" cy="369332"/>
          </a:xfrm>
          <a:prstGeom prst="rect">
            <a:avLst/>
          </a:prstGeom>
          <a:noFill/>
        </p:spPr>
        <p:txBody>
          <a:bodyPr wrap="square" rtlCol="0">
            <a:spAutoFit/>
          </a:bodyPr>
          <a:lstStyle/>
          <a:p>
            <a:r>
              <a:rPr lang="pt-BR" dirty="0"/>
              <a:t>Fonte: ANP</a:t>
            </a:r>
          </a:p>
        </p:txBody>
      </p:sp>
    </p:spTree>
    <p:extLst>
      <p:ext uri="{BB962C8B-B14F-4D97-AF65-F5344CB8AC3E}">
        <p14:creationId xmlns:p14="http://schemas.microsoft.com/office/powerpoint/2010/main" val="4082488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C3D890F-0D63-434E-B8D1-66B16A3418E1}"/>
              </a:ext>
            </a:extLst>
          </p:cNvPr>
          <p:cNvSpPr txBox="1"/>
          <p:nvPr/>
        </p:nvSpPr>
        <p:spPr>
          <a:xfrm>
            <a:off x="67113" y="68510"/>
            <a:ext cx="12054979" cy="707886"/>
          </a:xfrm>
          <a:prstGeom prst="rect">
            <a:avLst/>
          </a:prstGeom>
          <a:noFill/>
        </p:spPr>
        <p:txBody>
          <a:bodyPr wrap="square" rtlCol="0">
            <a:spAutoFit/>
          </a:bodyPr>
          <a:lstStyle/>
          <a:p>
            <a:pPr algn="ctr"/>
            <a:r>
              <a:rPr lang="pt-BR" sz="4000" b="1" dirty="0"/>
              <a:t>Custo de refino da Petrobrás em 2018</a:t>
            </a:r>
          </a:p>
        </p:txBody>
      </p:sp>
      <p:sp>
        <p:nvSpPr>
          <p:cNvPr id="8" name="Retângulo 7">
            <a:extLst>
              <a:ext uri="{FF2B5EF4-FFF2-40B4-BE49-F238E27FC236}">
                <a16:creationId xmlns:a16="http://schemas.microsoft.com/office/drawing/2014/main" id="{8416FF6A-4EE1-4147-9D62-54A59AF5E834}"/>
              </a:ext>
            </a:extLst>
          </p:cNvPr>
          <p:cNvSpPr/>
          <p:nvPr/>
        </p:nvSpPr>
        <p:spPr>
          <a:xfrm>
            <a:off x="578841" y="2040402"/>
            <a:ext cx="7734648" cy="461665"/>
          </a:xfrm>
          <a:prstGeom prst="rect">
            <a:avLst/>
          </a:prstGeom>
        </p:spPr>
        <p:txBody>
          <a:bodyPr wrap="square">
            <a:spAutoFit/>
          </a:bodyPr>
          <a:lstStyle/>
          <a:p>
            <a:pPr lvl="1" algn="just">
              <a:spcAft>
                <a:spcPts val="1800"/>
              </a:spcAft>
            </a:pPr>
            <a:r>
              <a:rPr lang="pt-BR" sz="2400" b="1" dirty="0"/>
              <a:t>Em</a:t>
            </a:r>
          </a:p>
        </p:txBody>
      </p:sp>
      <p:pic>
        <p:nvPicPr>
          <p:cNvPr id="3" name="Imagem 2">
            <a:extLst>
              <a:ext uri="{FF2B5EF4-FFF2-40B4-BE49-F238E27FC236}">
                <a16:creationId xmlns:a16="http://schemas.microsoft.com/office/drawing/2014/main" id="{8FC84792-9D0D-4F53-917A-292A1BCD9256}"/>
              </a:ext>
            </a:extLst>
          </p:cNvPr>
          <p:cNvPicPr>
            <a:picLocks noChangeAspect="1"/>
          </p:cNvPicPr>
          <p:nvPr/>
        </p:nvPicPr>
        <p:blipFill>
          <a:blip r:embed="rId2"/>
          <a:stretch>
            <a:fillRect/>
          </a:stretch>
        </p:blipFill>
        <p:spPr>
          <a:xfrm>
            <a:off x="922090" y="2956291"/>
            <a:ext cx="10515600" cy="3495675"/>
          </a:xfrm>
          <a:prstGeom prst="rect">
            <a:avLst/>
          </a:prstGeom>
        </p:spPr>
      </p:pic>
      <p:sp>
        <p:nvSpPr>
          <p:cNvPr id="4" name="CaixaDeTexto 3">
            <a:extLst>
              <a:ext uri="{FF2B5EF4-FFF2-40B4-BE49-F238E27FC236}">
                <a16:creationId xmlns:a16="http://schemas.microsoft.com/office/drawing/2014/main" id="{1E38811A-C577-4A2C-86BF-80EFB9311CDE}"/>
              </a:ext>
            </a:extLst>
          </p:cNvPr>
          <p:cNvSpPr txBox="1"/>
          <p:nvPr/>
        </p:nvSpPr>
        <p:spPr>
          <a:xfrm>
            <a:off x="4261607" y="5938461"/>
            <a:ext cx="2063692" cy="338554"/>
          </a:xfrm>
          <a:prstGeom prst="rect">
            <a:avLst/>
          </a:prstGeom>
          <a:noFill/>
        </p:spPr>
        <p:txBody>
          <a:bodyPr wrap="square" rtlCol="0">
            <a:spAutoFit/>
          </a:bodyPr>
          <a:lstStyle/>
          <a:p>
            <a:r>
              <a:rPr lang="pt-BR" sz="1600" b="1" dirty="0">
                <a:latin typeface="Arial" panose="020B0604020202020204" pitchFamily="34" charset="0"/>
                <a:cs typeface="Arial" panose="020B0604020202020204" pitchFamily="34" charset="0"/>
              </a:rPr>
              <a:t>(mil barris por dia)</a:t>
            </a:r>
          </a:p>
        </p:txBody>
      </p:sp>
      <p:pic>
        <p:nvPicPr>
          <p:cNvPr id="7" name="Imagem 6">
            <a:extLst>
              <a:ext uri="{FF2B5EF4-FFF2-40B4-BE49-F238E27FC236}">
                <a16:creationId xmlns:a16="http://schemas.microsoft.com/office/drawing/2014/main" id="{EF9B3F3D-66B1-47E2-8C0D-E748CDB54B14}"/>
              </a:ext>
            </a:extLst>
          </p:cNvPr>
          <p:cNvPicPr>
            <a:picLocks noChangeAspect="1"/>
          </p:cNvPicPr>
          <p:nvPr/>
        </p:nvPicPr>
        <p:blipFill>
          <a:blip r:embed="rId3"/>
          <a:stretch>
            <a:fillRect/>
          </a:stretch>
        </p:blipFill>
        <p:spPr>
          <a:xfrm>
            <a:off x="803464" y="859475"/>
            <a:ext cx="10582275" cy="1838325"/>
          </a:xfrm>
          <a:prstGeom prst="rect">
            <a:avLst/>
          </a:prstGeom>
        </p:spPr>
      </p:pic>
      <p:sp>
        <p:nvSpPr>
          <p:cNvPr id="11" name="Retângulo 10">
            <a:extLst>
              <a:ext uri="{FF2B5EF4-FFF2-40B4-BE49-F238E27FC236}">
                <a16:creationId xmlns:a16="http://schemas.microsoft.com/office/drawing/2014/main" id="{D395C9B8-49E9-48BE-809A-58E7F96F5EFF}"/>
              </a:ext>
            </a:extLst>
          </p:cNvPr>
          <p:cNvSpPr/>
          <p:nvPr/>
        </p:nvSpPr>
        <p:spPr>
          <a:xfrm>
            <a:off x="922090" y="2922735"/>
            <a:ext cx="10347820" cy="5503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899357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325C77A9-A228-4A98-8320-945FB107BCCD}"/>
              </a:ext>
            </a:extLst>
          </p:cNvPr>
          <p:cNvPicPr>
            <a:picLocks noChangeAspect="1"/>
          </p:cNvPicPr>
          <p:nvPr/>
        </p:nvPicPr>
        <p:blipFill>
          <a:blip r:embed="rId2"/>
          <a:stretch>
            <a:fillRect/>
          </a:stretch>
        </p:blipFill>
        <p:spPr>
          <a:xfrm>
            <a:off x="142613" y="138430"/>
            <a:ext cx="11853644" cy="2034306"/>
          </a:xfrm>
          <a:prstGeom prst="rect">
            <a:avLst/>
          </a:prstGeom>
        </p:spPr>
      </p:pic>
      <p:sp>
        <p:nvSpPr>
          <p:cNvPr id="3" name="Retângulo 2">
            <a:extLst>
              <a:ext uri="{FF2B5EF4-FFF2-40B4-BE49-F238E27FC236}">
                <a16:creationId xmlns:a16="http://schemas.microsoft.com/office/drawing/2014/main" id="{C3716E2B-3283-4FDA-A3DB-790DA37568E3}"/>
              </a:ext>
            </a:extLst>
          </p:cNvPr>
          <p:cNvSpPr/>
          <p:nvPr/>
        </p:nvSpPr>
        <p:spPr>
          <a:xfrm>
            <a:off x="272642" y="2458989"/>
            <a:ext cx="11646715" cy="3986219"/>
          </a:xfrm>
          <a:prstGeom prst="rect">
            <a:avLst/>
          </a:prstGeom>
        </p:spPr>
        <p:txBody>
          <a:bodyPr wrap="square">
            <a:spAutoFit/>
          </a:bodyPr>
          <a:lstStyle/>
          <a:p>
            <a:pPr marL="285750" indent="-285750" algn="just">
              <a:lnSpc>
                <a:spcPct val="150000"/>
              </a:lnSpc>
              <a:spcBef>
                <a:spcPts val="600"/>
              </a:spcBef>
              <a:spcAft>
                <a:spcPts val="600"/>
              </a:spcAft>
              <a:buFont typeface="Wingdings" panose="05000000000000000000" pitchFamily="2" charset="2"/>
              <a:buChar char="ü"/>
            </a:pPr>
            <a:r>
              <a:rPr lang="pt-BR" sz="1600" b="1" dirty="0">
                <a:effectLst/>
                <a:latin typeface="Arial" panose="020B0604020202020204" pitchFamily="34" charset="0"/>
                <a:ea typeface="Calibri" panose="020F0502020204030204" pitchFamily="34" charset="0"/>
                <a:cs typeface="Arial" panose="020B0604020202020204" pitchFamily="34" charset="0"/>
              </a:rPr>
              <a:t>Em 2018, a </a:t>
            </a:r>
            <a:r>
              <a:rPr lang="pt-BR"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receita </a:t>
            </a:r>
            <a:r>
              <a:rPr lang="pt-BR" sz="1600" b="1" dirty="0">
                <a:effectLst/>
                <a:latin typeface="Arial" panose="020B0604020202020204" pitchFamily="34" charset="0"/>
                <a:ea typeface="Calibri" panose="020F0502020204030204" pitchFamily="34" charset="0"/>
                <a:cs typeface="Arial" panose="020B0604020202020204" pitchFamily="34" charset="0"/>
              </a:rPr>
              <a:t>de serviços da TAG foi de </a:t>
            </a:r>
            <a:r>
              <a:rPr lang="pt-BR"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R$ 4,943 bilhões </a:t>
            </a:r>
            <a:r>
              <a:rPr lang="pt-BR" sz="1600" b="1" dirty="0">
                <a:effectLst/>
                <a:latin typeface="Arial" panose="020B0604020202020204" pitchFamily="34" charset="0"/>
                <a:ea typeface="Calibri" panose="020F0502020204030204" pitchFamily="34" charset="0"/>
                <a:cs typeface="Arial" panose="020B0604020202020204" pitchFamily="34" charset="0"/>
              </a:rPr>
              <a:t>e o </a:t>
            </a:r>
            <a:r>
              <a:rPr lang="pt-BR"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custo dos serviços prestados </a:t>
            </a:r>
            <a:r>
              <a:rPr lang="pt-BR" sz="1600" b="1" dirty="0">
                <a:effectLst/>
                <a:latin typeface="Arial" panose="020B0604020202020204" pitchFamily="34" charset="0"/>
                <a:ea typeface="Calibri" panose="020F0502020204030204" pitchFamily="34" charset="0"/>
                <a:cs typeface="Arial" panose="020B0604020202020204" pitchFamily="34" charset="0"/>
              </a:rPr>
              <a:t>(</a:t>
            </a:r>
            <a:r>
              <a:rPr lang="pt-BR" sz="1600" b="1" dirty="0" err="1">
                <a:effectLst/>
                <a:latin typeface="Arial" panose="020B0604020202020204" pitchFamily="34" charset="0"/>
                <a:ea typeface="Calibri" panose="020F0502020204030204" pitchFamily="34" charset="0"/>
                <a:cs typeface="Arial" panose="020B0604020202020204" pitchFamily="34" charset="0"/>
              </a:rPr>
              <a:t>Transpetro</a:t>
            </a:r>
            <a:r>
              <a:rPr lang="pt-BR" sz="1600" b="1" dirty="0">
                <a:effectLst/>
                <a:latin typeface="Arial" panose="020B0604020202020204" pitchFamily="34" charset="0"/>
                <a:ea typeface="Calibri" panose="020F0502020204030204" pitchFamily="34" charset="0"/>
                <a:cs typeface="Arial" panose="020B0604020202020204" pitchFamily="34" charset="0"/>
              </a:rPr>
              <a:t>) foi de </a:t>
            </a:r>
            <a:r>
              <a:rPr lang="pt-BR"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apenas R$ 1,098 bilhão</a:t>
            </a:r>
            <a:r>
              <a:rPr lang="pt-BR" sz="1600" b="1" dirty="0">
                <a:effectLst/>
                <a:latin typeface="Arial" panose="020B0604020202020204" pitchFamily="34" charset="0"/>
                <a:ea typeface="Calibri" panose="020F0502020204030204" pitchFamily="34" charset="0"/>
                <a:cs typeface="Arial" panose="020B0604020202020204" pitchFamily="34" charset="0"/>
              </a:rPr>
              <a:t>. </a:t>
            </a:r>
            <a:r>
              <a:rPr lang="pt-BR" sz="1600" b="1" dirty="0">
                <a:latin typeface="Arial" panose="020B0604020202020204" pitchFamily="34" charset="0"/>
                <a:ea typeface="Calibri" panose="020F0502020204030204" pitchFamily="34" charset="0"/>
                <a:cs typeface="Arial" panose="020B0604020202020204" pitchFamily="34" charset="0"/>
              </a:rPr>
              <a:t>Em 2017, a receita foi de R$ 4,590 bilhões e o custo apenas R$ 929 milhões.</a:t>
            </a:r>
            <a:endParaRPr lang="pt-BR" sz="1600" b="1"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Bef>
                <a:spcPts val="600"/>
              </a:spcBef>
              <a:spcAft>
                <a:spcPts val="600"/>
              </a:spcAft>
              <a:buFont typeface="Wingdings" panose="05000000000000000000" pitchFamily="2" charset="2"/>
              <a:buChar char="ü"/>
            </a:pPr>
            <a:r>
              <a:rPr lang="pt-BR" sz="1600" b="1" dirty="0">
                <a:effectLst/>
                <a:latin typeface="Arial" panose="020B0604020202020204" pitchFamily="34" charset="0"/>
                <a:ea typeface="Calibri" panose="020F0502020204030204" pitchFamily="34" charset="0"/>
                <a:cs typeface="Arial" panose="020B0604020202020204" pitchFamily="34" charset="0"/>
              </a:rPr>
              <a:t>Como a ANP permite uma diferença tão grande entre as receitas e os custos de um monopólio natural?</a:t>
            </a:r>
          </a:p>
          <a:p>
            <a:pPr marL="285750" indent="-285750" algn="just">
              <a:lnSpc>
                <a:spcPct val="150000"/>
              </a:lnSpc>
              <a:spcBef>
                <a:spcPts val="600"/>
              </a:spcBef>
              <a:spcAft>
                <a:spcPts val="600"/>
              </a:spcAft>
              <a:buFont typeface="Wingdings" panose="05000000000000000000" pitchFamily="2" charset="2"/>
              <a:buChar char="ü"/>
            </a:pPr>
            <a:r>
              <a:rPr lang="pt-BR" sz="1600" b="1" dirty="0">
                <a:effectLst/>
                <a:latin typeface="Arial" panose="020B0604020202020204" pitchFamily="34" charset="0"/>
                <a:ea typeface="Calibri" panose="020F0502020204030204" pitchFamily="34" charset="0"/>
                <a:cs typeface="Arial" panose="020B0604020202020204" pitchFamily="34" charset="0"/>
              </a:rPr>
              <a:t>Os compradores vão ter que recuperar os US$ 8,6 bilhões investidos mais os encargos financeiros referentes ao empréstimo de R$ 22 bilhões nas tarifas cobradas.</a:t>
            </a:r>
            <a:endParaRPr lang="pt-BR" sz="16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Bef>
                <a:spcPts val="600"/>
              </a:spcBef>
              <a:spcAft>
                <a:spcPts val="600"/>
              </a:spcAft>
              <a:buFont typeface="Wingdings" panose="05000000000000000000" pitchFamily="2" charset="2"/>
              <a:buChar char="ü"/>
            </a:pPr>
            <a:r>
              <a:rPr lang="pt-BR" sz="1600" b="1" dirty="0">
                <a:latin typeface="Arial" panose="020B0604020202020204" pitchFamily="34" charset="0"/>
                <a:cs typeface="Arial" panose="020B0604020202020204" pitchFamily="34" charset="0"/>
              </a:rPr>
              <a:t>As receitas são asseguradas por contratos </a:t>
            </a:r>
            <a:r>
              <a:rPr lang="pt-BR" sz="1600" b="1" i="1" dirty="0" err="1">
                <a:latin typeface="Arial" panose="020B0604020202020204" pitchFamily="34" charset="0"/>
                <a:cs typeface="Arial" panose="020B0604020202020204" pitchFamily="34" charset="0"/>
              </a:rPr>
              <a:t>ship</a:t>
            </a:r>
            <a:r>
              <a:rPr lang="pt-BR" sz="1600" b="1" i="1" dirty="0">
                <a:latin typeface="Arial" panose="020B0604020202020204" pitchFamily="34" charset="0"/>
                <a:cs typeface="Arial" panose="020B0604020202020204" pitchFamily="34" charset="0"/>
              </a:rPr>
              <a:t> </a:t>
            </a:r>
            <a:r>
              <a:rPr lang="pt-BR" sz="1600" b="1" i="1" dirty="0" err="1">
                <a:latin typeface="Arial" panose="020B0604020202020204" pitchFamily="34" charset="0"/>
                <a:cs typeface="Arial" panose="020B0604020202020204" pitchFamily="34" charset="0"/>
              </a:rPr>
              <a:t>or</a:t>
            </a:r>
            <a:r>
              <a:rPr lang="pt-BR" sz="1600" b="1" i="1" dirty="0">
                <a:latin typeface="Arial" panose="020B0604020202020204" pitchFamily="34" charset="0"/>
                <a:cs typeface="Arial" panose="020B0604020202020204" pitchFamily="34" charset="0"/>
              </a:rPr>
              <a:t> </a:t>
            </a:r>
            <a:r>
              <a:rPr lang="pt-BR" sz="1600" b="1" i="1" dirty="0" err="1">
                <a:latin typeface="Arial" panose="020B0604020202020204" pitchFamily="34" charset="0"/>
                <a:cs typeface="Arial" panose="020B0604020202020204" pitchFamily="34" charset="0"/>
              </a:rPr>
              <a:t>pay</a:t>
            </a:r>
            <a:r>
              <a:rPr lang="pt-BR" sz="1600" b="1" dirty="0">
                <a:latin typeface="Arial" panose="020B0604020202020204" pitchFamily="34" charset="0"/>
                <a:cs typeface="Arial" panose="020B0604020202020204" pitchFamily="34" charset="0"/>
              </a:rPr>
              <a:t>, na qual a carregadora, que será principalmente a própria Petrobrás, obriga-se a pagar pela capacidade de transporte contratada, independentemente do volume transportado. </a:t>
            </a:r>
          </a:p>
          <a:p>
            <a:pPr marL="285750" indent="-285750" algn="just">
              <a:lnSpc>
                <a:spcPct val="150000"/>
              </a:lnSpc>
              <a:spcBef>
                <a:spcPts val="600"/>
              </a:spcBef>
              <a:spcAft>
                <a:spcPts val="600"/>
              </a:spcAft>
              <a:buFont typeface="Wingdings" panose="05000000000000000000" pitchFamily="2" charset="2"/>
              <a:buChar char="ü"/>
            </a:pPr>
            <a:r>
              <a:rPr lang="pt-BR" sz="1600" b="1" dirty="0">
                <a:latin typeface="Arial" panose="020B0604020202020204" pitchFamily="34" charset="0"/>
                <a:cs typeface="Arial" panose="020B0604020202020204" pitchFamily="34" charset="0"/>
              </a:rPr>
              <a:t>Capitalismo sem risco arcado pela sociedade brasileira.</a:t>
            </a:r>
          </a:p>
        </p:txBody>
      </p:sp>
    </p:spTree>
    <p:extLst>
      <p:ext uri="{BB962C8B-B14F-4D97-AF65-F5344CB8AC3E}">
        <p14:creationId xmlns:p14="http://schemas.microsoft.com/office/powerpoint/2010/main" val="1343633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1F35A25-8908-417F-B055-9263AD0FF687}"/>
              </a:ext>
            </a:extLst>
          </p:cNvPr>
          <p:cNvSpPr/>
          <p:nvPr/>
        </p:nvSpPr>
        <p:spPr>
          <a:xfrm>
            <a:off x="357930" y="482407"/>
            <a:ext cx="11476139" cy="6158737"/>
          </a:xfrm>
          <a:prstGeom prst="rect">
            <a:avLst/>
          </a:prstGeom>
        </p:spPr>
        <p:txBody>
          <a:bodyPr wrap="square">
            <a:spAutoFit/>
          </a:bodyPr>
          <a:lstStyle/>
          <a:p>
            <a:pPr marL="285750" indent="-285750" algn="just">
              <a:lnSpc>
                <a:spcPct val="150000"/>
              </a:lnSpc>
              <a:spcBef>
                <a:spcPts val="1200"/>
              </a:spcBef>
              <a:spcAft>
                <a:spcPts val="1800"/>
              </a:spcAft>
              <a:buFont typeface="Wingdings" panose="05000000000000000000" pitchFamily="2" charset="2"/>
              <a:buChar char="ü"/>
            </a:pPr>
            <a:r>
              <a:rPr lang="pt-BR" b="1" dirty="0">
                <a:latin typeface="Arial" panose="020B0604020202020204" pitchFamily="34" charset="0"/>
                <a:ea typeface="Calibri" panose="020F0502020204030204" pitchFamily="34" charset="0"/>
                <a:cs typeface="Times New Roman" panose="02020603050405020304" pitchFamily="18" charset="0"/>
              </a:rPr>
              <a:t>A administração da Petrobrás pode criar ou extinguir subsidiárias para o estrito cumprimento de atividades de seu objeto social, para a descentralização das atividades. </a:t>
            </a:r>
          </a:p>
          <a:p>
            <a:pPr marL="285750" indent="-285750" algn="just">
              <a:lnSpc>
                <a:spcPct val="150000"/>
              </a:lnSpc>
              <a:spcBef>
                <a:spcPts val="1200"/>
              </a:spcBef>
              <a:spcAft>
                <a:spcPts val="1800"/>
              </a:spcAft>
              <a:buFont typeface="Wingdings" panose="05000000000000000000" pitchFamily="2" charset="2"/>
              <a:buChar char="ü"/>
            </a:pPr>
            <a:r>
              <a:rPr lang="pt-BR" b="1" dirty="0">
                <a:latin typeface="Arial" panose="020B0604020202020204" pitchFamily="34" charset="0"/>
                <a:ea typeface="Calibri" panose="020F0502020204030204" pitchFamily="34" charset="0"/>
                <a:cs typeface="Times New Roman" panose="02020603050405020304" pitchFamily="18" charset="0"/>
              </a:rPr>
              <a:t>Não pode, contudo, alienar o controle acionário dessas subsidiárias, pois o legislador considera que as atividades da Petrobrás, ainda que exercidas por subsidiárias, por mera decisão administrativa de descentralização das atividades, atendem às condições exigidas pela Constituição Federal: relevante interesse coletivo. </a:t>
            </a:r>
          </a:p>
          <a:p>
            <a:pPr marL="285750" indent="-285750" algn="just">
              <a:lnSpc>
                <a:spcPct val="150000"/>
              </a:lnSpc>
              <a:spcBef>
                <a:spcPts val="1200"/>
              </a:spcBef>
              <a:spcAft>
                <a:spcPts val="1800"/>
              </a:spcAft>
              <a:buFont typeface="Wingdings" panose="05000000000000000000" pitchFamily="2" charset="2"/>
              <a:buChar char="ü"/>
            </a:pPr>
            <a:r>
              <a:rPr lang="pt-BR" b="1" dirty="0">
                <a:latin typeface="Arial" panose="020B0604020202020204" pitchFamily="34" charset="0"/>
                <a:ea typeface="Calibri" panose="020F0502020204030204" pitchFamily="34" charset="0"/>
                <a:cs typeface="Times New Roman" panose="02020603050405020304" pitchFamily="18" charset="0"/>
              </a:rPr>
              <a:t>Desse modo, a extinção de subsidiária por decisão administrativa tem que gerar o retorno dos ativos e das atividades , como as de refino e transporte de petróleo e gás natural, à controladora.</a:t>
            </a:r>
          </a:p>
          <a:p>
            <a:pPr marL="285750" indent="-285750" algn="just">
              <a:lnSpc>
                <a:spcPct val="150000"/>
              </a:lnSpc>
              <a:spcBef>
                <a:spcPts val="1200"/>
              </a:spcBef>
              <a:spcAft>
                <a:spcPts val="1800"/>
              </a:spcAft>
              <a:buFont typeface="Wingdings" panose="05000000000000000000" pitchFamily="2" charset="2"/>
              <a:buChar char="ü"/>
            </a:pPr>
            <a:r>
              <a:rPr lang="pt-BR" b="1" dirty="0">
                <a:effectLst/>
                <a:latin typeface="Arial" panose="020B0604020202020204" pitchFamily="34" charset="0"/>
                <a:ea typeface="Calibri" panose="020F0502020204030204" pitchFamily="34" charset="0"/>
                <a:cs typeface="Times New Roman" panose="02020603050405020304" pitchFamily="18" charset="0"/>
              </a:rPr>
              <a:t>Fica evidente, então, que os “teasers” da vendas das refinarias, dutos e terminais são uma fraude à licitação</a:t>
            </a:r>
            <a:r>
              <a:rPr lang="pt-BR" b="1" dirty="0">
                <a:latin typeface="Arial" panose="020B0604020202020204" pitchFamily="34" charset="0"/>
                <a:ea typeface="Calibri" panose="020F0502020204030204" pitchFamily="34" charset="0"/>
                <a:cs typeface="Times New Roman" panose="02020603050405020304" pitchFamily="18" charset="0"/>
              </a:rPr>
              <a:t>, às leis e à Constituição Federal.</a:t>
            </a:r>
          </a:p>
          <a:p>
            <a:pPr marL="285750" indent="-285750" algn="just">
              <a:lnSpc>
                <a:spcPct val="150000"/>
              </a:lnSpc>
              <a:spcBef>
                <a:spcPts val="1200"/>
              </a:spcBef>
              <a:spcAft>
                <a:spcPts val="1800"/>
              </a:spcAft>
              <a:buFont typeface="Wingdings" panose="05000000000000000000" pitchFamily="2" charset="2"/>
              <a:buChar char="ü"/>
            </a:pPr>
            <a:r>
              <a:rPr lang="pt-BR" b="1" dirty="0">
                <a:effectLst/>
                <a:latin typeface="Arial" panose="020B0604020202020204" pitchFamily="34" charset="0"/>
                <a:ea typeface="Calibri" panose="020F0502020204030204" pitchFamily="34" charset="0"/>
                <a:cs typeface="Times New Roman" panose="02020603050405020304" pitchFamily="18" charset="0"/>
              </a:rPr>
              <a:t>Evidente, ainda,</a:t>
            </a:r>
            <a:r>
              <a:rPr lang="pt-BR" b="1" dirty="0">
                <a:latin typeface="Arial" panose="020B0604020202020204" pitchFamily="34" charset="0"/>
                <a:ea typeface="Calibri" panose="020F0502020204030204" pitchFamily="34" charset="0"/>
                <a:cs typeface="Times New Roman" panose="02020603050405020304" pitchFamily="18" charset="0"/>
              </a:rPr>
              <a:t> que a venda da TAG foi uma fraude.</a:t>
            </a:r>
            <a:endParaRPr lang="pt-BR"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9889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F6775AEC-9316-4C0A-8AB7-78A59DDB5EDE}"/>
              </a:ext>
            </a:extLst>
          </p:cNvPr>
          <p:cNvPicPr>
            <a:picLocks noChangeAspect="1"/>
          </p:cNvPicPr>
          <p:nvPr/>
        </p:nvPicPr>
        <p:blipFill>
          <a:blip r:embed="rId2"/>
          <a:stretch>
            <a:fillRect/>
          </a:stretch>
        </p:blipFill>
        <p:spPr>
          <a:xfrm>
            <a:off x="1263592" y="1903776"/>
            <a:ext cx="6538169" cy="2480485"/>
          </a:xfrm>
          <a:prstGeom prst="rect">
            <a:avLst/>
          </a:prstGeom>
        </p:spPr>
      </p:pic>
      <p:sp>
        <p:nvSpPr>
          <p:cNvPr id="8" name="Retângulo 7">
            <a:extLst>
              <a:ext uri="{FF2B5EF4-FFF2-40B4-BE49-F238E27FC236}">
                <a16:creationId xmlns:a16="http://schemas.microsoft.com/office/drawing/2014/main" id="{8416FF6A-4EE1-4147-9D62-54A59AF5E834}"/>
              </a:ext>
            </a:extLst>
          </p:cNvPr>
          <p:cNvSpPr/>
          <p:nvPr/>
        </p:nvSpPr>
        <p:spPr>
          <a:xfrm>
            <a:off x="0" y="4600792"/>
            <a:ext cx="7734648" cy="1938992"/>
          </a:xfrm>
          <a:prstGeom prst="rect">
            <a:avLst/>
          </a:prstGeom>
        </p:spPr>
        <p:txBody>
          <a:bodyPr wrap="square">
            <a:spAutoFit/>
          </a:bodyPr>
          <a:lstStyle/>
          <a:p>
            <a:pPr lvl="1" algn="just">
              <a:spcAft>
                <a:spcPts val="1800"/>
              </a:spcAft>
            </a:pPr>
            <a:r>
              <a:rPr lang="pt-BR" sz="2400" b="1" dirty="0"/>
              <a:t>Em 2018, a Petrobrás produziu, no Brasil, 834,9 milhões de óleo equivalente. Como o custo dos produtos e serviços vendidos foi de US$ 28,968 bilhões, o </a:t>
            </a:r>
            <a:r>
              <a:rPr lang="pt-BR" sz="2400" b="1" dirty="0">
                <a:solidFill>
                  <a:srgbClr val="FF0000"/>
                </a:solidFill>
              </a:rPr>
              <a:t>custo dos produtos e serviços vendidos foi de US$ 34,696 por barril</a:t>
            </a:r>
            <a:r>
              <a:rPr lang="pt-BR" sz="2400" b="1" dirty="0"/>
              <a:t>.</a:t>
            </a:r>
          </a:p>
        </p:txBody>
      </p:sp>
      <p:pic>
        <p:nvPicPr>
          <p:cNvPr id="9" name="Imagem 8">
            <a:extLst>
              <a:ext uri="{FF2B5EF4-FFF2-40B4-BE49-F238E27FC236}">
                <a16:creationId xmlns:a16="http://schemas.microsoft.com/office/drawing/2014/main" id="{8B32FC0F-0B54-4391-BE0E-AFBE7CE25C4C}"/>
              </a:ext>
            </a:extLst>
          </p:cNvPr>
          <p:cNvPicPr>
            <a:picLocks noChangeAspect="1"/>
          </p:cNvPicPr>
          <p:nvPr/>
        </p:nvPicPr>
        <p:blipFill>
          <a:blip r:embed="rId3"/>
          <a:stretch>
            <a:fillRect/>
          </a:stretch>
        </p:blipFill>
        <p:spPr>
          <a:xfrm>
            <a:off x="7965215" y="1908116"/>
            <a:ext cx="3383692" cy="3985237"/>
          </a:xfrm>
          <a:prstGeom prst="rect">
            <a:avLst/>
          </a:prstGeom>
        </p:spPr>
      </p:pic>
      <p:sp>
        <p:nvSpPr>
          <p:cNvPr id="11" name="Retângulo 10">
            <a:extLst>
              <a:ext uri="{FF2B5EF4-FFF2-40B4-BE49-F238E27FC236}">
                <a16:creationId xmlns:a16="http://schemas.microsoft.com/office/drawing/2014/main" id="{3D432771-A02D-4D8C-9BE9-62607A777484}"/>
              </a:ext>
            </a:extLst>
          </p:cNvPr>
          <p:cNvSpPr/>
          <p:nvPr/>
        </p:nvSpPr>
        <p:spPr>
          <a:xfrm>
            <a:off x="7965213" y="5570288"/>
            <a:ext cx="3383693" cy="1461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4123B217-0442-4B2F-A035-7C051E42BAAB}"/>
              </a:ext>
            </a:extLst>
          </p:cNvPr>
          <p:cNvSpPr txBox="1"/>
          <p:nvPr/>
        </p:nvSpPr>
        <p:spPr>
          <a:xfrm>
            <a:off x="241708" y="755671"/>
            <a:ext cx="12054979" cy="707886"/>
          </a:xfrm>
          <a:prstGeom prst="rect">
            <a:avLst/>
          </a:prstGeom>
          <a:noFill/>
        </p:spPr>
        <p:txBody>
          <a:bodyPr wrap="square" rtlCol="0">
            <a:spAutoFit/>
          </a:bodyPr>
          <a:lstStyle/>
          <a:p>
            <a:pPr algn="ctr"/>
            <a:r>
              <a:rPr lang="pt-BR" sz="4000" b="1" dirty="0"/>
              <a:t>Custo de produção da Petrobrás em 2018</a:t>
            </a:r>
          </a:p>
        </p:txBody>
      </p:sp>
    </p:spTree>
    <p:extLst>
      <p:ext uri="{BB962C8B-B14F-4D97-AF65-F5344CB8AC3E}">
        <p14:creationId xmlns:p14="http://schemas.microsoft.com/office/powerpoint/2010/main" val="178334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4AA4AAD-C7EC-49D2-A34A-86BEA696E250}"/>
              </a:ext>
            </a:extLst>
          </p:cNvPr>
          <p:cNvSpPr/>
          <p:nvPr/>
        </p:nvSpPr>
        <p:spPr>
          <a:xfrm>
            <a:off x="202770" y="1246045"/>
            <a:ext cx="11785097" cy="5478423"/>
          </a:xfrm>
          <a:prstGeom prst="rect">
            <a:avLst/>
          </a:prstGeom>
        </p:spPr>
        <p:txBody>
          <a:bodyPr wrap="square">
            <a:spAutoFit/>
          </a:bodyPr>
          <a:lstStyle/>
          <a:p>
            <a:pPr marL="457200" indent="-457200" algn="just">
              <a:spcAft>
                <a:spcPts val="1800"/>
              </a:spcAft>
              <a:buFont typeface="Wingdings" panose="05000000000000000000" pitchFamily="2" charset="2"/>
              <a:buChar char="ü"/>
            </a:pPr>
            <a:r>
              <a:rPr lang="pt-BR" sz="2000" b="1" dirty="0"/>
              <a:t>O Brasil, com a descoberta da província petrolífera do </a:t>
            </a:r>
            <a:r>
              <a:rPr lang="pt-BR" sz="2000" b="1" dirty="0" err="1"/>
              <a:t>Pré</a:t>
            </a:r>
            <a:r>
              <a:rPr lang="pt-BR" sz="2000" b="1" dirty="0"/>
              <a:t>-Sal, tem oportunidade de se tornar autossuficiente tanto em petróleo quanto em derivados. O custo de extração da Petrobrás nessa província já é inferior a US$ 7 por barril. O preço mínimo do petróleo para viabilização dos projetos do </a:t>
            </a:r>
            <a:r>
              <a:rPr lang="pt-BR" sz="2000" b="1" dirty="0" err="1"/>
              <a:t>Pré</a:t>
            </a:r>
            <a:r>
              <a:rPr lang="pt-BR" sz="2000" b="1" dirty="0"/>
              <a:t>-Sal (</a:t>
            </a:r>
            <a:r>
              <a:rPr lang="pt-BR" sz="2000" b="1" dirty="0" err="1">
                <a:solidFill>
                  <a:srgbClr val="FF0000"/>
                </a:solidFill>
              </a:rPr>
              <a:t>breakeven</a:t>
            </a:r>
            <a:r>
              <a:rPr lang="pt-BR" sz="2000" b="1" dirty="0"/>
              <a:t> ou preço de equilíbrio), que era de US$ 43 por barril no portfólio da estatal, já é </a:t>
            </a:r>
            <a:r>
              <a:rPr lang="pt-BR" sz="2000" b="1" dirty="0">
                <a:solidFill>
                  <a:srgbClr val="FF0000"/>
                </a:solidFill>
              </a:rPr>
              <a:t>inferior a US$ 30 por barril </a:t>
            </a:r>
            <a:r>
              <a:rPr lang="pt-BR" sz="2000" b="1" dirty="0"/>
              <a:t>[1]. Quando se considera o custo médio total de produção de todos os campos situados na plataforma continental brasileira, de forma a remunerar todos os agentes econômicos envolvidos na atividade, chega-se ao preço de equilíbrio de US$ 40 por barril.</a:t>
            </a:r>
          </a:p>
          <a:p>
            <a:pPr marL="457200" indent="-457200" algn="just">
              <a:spcAft>
                <a:spcPts val="1800"/>
              </a:spcAft>
              <a:buFont typeface="Wingdings" panose="05000000000000000000" pitchFamily="2" charset="2"/>
              <a:buChar char="ü"/>
            </a:pPr>
            <a:r>
              <a:rPr lang="pt-BR" sz="2000" b="1" dirty="0"/>
              <a:t>O custo total de produção somado ao </a:t>
            </a:r>
            <a:r>
              <a:rPr lang="pt-BR" sz="2000" b="1" dirty="0">
                <a:solidFill>
                  <a:srgbClr val="FF0000"/>
                </a:solidFill>
              </a:rPr>
              <a:t>custo médio de refino </a:t>
            </a:r>
            <a:r>
              <a:rPr lang="pt-BR" sz="2000" b="1" dirty="0"/>
              <a:t>(fixo e variável), de US$ 4 por barril, valor conservador em relação ao custo informado de </a:t>
            </a:r>
            <a:r>
              <a:rPr lang="pt-BR" sz="2000" b="1" dirty="0">
                <a:solidFill>
                  <a:srgbClr val="FF0000"/>
                </a:solidFill>
              </a:rPr>
              <a:t>US$ 2,5 por barril </a:t>
            </a:r>
            <a:r>
              <a:rPr lang="pt-BR" sz="2000" b="1" dirty="0"/>
              <a:t>[2], totaliza US$ 44 por barril. Utilizando-se uma taxa de câmbio de R$ 4,0 por Dólar dos Estados Unidos (US$) e considerando-se que um barril tem 158,98 litros, o </a:t>
            </a:r>
            <a:r>
              <a:rPr lang="pt-BR" sz="2000" b="1" dirty="0">
                <a:solidFill>
                  <a:srgbClr val="FF0000"/>
                </a:solidFill>
              </a:rPr>
              <a:t>custo médio de produção do óleo diesel</a:t>
            </a:r>
            <a:r>
              <a:rPr lang="pt-BR" sz="2000" b="1" dirty="0"/>
              <a:t>, por exemplo, é de </a:t>
            </a:r>
            <a:r>
              <a:rPr lang="pt-BR" sz="2000" b="1" dirty="0">
                <a:solidFill>
                  <a:srgbClr val="FF0000"/>
                </a:solidFill>
              </a:rPr>
              <a:t>R$ 1,11 </a:t>
            </a:r>
            <a:r>
              <a:rPr lang="pt-BR" sz="2000" b="1" dirty="0"/>
              <a:t>por litro.</a:t>
            </a:r>
          </a:p>
          <a:p>
            <a:pPr marL="457200" indent="-457200" algn="just">
              <a:spcAft>
                <a:spcPts val="1800"/>
              </a:spcAft>
              <a:buFont typeface="Wingdings" panose="05000000000000000000" pitchFamily="2" charset="2"/>
              <a:buChar char="ü"/>
            </a:pPr>
            <a:r>
              <a:rPr lang="pt-BR" sz="2000" b="1" dirty="0"/>
              <a:t>Assim sendo, não é razoável que a Petrobrás pratique a política de preço de paridade de importação [3], que faz com que a estatal venda para as distribuidoras um litro de óleo diesel S10 por R$ 2,32, em média e a título de exemplo, no dia 15 de maio de 2019 [4]. Esse valor representa uma </a:t>
            </a:r>
            <a:r>
              <a:rPr lang="pt-BR" sz="2000" b="1" dirty="0">
                <a:solidFill>
                  <a:srgbClr val="FF0000"/>
                </a:solidFill>
              </a:rPr>
              <a:t>margem de lucro operacional bruto de 109%</a:t>
            </a:r>
            <a:r>
              <a:rPr lang="pt-BR" sz="2000" b="1" dirty="0"/>
              <a:t>.</a:t>
            </a:r>
          </a:p>
        </p:txBody>
      </p:sp>
      <p:sp>
        <p:nvSpPr>
          <p:cNvPr id="3" name="CaixaDeTexto 2">
            <a:extLst>
              <a:ext uri="{FF2B5EF4-FFF2-40B4-BE49-F238E27FC236}">
                <a16:creationId xmlns:a16="http://schemas.microsoft.com/office/drawing/2014/main" id="{B39A8B32-9FDA-40A9-B143-E81E2F9178A5}"/>
              </a:ext>
            </a:extLst>
          </p:cNvPr>
          <p:cNvSpPr txBox="1"/>
          <p:nvPr/>
        </p:nvSpPr>
        <p:spPr>
          <a:xfrm>
            <a:off x="100668" y="67811"/>
            <a:ext cx="11996257" cy="707886"/>
          </a:xfrm>
          <a:prstGeom prst="rect">
            <a:avLst/>
          </a:prstGeom>
          <a:noFill/>
        </p:spPr>
        <p:txBody>
          <a:bodyPr wrap="square" rtlCol="0">
            <a:spAutoFit/>
          </a:bodyPr>
          <a:lstStyle/>
          <a:p>
            <a:pPr algn="ctr"/>
            <a:r>
              <a:rPr lang="pt-BR" sz="4000" b="1" dirty="0"/>
              <a:t>Margem de lucro operacional bruto de 109%</a:t>
            </a:r>
          </a:p>
        </p:txBody>
      </p:sp>
    </p:spTree>
    <p:extLst>
      <p:ext uri="{BB962C8B-B14F-4D97-AF65-F5344CB8AC3E}">
        <p14:creationId xmlns:p14="http://schemas.microsoft.com/office/powerpoint/2010/main" val="1437040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646C9B3F-BA59-4441-9A2D-75AF8444E801}"/>
              </a:ext>
            </a:extLst>
          </p:cNvPr>
          <p:cNvSpPr/>
          <p:nvPr/>
        </p:nvSpPr>
        <p:spPr>
          <a:xfrm>
            <a:off x="1513518" y="5839414"/>
            <a:ext cx="10587920" cy="646331"/>
          </a:xfrm>
          <a:prstGeom prst="rect">
            <a:avLst/>
          </a:prstGeom>
        </p:spPr>
        <p:txBody>
          <a:bodyPr wrap="square">
            <a:spAutoFit/>
          </a:bodyPr>
          <a:lstStyle/>
          <a:p>
            <a:r>
              <a:rPr lang="pt-BR" dirty="0" err="1">
                <a:latin typeface="Calibri" panose="020F0502020204030204" pitchFamily="34" charset="0"/>
                <a:ea typeface="Calibri" panose="020F0502020204030204" pitchFamily="34" charset="0"/>
                <a:cs typeface="Arial" panose="020B0604020202020204" pitchFamily="34" charset="0"/>
              </a:rPr>
              <a:t>Obs</a:t>
            </a:r>
            <a:r>
              <a:rPr lang="pt-BR" dirty="0">
                <a:latin typeface="Calibri" panose="020F0502020204030204" pitchFamily="34" charset="0"/>
                <a:ea typeface="Calibri" panose="020F0502020204030204" pitchFamily="34" charset="0"/>
                <a:cs typeface="Arial" panose="020B0604020202020204" pitchFamily="34" charset="0"/>
              </a:rPr>
              <a:t>: Valor do barril a US$ 65, taxa de câmbio de 3,9 Reais por Dólar e venda das refinarias por US$ 20 bilhões.</a:t>
            </a:r>
          </a:p>
          <a:p>
            <a:r>
              <a:rPr lang="pt-BR" b="1" dirty="0">
                <a:solidFill>
                  <a:srgbClr val="FF0000"/>
                </a:solidFill>
                <a:latin typeface="Calibri" panose="020F0502020204030204" pitchFamily="34" charset="0"/>
                <a:ea typeface="Calibri" panose="020F0502020204030204" pitchFamily="34" charset="0"/>
                <a:cs typeface="Arial" panose="020B0604020202020204" pitchFamily="34" charset="0"/>
              </a:rPr>
              <a:t>Haverá um aumento de 66,8% no custo dos derivados. </a:t>
            </a:r>
            <a:endParaRPr lang="pt-BR" b="1" dirty="0">
              <a:solidFill>
                <a:srgbClr val="FF0000"/>
              </a:solidFill>
            </a:endParaRPr>
          </a:p>
        </p:txBody>
      </p:sp>
      <p:sp>
        <p:nvSpPr>
          <p:cNvPr id="11" name="Rectangle 3">
            <a:extLst>
              <a:ext uri="{FF2B5EF4-FFF2-40B4-BE49-F238E27FC236}">
                <a16:creationId xmlns:a16="http://schemas.microsoft.com/office/drawing/2014/main" id="{1ABDFD20-22C9-4652-B895-82E0FEC2C945}"/>
              </a:ext>
            </a:extLst>
          </p:cNvPr>
          <p:cNvSpPr>
            <a:spLocks noChangeArrowheads="1"/>
          </p:cNvSpPr>
          <p:nvPr/>
        </p:nvSpPr>
        <p:spPr bwMode="auto">
          <a:xfrm>
            <a:off x="2742749" y="295310"/>
            <a:ext cx="67201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20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Diferença de custos com a privatização das refinarias</a:t>
            </a:r>
            <a:endParaRPr kumimoji="0" lang="pt-BR" altLang="pt-BR" sz="2000" b="1" i="0" u="none" strike="noStrike" cap="none" normalizeH="0" baseline="0" dirty="0">
              <a:ln>
                <a:noFill/>
              </a:ln>
              <a:solidFill>
                <a:schemeClr val="tx1"/>
              </a:solidFill>
              <a:effectLst/>
              <a:latin typeface="Arial" panose="020B0604020202020204" pitchFamily="34" charset="0"/>
            </a:endParaRPr>
          </a:p>
        </p:txBody>
      </p:sp>
      <p:graphicFrame>
        <p:nvGraphicFramePr>
          <p:cNvPr id="14" name="Tabela 13">
            <a:extLst>
              <a:ext uri="{FF2B5EF4-FFF2-40B4-BE49-F238E27FC236}">
                <a16:creationId xmlns:a16="http://schemas.microsoft.com/office/drawing/2014/main" id="{CAE02AA7-4C38-4D33-ABC7-CA052B61E2AA}"/>
              </a:ext>
            </a:extLst>
          </p:cNvPr>
          <p:cNvGraphicFramePr>
            <a:graphicFrameLocks noGrp="1"/>
          </p:cNvGraphicFramePr>
          <p:nvPr/>
        </p:nvGraphicFramePr>
        <p:xfrm>
          <a:off x="1644650" y="1314450"/>
          <a:ext cx="8902700" cy="4229100"/>
        </p:xfrm>
        <a:graphic>
          <a:graphicData uri="http://schemas.openxmlformats.org/drawingml/2006/table">
            <a:tbl>
              <a:tblPr firstRow="1" firstCol="1" bandRow="1">
                <a:tableStyleId>{5C22544A-7EE6-4342-B048-85BDC9FD1C3A}</a:tableStyleId>
              </a:tblPr>
              <a:tblGrid>
                <a:gridCol w="2882900">
                  <a:extLst>
                    <a:ext uri="{9D8B030D-6E8A-4147-A177-3AD203B41FA5}">
                      <a16:colId xmlns:a16="http://schemas.microsoft.com/office/drawing/2014/main" val="256471154"/>
                    </a:ext>
                  </a:extLst>
                </a:gridCol>
                <a:gridCol w="2959100">
                  <a:extLst>
                    <a:ext uri="{9D8B030D-6E8A-4147-A177-3AD203B41FA5}">
                      <a16:colId xmlns:a16="http://schemas.microsoft.com/office/drawing/2014/main" val="1538982180"/>
                    </a:ext>
                  </a:extLst>
                </a:gridCol>
                <a:gridCol w="3060700">
                  <a:extLst>
                    <a:ext uri="{9D8B030D-6E8A-4147-A177-3AD203B41FA5}">
                      <a16:colId xmlns:a16="http://schemas.microsoft.com/office/drawing/2014/main" val="2537221488"/>
                    </a:ext>
                  </a:extLst>
                </a:gridCol>
              </a:tblGrid>
              <a:tr h="304800">
                <a:tc>
                  <a:txBody>
                    <a:bodyPr/>
                    <a:lstStyle/>
                    <a:p>
                      <a:pPr algn="ctr" rtl="0" fontAlgn="ctr"/>
                      <a:r>
                        <a:rPr lang="pt-BR" sz="1800" b="1" u="none" strike="noStrike" dirty="0">
                          <a:effectLst/>
                        </a:rPr>
                        <a:t>Custos</a:t>
                      </a:r>
                      <a:endParaRPr lang="pt-BR" sz="1800" b="1" i="0" u="none" strike="noStrike" dirty="0">
                        <a:solidFill>
                          <a:srgbClr val="FFFFFF"/>
                        </a:solidFill>
                        <a:effectLst/>
                        <a:latin typeface="Arial" panose="020B0604020202020204" pitchFamily="34" charset="0"/>
                      </a:endParaRPr>
                    </a:p>
                  </a:txBody>
                  <a:tcPr marL="9525" marR="9525" marT="9525" marB="0" anchor="ctr"/>
                </a:tc>
                <a:tc>
                  <a:txBody>
                    <a:bodyPr/>
                    <a:lstStyle/>
                    <a:p>
                      <a:pPr algn="ctr" rtl="0" fontAlgn="ctr"/>
                      <a:r>
                        <a:rPr lang="pt-BR" sz="1800" b="1" u="none" strike="noStrike">
                          <a:effectLst/>
                        </a:rPr>
                        <a:t>Petrobrás</a:t>
                      </a:r>
                      <a:endParaRPr lang="pt-BR" sz="1800" b="1" i="0" u="none" strike="noStrike">
                        <a:solidFill>
                          <a:srgbClr val="FFFFFF"/>
                        </a:solidFill>
                        <a:effectLst/>
                        <a:latin typeface="Arial" panose="020B0604020202020204" pitchFamily="34" charset="0"/>
                      </a:endParaRPr>
                    </a:p>
                  </a:txBody>
                  <a:tcPr marL="9525" marR="9525" marT="9525" marB="0" anchor="ctr"/>
                </a:tc>
                <a:tc>
                  <a:txBody>
                    <a:bodyPr/>
                    <a:lstStyle/>
                    <a:p>
                      <a:pPr algn="ctr" rtl="0" fontAlgn="ctr"/>
                      <a:r>
                        <a:rPr lang="pt-BR" sz="1800" b="1" u="none" strike="noStrike">
                          <a:effectLst/>
                        </a:rPr>
                        <a:t>Comprador</a:t>
                      </a:r>
                      <a:endParaRPr lang="pt-BR" sz="1800" b="1" i="0" u="none" strike="noStrike">
                        <a:solidFill>
                          <a:srgbClr val="FFFFFF"/>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190842034"/>
                  </a:ext>
                </a:extLst>
              </a:tr>
              <a:tr h="609600">
                <a:tc>
                  <a:txBody>
                    <a:bodyPr/>
                    <a:lstStyle/>
                    <a:p>
                      <a:pPr algn="l" rtl="0" fontAlgn="ctr"/>
                      <a:r>
                        <a:rPr lang="pt-BR" sz="1800" b="1" u="none" strike="noStrike" dirty="0">
                          <a:effectLst/>
                        </a:rPr>
                        <a:t>Operação e manutenção (US$ por barril)</a:t>
                      </a:r>
                      <a:endParaRPr lang="pt-BR" sz="1800" b="1" i="0" u="none" strike="noStrike" dirty="0">
                        <a:solidFill>
                          <a:srgbClr val="FFFFFF"/>
                        </a:solidFill>
                        <a:effectLst/>
                        <a:latin typeface="Arial" panose="020B0604020202020204" pitchFamily="34" charset="0"/>
                      </a:endParaRPr>
                    </a:p>
                  </a:txBody>
                  <a:tcPr marL="9525" marR="9525" marT="9525" marB="0" anchor="ctr"/>
                </a:tc>
                <a:tc>
                  <a:txBody>
                    <a:bodyPr/>
                    <a:lstStyle/>
                    <a:p>
                      <a:pPr algn="r" rtl="0" fontAlgn="ctr"/>
                      <a:r>
                        <a:rPr lang="pt-BR" sz="1800" b="1" u="none" strike="noStrike" dirty="0">
                          <a:effectLst/>
                        </a:rPr>
                        <a:t>2,500</a:t>
                      </a:r>
                      <a:endParaRPr lang="pt-BR"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rtl="0" fontAlgn="ctr"/>
                      <a:r>
                        <a:rPr lang="pt-BR" sz="1800" b="1" u="none" strike="noStrike">
                          <a:effectLst/>
                        </a:rPr>
                        <a:t>2,500</a:t>
                      </a:r>
                      <a:endParaRPr lang="pt-BR" sz="18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396530070"/>
                  </a:ext>
                </a:extLst>
              </a:tr>
              <a:tr h="304800">
                <a:tc>
                  <a:txBody>
                    <a:bodyPr/>
                    <a:lstStyle/>
                    <a:p>
                      <a:pPr algn="l" rtl="0" fontAlgn="ctr"/>
                      <a:r>
                        <a:rPr lang="pt-BR" sz="1800" b="1" u="none" strike="noStrike">
                          <a:effectLst/>
                        </a:rPr>
                        <a:t>Capital (US$ por barril)</a:t>
                      </a:r>
                      <a:endParaRPr lang="pt-BR" sz="1800" b="1" i="0" u="none" strike="noStrike">
                        <a:solidFill>
                          <a:srgbClr val="FFFFFF"/>
                        </a:solidFill>
                        <a:effectLst/>
                        <a:latin typeface="Arial" panose="020B0604020202020204" pitchFamily="34" charset="0"/>
                      </a:endParaRPr>
                    </a:p>
                  </a:txBody>
                  <a:tcPr marL="9525" marR="9525" marT="9525" marB="0" anchor="ctr"/>
                </a:tc>
                <a:tc>
                  <a:txBody>
                    <a:bodyPr/>
                    <a:lstStyle/>
                    <a:p>
                      <a:pPr algn="r" rtl="0" fontAlgn="ctr"/>
                      <a:r>
                        <a:rPr lang="pt-BR" sz="1800" b="1" u="none" strike="noStrike" dirty="0">
                          <a:effectLst/>
                        </a:rPr>
                        <a:t>0,000</a:t>
                      </a:r>
                      <a:endParaRPr lang="pt-BR"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rtl="0" fontAlgn="ctr"/>
                      <a:r>
                        <a:rPr lang="pt-BR" sz="1800" b="1" u="none" strike="noStrike" dirty="0">
                          <a:effectLst/>
                        </a:rPr>
                        <a:t>6,088</a:t>
                      </a:r>
                      <a:endParaRPr lang="pt-BR" sz="18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733728446"/>
                  </a:ext>
                </a:extLst>
              </a:tr>
              <a:tr h="600075">
                <a:tc>
                  <a:txBody>
                    <a:bodyPr/>
                    <a:lstStyle/>
                    <a:p>
                      <a:pPr algn="l" rtl="0" fontAlgn="ctr"/>
                      <a:r>
                        <a:rPr lang="pt-BR" sz="1800" b="1" u="none" strike="noStrike">
                          <a:effectLst/>
                        </a:rPr>
                        <a:t>Matéria-prima (US$ por barril)</a:t>
                      </a:r>
                      <a:endParaRPr lang="pt-BR" sz="1800" b="1" i="0" u="none" strike="noStrike">
                        <a:solidFill>
                          <a:srgbClr val="FFFFFF"/>
                        </a:solidFill>
                        <a:effectLst/>
                        <a:latin typeface="Arial" panose="020B0604020202020204" pitchFamily="34" charset="0"/>
                      </a:endParaRPr>
                    </a:p>
                  </a:txBody>
                  <a:tcPr marL="9525" marR="9525" marT="9525" marB="0" anchor="ctr"/>
                </a:tc>
                <a:tc>
                  <a:txBody>
                    <a:bodyPr/>
                    <a:lstStyle/>
                    <a:p>
                      <a:pPr algn="r" rtl="0" fontAlgn="ctr"/>
                      <a:r>
                        <a:rPr lang="pt-BR" sz="1800" b="1" u="none" strike="noStrike" dirty="0">
                          <a:effectLst/>
                        </a:rPr>
                        <a:t>40,000</a:t>
                      </a:r>
                      <a:endParaRPr lang="pt-BR"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rtl="0" fontAlgn="ctr"/>
                      <a:r>
                        <a:rPr lang="pt-BR" sz="1800" b="1" u="none" strike="noStrike" dirty="0">
                          <a:effectLst/>
                        </a:rPr>
                        <a:t>65,000</a:t>
                      </a:r>
                      <a:endParaRPr lang="pt-BR" sz="18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925975614"/>
                  </a:ext>
                </a:extLst>
              </a:tr>
              <a:tr h="895350">
                <a:tc>
                  <a:txBody>
                    <a:bodyPr/>
                    <a:lstStyle/>
                    <a:p>
                      <a:pPr algn="l" rtl="0" fontAlgn="ctr"/>
                      <a:r>
                        <a:rPr lang="pt-BR" sz="1800" b="1" u="none" strike="noStrike">
                          <a:effectLst/>
                        </a:rPr>
                        <a:t>Custo médio dos derivados (US$ por barril)</a:t>
                      </a:r>
                      <a:endParaRPr lang="pt-BR" sz="1800" b="1" i="0" u="none" strike="noStrike">
                        <a:solidFill>
                          <a:srgbClr val="FFFFFF"/>
                        </a:solidFill>
                        <a:effectLst/>
                        <a:latin typeface="Arial" panose="020B0604020202020204" pitchFamily="34" charset="0"/>
                      </a:endParaRPr>
                    </a:p>
                  </a:txBody>
                  <a:tcPr marL="9525" marR="9525" marT="9525" marB="0" anchor="ctr"/>
                </a:tc>
                <a:tc>
                  <a:txBody>
                    <a:bodyPr/>
                    <a:lstStyle/>
                    <a:p>
                      <a:pPr algn="r" rtl="0" fontAlgn="ctr"/>
                      <a:r>
                        <a:rPr lang="pt-BR" sz="1800" b="1" u="none" strike="noStrike" dirty="0">
                          <a:effectLst/>
                        </a:rPr>
                        <a:t>42,500</a:t>
                      </a:r>
                      <a:endParaRPr lang="pt-BR"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rtl="0" fontAlgn="ctr"/>
                      <a:r>
                        <a:rPr lang="pt-BR" sz="1800" b="1" u="none" strike="noStrike" dirty="0">
                          <a:effectLst/>
                        </a:rPr>
                        <a:t>73,588</a:t>
                      </a:r>
                      <a:endParaRPr lang="pt-BR" sz="18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69242274"/>
                  </a:ext>
                </a:extLst>
              </a:tr>
              <a:tr h="304800">
                <a:tc>
                  <a:txBody>
                    <a:bodyPr/>
                    <a:lstStyle/>
                    <a:p>
                      <a:pPr algn="l" rtl="0" fontAlgn="ctr"/>
                      <a:r>
                        <a:rPr lang="pt-BR" sz="1800" b="1" u="none" strike="noStrike">
                          <a:effectLst/>
                        </a:rPr>
                        <a:t>Outras despesas</a:t>
                      </a:r>
                      <a:endParaRPr lang="pt-BR" sz="1800" b="1" i="0" u="none" strike="noStrike">
                        <a:solidFill>
                          <a:srgbClr val="FFFFFF"/>
                        </a:solidFill>
                        <a:effectLst/>
                        <a:latin typeface="Arial" panose="020B0604020202020204" pitchFamily="34" charset="0"/>
                      </a:endParaRPr>
                    </a:p>
                  </a:txBody>
                  <a:tcPr marL="9525" marR="9525" marT="9525" marB="0" anchor="ctr"/>
                </a:tc>
                <a:tc>
                  <a:txBody>
                    <a:bodyPr/>
                    <a:lstStyle/>
                    <a:p>
                      <a:pPr algn="r" rtl="0" fontAlgn="ctr"/>
                      <a:r>
                        <a:rPr lang="pt-BR" sz="1800" b="1" u="none" strike="noStrike">
                          <a:effectLst/>
                        </a:rPr>
                        <a:t>12,000</a:t>
                      </a:r>
                      <a:endParaRPr lang="pt-BR" sz="1800" b="1" i="0" u="none" strike="noStrike">
                        <a:solidFill>
                          <a:srgbClr val="000000"/>
                        </a:solidFill>
                        <a:effectLst/>
                        <a:latin typeface="Arial" panose="020B0604020202020204" pitchFamily="34" charset="0"/>
                      </a:endParaRPr>
                    </a:p>
                  </a:txBody>
                  <a:tcPr marL="9525" marR="9525" marT="9525" marB="0" anchor="ctr"/>
                </a:tc>
                <a:tc>
                  <a:txBody>
                    <a:bodyPr/>
                    <a:lstStyle/>
                    <a:p>
                      <a:pPr algn="r" rtl="0" fontAlgn="ctr"/>
                      <a:r>
                        <a:rPr lang="pt-BR" sz="1800" b="1" u="none" strike="noStrike" dirty="0">
                          <a:effectLst/>
                        </a:rPr>
                        <a:t>8,000</a:t>
                      </a:r>
                      <a:endParaRPr lang="pt-BR" sz="18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48889568"/>
                  </a:ext>
                </a:extLst>
              </a:tr>
              <a:tr h="600075">
                <a:tc>
                  <a:txBody>
                    <a:bodyPr/>
                    <a:lstStyle/>
                    <a:p>
                      <a:pPr algn="l" rtl="0" fontAlgn="ctr"/>
                      <a:r>
                        <a:rPr lang="pt-BR" sz="1800" b="1" u="none" strike="noStrike">
                          <a:effectLst/>
                        </a:rPr>
                        <a:t>Custo total (US$ por barril)</a:t>
                      </a:r>
                      <a:endParaRPr lang="pt-BR" sz="1800" b="1" i="0" u="none" strike="noStrike">
                        <a:solidFill>
                          <a:srgbClr val="FFFFFF"/>
                        </a:solidFill>
                        <a:effectLst/>
                        <a:latin typeface="Arial" panose="020B0604020202020204" pitchFamily="34" charset="0"/>
                      </a:endParaRPr>
                    </a:p>
                  </a:txBody>
                  <a:tcPr marL="9525" marR="9525" marT="9525" marB="0" anchor="ctr"/>
                </a:tc>
                <a:tc>
                  <a:txBody>
                    <a:bodyPr/>
                    <a:lstStyle/>
                    <a:p>
                      <a:pPr algn="r" rtl="0" fontAlgn="ctr"/>
                      <a:r>
                        <a:rPr lang="pt-BR" sz="1800" b="1" u="none" strike="noStrike">
                          <a:effectLst/>
                        </a:rPr>
                        <a:t>54,500</a:t>
                      </a:r>
                      <a:endParaRPr lang="pt-BR" sz="1800" b="1" i="0" u="none" strike="noStrike">
                        <a:solidFill>
                          <a:srgbClr val="000000"/>
                        </a:solidFill>
                        <a:effectLst/>
                        <a:latin typeface="Arial" panose="020B0604020202020204" pitchFamily="34" charset="0"/>
                      </a:endParaRPr>
                    </a:p>
                  </a:txBody>
                  <a:tcPr marL="9525" marR="9525" marT="9525" marB="0" anchor="ctr"/>
                </a:tc>
                <a:tc>
                  <a:txBody>
                    <a:bodyPr/>
                    <a:lstStyle/>
                    <a:p>
                      <a:pPr algn="r" rtl="0" fontAlgn="ctr"/>
                      <a:r>
                        <a:rPr lang="pt-BR" sz="1800" b="1" u="none" strike="noStrike" dirty="0">
                          <a:effectLst/>
                        </a:rPr>
                        <a:t>81,588</a:t>
                      </a:r>
                      <a:endParaRPr lang="pt-BR" sz="18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456731974"/>
                  </a:ext>
                </a:extLst>
              </a:tr>
              <a:tr h="304800">
                <a:tc>
                  <a:txBody>
                    <a:bodyPr/>
                    <a:lstStyle/>
                    <a:p>
                      <a:pPr algn="l" rtl="0" fontAlgn="ctr"/>
                      <a:r>
                        <a:rPr lang="pt-BR" sz="1800" b="1" u="none" strike="noStrike">
                          <a:effectLst/>
                        </a:rPr>
                        <a:t>Custo (US$ por litro)</a:t>
                      </a:r>
                      <a:endParaRPr lang="pt-BR" sz="1800" b="1" i="0" u="none" strike="noStrike">
                        <a:solidFill>
                          <a:srgbClr val="FFFFFF"/>
                        </a:solidFill>
                        <a:effectLst/>
                        <a:latin typeface="Arial" panose="020B0604020202020204" pitchFamily="34" charset="0"/>
                      </a:endParaRPr>
                    </a:p>
                  </a:txBody>
                  <a:tcPr marL="9525" marR="9525" marT="9525" marB="0" anchor="ctr"/>
                </a:tc>
                <a:tc>
                  <a:txBody>
                    <a:bodyPr/>
                    <a:lstStyle/>
                    <a:p>
                      <a:pPr algn="r" rtl="0" fontAlgn="ctr"/>
                      <a:r>
                        <a:rPr lang="pt-BR" sz="1800" b="1" u="none" strike="noStrike" dirty="0">
                          <a:effectLst/>
                        </a:rPr>
                        <a:t>0,343</a:t>
                      </a:r>
                      <a:endParaRPr lang="pt-BR"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rtl="0" fontAlgn="ctr"/>
                      <a:r>
                        <a:rPr lang="pt-BR" sz="1800" b="1" u="none" strike="noStrike" dirty="0">
                          <a:effectLst/>
                        </a:rPr>
                        <a:t>0,513</a:t>
                      </a:r>
                      <a:endParaRPr lang="pt-BR" sz="18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927029085"/>
                  </a:ext>
                </a:extLst>
              </a:tr>
              <a:tr h="304800">
                <a:tc>
                  <a:txBody>
                    <a:bodyPr/>
                    <a:lstStyle/>
                    <a:p>
                      <a:pPr algn="l" rtl="0" fontAlgn="ctr"/>
                      <a:r>
                        <a:rPr lang="pt-BR" sz="1800" b="1" u="none" strike="noStrike">
                          <a:effectLst/>
                        </a:rPr>
                        <a:t>Custo (R$ por litro)</a:t>
                      </a:r>
                      <a:endParaRPr lang="pt-BR" sz="1800" b="1" i="0" u="none" strike="noStrike">
                        <a:solidFill>
                          <a:srgbClr val="FFFFFF"/>
                        </a:solidFill>
                        <a:effectLst/>
                        <a:latin typeface="Arial" panose="020B0604020202020204" pitchFamily="34" charset="0"/>
                      </a:endParaRPr>
                    </a:p>
                  </a:txBody>
                  <a:tcPr marL="9525" marR="9525" marT="9525" marB="0" anchor="ctr"/>
                </a:tc>
                <a:tc>
                  <a:txBody>
                    <a:bodyPr/>
                    <a:lstStyle/>
                    <a:p>
                      <a:pPr algn="r" rtl="0" fontAlgn="ctr"/>
                      <a:r>
                        <a:rPr lang="pt-BR" sz="1800" b="1" u="none" strike="noStrike">
                          <a:effectLst/>
                        </a:rPr>
                        <a:t>1,337</a:t>
                      </a:r>
                      <a:endParaRPr lang="pt-BR" sz="1800" b="1" i="0" u="none" strike="noStrike">
                        <a:solidFill>
                          <a:srgbClr val="000000"/>
                        </a:solidFill>
                        <a:effectLst/>
                        <a:latin typeface="Arial" panose="020B0604020202020204" pitchFamily="34" charset="0"/>
                      </a:endParaRPr>
                    </a:p>
                  </a:txBody>
                  <a:tcPr marL="9525" marR="9525" marT="9525" marB="0" anchor="ctr"/>
                </a:tc>
                <a:tc>
                  <a:txBody>
                    <a:bodyPr/>
                    <a:lstStyle/>
                    <a:p>
                      <a:pPr algn="r" rtl="0" fontAlgn="ctr"/>
                      <a:r>
                        <a:rPr lang="pt-BR" sz="1800" b="1" u="none" strike="noStrike" dirty="0">
                          <a:effectLst/>
                        </a:rPr>
                        <a:t>2,001</a:t>
                      </a:r>
                      <a:endParaRPr lang="pt-BR" sz="18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720456093"/>
                  </a:ext>
                </a:extLst>
              </a:tr>
            </a:tbl>
          </a:graphicData>
        </a:graphic>
      </p:graphicFrame>
    </p:spTree>
    <p:extLst>
      <p:ext uri="{BB962C8B-B14F-4D97-AF65-F5344CB8AC3E}">
        <p14:creationId xmlns:p14="http://schemas.microsoft.com/office/powerpoint/2010/main" val="1503546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a:extLst>
              <a:ext uri="{FF2B5EF4-FFF2-40B4-BE49-F238E27FC236}">
                <a16:creationId xmlns:a16="http://schemas.microsoft.com/office/drawing/2014/main" id="{1ABDFD20-22C9-4652-B895-82E0FEC2C945}"/>
              </a:ext>
            </a:extLst>
          </p:cNvPr>
          <p:cNvSpPr>
            <a:spLocks noChangeArrowheads="1"/>
          </p:cNvSpPr>
          <p:nvPr/>
        </p:nvSpPr>
        <p:spPr bwMode="auto">
          <a:xfrm>
            <a:off x="2830923" y="412756"/>
            <a:ext cx="60404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20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Preços a serem praticados pelos compradores?</a:t>
            </a:r>
            <a:endParaRPr kumimoji="0" lang="pt-BR" altLang="pt-BR" sz="2000" b="1" i="0" u="none" strike="noStrike" cap="none" normalizeH="0" baseline="0" dirty="0">
              <a:ln>
                <a:noFill/>
              </a:ln>
              <a:solidFill>
                <a:schemeClr val="tx1"/>
              </a:solidFill>
              <a:effectLst/>
              <a:latin typeface="Arial" panose="020B0604020202020204" pitchFamily="34" charset="0"/>
            </a:endParaRPr>
          </a:p>
        </p:txBody>
      </p:sp>
      <p:graphicFrame>
        <p:nvGraphicFramePr>
          <p:cNvPr id="3" name="Tabela 2">
            <a:extLst>
              <a:ext uri="{FF2B5EF4-FFF2-40B4-BE49-F238E27FC236}">
                <a16:creationId xmlns:a16="http://schemas.microsoft.com/office/drawing/2014/main" id="{0F8915D2-B1A9-4A9A-9B83-8803068E7C75}"/>
              </a:ext>
            </a:extLst>
          </p:cNvPr>
          <p:cNvGraphicFramePr>
            <a:graphicFrameLocks noGrp="1"/>
          </p:cNvGraphicFramePr>
          <p:nvPr/>
        </p:nvGraphicFramePr>
        <p:xfrm>
          <a:off x="1973935" y="1467944"/>
          <a:ext cx="7573010" cy="3741611"/>
        </p:xfrm>
        <a:graphic>
          <a:graphicData uri="http://schemas.openxmlformats.org/drawingml/2006/table">
            <a:tbl>
              <a:tblPr firstRow="1" firstCol="1" bandRow="1">
                <a:tableStyleId>{5C22544A-7EE6-4342-B048-85BDC9FD1C3A}</a:tableStyleId>
              </a:tblPr>
              <a:tblGrid>
                <a:gridCol w="1541052">
                  <a:extLst>
                    <a:ext uri="{9D8B030D-6E8A-4147-A177-3AD203B41FA5}">
                      <a16:colId xmlns:a16="http://schemas.microsoft.com/office/drawing/2014/main" val="1651263869"/>
                    </a:ext>
                  </a:extLst>
                </a:gridCol>
                <a:gridCol w="1160238">
                  <a:extLst>
                    <a:ext uri="{9D8B030D-6E8A-4147-A177-3AD203B41FA5}">
                      <a16:colId xmlns:a16="http://schemas.microsoft.com/office/drawing/2014/main" val="2819494910"/>
                    </a:ext>
                  </a:extLst>
                </a:gridCol>
                <a:gridCol w="1101090">
                  <a:extLst>
                    <a:ext uri="{9D8B030D-6E8A-4147-A177-3AD203B41FA5}">
                      <a16:colId xmlns:a16="http://schemas.microsoft.com/office/drawing/2014/main" val="2464065019"/>
                    </a:ext>
                  </a:extLst>
                </a:gridCol>
                <a:gridCol w="970280">
                  <a:extLst>
                    <a:ext uri="{9D8B030D-6E8A-4147-A177-3AD203B41FA5}">
                      <a16:colId xmlns:a16="http://schemas.microsoft.com/office/drawing/2014/main" val="2487305878"/>
                    </a:ext>
                  </a:extLst>
                </a:gridCol>
                <a:gridCol w="1189390">
                  <a:extLst>
                    <a:ext uri="{9D8B030D-6E8A-4147-A177-3AD203B41FA5}">
                      <a16:colId xmlns:a16="http://schemas.microsoft.com/office/drawing/2014/main" val="1847449072"/>
                    </a:ext>
                  </a:extLst>
                </a:gridCol>
                <a:gridCol w="1610960">
                  <a:extLst>
                    <a:ext uri="{9D8B030D-6E8A-4147-A177-3AD203B41FA5}">
                      <a16:colId xmlns:a16="http://schemas.microsoft.com/office/drawing/2014/main" val="433623884"/>
                    </a:ext>
                  </a:extLst>
                </a:gridCol>
              </a:tblGrid>
              <a:tr h="147955">
                <a:tc>
                  <a:txBody>
                    <a:bodyPr/>
                    <a:lstStyle/>
                    <a:p>
                      <a:pPr algn="ctr">
                        <a:lnSpc>
                          <a:spcPct val="107000"/>
                        </a:lnSpc>
                        <a:spcAft>
                          <a:spcPts val="800"/>
                        </a:spcAft>
                      </a:pPr>
                      <a:r>
                        <a:rPr lang="pt-BR" sz="1600" b="1" dirty="0">
                          <a:effectLst/>
                          <a:latin typeface="Arial" panose="020B0604020202020204" pitchFamily="34" charset="0"/>
                          <a:cs typeface="Arial" panose="020B0604020202020204" pitchFamily="34" charset="0"/>
                        </a:rPr>
                        <a:t> </a:t>
                      </a:r>
                    </a:p>
                    <a:p>
                      <a:pPr algn="ctr">
                        <a:lnSpc>
                          <a:spcPct val="107000"/>
                        </a:lnSpc>
                        <a:spcAft>
                          <a:spcPts val="800"/>
                        </a:spcAft>
                      </a:pPr>
                      <a:r>
                        <a:rPr lang="pt-BR" sz="1600" b="1" dirty="0">
                          <a:effectLst/>
                          <a:latin typeface="Arial" panose="020B0604020202020204" pitchFamily="34" charset="0"/>
                          <a:cs typeface="Arial" panose="020B0604020202020204" pitchFamily="34" charset="0"/>
                        </a:rPr>
                        <a:t>Produto</a:t>
                      </a:r>
                      <a:endParaRPr lang="pt-B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07000"/>
                        </a:lnSpc>
                        <a:spcAft>
                          <a:spcPts val="800"/>
                        </a:spcAft>
                      </a:pPr>
                      <a:r>
                        <a:rPr lang="pt-BR" sz="1600" b="1" dirty="0">
                          <a:effectLst/>
                          <a:latin typeface="Arial" panose="020B0604020202020204" pitchFamily="34" charset="0"/>
                          <a:cs typeface="Arial" panose="020B0604020202020204" pitchFamily="34" charset="0"/>
                        </a:rPr>
                        <a:t> </a:t>
                      </a:r>
                    </a:p>
                    <a:p>
                      <a:pPr algn="ctr">
                        <a:lnSpc>
                          <a:spcPct val="107000"/>
                        </a:lnSpc>
                        <a:spcAft>
                          <a:spcPts val="800"/>
                        </a:spcAft>
                      </a:pPr>
                      <a:r>
                        <a:rPr lang="pt-BR" sz="1600" b="1" dirty="0">
                          <a:effectLst/>
                          <a:latin typeface="Arial" panose="020B0604020202020204" pitchFamily="34" charset="0"/>
                          <a:cs typeface="Arial" panose="020B0604020202020204" pitchFamily="34" charset="0"/>
                        </a:rPr>
                        <a:t>Petrobrás</a:t>
                      </a:r>
                      <a:endParaRPr lang="pt-B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pt-BR"/>
                    </a:p>
                  </a:txBody>
                  <a:tcPr/>
                </a:tc>
                <a:tc gridSpan="2">
                  <a:txBody>
                    <a:bodyPr/>
                    <a:lstStyle/>
                    <a:p>
                      <a:pPr algn="ctr">
                        <a:lnSpc>
                          <a:spcPct val="107000"/>
                        </a:lnSpc>
                        <a:spcAft>
                          <a:spcPts val="800"/>
                        </a:spcAft>
                      </a:pPr>
                      <a:r>
                        <a:rPr lang="pt-BR" sz="1600" b="1">
                          <a:effectLst/>
                          <a:latin typeface="Arial" panose="020B0604020202020204" pitchFamily="34" charset="0"/>
                          <a:cs typeface="Arial" panose="020B0604020202020204" pitchFamily="34" charset="0"/>
                        </a:rPr>
                        <a:t> </a:t>
                      </a:r>
                    </a:p>
                    <a:p>
                      <a:pPr algn="ctr">
                        <a:lnSpc>
                          <a:spcPct val="107000"/>
                        </a:lnSpc>
                        <a:spcAft>
                          <a:spcPts val="800"/>
                        </a:spcAft>
                      </a:pPr>
                      <a:r>
                        <a:rPr lang="pt-BR" sz="1600" b="1">
                          <a:effectLst/>
                          <a:latin typeface="Arial" panose="020B0604020202020204" pitchFamily="34" charset="0"/>
                          <a:cs typeface="Arial" panose="020B0604020202020204" pitchFamily="34" charset="0"/>
                        </a:rPr>
                        <a:t>Comprador</a:t>
                      </a:r>
                      <a:endParaRPr lang="pt-BR"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pt-BR"/>
                    </a:p>
                  </a:txBody>
                  <a:tcPr/>
                </a:tc>
                <a:tc>
                  <a:txBody>
                    <a:bodyPr/>
                    <a:lstStyle/>
                    <a:p>
                      <a:pPr algn="ctr">
                        <a:lnSpc>
                          <a:spcPct val="107000"/>
                        </a:lnSpc>
                        <a:spcAft>
                          <a:spcPts val="800"/>
                        </a:spcAft>
                      </a:pPr>
                      <a:r>
                        <a:rPr lang="pt-BR" sz="1600" b="1">
                          <a:effectLst/>
                          <a:latin typeface="Arial" panose="020B0604020202020204" pitchFamily="34" charset="0"/>
                          <a:cs typeface="Arial" panose="020B0604020202020204" pitchFamily="34" charset="0"/>
                        </a:rPr>
                        <a:t> </a:t>
                      </a:r>
                    </a:p>
                    <a:p>
                      <a:pPr algn="ctr">
                        <a:lnSpc>
                          <a:spcPct val="107000"/>
                        </a:lnSpc>
                        <a:spcAft>
                          <a:spcPts val="800"/>
                        </a:spcAft>
                      </a:pPr>
                      <a:r>
                        <a:rPr lang="pt-BR" sz="1600" b="1">
                          <a:effectLst/>
                          <a:latin typeface="Arial" panose="020B0604020202020204" pitchFamily="34" charset="0"/>
                          <a:cs typeface="Arial" panose="020B0604020202020204" pitchFamily="34" charset="0"/>
                        </a:rPr>
                        <a:t>Costa do Golfo dos EUA</a:t>
                      </a:r>
                    </a:p>
                    <a:p>
                      <a:pPr algn="ctr">
                        <a:lnSpc>
                          <a:spcPct val="107000"/>
                        </a:lnSpc>
                        <a:spcAft>
                          <a:spcPts val="0"/>
                        </a:spcAft>
                      </a:pPr>
                      <a:r>
                        <a:rPr lang="pt-BR" sz="1600" b="1">
                          <a:effectLst/>
                          <a:latin typeface="Arial" panose="020B0604020202020204" pitchFamily="34" charset="0"/>
                          <a:cs typeface="Arial" panose="020B0604020202020204" pitchFamily="34" charset="0"/>
                        </a:rPr>
                        <a:t> </a:t>
                      </a:r>
                      <a:endParaRPr lang="pt-BR"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20127544"/>
                  </a:ext>
                </a:extLst>
              </a:tr>
              <a:tr h="147955">
                <a:tc>
                  <a:txBody>
                    <a:bodyPr/>
                    <a:lstStyle/>
                    <a:p>
                      <a:pPr algn="ctr">
                        <a:lnSpc>
                          <a:spcPct val="107000"/>
                        </a:lnSpc>
                        <a:spcAft>
                          <a:spcPts val="0"/>
                        </a:spcAft>
                      </a:pPr>
                      <a:r>
                        <a:rPr lang="pt-BR" sz="1600" b="1">
                          <a:effectLst/>
                          <a:latin typeface="Arial" panose="020B0604020202020204" pitchFamily="34" charset="0"/>
                          <a:cs typeface="Arial" panose="020B0604020202020204" pitchFamily="34" charset="0"/>
                        </a:rPr>
                        <a:t> </a:t>
                      </a:r>
                      <a:endParaRPr lang="pt-BR"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a:effectLst/>
                          <a:latin typeface="Arial" panose="020B0604020202020204" pitchFamily="34" charset="0"/>
                          <a:cs typeface="Arial" panose="020B0604020202020204" pitchFamily="34" charset="0"/>
                        </a:rPr>
                        <a:t> </a:t>
                      </a:r>
                    </a:p>
                    <a:p>
                      <a:pPr algn="ctr">
                        <a:lnSpc>
                          <a:spcPct val="107000"/>
                        </a:lnSpc>
                        <a:spcAft>
                          <a:spcPts val="0"/>
                        </a:spcAft>
                      </a:pPr>
                      <a:r>
                        <a:rPr lang="pt-BR" sz="1600" b="1">
                          <a:effectLst/>
                          <a:latin typeface="Arial" panose="020B0604020202020204" pitchFamily="34" charset="0"/>
                          <a:cs typeface="Arial" panose="020B0604020202020204" pitchFamily="34" charset="0"/>
                        </a:rPr>
                        <a:t>Preço</a:t>
                      </a:r>
                      <a:endParaRPr lang="pt-BR"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dirty="0">
                          <a:effectLst/>
                          <a:latin typeface="Arial" panose="020B0604020202020204" pitchFamily="34" charset="0"/>
                          <a:cs typeface="Arial" panose="020B0604020202020204" pitchFamily="34" charset="0"/>
                        </a:rPr>
                        <a:t> </a:t>
                      </a:r>
                    </a:p>
                    <a:p>
                      <a:pPr algn="ctr">
                        <a:lnSpc>
                          <a:spcPct val="107000"/>
                        </a:lnSpc>
                        <a:spcAft>
                          <a:spcPts val="0"/>
                        </a:spcAft>
                      </a:pPr>
                      <a:r>
                        <a:rPr lang="pt-BR" sz="1600" b="1" dirty="0">
                          <a:effectLst/>
                          <a:latin typeface="Arial" panose="020B0604020202020204" pitchFamily="34" charset="0"/>
                          <a:cs typeface="Arial" panose="020B0604020202020204" pitchFamily="34" charset="0"/>
                        </a:rPr>
                        <a:t>Custo</a:t>
                      </a:r>
                      <a:endParaRPr lang="pt-B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dirty="0">
                          <a:effectLst/>
                          <a:latin typeface="Arial" panose="020B0604020202020204" pitchFamily="34" charset="0"/>
                          <a:cs typeface="Arial" panose="020B0604020202020204" pitchFamily="34" charset="0"/>
                        </a:rPr>
                        <a:t> </a:t>
                      </a:r>
                    </a:p>
                    <a:p>
                      <a:pPr algn="ctr">
                        <a:lnSpc>
                          <a:spcPct val="107000"/>
                        </a:lnSpc>
                        <a:spcAft>
                          <a:spcPts val="0"/>
                        </a:spcAft>
                      </a:pPr>
                      <a:r>
                        <a:rPr lang="pt-BR" sz="1600" b="1" dirty="0">
                          <a:effectLst/>
                          <a:latin typeface="Arial" panose="020B0604020202020204" pitchFamily="34" charset="0"/>
                          <a:cs typeface="Arial" panose="020B0604020202020204" pitchFamily="34" charset="0"/>
                        </a:rPr>
                        <a:t>Preço</a:t>
                      </a:r>
                      <a:endParaRPr lang="pt-B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dirty="0">
                          <a:effectLst/>
                          <a:latin typeface="Arial" panose="020B0604020202020204" pitchFamily="34" charset="0"/>
                          <a:cs typeface="Arial" panose="020B0604020202020204" pitchFamily="34" charset="0"/>
                        </a:rPr>
                        <a:t> </a:t>
                      </a:r>
                    </a:p>
                    <a:p>
                      <a:pPr algn="ctr">
                        <a:lnSpc>
                          <a:spcPct val="107000"/>
                        </a:lnSpc>
                        <a:spcAft>
                          <a:spcPts val="0"/>
                        </a:spcAft>
                      </a:pPr>
                      <a:r>
                        <a:rPr lang="pt-BR" sz="1600" b="1" dirty="0">
                          <a:effectLst/>
                          <a:latin typeface="Arial" panose="020B0604020202020204" pitchFamily="34" charset="0"/>
                          <a:cs typeface="Arial" panose="020B0604020202020204" pitchFamily="34" charset="0"/>
                        </a:rPr>
                        <a:t>Custo</a:t>
                      </a:r>
                      <a:endParaRPr lang="pt-B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a:effectLst/>
                          <a:latin typeface="Arial" panose="020B0604020202020204" pitchFamily="34" charset="0"/>
                          <a:cs typeface="Arial" panose="020B0604020202020204" pitchFamily="34" charset="0"/>
                        </a:rPr>
                        <a:t> </a:t>
                      </a:r>
                    </a:p>
                    <a:p>
                      <a:pPr algn="ctr">
                        <a:lnSpc>
                          <a:spcPct val="107000"/>
                        </a:lnSpc>
                        <a:spcAft>
                          <a:spcPts val="0"/>
                        </a:spcAft>
                      </a:pPr>
                      <a:r>
                        <a:rPr lang="pt-BR" sz="1600" b="1">
                          <a:effectLst/>
                          <a:latin typeface="Arial" panose="020B0604020202020204" pitchFamily="34" charset="0"/>
                          <a:cs typeface="Arial" panose="020B0604020202020204" pitchFamily="34" charset="0"/>
                        </a:rPr>
                        <a:t>Preço</a:t>
                      </a:r>
                    </a:p>
                    <a:p>
                      <a:pPr algn="ctr">
                        <a:lnSpc>
                          <a:spcPct val="107000"/>
                        </a:lnSpc>
                        <a:spcAft>
                          <a:spcPts val="0"/>
                        </a:spcAft>
                      </a:pPr>
                      <a:r>
                        <a:rPr lang="pt-BR" sz="1600" b="1">
                          <a:effectLst/>
                          <a:latin typeface="Arial" panose="020B0604020202020204" pitchFamily="34" charset="0"/>
                          <a:cs typeface="Arial" panose="020B0604020202020204" pitchFamily="34" charset="0"/>
                        </a:rPr>
                        <a:t> </a:t>
                      </a:r>
                      <a:endParaRPr lang="pt-BR"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28752913"/>
                  </a:ext>
                </a:extLst>
              </a:tr>
              <a:tr h="884555">
                <a:tc>
                  <a:txBody>
                    <a:bodyPr/>
                    <a:lstStyle/>
                    <a:p>
                      <a:pPr>
                        <a:lnSpc>
                          <a:spcPct val="107000"/>
                        </a:lnSpc>
                        <a:spcAft>
                          <a:spcPts val="800"/>
                        </a:spcAft>
                      </a:pPr>
                      <a:r>
                        <a:rPr lang="pt-BR" sz="1600" b="1" dirty="0">
                          <a:effectLst/>
                          <a:latin typeface="Arial" panose="020B0604020202020204" pitchFamily="34" charset="0"/>
                          <a:cs typeface="Arial" panose="020B0604020202020204" pitchFamily="34" charset="0"/>
                        </a:rPr>
                        <a:t>Gasolina</a:t>
                      </a:r>
                      <a:br>
                        <a:rPr lang="pt-BR" sz="1600" b="1" dirty="0">
                          <a:effectLst/>
                          <a:latin typeface="Arial" panose="020B0604020202020204" pitchFamily="34" charset="0"/>
                          <a:cs typeface="Arial" panose="020B0604020202020204" pitchFamily="34" charset="0"/>
                        </a:rPr>
                      </a:br>
                      <a:r>
                        <a:rPr lang="pt-BR" sz="1600" b="1" dirty="0">
                          <a:effectLst/>
                          <a:latin typeface="Arial" panose="020B0604020202020204" pitchFamily="34" charset="0"/>
                          <a:cs typeface="Arial" panose="020B0604020202020204" pitchFamily="34" charset="0"/>
                        </a:rPr>
                        <a:t>(R$ por litro)</a:t>
                      </a:r>
                      <a:endParaRPr lang="pt-B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a:effectLst/>
                          <a:latin typeface="Arial" panose="020B0604020202020204" pitchFamily="34" charset="0"/>
                          <a:cs typeface="Arial" panose="020B0604020202020204" pitchFamily="34" charset="0"/>
                        </a:rPr>
                        <a:t> </a:t>
                      </a:r>
                    </a:p>
                    <a:p>
                      <a:pPr algn="ctr">
                        <a:lnSpc>
                          <a:spcPct val="107000"/>
                        </a:lnSpc>
                        <a:spcAft>
                          <a:spcPts val="0"/>
                        </a:spcAft>
                      </a:pPr>
                      <a:r>
                        <a:rPr lang="pt-BR" sz="1600" b="1">
                          <a:effectLst/>
                          <a:latin typeface="Arial" panose="020B0604020202020204" pitchFamily="34" charset="0"/>
                          <a:cs typeface="Arial" panose="020B0604020202020204" pitchFamily="34" charset="0"/>
                        </a:rPr>
                        <a:t>1,770</a:t>
                      </a:r>
                      <a:endParaRPr lang="pt-BR"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a:effectLst/>
                          <a:latin typeface="Arial" panose="020B0604020202020204" pitchFamily="34" charset="0"/>
                          <a:cs typeface="Arial" panose="020B0604020202020204" pitchFamily="34" charset="0"/>
                        </a:rPr>
                        <a:t> </a:t>
                      </a:r>
                    </a:p>
                    <a:p>
                      <a:pPr algn="ctr">
                        <a:lnSpc>
                          <a:spcPct val="107000"/>
                        </a:lnSpc>
                        <a:spcAft>
                          <a:spcPts val="0"/>
                        </a:spcAft>
                      </a:pPr>
                      <a:r>
                        <a:rPr lang="pt-BR" sz="1600" b="1">
                          <a:effectLst/>
                          <a:latin typeface="Arial" panose="020B0604020202020204" pitchFamily="34" charset="0"/>
                          <a:cs typeface="Arial" panose="020B0604020202020204" pitchFamily="34" charset="0"/>
                        </a:rPr>
                        <a:t>1,337 </a:t>
                      </a:r>
                      <a:endParaRPr lang="pt-BR"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a:effectLst/>
                          <a:latin typeface="Arial" panose="020B0604020202020204" pitchFamily="34" charset="0"/>
                          <a:cs typeface="Arial" panose="020B0604020202020204" pitchFamily="34" charset="0"/>
                        </a:rPr>
                        <a:t> </a:t>
                      </a:r>
                    </a:p>
                    <a:p>
                      <a:pPr algn="ctr">
                        <a:lnSpc>
                          <a:spcPct val="107000"/>
                        </a:lnSpc>
                        <a:spcAft>
                          <a:spcPts val="0"/>
                        </a:spcAft>
                      </a:pPr>
                      <a:r>
                        <a:rPr lang="pt-BR" sz="1600" b="1">
                          <a:effectLst/>
                          <a:latin typeface="Arial" panose="020B0604020202020204" pitchFamily="34" charset="0"/>
                          <a:cs typeface="Arial" panose="020B0604020202020204" pitchFamily="34" charset="0"/>
                        </a:rPr>
                        <a:t>?</a:t>
                      </a:r>
                    </a:p>
                    <a:p>
                      <a:pPr algn="ctr">
                        <a:lnSpc>
                          <a:spcPct val="107000"/>
                        </a:lnSpc>
                        <a:spcAft>
                          <a:spcPts val="0"/>
                        </a:spcAft>
                      </a:pPr>
                      <a:r>
                        <a:rPr lang="pt-BR" sz="1600" b="1">
                          <a:effectLst/>
                          <a:latin typeface="Arial" panose="020B0604020202020204" pitchFamily="34" charset="0"/>
                          <a:cs typeface="Arial" panose="020B0604020202020204" pitchFamily="34" charset="0"/>
                        </a:rPr>
                        <a:t> </a:t>
                      </a:r>
                      <a:endParaRPr lang="pt-BR"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dirty="0">
                          <a:effectLst/>
                          <a:latin typeface="Arial" panose="020B0604020202020204" pitchFamily="34" charset="0"/>
                          <a:cs typeface="Arial" panose="020B0604020202020204" pitchFamily="34" charset="0"/>
                        </a:rPr>
                        <a:t> </a:t>
                      </a:r>
                    </a:p>
                    <a:p>
                      <a:pPr algn="ctr">
                        <a:lnSpc>
                          <a:spcPct val="107000"/>
                        </a:lnSpc>
                        <a:spcAft>
                          <a:spcPts val="0"/>
                        </a:spcAft>
                      </a:pPr>
                      <a:r>
                        <a:rPr lang="pt-BR" sz="1600" b="1" dirty="0">
                          <a:effectLst/>
                          <a:latin typeface="Arial" panose="020B0604020202020204" pitchFamily="34" charset="0"/>
                          <a:cs typeface="Arial" panose="020B0604020202020204" pitchFamily="34" charset="0"/>
                        </a:rPr>
                        <a:t>2,001</a:t>
                      </a:r>
                      <a:endParaRPr lang="pt-B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dirty="0">
                          <a:effectLst/>
                          <a:latin typeface="Arial" panose="020B0604020202020204" pitchFamily="34" charset="0"/>
                          <a:cs typeface="Arial" panose="020B0604020202020204" pitchFamily="34" charset="0"/>
                        </a:rPr>
                        <a:t> </a:t>
                      </a:r>
                    </a:p>
                    <a:p>
                      <a:pPr algn="ctr">
                        <a:lnSpc>
                          <a:spcPct val="107000"/>
                        </a:lnSpc>
                        <a:spcAft>
                          <a:spcPts val="0"/>
                        </a:spcAft>
                      </a:pPr>
                      <a:r>
                        <a:rPr lang="pt-BR" sz="1600" b="1" dirty="0">
                          <a:effectLst/>
                          <a:latin typeface="Arial" panose="020B0604020202020204" pitchFamily="34" charset="0"/>
                          <a:cs typeface="Arial" panose="020B0604020202020204" pitchFamily="34" charset="0"/>
                        </a:rPr>
                        <a:t>1.968</a:t>
                      </a:r>
                      <a:endParaRPr lang="pt-B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73615451"/>
                  </a:ext>
                </a:extLst>
              </a:tr>
              <a:tr h="577850">
                <a:tc>
                  <a:txBody>
                    <a:bodyPr/>
                    <a:lstStyle/>
                    <a:p>
                      <a:pPr>
                        <a:lnSpc>
                          <a:spcPct val="107000"/>
                        </a:lnSpc>
                        <a:spcAft>
                          <a:spcPts val="800"/>
                        </a:spcAft>
                      </a:pPr>
                      <a:r>
                        <a:rPr lang="pt-BR" sz="1600" b="1" dirty="0">
                          <a:effectLst/>
                          <a:latin typeface="Arial" panose="020B0604020202020204" pitchFamily="34" charset="0"/>
                          <a:cs typeface="Arial" panose="020B0604020202020204" pitchFamily="34" charset="0"/>
                        </a:rPr>
                        <a:t>Diesel</a:t>
                      </a:r>
                      <a:br>
                        <a:rPr lang="pt-BR" sz="1600" b="1" dirty="0">
                          <a:effectLst/>
                          <a:latin typeface="Arial" panose="020B0604020202020204" pitchFamily="34" charset="0"/>
                          <a:cs typeface="Arial" panose="020B0604020202020204" pitchFamily="34" charset="0"/>
                        </a:rPr>
                      </a:br>
                      <a:r>
                        <a:rPr lang="pt-BR" sz="1600" b="1" dirty="0">
                          <a:effectLst/>
                          <a:latin typeface="Arial" panose="020B0604020202020204" pitchFamily="34" charset="0"/>
                          <a:cs typeface="Arial" panose="020B0604020202020204" pitchFamily="34" charset="0"/>
                        </a:rPr>
                        <a:t>(R$ por litro)</a:t>
                      </a:r>
                    </a:p>
                    <a:p>
                      <a:pPr>
                        <a:lnSpc>
                          <a:spcPct val="107000"/>
                        </a:lnSpc>
                        <a:spcAft>
                          <a:spcPts val="800"/>
                        </a:spcAft>
                      </a:pPr>
                      <a:endParaRPr lang="pt-B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dirty="0">
                          <a:effectLst/>
                          <a:latin typeface="Arial" panose="020B0604020202020204" pitchFamily="34" charset="0"/>
                          <a:cs typeface="Arial" panose="020B0604020202020204" pitchFamily="34" charset="0"/>
                        </a:rPr>
                        <a:t> </a:t>
                      </a:r>
                    </a:p>
                    <a:p>
                      <a:pPr algn="ctr">
                        <a:lnSpc>
                          <a:spcPct val="107000"/>
                        </a:lnSpc>
                        <a:spcAft>
                          <a:spcPts val="0"/>
                        </a:spcAft>
                      </a:pPr>
                      <a:r>
                        <a:rPr lang="pt-BR" sz="1600" b="1" dirty="0">
                          <a:effectLst/>
                          <a:latin typeface="Arial" panose="020B0604020202020204" pitchFamily="34" charset="0"/>
                          <a:cs typeface="Arial" panose="020B0604020202020204" pitchFamily="34" charset="0"/>
                        </a:rPr>
                        <a:t>2,166 </a:t>
                      </a:r>
                      <a:endParaRPr lang="pt-B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a:effectLst/>
                          <a:latin typeface="Arial" panose="020B0604020202020204" pitchFamily="34" charset="0"/>
                          <a:cs typeface="Arial" panose="020B0604020202020204" pitchFamily="34" charset="0"/>
                        </a:rPr>
                        <a:t> </a:t>
                      </a:r>
                    </a:p>
                    <a:p>
                      <a:pPr algn="ctr">
                        <a:lnSpc>
                          <a:spcPct val="107000"/>
                        </a:lnSpc>
                        <a:spcAft>
                          <a:spcPts val="0"/>
                        </a:spcAft>
                      </a:pPr>
                      <a:r>
                        <a:rPr lang="pt-BR" sz="1600" b="1">
                          <a:effectLst/>
                          <a:latin typeface="Arial" panose="020B0604020202020204" pitchFamily="34" charset="0"/>
                          <a:cs typeface="Arial" panose="020B0604020202020204" pitchFamily="34" charset="0"/>
                        </a:rPr>
                        <a:t>1,337</a:t>
                      </a:r>
                      <a:endParaRPr lang="pt-BR"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a:effectLst/>
                          <a:latin typeface="Arial" panose="020B0604020202020204" pitchFamily="34" charset="0"/>
                          <a:cs typeface="Arial" panose="020B0604020202020204" pitchFamily="34" charset="0"/>
                        </a:rPr>
                        <a:t> </a:t>
                      </a:r>
                    </a:p>
                    <a:p>
                      <a:pPr algn="ctr">
                        <a:lnSpc>
                          <a:spcPct val="107000"/>
                        </a:lnSpc>
                        <a:spcAft>
                          <a:spcPts val="0"/>
                        </a:spcAft>
                      </a:pPr>
                      <a:r>
                        <a:rPr lang="pt-BR" sz="1600" b="1">
                          <a:effectLst/>
                          <a:latin typeface="Arial" panose="020B0604020202020204" pitchFamily="34" charset="0"/>
                          <a:cs typeface="Arial" panose="020B0604020202020204" pitchFamily="34" charset="0"/>
                        </a:rPr>
                        <a:t>?</a:t>
                      </a:r>
                      <a:endParaRPr lang="pt-BR"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a:effectLst/>
                          <a:latin typeface="Arial" panose="020B0604020202020204" pitchFamily="34" charset="0"/>
                          <a:cs typeface="Arial" panose="020B0604020202020204" pitchFamily="34" charset="0"/>
                        </a:rPr>
                        <a:t> </a:t>
                      </a:r>
                    </a:p>
                    <a:p>
                      <a:pPr algn="ctr">
                        <a:lnSpc>
                          <a:spcPct val="107000"/>
                        </a:lnSpc>
                        <a:spcAft>
                          <a:spcPts val="0"/>
                        </a:spcAft>
                      </a:pPr>
                      <a:r>
                        <a:rPr lang="pt-BR" sz="1600" b="1">
                          <a:effectLst/>
                          <a:latin typeface="Arial" panose="020B0604020202020204" pitchFamily="34" charset="0"/>
                          <a:cs typeface="Arial" panose="020B0604020202020204" pitchFamily="34" charset="0"/>
                        </a:rPr>
                        <a:t>2,001</a:t>
                      </a:r>
                      <a:endParaRPr lang="pt-BR"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dirty="0">
                          <a:effectLst/>
                          <a:latin typeface="Arial" panose="020B0604020202020204" pitchFamily="34" charset="0"/>
                          <a:cs typeface="Arial" panose="020B0604020202020204" pitchFamily="34" charset="0"/>
                        </a:rPr>
                        <a:t> </a:t>
                      </a:r>
                    </a:p>
                    <a:p>
                      <a:pPr algn="ctr">
                        <a:lnSpc>
                          <a:spcPct val="107000"/>
                        </a:lnSpc>
                        <a:spcAft>
                          <a:spcPts val="0"/>
                        </a:spcAft>
                      </a:pPr>
                      <a:r>
                        <a:rPr lang="pt-BR" sz="1600" b="1" dirty="0">
                          <a:effectLst/>
                          <a:latin typeface="Arial" panose="020B0604020202020204" pitchFamily="34" charset="0"/>
                          <a:cs typeface="Arial" panose="020B0604020202020204" pitchFamily="34" charset="0"/>
                        </a:rPr>
                        <a:t>1.947</a:t>
                      </a:r>
                      <a:endParaRPr lang="pt-B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30662413"/>
                  </a:ext>
                </a:extLst>
              </a:tr>
            </a:tbl>
          </a:graphicData>
        </a:graphic>
      </p:graphicFrame>
    </p:spTree>
    <p:extLst>
      <p:ext uri="{BB962C8B-B14F-4D97-AF65-F5344CB8AC3E}">
        <p14:creationId xmlns:p14="http://schemas.microsoft.com/office/powerpoint/2010/main" val="1079347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2966CF5-E2F0-4D6B-8797-C6A0E68E3972}"/>
              </a:ext>
            </a:extLst>
          </p:cNvPr>
          <p:cNvSpPr/>
          <p:nvPr/>
        </p:nvSpPr>
        <p:spPr>
          <a:xfrm>
            <a:off x="295835" y="778803"/>
            <a:ext cx="11600329" cy="5227072"/>
          </a:xfrm>
          <a:prstGeom prst="rect">
            <a:avLst/>
          </a:prstGeom>
        </p:spPr>
        <p:txBody>
          <a:bodyPr wrap="square">
            <a:spAutoFit/>
          </a:bodyPr>
          <a:lstStyle/>
          <a:p>
            <a:pPr marL="285750" indent="-285750" algn="just">
              <a:lnSpc>
                <a:spcPct val="150000"/>
              </a:lnSpc>
              <a:spcBef>
                <a:spcPts val="1200"/>
              </a:spcBef>
              <a:spcAft>
                <a:spcPts val="1200"/>
              </a:spcAft>
              <a:buFont typeface="Wingdings" panose="05000000000000000000" pitchFamily="2" charset="2"/>
              <a:buChar char="ü"/>
            </a:pPr>
            <a:r>
              <a:rPr lang="pt-BR" b="1" dirty="0">
                <a:solidFill>
                  <a:srgbClr val="000000"/>
                </a:solidFill>
                <a:latin typeface="Arial" panose="020B0604020202020204" pitchFamily="34" charset="0"/>
                <a:ea typeface="Times New Roman" panose="02020603050405020304" pitchFamily="18" charset="0"/>
                <a:cs typeface="Arial" panose="020B0604020202020204" pitchFamily="34" charset="0"/>
              </a:rPr>
              <a:t>Com a privatização das refinarias, haverá grande elevação no custo de produção dos derivados. Para um valor do barril do petróleo a US$ 65, o custo médio de produção dos derivados para as refinarias da Petrobrás é da ordem de R$ 1,337 por litro. Se as refinarias forem privatizadas, o custo médio poderá aumentar para cerca de R$ 2,001 por litro. O aumento no custo de produção seria da ordem de 66,8%.</a:t>
            </a:r>
            <a:endParaRPr lang="pt-BR"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lnSpc>
                <a:spcPct val="150000"/>
              </a:lnSpc>
              <a:spcBef>
                <a:spcPts val="1200"/>
              </a:spcBef>
              <a:spcAft>
                <a:spcPts val="1200"/>
              </a:spcAft>
              <a:buFont typeface="Wingdings" panose="05000000000000000000" pitchFamily="2" charset="2"/>
              <a:buChar char="ü"/>
            </a:pPr>
            <a:r>
              <a:rPr lang="pt-BR" b="1" dirty="0">
                <a:solidFill>
                  <a:srgbClr val="000000"/>
                </a:solidFill>
                <a:latin typeface="Arial" panose="020B0604020202020204" pitchFamily="34" charset="0"/>
                <a:ea typeface="Times New Roman" panose="02020603050405020304" pitchFamily="18" charset="0"/>
                <a:cs typeface="Arial" panose="020B0604020202020204" pitchFamily="34" charset="0"/>
              </a:rPr>
              <a:t>Desse modo, apenas o custo médio de produção é maior que o preço médio do óleo diesel e gasolina na Costa do Golfo dos Estados Unidos. Assim, para vender no Brasil a preço dos Estados Unidos, os compradores não teriam margem de lucro.</a:t>
            </a:r>
            <a:endParaRPr lang="pt-BR"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lnSpc>
                <a:spcPct val="150000"/>
              </a:lnSpc>
              <a:spcBef>
                <a:spcPts val="1200"/>
              </a:spcBef>
              <a:spcAft>
                <a:spcPts val="1200"/>
              </a:spcAft>
              <a:buFont typeface="Wingdings" panose="05000000000000000000" pitchFamily="2" charset="2"/>
              <a:buChar char="ü"/>
            </a:pPr>
            <a:r>
              <a:rPr lang="pt-BR" b="1" dirty="0">
                <a:solidFill>
                  <a:srgbClr val="000000"/>
                </a:solidFill>
                <a:latin typeface="Arial" panose="020B0604020202020204" pitchFamily="34" charset="0"/>
                <a:ea typeface="Times New Roman" panose="02020603050405020304" pitchFamily="18" charset="0"/>
                <a:cs typeface="Arial" panose="020B0604020202020204" pitchFamily="34" charset="0"/>
              </a:rPr>
              <a:t>A Petrobrás, ao contrário, mesmo incluídos outros dispêndios, como despesas de venda, gerais e administrativas, e financeiras, entre outras, que levaria o custo final do derivado a R$ 1,336 por litro, incluída a cadeia de exploração e produção, ainda permitiria uma margem de lucro de 20%. </a:t>
            </a:r>
            <a:endParaRPr lang="pt-BR"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1794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DD8664D-635B-4DC3-918A-3EFF0A957D50}"/>
              </a:ext>
            </a:extLst>
          </p:cNvPr>
          <p:cNvSpPr txBox="1"/>
          <p:nvPr/>
        </p:nvSpPr>
        <p:spPr>
          <a:xfrm>
            <a:off x="628650" y="62598"/>
            <a:ext cx="10782300" cy="5878532"/>
          </a:xfrm>
          <a:prstGeom prst="rect">
            <a:avLst/>
          </a:prstGeom>
          <a:noFill/>
        </p:spPr>
        <p:txBody>
          <a:bodyPr wrap="square" rtlCol="0">
            <a:spAutoFit/>
          </a:bodyPr>
          <a:lstStyle/>
          <a:p>
            <a:pPr algn="ctr"/>
            <a:r>
              <a:rPr lang="pt-BR" sz="3600" b="1" dirty="0"/>
              <a:t>Conclusões</a:t>
            </a:r>
          </a:p>
          <a:p>
            <a:pPr algn="ctr"/>
            <a:endParaRPr lang="pt-BR" sz="3200" dirty="0"/>
          </a:p>
          <a:p>
            <a:pPr marL="457200" indent="-457200" algn="just">
              <a:buFont typeface="Wingdings" panose="05000000000000000000" pitchFamily="2" charset="2"/>
              <a:buChar char="§"/>
            </a:pPr>
            <a:endParaRPr lang="pt-BR" sz="2800" b="1" dirty="0"/>
          </a:p>
          <a:p>
            <a:pPr marL="457200" indent="-457200" algn="just">
              <a:buFont typeface="Wingdings" panose="05000000000000000000" pitchFamily="2" charset="2"/>
              <a:buChar char="§"/>
            </a:pPr>
            <a:r>
              <a:rPr lang="pt-BR" sz="2800" b="1" dirty="0"/>
              <a:t>Falta de uma política pública com foco no interesse público</a:t>
            </a:r>
          </a:p>
          <a:p>
            <a:pPr marL="457200" indent="-457200" algn="just">
              <a:buFont typeface="Wingdings" panose="05000000000000000000" pitchFamily="2" charset="2"/>
              <a:buChar char="§"/>
            </a:pPr>
            <a:endParaRPr lang="pt-BR" sz="2800" b="1" dirty="0"/>
          </a:p>
          <a:p>
            <a:pPr marL="457200" indent="-457200" algn="just">
              <a:buFont typeface="Wingdings" panose="05000000000000000000" pitchFamily="2" charset="2"/>
              <a:buChar char="§"/>
            </a:pPr>
            <a:r>
              <a:rPr lang="pt-BR" sz="2800" b="1" dirty="0"/>
              <a:t>Ausência de regulação por custos de monopólios naturais e regionais</a:t>
            </a:r>
          </a:p>
          <a:p>
            <a:pPr marL="457200" indent="-457200" algn="just">
              <a:buFont typeface="Wingdings" panose="05000000000000000000" pitchFamily="2" charset="2"/>
              <a:buChar char="§"/>
            </a:pPr>
            <a:endParaRPr lang="pt-BR" sz="2800" b="1" dirty="0"/>
          </a:p>
          <a:p>
            <a:pPr marL="457200" indent="-457200" algn="just">
              <a:buFont typeface="Wingdings" panose="05000000000000000000" pitchFamily="2" charset="2"/>
              <a:buChar char="§"/>
            </a:pPr>
            <a:r>
              <a:rPr lang="pt-BR" sz="2800" b="1" dirty="0"/>
              <a:t>O problema nunca foi a Petrobrás; a estatal é solução</a:t>
            </a:r>
          </a:p>
          <a:p>
            <a:pPr marL="457200" indent="-457200" algn="just">
              <a:buFont typeface="Wingdings" panose="05000000000000000000" pitchFamily="2" charset="2"/>
              <a:buChar char="§"/>
            </a:pPr>
            <a:endParaRPr lang="pt-BR" sz="2800" b="1" dirty="0"/>
          </a:p>
          <a:p>
            <a:pPr marL="457200" indent="-457200" algn="just">
              <a:buFont typeface="Wingdings" panose="05000000000000000000" pitchFamily="2" charset="2"/>
              <a:buChar char="§"/>
            </a:pPr>
            <a:r>
              <a:rPr lang="pt-BR" sz="2800" b="1" dirty="0"/>
              <a:t>O grave problema do Brasil é a falta de transparência e de regulação do monopólio estatal</a:t>
            </a:r>
          </a:p>
          <a:p>
            <a:pPr marL="457200" indent="-457200" algn="just">
              <a:buFont typeface="Wingdings" panose="05000000000000000000" pitchFamily="2" charset="2"/>
              <a:buChar char="§"/>
            </a:pPr>
            <a:endParaRPr lang="pt-BR" sz="2800" b="1" dirty="0"/>
          </a:p>
        </p:txBody>
      </p:sp>
    </p:spTree>
    <p:extLst>
      <p:ext uri="{BB962C8B-B14F-4D97-AF65-F5344CB8AC3E}">
        <p14:creationId xmlns:p14="http://schemas.microsoft.com/office/powerpoint/2010/main" val="2989628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DD8664D-635B-4DC3-918A-3EFF0A957D50}"/>
              </a:ext>
            </a:extLst>
          </p:cNvPr>
          <p:cNvSpPr txBox="1"/>
          <p:nvPr/>
        </p:nvSpPr>
        <p:spPr>
          <a:xfrm>
            <a:off x="628650" y="62598"/>
            <a:ext cx="10782300" cy="5940088"/>
          </a:xfrm>
          <a:prstGeom prst="rect">
            <a:avLst/>
          </a:prstGeom>
          <a:noFill/>
        </p:spPr>
        <p:txBody>
          <a:bodyPr wrap="square" rtlCol="0">
            <a:spAutoFit/>
          </a:bodyPr>
          <a:lstStyle/>
          <a:p>
            <a:pPr algn="ctr"/>
            <a:r>
              <a:rPr lang="pt-BR" sz="3600" b="1" dirty="0"/>
              <a:t>Conclusões</a:t>
            </a:r>
          </a:p>
          <a:p>
            <a:pPr algn="ctr"/>
            <a:endParaRPr lang="pt-BR" sz="3200" dirty="0"/>
          </a:p>
          <a:p>
            <a:pPr marL="457200" indent="-457200" algn="just">
              <a:buFont typeface="Wingdings" panose="05000000000000000000" pitchFamily="2" charset="2"/>
              <a:buChar char="§"/>
            </a:pPr>
            <a:r>
              <a:rPr lang="pt-BR" sz="2400" b="1" dirty="0"/>
              <a:t>Lucros empresariais muito altos com o </a:t>
            </a:r>
            <a:r>
              <a:rPr lang="pt-BR" sz="2400" b="1" dirty="0" err="1"/>
              <a:t>Pré</a:t>
            </a:r>
            <a:r>
              <a:rPr lang="pt-BR" sz="2400" b="1" dirty="0"/>
              <a:t>-Sal</a:t>
            </a:r>
          </a:p>
          <a:p>
            <a:pPr marL="457200" indent="-457200" algn="just">
              <a:buFont typeface="Wingdings" panose="05000000000000000000" pitchFamily="2" charset="2"/>
              <a:buChar char="§"/>
            </a:pPr>
            <a:endParaRPr lang="pt-BR" sz="2400" b="1" dirty="0"/>
          </a:p>
          <a:p>
            <a:pPr marL="457200" indent="-457200" algn="just">
              <a:buFont typeface="Wingdings" panose="05000000000000000000" pitchFamily="2" charset="2"/>
              <a:buChar char="§"/>
            </a:pPr>
            <a:r>
              <a:rPr lang="pt-BR" sz="2400" b="1" dirty="0"/>
              <a:t>É importante tributar a renda ou a exportação quando o preço estiver alto</a:t>
            </a:r>
          </a:p>
          <a:p>
            <a:pPr marL="457200" indent="-457200" algn="just">
              <a:buFont typeface="Wingdings" panose="05000000000000000000" pitchFamily="2" charset="2"/>
              <a:buChar char="§"/>
            </a:pPr>
            <a:endParaRPr lang="pt-BR" sz="2400" b="1" dirty="0"/>
          </a:p>
          <a:p>
            <a:pPr marL="457200" indent="-457200" algn="just">
              <a:buFont typeface="Wingdings" panose="05000000000000000000" pitchFamily="2" charset="2"/>
              <a:buChar char="§"/>
            </a:pPr>
            <a:r>
              <a:rPr lang="pt-BR" sz="2400" b="1" dirty="0"/>
              <a:t>Possibilitar a redução de </a:t>
            </a:r>
            <a:r>
              <a:rPr lang="pt-BR" sz="2400" b="1" dirty="0" err="1"/>
              <a:t>Pis</a:t>
            </a:r>
            <a:r>
              <a:rPr lang="pt-BR" sz="2400" b="1" dirty="0"/>
              <a:t>, </a:t>
            </a:r>
            <a:r>
              <a:rPr lang="pt-BR" sz="2400" b="1" dirty="0" err="1"/>
              <a:t>Cofins</a:t>
            </a:r>
            <a:r>
              <a:rPr lang="pt-BR" sz="2400" b="1" dirty="0"/>
              <a:t> e Cide para garantir investimentos em refino e na necessidade de importação</a:t>
            </a:r>
          </a:p>
          <a:p>
            <a:pPr marL="457200" indent="-457200" algn="just">
              <a:buFont typeface="Wingdings" panose="05000000000000000000" pitchFamily="2" charset="2"/>
              <a:buChar char="§"/>
            </a:pPr>
            <a:endParaRPr lang="pt-BR" sz="2400" b="1" dirty="0"/>
          </a:p>
          <a:p>
            <a:pPr marL="457200" indent="-457200" algn="just">
              <a:buFont typeface="Wingdings" panose="05000000000000000000" pitchFamily="2" charset="2"/>
              <a:buChar char="§"/>
            </a:pPr>
            <a:r>
              <a:rPr lang="pt-BR" sz="2400" b="1" dirty="0"/>
              <a:t>Criar um fundo de estabilização e redução de preços</a:t>
            </a:r>
          </a:p>
          <a:p>
            <a:pPr marL="457200" indent="-457200" algn="just">
              <a:buFont typeface="Wingdings" panose="05000000000000000000" pitchFamily="2" charset="2"/>
              <a:buChar char="§"/>
            </a:pPr>
            <a:endParaRPr lang="pt-BR" sz="2400" b="1" dirty="0"/>
          </a:p>
          <a:p>
            <a:pPr marL="457200" indent="-457200" algn="just">
              <a:buFont typeface="Wingdings" panose="05000000000000000000" pitchFamily="2" charset="2"/>
              <a:buChar char="§"/>
            </a:pPr>
            <a:r>
              <a:rPr lang="pt-BR" sz="2400" b="1" dirty="0"/>
              <a:t>O refino e a autossuficiência são fundamentais para o Brasil</a:t>
            </a:r>
          </a:p>
          <a:p>
            <a:pPr marL="457200" indent="-457200" algn="just">
              <a:buFont typeface="Wingdings" panose="05000000000000000000" pitchFamily="2" charset="2"/>
              <a:buChar char="§"/>
            </a:pPr>
            <a:endParaRPr lang="pt-BR" sz="2400" b="1" dirty="0"/>
          </a:p>
          <a:p>
            <a:pPr marL="457200" indent="-457200" algn="just">
              <a:buFont typeface="Wingdings" panose="05000000000000000000" pitchFamily="2" charset="2"/>
              <a:buChar char="§"/>
            </a:pPr>
            <a:r>
              <a:rPr lang="pt-BR" sz="2400" b="1" dirty="0"/>
              <a:t>Medidas do Poder Executivo de subvenção e redução de tributos para garantir altos lucros empresariais não atendem ao interesse público</a:t>
            </a:r>
          </a:p>
        </p:txBody>
      </p:sp>
    </p:spTree>
    <p:extLst>
      <p:ext uri="{BB962C8B-B14F-4D97-AF65-F5344CB8AC3E}">
        <p14:creationId xmlns:p14="http://schemas.microsoft.com/office/powerpoint/2010/main" val="1062459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B331B21D-3EFF-430B-B010-853974DD8F1B}"/>
              </a:ext>
            </a:extLst>
          </p:cNvPr>
          <p:cNvPicPr>
            <a:picLocks noChangeAspect="1"/>
          </p:cNvPicPr>
          <p:nvPr/>
        </p:nvPicPr>
        <p:blipFill>
          <a:blip r:embed="rId2"/>
          <a:stretch>
            <a:fillRect/>
          </a:stretch>
        </p:blipFill>
        <p:spPr>
          <a:xfrm>
            <a:off x="4589435" y="88477"/>
            <a:ext cx="6660204" cy="6035419"/>
          </a:xfrm>
          <a:prstGeom prst="rect">
            <a:avLst/>
          </a:prstGeom>
        </p:spPr>
      </p:pic>
      <p:sp>
        <p:nvSpPr>
          <p:cNvPr id="3" name="CaixaDeTexto 2">
            <a:extLst>
              <a:ext uri="{FF2B5EF4-FFF2-40B4-BE49-F238E27FC236}">
                <a16:creationId xmlns:a16="http://schemas.microsoft.com/office/drawing/2014/main" id="{A5C92315-91C3-4932-BF26-9A4BD44ACAB7}"/>
              </a:ext>
            </a:extLst>
          </p:cNvPr>
          <p:cNvSpPr txBox="1"/>
          <p:nvPr/>
        </p:nvSpPr>
        <p:spPr>
          <a:xfrm>
            <a:off x="4597824" y="6194181"/>
            <a:ext cx="1434518" cy="369332"/>
          </a:xfrm>
          <a:prstGeom prst="rect">
            <a:avLst/>
          </a:prstGeom>
          <a:noFill/>
        </p:spPr>
        <p:txBody>
          <a:bodyPr wrap="square" rtlCol="0">
            <a:spAutoFit/>
          </a:bodyPr>
          <a:lstStyle/>
          <a:p>
            <a:r>
              <a:rPr lang="pt-BR" dirty="0"/>
              <a:t>Fonte: ANP</a:t>
            </a:r>
          </a:p>
        </p:txBody>
      </p:sp>
      <p:sp>
        <p:nvSpPr>
          <p:cNvPr id="4" name="CaixaDeTexto 3">
            <a:extLst>
              <a:ext uri="{FF2B5EF4-FFF2-40B4-BE49-F238E27FC236}">
                <a16:creationId xmlns:a16="http://schemas.microsoft.com/office/drawing/2014/main" id="{A53D9239-69B2-462F-A295-180EDC9ED5E1}"/>
              </a:ext>
            </a:extLst>
          </p:cNvPr>
          <p:cNvSpPr txBox="1"/>
          <p:nvPr/>
        </p:nvSpPr>
        <p:spPr>
          <a:xfrm>
            <a:off x="310393" y="587229"/>
            <a:ext cx="3724712" cy="2062103"/>
          </a:xfrm>
          <a:prstGeom prst="rect">
            <a:avLst/>
          </a:prstGeom>
          <a:noFill/>
        </p:spPr>
        <p:txBody>
          <a:bodyPr wrap="square" rtlCol="0">
            <a:spAutoFit/>
          </a:bodyPr>
          <a:lstStyle/>
          <a:p>
            <a:r>
              <a:rPr lang="pt-BR" sz="3200" b="1" dirty="0">
                <a:solidFill>
                  <a:srgbClr val="FF0000"/>
                </a:solidFill>
              </a:rPr>
              <a:t>Produtividades maiores que as dos poços da Arábia Saudita</a:t>
            </a:r>
          </a:p>
        </p:txBody>
      </p:sp>
    </p:spTree>
    <p:extLst>
      <p:ext uri="{BB962C8B-B14F-4D97-AF65-F5344CB8AC3E}">
        <p14:creationId xmlns:p14="http://schemas.microsoft.com/office/powerpoint/2010/main" val="3714852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51067" y="1117269"/>
            <a:ext cx="11519806" cy="5139869"/>
          </a:xfrm>
          <a:prstGeom prst="rect">
            <a:avLst/>
          </a:prstGeom>
        </p:spPr>
        <p:txBody>
          <a:bodyPr wrap="square">
            <a:spAutoFit/>
          </a:bodyPr>
          <a:lstStyle/>
          <a:p>
            <a:pPr marL="285750" indent="-285750" algn="just">
              <a:spcAft>
                <a:spcPts val="1200"/>
              </a:spcAft>
              <a:buFont typeface="Wingdings" panose="05000000000000000000" pitchFamily="2" charset="2"/>
              <a:buChar char="§"/>
            </a:pPr>
            <a:r>
              <a:rPr lang="pt-BR" sz="2400" b="1" dirty="0"/>
              <a:t>A </a:t>
            </a:r>
            <a:r>
              <a:rPr lang="pt-BR" sz="2400" b="1" dirty="0">
                <a:solidFill>
                  <a:srgbClr val="FF0000"/>
                </a:solidFill>
              </a:rPr>
              <a:t>flexibilidade e abrangência </a:t>
            </a:r>
            <a:r>
              <a:rPr lang="pt-BR" sz="2400" b="1" dirty="0"/>
              <a:t>das deduções previstas na Lei nº 13.586, de 2017, poderá gerar uma grande perda de arrecadação de IRPJ e outros tributos federais. </a:t>
            </a:r>
          </a:p>
          <a:p>
            <a:pPr marL="285750" indent="-285750" algn="just">
              <a:spcAft>
                <a:spcPts val="1200"/>
              </a:spcAft>
              <a:buFont typeface="Wingdings" panose="05000000000000000000" pitchFamily="2" charset="2"/>
              <a:buChar char="§"/>
            </a:pPr>
            <a:r>
              <a:rPr lang="pt-BR" sz="2400" b="1" dirty="0"/>
              <a:t>A perda de recursos dos </a:t>
            </a:r>
            <a:r>
              <a:rPr lang="pt-BR" sz="2400" b="1" dirty="0">
                <a:solidFill>
                  <a:srgbClr val="FF0000"/>
                </a:solidFill>
              </a:rPr>
              <a:t>Estados e Municípios </a:t>
            </a:r>
            <a:r>
              <a:rPr lang="pt-BR" sz="2400" b="1" dirty="0"/>
              <a:t>pode ser de </a:t>
            </a:r>
            <a:r>
              <a:rPr lang="pt-BR" sz="2400" b="1" dirty="0">
                <a:solidFill>
                  <a:srgbClr val="FF0000"/>
                </a:solidFill>
              </a:rPr>
              <a:t>R$ 338 bilhões </a:t>
            </a:r>
            <a:r>
              <a:rPr lang="pt-BR" sz="2400" b="1" dirty="0"/>
              <a:t>e a da </a:t>
            </a:r>
            <a:r>
              <a:rPr lang="pt-BR" sz="2400" b="1" dirty="0">
                <a:solidFill>
                  <a:srgbClr val="7030A0"/>
                </a:solidFill>
              </a:rPr>
              <a:t>União</a:t>
            </a:r>
            <a:r>
              <a:rPr lang="pt-BR" sz="2400" b="1" dirty="0"/>
              <a:t> pode ser de </a:t>
            </a:r>
            <a:r>
              <a:rPr lang="pt-BR" sz="2400" b="1" dirty="0">
                <a:solidFill>
                  <a:srgbClr val="7030A0"/>
                </a:solidFill>
              </a:rPr>
              <a:t>R$ 662 bilhões</a:t>
            </a:r>
            <a:r>
              <a:rPr lang="pt-BR" sz="2400" b="1" dirty="0"/>
              <a:t>, apenas pelo fato de os royalties serem deduzidos da base de cálculo do IRPJ. </a:t>
            </a:r>
          </a:p>
          <a:p>
            <a:pPr marL="285750" indent="-285750" algn="just">
              <a:spcAft>
                <a:spcPts val="1200"/>
              </a:spcAft>
              <a:buFont typeface="Wingdings" panose="05000000000000000000" pitchFamily="2" charset="2"/>
              <a:buChar char="§"/>
            </a:pPr>
            <a:r>
              <a:rPr lang="pt-BR" sz="2400" b="1" dirty="0"/>
              <a:t>No caso da </a:t>
            </a:r>
            <a:r>
              <a:rPr lang="pt-BR" sz="2400" b="1" dirty="0">
                <a:solidFill>
                  <a:srgbClr val="FF0000"/>
                </a:solidFill>
              </a:rPr>
              <a:t>Região Nordeste</a:t>
            </a:r>
            <a:r>
              <a:rPr lang="pt-BR" sz="2400" b="1" dirty="0"/>
              <a:t>, a produção da província do Pré-Sal, sob o regime de partilha de produção, poderá significar uma perda de receitas de </a:t>
            </a:r>
            <a:r>
              <a:rPr lang="pt-BR" sz="2400" b="1" dirty="0">
                <a:solidFill>
                  <a:srgbClr val="FF0000"/>
                </a:solidFill>
              </a:rPr>
              <a:t>R$ 141,4 bilhões </a:t>
            </a:r>
            <a:r>
              <a:rPr lang="pt-BR" sz="2400" b="1" dirty="0"/>
              <a:t>decorrentes da ausência de repasses do IRPJ. </a:t>
            </a:r>
          </a:p>
          <a:p>
            <a:pPr marL="285750" indent="-285750" algn="just">
              <a:spcAft>
                <a:spcPts val="1200"/>
              </a:spcAft>
              <a:buFont typeface="Wingdings" panose="05000000000000000000" pitchFamily="2" charset="2"/>
              <a:buChar char="§"/>
            </a:pPr>
            <a:r>
              <a:rPr lang="pt-BR" sz="2400" b="1" dirty="0"/>
              <a:t>A tão celebrada </a:t>
            </a:r>
            <a:r>
              <a:rPr lang="pt-BR" sz="2400" b="1" dirty="0">
                <a:solidFill>
                  <a:srgbClr val="FF0000"/>
                </a:solidFill>
              </a:rPr>
              <a:t>descoberta do Pré-Sal </a:t>
            </a:r>
            <a:r>
              <a:rPr lang="pt-BR" sz="2400" b="1" dirty="0"/>
              <a:t>pode significar um </a:t>
            </a:r>
            <a:r>
              <a:rPr lang="pt-BR" sz="2400" b="1" dirty="0">
                <a:solidFill>
                  <a:srgbClr val="FF0000"/>
                </a:solidFill>
              </a:rPr>
              <a:t>empobrecimento</a:t>
            </a:r>
            <a:r>
              <a:rPr lang="pt-BR" sz="2400" b="1" dirty="0"/>
              <a:t> dos Estados e Municípios do </a:t>
            </a:r>
            <a:r>
              <a:rPr lang="pt-BR" sz="2400" b="1" dirty="0">
                <a:solidFill>
                  <a:srgbClr val="FF0000"/>
                </a:solidFill>
              </a:rPr>
              <a:t>Nordeste</a:t>
            </a:r>
            <a:r>
              <a:rPr lang="pt-BR" sz="2400" b="1" dirty="0"/>
              <a:t>. </a:t>
            </a:r>
          </a:p>
          <a:p>
            <a:pPr marL="285750" indent="-285750" algn="just">
              <a:spcAft>
                <a:spcPts val="1200"/>
              </a:spcAft>
              <a:buFont typeface="Wingdings" panose="05000000000000000000" pitchFamily="2" charset="2"/>
              <a:buChar char="§"/>
            </a:pPr>
            <a:r>
              <a:rPr lang="pt-BR" sz="2400" b="1" dirty="0"/>
              <a:t>É importante ressaltar que, nessa Região, vivem mais de </a:t>
            </a:r>
            <a:r>
              <a:rPr lang="pt-BR" sz="2400" b="1" dirty="0">
                <a:solidFill>
                  <a:srgbClr val="FF0000"/>
                </a:solidFill>
              </a:rPr>
              <a:t>8 milhões de brasileiros abaixo da linha de pobreza extrema</a:t>
            </a:r>
            <a:r>
              <a:rPr lang="pt-BR" sz="2400" b="1" dirty="0"/>
              <a:t>.</a:t>
            </a:r>
          </a:p>
        </p:txBody>
      </p:sp>
      <p:sp>
        <p:nvSpPr>
          <p:cNvPr id="3" name="CaixaDeTexto 2"/>
          <p:cNvSpPr txBox="1"/>
          <p:nvPr/>
        </p:nvSpPr>
        <p:spPr>
          <a:xfrm>
            <a:off x="191862" y="227926"/>
            <a:ext cx="11838215" cy="584775"/>
          </a:xfrm>
          <a:prstGeom prst="rect">
            <a:avLst/>
          </a:prstGeom>
          <a:noFill/>
        </p:spPr>
        <p:txBody>
          <a:bodyPr wrap="square" rtlCol="0">
            <a:spAutoFit/>
          </a:bodyPr>
          <a:lstStyle/>
          <a:p>
            <a:pPr algn="ctr"/>
            <a:r>
              <a:rPr lang="pt-BR" sz="3200" b="1" dirty="0"/>
              <a:t>Conclusões</a:t>
            </a:r>
          </a:p>
        </p:txBody>
      </p:sp>
    </p:spTree>
    <p:extLst>
      <p:ext uri="{BB962C8B-B14F-4D97-AF65-F5344CB8AC3E}">
        <p14:creationId xmlns:p14="http://schemas.microsoft.com/office/powerpoint/2010/main" val="1356102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645" y="544740"/>
            <a:ext cx="9926184" cy="6002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9"/>
          <p:cNvSpPr>
            <a:spLocks noChangeArrowheads="1"/>
          </p:cNvSpPr>
          <p:nvPr/>
        </p:nvSpPr>
        <p:spPr bwMode="auto">
          <a:xfrm>
            <a:off x="5911737" y="3794116"/>
            <a:ext cx="569923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t-BR" altLang="pt-BR" sz="800" b="0" i="0" u="none" strike="noStrike" cap="none" normalizeH="0" baseline="0" dirty="0">
                <a:ln>
                  <a:noFill/>
                </a:ln>
                <a:solidFill>
                  <a:schemeClr val="tx1"/>
                </a:solidFill>
                <a:effectLst/>
                <a:latin typeface="Arial" pitchFamily="34" charset="0"/>
                <a:cs typeface="Arial" pitchFamily="34" charset="0"/>
              </a:rPr>
            </a:br>
            <a:endParaRPr kumimoji="0" lang="pt-BR" altLang="pt-BR"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400" b="1" i="0" u="none" strike="noStrike" cap="none" normalizeH="0" baseline="0" dirty="0">
                <a:ln>
                  <a:noFill/>
                </a:ln>
                <a:effectLst/>
                <a:latin typeface="Arial" pitchFamily="34" charset="0"/>
                <a:ea typeface="Times New Roman" pitchFamily="18" charset="0"/>
                <a:cs typeface="Arial" pitchFamily="34" charset="0"/>
              </a:rPr>
              <a:t>Margem de lucro (operacional)</a:t>
            </a:r>
            <a:r>
              <a:rPr kumimoji="0" lang="pt-BR" altLang="pt-BR" sz="2400" b="1" i="0" u="none" strike="noStrike" cap="none" normalizeH="0" dirty="0">
                <a:ln>
                  <a:noFill/>
                </a:ln>
                <a:effectLst/>
                <a:latin typeface="Arial" pitchFamily="34" charset="0"/>
                <a:ea typeface="Times New Roman" pitchFamily="18" charset="0"/>
                <a:cs typeface="Arial" pitchFamily="34" charset="0"/>
              </a:rPr>
              <a:t> com valor do barril a US$ 71:</a:t>
            </a:r>
            <a:r>
              <a:rPr kumimoji="0" lang="pt-BR" altLang="pt-BR" sz="2400" b="1" i="0" u="none" strike="noStrike" cap="none" normalizeH="0" dirty="0">
                <a:ln>
                  <a:noFill/>
                </a:ln>
                <a:solidFill>
                  <a:srgbClr val="C00000"/>
                </a:solidFill>
                <a:effectLst/>
                <a:latin typeface="Arial" pitchFamily="34" charset="0"/>
                <a:ea typeface="Times New Roman" pitchFamily="18" charset="0"/>
                <a:cs typeface="Arial" pitchFamily="34" charset="0"/>
              </a:rPr>
              <a:t> 100%</a:t>
            </a:r>
            <a:endParaRPr kumimoji="0" lang="pt-BR" altLang="pt-BR" sz="800" b="1" i="0" u="none" strike="noStrike" cap="none" normalizeH="0" baseline="0" dirty="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89186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0A3152-AA3A-4238-A142-04FF905E47EC}"/>
              </a:ext>
            </a:extLst>
          </p:cNvPr>
          <p:cNvSpPr>
            <a:spLocks noGrp="1"/>
          </p:cNvSpPr>
          <p:nvPr>
            <p:ph type="ctrTitle"/>
          </p:nvPr>
        </p:nvSpPr>
        <p:spPr>
          <a:xfrm>
            <a:off x="0" y="285226"/>
            <a:ext cx="11953875" cy="2953345"/>
          </a:xfrm>
        </p:spPr>
        <p:txBody>
          <a:bodyPr>
            <a:normAutofit fontScale="90000"/>
          </a:bodyPr>
          <a:lstStyle/>
          <a:p>
            <a:r>
              <a:rPr lang="pt-BR" sz="4000" dirty="0"/>
              <a:t>Audiência Pública</a:t>
            </a:r>
            <a:br>
              <a:rPr lang="pt-BR" sz="4000" dirty="0"/>
            </a:br>
            <a:r>
              <a:rPr lang="pt-BR" sz="4000" dirty="0"/>
              <a:t>Comissão de Assuntos Econômicos</a:t>
            </a:r>
            <a:br>
              <a:rPr lang="pt-BR" sz="4000" dirty="0"/>
            </a:br>
            <a:r>
              <a:rPr lang="pt-BR" sz="4000" dirty="0"/>
              <a:t>Senado Federal</a:t>
            </a:r>
            <a:br>
              <a:rPr lang="pt-BR" sz="4000" dirty="0"/>
            </a:br>
            <a:br>
              <a:rPr lang="pt-BR" sz="4000" dirty="0"/>
            </a:br>
            <a:r>
              <a:rPr lang="pt-BR" sz="2200" dirty="0"/>
              <a:t>3 de julho de 2019</a:t>
            </a:r>
            <a:br>
              <a:rPr lang="pt-BR" sz="4000" dirty="0"/>
            </a:br>
            <a:endParaRPr lang="pt-BR" sz="4000" dirty="0"/>
          </a:p>
        </p:txBody>
      </p:sp>
      <p:sp>
        <p:nvSpPr>
          <p:cNvPr id="4" name="Retângulo 3"/>
          <p:cNvSpPr/>
          <p:nvPr/>
        </p:nvSpPr>
        <p:spPr>
          <a:xfrm>
            <a:off x="238125" y="3238572"/>
            <a:ext cx="11649075" cy="584775"/>
          </a:xfrm>
          <a:prstGeom prst="rect">
            <a:avLst/>
          </a:prstGeom>
        </p:spPr>
        <p:txBody>
          <a:bodyPr wrap="square">
            <a:spAutoFit/>
          </a:bodyPr>
          <a:lstStyle/>
          <a:p>
            <a:pPr algn="ctr"/>
            <a:r>
              <a:rPr lang="pt-BR" sz="3200" b="1" dirty="0"/>
              <a:t>Síntese do parecer do Prof. Gilberto </a:t>
            </a:r>
            <a:r>
              <a:rPr lang="pt-BR" sz="3200" b="1" dirty="0" err="1"/>
              <a:t>Bercovici</a:t>
            </a:r>
            <a:endParaRPr lang="pt-BR" sz="3200" dirty="0"/>
          </a:p>
        </p:txBody>
      </p:sp>
      <p:sp>
        <p:nvSpPr>
          <p:cNvPr id="6" name="Retângulo 5"/>
          <p:cNvSpPr/>
          <p:nvPr/>
        </p:nvSpPr>
        <p:spPr>
          <a:xfrm>
            <a:off x="119062" y="4207589"/>
            <a:ext cx="11953875" cy="1477328"/>
          </a:xfrm>
          <a:prstGeom prst="rect">
            <a:avLst/>
          </a:prstGeom>
        </p:spPr>
        <p:txBody>
          <a:bodyPr wrap="square">
            <a:spAutoFit/>
          </a:bodyPr>
          <a:lstStyle/>
          <a:p>
            <a:pPr algn="ctr"/>
            <a:endParaRPr lang="pt-BR" dirty="0"/>
          </a:p>
          <a:p>
            <a:pPr algn="ctr"/>
            <a:endParaRPr lang="pt-BR" dirty="0"/>
          </a:p>
          <a:p>
            <a:pPr algn="ctr">
              <a:spcBef>
                <a:spcPts val="0"/>
              </a:spcBef>
            </a:pPr>
            <a:r>
              <a:rPr lang="pt-BR" dirty="0"/>
              <a:t>Paulo César Ribeiro Lima</a:t>
            </a:r>
          </a:p>
          <a:p>
            <a:pPr algn="ctr">
              <a:spcBef>
                <a:spcPts val="0"/>
              </a:spcBef>
            </a:pPr>
            <a:r>
              <a:rPr lang="pt-BR" dirty="0"/>
              <a:t>Consultor Legislativo Aposentado da Câmara dos Deputados</a:t>
            </a:r>
          </a:p>
          <a:p>
            <a:pPr algn="ctr">
              <a:spcBef>
                <a:spcPts val="0"/>
              </a:spcBef>
            </a:pPr>
            <a:r>
              <a:rPr lang="pt-BR" dirty="0"/>
              <a:t>Ex-Consultor Legislativo do Senado Federal e </a:t>
            </a:r>
            <a:r>
              <a:rPr lang="pt-BR" dirty="0" err="1"/>
              <a:t>Ex-Engenheiro</a:t>
            </a:r>
            <a:r>
              <a:rPr lang="pt-BR" dirty="0"/>
              <a:t> da Petrobrás</a:t>
            </a:r>
          </a:p>
        </p:txBody>
      </p:sp>
    </p:spTree>
    <p:extLst>
      <p:ext uri="{BB962C8B-B14F-4D97-AF65-F5344CB8AC3E}">
        <p14:creationId xmlns:p14="http://schemas.microsoft.com/office/powerpoint/2010/main" val="2066479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3">
            <a:extLst>
              <a:ext uri="{FF2B5EF4-FFF2-40B4-BE49-F238E27FC236}">
                <a16:creationId xmlns:a16="http://schemas.microsoft.com/office/drawing/2014/main" id="{8F5F29C2-A488-4917-8056-02C0581437DC}"/>
              </a:ext>
            </a:extLst>
          </p:cNvPr>
          <p:cNvSpPr/>
          <p:nvPr/>
        </p:nvSpPr>
        <p:spPr>
          <a:xfrm>
            <a:off x="269846" y="361985"/>
            <a:ext cx="11652308" cy="5979970"/>
          </a:xfrm>
          <a:prstGeom prst="rect">
            <a:avLst/>
          </a:prstGeom>
        </p:spPr>
        <p:txBody>
          <a:bodyPr wrap="square">
            <a:spAutoFit/>
          </a:bodyPr>
          <a:lstStyle/>
          <a:p>
            <a:pPr algn="ctr">
              <a:lnSpc>
                <a:spcPct val="150000"/>
              </a:lnSpc>
              <a:spcBef>
                <a:spcPts val="600"/>
              </a:spcBef>
              <a:spcAft>
                <a:spcPts val="600"/>
              </a:spcAft>
            </a:pPr>
            <a:r>
              <a:rPr lang="pt-BR" sz="3200" b="1" dirty="0">
                <a:latin typeface="Trebuchet MS" panose="020B0603020202020204" pitchFamily="34" charset="0"/>
              </a:rPr>
              <a:t>Cumprimentos e agradecimentos</a:t>
            </a:r>
          </a:p>
          <a:p>
            <a:pPr marL="342900" indent="-342900" algn="just">
              <a:lnSpc>
                <a:spcPct val="150000"/>
              </a:lnSpc>
              <a:spcBef>
                <a:spcPts val="600"/>
              </a:spcBef>
              <a:spcAft>
                <a:spcPts val="600"/>
              </a:spcAft>
              <a:buFont typeface="Wingdings" panose="05000000000000000000" pitchFamily="2" charset="2"/>
              <a:buChar char="ü"/>
            </a:pPr>
            <a:r>
              <a:rPr lang="pt-BR" sz="2400" b="1" dirty="0">
                <a:latin typeface="Trebuchet MS" panose="020B0603020202020204" pitchFamily="34" charset="0"/>
              </a:rPr>
              <a:t>Ao Senador Jean-Paul Prates.</a:t>
            </a:r>
          </a:p>
          <a:p>
            <a:pPr marL="342900" indent="-342900" algn="just">
              <a:lnSpc>
                <a:spcPct val="150000"/>
              </a:lnSpc>
              <a:buFont typeface="Wingdings" panose="05000000000000000000" pitchFamily="2" charset="2"/>
              <a:buChar char="ü"/>
            </a:pPr>
            <a:r>
              <a:rPr lang="pt-BR" sz="2400" b="1" dirty="0">
                <a:latin typeface="Trebuchet MS" panose="020B0603020202020204" pitchFamily="34" charset="0"/>
              </a:rPr>
              <a:t>Ao Presidente da CAE em nome de quem cumprimento os demais membros da Mesa.</a:t>
            </a:r>
          </a:p>
          <a:p>
            <a:pPr marL="342900" indent="-342900" algn="just">
              <a:lnSpc>
                <a:spcPct val="150000"/>
              </a:lnSpc>
              <a:buFont typeface="Wingdings" panose="05000000000000000000" pitchFamily="2" charset="2"/>
              <a:buChar char="ü"/>
            </a:pPr>
            <a:r>
              <a:rPr lang="pt-BR" sz="2400" b="1" dirty="0">
                <a:latin typeface="Trebuchet MS" panose="020B0603020202020204" pitchFamily="34" charset="0"/>
              </a:rPr>
              <a:t>Aos amigos da Câmara dos Deputados, do Senado Federal, dos </a:t>
            </a:r>
            <a:r>
              <a:rPr lang="pt-BR" sz="2400" b="1" dirty="0" err="1">
                <a:latin typeface="Trebuchet MS" panose="020B0603020202020204" pitchFamily="34" charset="0"/>
              </a:rPr>
              <a:t>Sindipetros</a:t>
            </a:r>
            <a:r>
              <a:rPr lang="pt-BR" sz="2400" b="1" dirty="0">
                <a:latin typeface="Trebuchet MS" panose="020B0603020202020204" pitchFamily="34" charset="0"/>
              </a:rPr>
              <a:t>, da FUP, da FNP, ao senhor Eder Melo e demais colegas.</a:t>
            </a:r>
          </a:p>
          <a:p>
            <a:pPr marL="342900" indent="-342900" algn="just">
              <a:lnSpc>
                <a:spcPct val="150000"/>
              </a:lnSpc>
              <a:buFont typeface="Wingdings" panose="05000000000000000000" pitchFamily="2" charset="2"/>
              <a:buChar char="ü"/>
            </a:pPr>
            <a:r>
              <a:rPr lang="pt-BR" sz="2400" b="1" dirty="0">
                <a:latin typeface="Trebuchet MS" panose="020B0603020202020204" pitchFamily="34" charset="0"/>
              </a:rPr>
              <a:t>Ao Felipe Coutinho, Presidente da </a:t>
            </a:r>
            <a:r>
              <a:rPr lang="pt-BR" sz="2400" b="1" dirty="0" err="1">
                <a:latin typeface="Trebuchet MS" panose="020B0603020202020204" pitchFamily="34" charset="0"/>
              </a:rPr>
              <a:t>Aepet</a:t>
            </a:r>
            <a:r>
              <a:rPr lang="pt-BR" sz="2400" b="1" dirty="0">
                <a:latin typeface="Trebuchet MS" panose="020B0603020202020204" pitchFamily="34" charset="0"/>
              </a:rPr>
              <a:t>, em nome de que presto homenagem aos Ex-Presidentes da </a:t>
            </a:r>
            <a:r>
              <a:rPr lang="pt-BR" sz="2400" b="1" dirty="0" err="1">
                <a:latin typeface="Trebuchet MS" panose="020B0603020202020204" pitchFamily="34" charset="0"/>
              </a:rPr>
              <a:t>Aepet</a:t>
            </a:r>
            <a:r>
              <a:rPr lang="pt-BR" sz="2400" b="1" dirty="0">
                <a:latin typeface="Trebuchet MS" panose="020B0603020202020204" pitchFamily="34" charset="0"/>
              </a:rPr>
              <a:t> Diomedes Cesário e Fernando Siqueira.</a:t>
            </a:r>
          </a:p>
          <a:p>
            <a:pPr marL="342900" indent="-342900" algn="just">
              <a:lnSpc>
                <a:spcPct val="150000"/>
              </a:lnSpc>
              <a:buFont typeface="Wingdings" panose="05000000000000000000" pitchFamily="2" charset="2"/>
              <a:buChar char="ü"/>
            </a:pPr>
            <a:r>
              <a:rPr lang="pt-BR" sz="2400" b="1" dirty="0">
                <a:latin typeface="Trebuchet MS" panose="020B0603020202020204" pitchFamily="34" charset="0"/>
              </a:rPr>
              <a:t>À minha esposa Luiza pela revisão e sugestões.</a:t>
            </a:r>
          </a:p>
        </p:txBody>
      </p:sp>
    </p:spTree>
    <p:extLst>
      <p:ext uri="{BB962C8B-B14F-4D97-AF65-F5344CB8AC3E}">
        <p14:creationId xmlns:p14="http://schemas.microsoft.com/office/powerpoint/2010/main" val="6121273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E04F5AA0-F133-4FEF-8258-567C4E4488E3}"/>
              </a:ext>
            </a:extLst>
          </p:cNvPr>
          <p:cNvSpPr/>
          <p:nvPr/>
        </p:nvSpPr>
        <p:spPr>
          <a:xfrm>
            <a:off x="369116" y="1021312"/>
            <a:ext cx="10985227" cy="4939814"/>
          </a:xfrm>
          <a:prstGeom prst="rect">
            <a:avLst/>
          </a:prstGeom>
        </p:spPr>
        <p:txBody>
          <a:bodyPr wrap="square">
            <a:spAutoFit/>
          </a:bodyPr>
          <a:lstStyle/>
          <a:p>
            <a:pPr marL="285750" indent="-285750" algn="just">
              <a:spcBef>
                <a:spcPts val="600"/>
              </a:spcBef>
              <a:spcAft>
                <a:spcPts val="1200"/>
              </a:spcAft>
              <a:buFont typeface="Wingdings" panose="05000000000000000000" pitchFamily="2" charset="2"/>
              <a:buChar char="ü"/>
            </a:pPr>
            <a:r>
              <a:rPr lang="pt-BR" b="1" dirty="0">
                <a:latin typeface="Arial" panose="020B0604020202020204" pitchFamily="34" charset="0"/>
                <a:ea typeface="Calibri" panose="020F0502020204030204" pitchFamily="34" charset="0"/>
                <a:cs typeface="Arial" panose="020B0604020202020204" pitchFamily="34" charset="0"/>
              </a:rPr>
              <a:t>A </a:t>
            </a:r>
            <a:r>
              <a:rPr lang="pt-BR" b="1" dirty="0">
                <a:solidFill>
                  <a:srgbClr val="FF0000"/>
                </a:solidFill>
                <a:latin typeface="Arial" panose="020B0604020202020204" pitchFamily="34" charset="0"/>
                <a:ea typeface="Calibri" panose="020F0502020204030204" pitchFamily="34" charset="0"/>
                <a:cs typeface="Arial" panose="020B0604020202020204" pitchFamily="34" charset="0"/>
              </a:rPr>
              <a:t>política concorrencial </a:t>
            </a:r>
            <a:r>
              <a:rPr lang="pt-BR" b="1" dirty="0">
                <a:latin typeface="Arial" panose="020B0604020202020204" pitchFamily="34" charset="0"/>
                <a:ea typeface="Calibri" panose="020F0502020204030204" pitchFamily="34" charset="0"/>
                <a:cs typeface="Arial" panose="020B0604020202020204" pitchFamily="34" charset="0"/>
              </a:rPr>
              <a:t>tem que estar configurada não apenas de acordo com os parâmetros fixados constitucionalmente, mas também com a cautela de </a:t>
            </a:r>
            <a:r>
              <a:rPr lang="pt-BR" b="1" dirty="0">
                <a:solidFill>
                  <a:srgbClr val="FF0000"/>
                </a:solidFill>
                <a:latin typeface="Arial" panose="020B0604020202020204" pitchFamily="34" charset="0"/>
                <a:ea typeface="Calibri" panose="020F0502020204030204" pitchFamily="34" charset="0"/>
                <a:cs typeface="Arial" panose="020B0604020202020204" pitchFamily="34" charset="0"/>
              </a:rPr>
              <a:t>não interferir de forma equivocada em outras políticas públicas</a:t>
            </a:r>
            <a:r>
              <a:rPr lang="pt-BR" b="1" dirty="0">
                <a:latin typeface="Arial" panose="020B0604020202020204" pitchFamily="34" charset="0"/>
                <a:ea typeface="Calibri" panose="020F0502020204030204" pitchFamily="34" charset="0"/>
                <a:cs typeface="Arial" panose="020B0604020202020204" pitchFamily="34" charset="0"/>
              </a:rPr>
              <a:t>, situação em que pode trazer mais danos à sociedade do que benefícios.</a:t>
            </a:r>
          </a:p>
          <a:p>
            <a:pPr marL="285750" indent="-285750" algn="just">
              <a:spcBef>
                <a:spcPts val="600"/>
              </a:spcBef>
              <a:spcAft>
                <a:spcPts val="1200"/>
              </a:spcAft>
              <a:buFont typeface="Wingdings" panose="05000000000000000000" pitchFamily="2" charset="2"/>
              <a:buChar char="ü"/>
            </a:pPr>
            <a:r>
              <a:rPr lang="pt-BR" b="1" dirty="0">
                <a:latin typeface="Arial" panose="020B0604020202020204" pitchFamily="34" charset="0"/>
                <a:cs typeface="Arial" panose="020B0604020202020204" pitchFamily="34" charset="0"/>
              </a:rPr>
              <a:t>A </a:t>
            </a:r>
            <a:r>
              <a:rPr lang="pt-BR" b="1" dirty="0">
                <a:solidFill>
                  <a:srgbClr val="FF0000"/>
                </a:solidFill>
                <a:latin typeface="Arial" panose="020B0604020202020204" pitchFamily="34" charset="0"/>
                <a:cs typeface="Arial" panose="020B0604020202020204" pitchFamily="34" charset="0"/>
              </a:rPr>
              <a:t>Lei de Defesa da Concorrência é uma lei geral</a:t>
            </a:r>
            <a:r>
              <a:rPr lang="pt-BR" b="1" dirty="0">
                <a:latin typeface="Arial" panose="020B0604020202020204" pitchFamily="34" charset="0"/>
                <a:cs typeface="Arial" panose="020B0604020202020204" pitchFamily="34" charset="0"/>
              </a:rPr>
              <a:t>, isto é, regula a concorrência como um todo, estipulando suas balizas. A aplicação da Lei de Defesa da Concorrência </a:t>
            </a:r>
            <a:r>
              <a:rPr lang="pt-BR" b="1" dirty="0">
                <a:solidFill>
                  <a:srgbClr val="FF0000"/>
                </a:solidFill>
                <a:latin typeface="Arial" panose="020B0604020202020204" pitchFamily="34" charset="0"/>
                <a:cs typeface="Arial" panose="020B0604020202020204" pitchFamily="34" charset="0"/>
              </a:rPr>
              <a:t>pode ser excluída do âmbito de incidência de leis especiais</a:t>
            </a:r>
            <a:r>
              <a:rPr lang="pt-BR" b="1" dirty="0">
                <a:latin typeface="Arial" panose="020B0604020202020204" pitchFamily="34" charset="0"/>
                <a:cs typeface="Arial" panose="020B0604020202020204" pitchFamily="34" charset="0"/>
              </a:rPr>
              <a:t>, que regulam determinados setores, não necessariamente submetidos à lógica concorrencial geral ou ao controle do mesmo órgão administrativo. </a:t>
            </a:r>
          </a:p>
          <a:p>
            <a:pPr marL="285750" indent="-285750" algn="just">
              <a:spcBef>
                <a:spcPts val="600"/>
              </a:spcBef>
              <a:spcAft>
                <a:spcPts val="1200"/>
              </a:spcAft>
              <a:buFont typeface="Wingdings" panose="05000000000000000000" pitchFamily="2" charset="2"/>
              <a:buChar char="ü"/>
            </a:pPr>
            <a:r>
              <a:rPr lang="pt-BR" b="1" dirty="0">
                <a:latin typeface="Arial" panose="020B0604020202020204" pitchFamily="34" charset="0"/>
                <a:cs typeface="Arial" panose="020B0604020202020204" pitchFamily="34" charset="0"/>
              </a:rPr>
              <a:t>A Constituição Federal, em seu art. 177, estabelece que a produção, o </a:t>
            </a:r>
            <a:r>
              <a:rPr lang="pt-BR" b="1" dirty="0">
                <a:solidFill>
                  <a:srgbClr val="FF0000"/>
                </a:solidFill>
                <a:latin typeface="Arial" panose="020B0604020202020204" pitchFamily="34" charset="0"/>
                <a:cs typeface="Arial" panose="020B0604020202020204" pitchFamily="34" charset="0"/>
              </a:rPr>
              <a:t>refino</a:t>
            </a:r>
            <a:r>
              <a:rPr lang="pt-BR" b="1" dirty="0">
                <a:latin typeface="Arial" panose="020B0604020202020204" pitchFamily="34" charset="0"/>
                <a:cs typeface="Arial" panose="020B0604020202020204" pitchFamily="34" charset="0"/>
              </a:rPr>
              <a:t>, o transporte marítimo e por dutos, além das atividades de importação e exportação de petróleo e derivados são monopólios da União, que, por sua vez, pode contratar essas atividades com empresas estatais ou privadas.</a:t>
            </a:r>
            <a:r>
              <a:rPr lang="pt-BR" dirty="0"/>
              <a:t> </a:t>
            </a:r>
          </a:p>
          <a:p>
            <a:pPr marL="285750" indent="-285750" algn="just">
              <a:spcBef>
                <a:spcPts val="600"/>
              </a:spcBef>
              <a:spcAft>
                <a:spcPts val="1200"/>
              </a:spcAft>
              <a:buFont typeface="Wingdings" panose="05000000000000000000" pitchFamily="2" charset="2"/>
              <a:buChar char="ü"/>
            </a:pPr>
            <a:r>
              <a:rPr lang="pt-BR" b="1" dirty="0">
                <a:latin typeface="Arial" panose="020B0604020202020204" pitchFamily="34" charset="0"/>
                <a:cs typeface="Arial" panose="020B0604020202020204" pitchFamily="34" charset="0"/>
              </a:rPr>
              <a:t>No </a:t>
            </a:r>
            <a:r>
              <a:rPr lang="pt-BR" b="1" dirty="0">
                <a:solidFill>
                  <a:srgbClr val="FF0000"/>
                </a:solidFill>
                <a:latin typeface="Arial" panose="020B0604020202020204" pitchFamily="34" charset="0"/>
                <a:cs typeface="Arial" panose="020B0604020202020204" pitchFamily="34" charset="0"/>
              </a:rPr>
              <a:t>caso do refino de petróleo, a situação é ainda mais restrita à atuação do CADE</a:t>
            </a:r>
            <a:r>
              <a:rPr lang="pt-BR" b="1" dirty="0">
                <a:latin typeface="Arial" panose="020B0604020202020204" pitchFamily="34" charset="0"/>
                <a:cs typeface="Arial" panose="020B0604020202020204" pitchFamily="34" charset="0"/>
              </a:rPr>
              <a:t>, pois se trata de </a:t>
            </a:r>
            <a:r>
              <a:rPr lang="pt-BR" b="1" dirty="0">
                <a:solidFill>
                  <a:srgbClr val="FF0000"/>
                </a:solidFill>
                <a:latin typeface="Arial" panose="020B0604020202020204" pitchFamily="34" charset="0"/>
                <a:cs typeface="Arial" panose="020B0604020202020204" pitchFamily="34" charset="0"/>
              </a:rPr>
              <a:t>setor que é monopólio por definição constitucional</a:t>
            </a:r>
            <a:r>
              <a:rPr lang="pt-BR" b="1" dirty="0">
                <a:latin typeface="Arial" panose="020B0604020202020204" pitchFamily="34" charset="0"/>
                <a:cs typeface="Arial" panose="020B0604020202020204" pitchFamily="34" charset="0"/>
              </a:rPr>
              <a:t>. Deste modo, não é juridicamente viável ao CADE querer impor uma determinada organização de mercado ao setor de refino de petróleo.</a:t>
            </a:r>
          </a:p>
        </p:txBody>
      </p:sp>
    </p:spTree>
    <p:extLst>
      <p:ext uri="{BB962C8B-B14F-4D97-AF65-F5344CB8AC3E}">
        <p14:creationId xmlns:p14="http://schemas.microsoft.com/office/powerpoint/2010/main" val="1547950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7E3CDC41-2C47-4775-9493-2418A56945F0}"/>
              </a:ext>
            </a:extLst>
          </p:cNvPr>
          <p:cNvSpPr/>
          <p:nvPr/>
        </p:nvSpPr>
        <p:spPr>
          <a:xfrm>
            <a:off x="251670" y="497428"/>
            <a:ext cx="11467749" cy="3877985"/>
          </a:xfrm>
          <a:prstGeom prst="rect">
            <a:avLst/>
          </a:prstGeom>
        </p:spPr>
        <p:txBody>
          <a:bodyPr wrap="square">
            <a:spAutoFit/>
          </a:bodyPr>
          <a:lstStyle/>
          <a:p>
            <a:pPr marL="742950" lvl="1" indent="-285750" algn="just">
              <a:spcAft>
                <a:spcPts val="1800"/>
              </a:spcAft>
              <a:buFont typeface="Wingdings" panose="05000000000000000000" pitchFamily="2" charset="2"/>
              <a:buChar char="ü"/>
            </a:pPr>
            <a:r>
              <a:rPr lang="pt-BR" sz="2400" b="1" dirty="0">
                <a:solidFill>
                  <a:srgbClr val="FF0000"/>
                </a:solidFill>
              </a:rPr>
              <a:t>Não há sentido algum em aplicar a legislação concorrencial em um setor monopolizado </a:t>
            </a:r>
            <a:r>
              <a:rPr lang="pt-BR" sz="2400" b="1" dirty="0"/>
              <a:t>por força de lei ou da própria </a:t>
            </a:r>
            <a:r>
              <a:rPr lang="pt-BR" sz="2400" b="1" dirty="0">
                <a:solidFill>
                  <a:srgbClr val="FF0000"/>
                </a:solidFill>
              </a:rPr>
              <a:t>Constituição</a:t>
            </a:r>
            <a:r>
              <a:rPr lang="pt-BR" sz="2400" b="1" dirty="0"/>
              <a:t>. </a:t>
            </a:r>
          </a:p>
          <a:p>
            <a:pPr marL="742950" lvl="1" indent="-285750" algn="just">
              <a:spcAft>
                <a:spcPts val="1800"/>
              </a:spcAft>
              <a:buFont typeface="Wingdings" panose="05000000000000000000" pitchFamily="2" charset="2"/>
              <a:buChar char="ü"/>
            </a:pPr>
            <a:r>
              <a:rPr lang="pt-BR" sz="2400" b="1" dirty="0"/>
              <a:t>Também é importante destacar que o abastecimento nacional de combustíveis é considerado atividade de utilidade pública, nos termos do art. 1º, § 1º, inciso I, da Lei nº 9.847 de 26 de outubro de 1999.</a:t>
            </a:r>
          </a:p>
          <a:p>
            <a:pPr marL="742950" lvl="1" indent="-285750" algn="just">
              <a:spcAft>
                <a:spcPts val="1800"/>
              </a:spcAft>
              <a:buFont typeface="Wingdings" panose="05000000000000000000" pitchFamily="2" charset="2"/>
              <a:buChar char="ü"/>
            </a:pPr>
            <a:r>
              <a:rPr lang="pt-BR" sz="2400" b="1" dirty="0"/>
              <a:t>Assim sendo, a produção e o refino de petróleo não podem ser tratados como simples negócios privados, ainda mais no caso de produtos cujos preços apresentam alta volatilidade no mercado internacional e no caso de países como o Brasil, onde há também alta variabilidade da taxa de câmbio.</a:t>
            </a:r>
          </a:p>
        </p:txBody>
      </p:sp>
    </p:spTree>
    <p:extLst>
      <p:ext uri="{BB962C8B-B14F-4D97-AF65-F5344CB8AC3E}">
        <p14:creationId xmlns:p14="http://schemas.microsoft.com/office/powerpoint/2010/main" val="29745286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0FB228D0-B3A3-4F6D-8D62-EA29775D1F62}"/>
              </a:ext>
            </a:extLst>
          </p:cNvPr>
          <p:cNvSpPr/>
          <p:nvPr/>
        </p:nvSpPr>
        <p:spPr>
          <a:xfrm>
            <a:off x="411060" y="1204349"/>
            <a:ext cx="10746297" cy="3877985"/>
          </a:xfrm>
          <a:prstGeom prst="rect">
            <a:avLst/>
          </a:prstGeom>
        </p:spPr>
        <p:txBody>
          <a:bodyPr wrap="square">
            <a:spAutoFit/>
          </a:bodyPr>
          <a:lstStyle/>
          <a:p>
            <a:pPr marL="742950" lvl="1" indent="-285750" algn="just">
              <a:spcAft>
                <a:spcPts val="1800"/>
              </a:spcAft>
              <a:buFont typeface="Wingdings" panose="05000000000000000000" pitchFamily="2" charset="2"/>
              <a:buChar char="ü"/>
            </a:pPr>
            <a:r>
              <a:rPr lang="pt-BR" sz="2400" b="1" dirty="0"/>
              <a:t>A Lei nº 9.478/1997, em seu artigo 10, caput, atribui à ANP competência para comunicar as autoridades de </a:t>
            </a:r>
            <a:r>
              <a:rPr lang="pt-BR" sz="2400" b="1" dirty="0">
                <a:solidFill>
                  <a:srgbClr val="FF0000"/>
                </a:solidFill>
              </a:rPr>
              <a:t>defesa da concorrência </a:t>
            </a:r>
            <a:r>
              <a:rPr lang="pt-BR" sz="2400" b="1" dirty="0"/>
              <a:t>sobre indícios de </a:t>
            </a:r>
            <a:r>
              <a:rPr lang="pt-BR" sz="2400" b="1" dirty="0">
                <a:solidFill>
                  <a:srgbClr val="FF0000"/>
                </a:solidFill>
              </a:rPr>
              <a:t>infrações da ordem econômica</a:t>
            </a:r>
            <a:r>
              <a:rPr lang="pt-BR" sz="2400" b="1" dirty="0"/>
              <a:t>. </a:t>
            </a:r>
          </a:p>
          <a:p>
            <a:pPr marL="742950" lvl="1" indent="-285750" algn="just">
              <a:spcAft>
                <a:spcPts val="1800"/>
              </a:spcAft>
              <a:buFont typeface="Wingdings" panose="05000000000000000000" pitchFamily="2" charset="2"/>
              <a:buChar char="ü"/>
            </a:pPr>
            <a:r>
              <a:rPr lang="pt-BR" sz="2400" b="1" dirty="0"/>
              <a:t>O que </a:t>
            </a:r>
            <a:r>
              <a:rPr lang="pt-BR" sz="2400" b="1" dirty="0">
                <a:solidFill>
                  <a:srgbClr val="FF0000"/>
                </a:solidFill>
              </a:rPr>
              <a:t>não há é previsão constitucional e legal da aplicação da lei de defesa de concorrência </a:t>
            </a:r>
            <a:r>
              <a:rPr lang="pt-BR" sz="2400" b="1" dirty="0"/>
              <a:t>à atividade de produção de petróleo em si. O mesmo vale para o setor de </a:t>
            </a:r>
            <a:r>
              <a:rPr lang="pt-BR" sz="2400" b="1" dirty="0">
                <a:solidFill>
                  <a:srgbClr val="FF0000"/>
                </a:solidFill>
              </a:rPr>
              <a:t>refino</a:t>
            </a:r>
            <a:r>
              <a:rPr lang="pt-BR" sz="2400" b="1" dirty="0"/>
              <a:t>. </a:t>
            </a:r>
          </a:p>
          <a:p>
            <a:pPr marL="742950" lvl="1" indent="-285750" algn="just">
              <a:spcAft>
                <a:spcPts val="1800"/>
              </a:spcAft>
              <a:buFont typeface="Wingdings" panose="05000000000000000000" pitchFamily="2" charset="2"/>
              <a:buChar char="ü"/>
            </a:pPr>
            <a:r>
              <a:rPr lang="pt-BR" sz="2400" b="1" dirty="0">
                <a:solidFill>
                  <a:srgbClr val="FF0000"/>
                </a:solidFill>
              </a:rPr>
              <a:t>A ANP não pode denunciar </a:t>
            </a:r>
            <a:r>
              <a:rPr lang="pt-BR" sz="2400" b="1" dirty="0"/>
              <a:t>às autoridades de defesa da concorrência uma </a:t>
            </a:r>
            <a:r>
              <a:rPr lang="pt-BR" sz="2400" b="1" dirty="0">
                <a:solidFill>
                  <a:srgbClr val="FF0000"/>
                </a:solidFill>
              </a:rPr>
              <a:t>suposta infração da ordem econômica no exercício de atividade constitucionalmente monopolizada</a:t>
            </a:r>
            <a:r>
              <a:rPr lang="pt-BR" sz="2400" b="1" dirty="0"/>
              <a:t>. </a:t>
            </a:r>
            <a:r>
              <a:rPr lang="pt-BR" sz="2400" b="1" dirty="0">
                <a:solidFill>
                  <a:srgbClr val="FF0000"/>
                </a:solidFill>
              </a:rPr>
              <a:t>Não haveria sentido algum nisso</a:t>
            </a:r>
            <a:r>
              <a:rPr lang="pt-BR" sz="2400" b="1" dirty="0"/>
              <a:t>.</a:t>
            </a:r>
          </a:p>
        </p:txBody>
      </p:sp>
    </p:spTree>
    <p:extLst>
      <p:ext uri="{BB962C8B-B14F-4D97-AF65-F5344CB8AC3E}">
        <p14:creationId xmlns:p14="http://schemas.microsoft.com/office/powerpoint/2010/main" val="3326294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6DEE69EE-0E96-48BA-9F9F-013FDB35F93F}"/>
              </a:ext>
            </a:extLst>
          </p:cNvPr>
          <p:cNvSpPr/>
          <p:nvPr/>
        </p:nvSpPr>
        <p:spPr>
          <a:xfrm>
            <a:off x="285226" y="1351508"/>
            <a:ext cx="11501306" cy="4755148"/>
          </a:xfrm>
          <a:prstGeom prst="rect">
            <a:avLst/>
          </a:prstGeom>
        </p:spPr>
        <p:txBody>
          <a:bodyPr wrap="square">
            <a:spAutoFit/>
          </a:bodyPr>
          <a:lstStyle/>
          <a:p>
            <a:pPr marL="742950" lvl="1" indent="-285750" algn="just">
              <a:spcAft>
                <a:spcPts val="1800"/>
              </a:spcAft>
              <a:buFont typeface="Wingdings" panose="05000000000000000000" pitchFamily="2" charset="2"/>
              <a:buChar char="ü"/>
            </a:pPr>
            <a:r>
              <a:rPr lang="pt-BR" sz="2400" b="1" dirty="0"/>
              <a:t>Não apenas o CADE não tem competência para impor restrições ou sanções às atividades monopolizadas constitucionalmente e legalmente pela União, como a </a:t>
            </a:r>
            <a:r>
              <a:rPr lang="pt-BR" sz="2400" b="1" dirty="0">
                <a:solidFill>
                  <a:srgbClr val="FF0000"/>
                </a:solidFill>
              </a:rPr>
              <a:t>tentativa de impor a venda de ativos à Petrobras </a:t>
            </a:r>
            <a:r>
              <a:rPr lang="pt-BR" sz="2400" b="1" dirty="0"/>
              <a:t>como parte do Termo de Compromisso de Cessação de Prática firmado no último 11 de junho, é uma clara </a:t>
            </a:r>
            <a:r>
              <a:rPr lang="pt-BR" sz="2400" b="1" dirty="0">
                <a:solidFill>
                  <a:srgbClr val="FF0000"/>
                </a:solidFill>
              </a:rPr>
              <a:t>violação da legalidade por parte do CADE e da Petrobrás</a:t>
            </a:r>
            <a:r>
              <a:rPr lang="pt-BR" sz="2400" b="1" dirty="0"/>
              <a:t>.</a:t>
            </a:r>
          </a:p>
          <a:p>
            <a:pPr marL="742950" lvl="1" indent="-285750" algn="just">
              <a:spcAft>
                <a:spcPts val="1800"/>
              </a:spcAft>
              <a:buFont typeface="Wingdings" panose="05000000000000000000" pitchFamily="2" charset="2"/>
              <a:buChar char="ü"/>
            </a:pPr>
            <a:r>
              <a:rPr lang="pt-BR" sz="2400" b="1" dirty="0"/>
              <a:t>A cláusula segunda do referido Termo estipula que a </a:t>
            </a:r>
            <a:r>
              <a:rPr lang="pt-BR" sz="2400" b="1" dirty="0">
                <a:solidFill>
                  <a:srgbClr val="FF0000"/>
                </a:solidFill>
              </a:rPr>
              <a:t>Petrobrás se compromete a alienar integralmente </a:t>
            </a:r>
            <a:r>
              <a:rPr lang="pt-BR" sz="2400" b="1" dirty="0"/>
              <a:t>até o final de 2021 a Refinaria Abreu e Lima (</a:t>
            </a:r>
            <a:r>
              <a:rPr lang="pt-BR" sz="2400" b="1" dirty="0">
                <a:solidFill>
                  <a:srgbClr val="FF0000"/>
                </a:solidFill>
              </a:rPr>
              <a:t>RNEST</a:t>
            </a:r>
            <a:r>
              <a:rPr lang="pt-BR" sz="2400" b="1" dirty="0"/>
              <a:t>), a Unidade de Industrialização de Xisto (</a:t>
            </a:r>
            <a:r>
              <a:rPr lang="pt-BR" sz="2400" b="1" dirty="0">
                <a:solidFill>
                  <a:srgbClr val="FF0000"/>
                </a:solidFill>
              </a:rPr>
              <a:t>SIX</a:t>
            </a:r>
            <a:r>
              <a:rPr lang="pt-BR" sz="2400" b="1" dirty="0"/>
              <a:t>), a Refinaria </a:t>
            </a:r>
            <a:r>
              <a:rPr lang="pt-BR" sz="2400" b="1" dirty="0" err="1"/>
              <a:t>Landulpho</a:t>
            </a:r>
            <a:r>
              <a:rPr lang="pt-BR" sz="2400" b="1" dirty="0"/>
              <a:t> Alves (</a:t>
            </a:r>
            <a:r>
              <a:rPr lang="pt-BR" sz="2400" b="1" dirty="0">
                <a:solidFill>
                  <a:srgbClr val="FF0000"/>
                </a:solidFill>
              </a:rPr>
              <a:t>RLAM</a:t>
            </a:r>
            <a:r>
              <a:rPr lang="pt-BR" sz="2400" b="1" dirty="0"/>
              <a:t>), a Refinaria Gabriel Passos (</a:t>
            </a:r>
            <a:r>
              <a:rPr lang="pt-BR" sz="2400" b="1" dirty="0">
                <a:solidFill>
                  <a:srgbClr val="FF0000"/>
                </a:solidFill>
              </a:rPr>
              <a:t>REGAP</a:t>
            </a:r>
            <a:r>
              <a:rPr lang="pt-BR" sz="2400" b="1" dirty="0"/>
              <a:t>), a Refinaria Presidente Getúlio Vargas (</a:t>
            </a:r>
            <a:r>
              <a:rPr lang="pt-BR" sz="2400" b="1" dirty="0">
                <a:solidFill>
                  <a:srgbClr val="FF0000"/>
                </a:solidFill>
              </a:rPr>
              <a:t>REPAR</a:t>
            </a:r>
            <a:r>
              <a:rPr lang="pt-BR" sz="2400" b="1" dirty="0"/>
              <a:t>), a Refinaria Alberto Pasqualini (</a:t>
            </a:r>
            <a:r>
              <a:rPr lang="pt-BR" sz="2400" b="1" dirty="0">
                <a:solidFill>
                  <a:srgbClr val="FF0000"/>
                </a:solidFill>
              </a:rPr>
              <a:t>REFAP</a:t>
            </a:r>
            <a:r>
              <a:rPr lang="pt-BR" sz="2400" b="1" dirty="0"/>
              <a:t>), a Refinaria Isaac Sabbá (</a:t>
            </a:r>
            <a:r>
              <a:rPr lang="pt-BR" sz="2400" b="1" dirty="0">
                <a:solidFill>
                  <a:srgbClr val="FF0000"/>
                </a:solidFill>
              </a:rPr>
              <a:t>REMAN</a:t>
            </a:r>
            <a:r>
              <a:rPr lang="pt-BR" sz="2400" b="1" dirty="0"/>
              <a:t>), Lubrificantes e Derivados de Petróleo do Nordeste (</a:t>
            </a:r>
            <a:r>
              <a:rPr lang="pt-BR" sz="2400" b="1" dirty="0">
                <a:solidFill>
                  <a:srgbClr val="FF0000"/>
                </a:solidFill>
              </a:rPr>
              <a:t>LUBNOR</a:t>
            </a:r>
            <a:r>
              <a:rPr lang="pt-BR" sz="2400" b="1" dirty="0"/>
              <a:t>) e seus </a:t>
            </a:r>
            <a:r>
              <a:rPr lang="pt-BR" sz="2400" b="1" dirty="0">
                <a:solidFill>
                  <a:srgbClr val="FF0000"/>
                </a:solidFill>
              </a:rPr>
              <a:t>respectivos ativos de transporte</a:t>
            </a:r>
            <a:r>
              <a:rPr lang="pt-BR" sz="2400" b="1" dirty="0"/>
              <a:t>.  </a:t>
            </a:r>
          </a:p>
        </p:txBody>
      </p:sp>
    </p:spTree>
    <p:extLst>
      <p:ext uri="{BB962C8B-B14F-4D97-AF65-F5344CB8AC3E}">
        <p14:creationId xmlns:p14="http://schemas.microsoft.com/office/powerpoint/2010/main" val="550809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34E9FD8B-77E3-4504-9641-D713F4C8ADA1}"/>
              </a:ext>
            </a:extLst>
          </p:cNvPr>
          <p:cNvSpPr/>
          <p:nvPr/>
        </p:nvSpPr>
        <p:spPr>
          <a:xfrm>
            <a:off x="605405" y="391753"/>
            <a:ext cx="10981189" cy="6017032"/>
          </a:xfrm>
          <a:prstGeom prst="rect">
            <a:avLst/>
          </a:prstGeom>
        </p:spPr>
        <p:txBody>
          <a:bodyPr wrap="square">
            <a:spAutoFit/>
          </a:bodyPr>
          <a:lstStyle/>
          <a:p>
            <a:pPr marL="742950" lvl="1" indent="-285750" algn="just">
              <a:spcAft>
                <a:spcPts val="1800"/>
              </a:spcAft>
              <a:buFont typeface="Wingdings" panose="05000000000000000000" pitchFamily="2" charset="2"/>
              <a:buChar char="ü"/>
            </a:pPr>
            <a:r>
              <a:rPr lang="pt-BR" sz="2400" b="1" dirty="0"/>
              <a:t>Essa venda de ativos </a:t>
            </a:r>
            <a:r>
              <a:rPr lang="pt-BR" sz="2400" b="1" dirty="0">
                <a:solidFill>
                  <a:srgbClr val="FF0000"/>
                </a:solidFill>
              </a:rPr>
              <a:t>jamais poderia ter sido imposta pelo CADE </a:t>
            </a:r>
            <a:r>
              <a:rPr lang="pt-BR" sz="2400" b="1" dirty="0"/>
              <a:t>por meio de Termo de Compromisso de Cessação de Prática, </a:t>
            </a:r>
            <a:r>
              <a:rPr lang="pt-BR" sz="2400" b="1" dirty="0">
                <a:solidFill>
                  <a:srgbClr val="FF0000"/>
                </a:solidFill>
              </a:rPr>
              <a:t>muito menos aceita pela Petrobrás</a:t>
            </a:r>
            <a:r>
              <a:rPr lang="pt-BR" sz="2400" b="1" dirty="0"/>
              <a:t>. </a:t>
            </a:r>
          </a:p>
          <a:p>
            <a:pPr marL="742950" lvl="1" indent="-285750" algn="just">
              <a:spcAft>
                <a:spcPts val="1800"/>
              </a:spcAft>
              <a:buFont typeface="Wingdings" panose="05000000000000000000" pitchFamily="2" charset="2"/>
              <a:buChar char="ü"/>
            </a:pPr>
            <a:r>
              <a:rPr lang="pt-BR" sz="2400" b="1" dirty="0"/>
              <a:t>Trata-se de uma </a:t>
            </a:r>
            <a:r>
              <a:rPr lang="pt-BR" sz="2400" b="1" dirty="0">
                <a:solidFill>
                  <a:srgbClr val="FF0000"/>
                </a:solidFill>
              </a:rPr>
              <a:t>violação expressa à Lei </a:t>
            </a:r>
            <a:r>
              <a:rPr lang="pt-BR" sz="2400" b="1" dirty="0"/>
              <a:t>do Programa Nacional de Desestatização (</a:t>
            </a:r>
            <a:r>
              <a:rPr lang="pt-BR" sz="2400" b="1" dirty="0">
                <a:solidFill>
                  <a:srgbClr val="FF0000"/>
                </a:solidFill>
              </a:rPr>
              <a:t>Lei nº 9.491</a:t>
            </a:r>
            <a:r>
              <a:rPr lang="pt-BR" sz="2400" b="1" dirty="0"/>
              <a:t>, de 09 de setembro de 1997). </a:t>
            </a:r>
          </a:p>
          <a:p>
            <a:pPr marL="742950" lvl="1" indent="-285750" algn="just">
              <a:spcAft>
                <a:spcPts val="1800"/>
              </a:spcAft>
              <a:buFont typeface="Wingdings" panose="05000000000000000000" pitchFamily="2" charset="2"/>
              <a:buChar char="ü"/>
            </a:pPr>
            <a:r>
              <a:rPr lang="pt-BR" sz="2400" b="1" dirty="0"/>
              <a:t>O artigo 3º da referida lei determina que as atividades de competência exclusiva da União segundo o artigo 177 da Constituição estão excluídas da alienação ou transferência de ativos previstas no Programa Nacional de Desestatização:</a:t>
            </a:r>
          </a:p>
          <a:p>
            <a:pPr marL="742950" lvl="1" indent="-285750" algn="just">
              <a:spcAft>
                <a:spcPts val="1800"/>
              </a:spcAft>
              <a:buFont typeface="Wingdings" panose="05000000000000000000" pitchFamily="2" charset="2"/>
              <a:buChar char="ü"/>
            </a:pPr>
            <a:r>
              <a:rPr lang="pt-BR" sz="2400" b="1" dirty="0"/>
              <a:t> Artigo 3º da Lei nº 9.491/1997: </a:t>
            </a:r>
            <a:r>
              <a:rPr lang="pt-BR" sz="2000" b="1" dirty="0"/>
              <a:t>“Não se aplicam os dispositivos desta Lei ao Banco do Brasil S.A., à Caixa Econômica Federal, e a empresas públicas ou sociedades de economia mista que exerçam atividades de competência exclusiva da União, de que tratam os incisos XI e XXIII do art. 21 e a alínea "c" do inciso I do art. 159 e o art. 177 da Constituição Federal, não se aplicando a vedação aqui prevista às participações acionárias detidas por essas entidades, desde que não incida restrição legal à alienação das referidas participações”</a:t>
            </a:r>
          </a:p>
        </p:txBody>
      </p:sp>
    </p:spTree>
    <p:extLst>
      <p:ext uri="{BB962C8B-B14F-4D97-AF65-F5344CB8AC3E}">
        <p14:creationId xmlns:p14="http://schemas.microsoft.com/office/powerpoint/2010/main" val="35219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5E427B9-61D6-4E97-9D13-127560AF8CC5}"/>
              </a:ext>
            </a:extLst>
          </p:cNvPr>
          <p:cNvSpPr/>
          <p:nvPr/>
        </p:nvSpPr>
        <p:spPr>
          <a:xfrm>
            <a:off x="310393" y="962205"/>
            <a:ext cx="11501306" cy="5216813"/>
          </a:xfrm>
          <a:prstGeom prst="rect">
            <a:avLst/>
          </a:prstGeom>
        </p:spPr>
        <p:txBody>
          <a:bodyPr wrap="square">
            <a:spAutoFit/>
          </a:bodyPr>
          <a:lstStyle/>
          <a:p>
            <a:pPr marL="742950" lvl="1" indent="-285750" algn="just">
              <a:spcAft>
                <a:spcPts val="1800"/>
              </a:spcAft>
              <a:buFont typeface="Wingdings" panose="05000000000000000000" pitchFamily="2" charset="2"/>
              <a:buChar char="ü"/>
            </a:pPr>
            <a:r>
              <a:rPr lang="pt-BR" sz="2400" b="1" dirty="0"/>
              <a:t>Se a </a:t>
            </a:r>
            <a:r>
              <a:rPr lang="pt-BR" sz="2400" b="1" dirty="0">
                <a:solidFill>
                  <a:srgbClr val="FF0000"/>
                </a:solidFill>
              </a:rPr>
              <a:t>Lei nº 9.491/1997 proíbe</a:t>
            </a:r>
            <a:r>
              <a:rPr lang="pt-BR" sz="2400" b="1" dirty="0"/>
              <a:t>, um </a:t>
            </a:r>
            <a:r>
              <a:rPr lang="pt-BR" sz="2400" b="1" dirty="0">
                <a:solidFill>
                  <a:srgbClr val="FF0000"/>
                </a:solidFill>
              </a:rPr>
              <a:t>Termo</a:t>
            </a:r>
            <a:r>
              <a:rPr lang="pt-BR" sz="2400" b="1" dirty="0"/>
              <a:t> de Compromisso de Cessação de Prática firmado entre uma autarquia vinculada ao Ministério da Justiça e uma sociedade de economia mista vinculada ao Ministério das Minas e Energia não pode autorizar.</a:t>
            </a:r>
          </a:p>
          <a:p>
            <a:pPr marL="742950" lvl="1" indent="-285750" algn="just">
              <a:spcAft>
                <a:spcPts val="1800"/>
              </a:spcAft>
              <a:buFont typeface="Wingdings" panose="05000000000000000000" pitchFamily="2" charset="2"/>
              <a:buChar char="ü"/>
            </a:pPr>
            <a:r>
              <a:rPr lang="pt-BR" sz="2400" b="1" dirty="0"/>
              <a:t>Um ato administrativo não pode prevalecer sobre uma lei. No presente caso, estamos diante de uma </a:t>
            </a:r>
            <a:r>
              <a:rPr lang="pt-BR" sz="2400" b="1" dirty="0">
                <a:solidFill>
                  <a:srgbClr val="FF0000"/>
                </a:solidFill>
              </a:rPr>
              <a:t>explícita violação ao disposto na Constituição e em várias leis vigentes no país</a:t>
            </a:r>
            <a:r>
              <a:rPr lang="pt-BR" sz="2400" b="1" dirty="0"/>
              <a:t>. </a:t>
            </a:r>
          </a:p>
          <a:p>
            <a:pPr marL="742950" lvl="1" indent="-285750" algn="just">
              <a:spcAft>
                <a:spcPts val="1800"/>
              </a:spcAft>
              <a:buFont typeface="Wingdings" panose="05000000000000000000" pitchFamily="2" charset="2"/>
              <a:buChar char="ü"/>
            </a:pPr>
            <a:r>
              <a:rPr lang="pt-BR" sz="2400" b="1" dirty="0"/>
              <a:t>A </a:t>
            </a:r>
            <a:r>
              <a:rPr lang="pt-BR" sz="2400" b="1" dirty="0">
                <a:solidFill>
                  <a:srgbClr val="FF0000"/>
                </a:solidFill>
              </a:rPr>
              <a:t>atuação do CADE e da Petrobrás viola a legalidade</a:t>
            </a:r>
            <a:r>
              <a:rPr lang="pt-BR" sz="2400" b="1" dirty="0"/>
              <a:t>, firmando documentos nulos de pleno direito que </a:t>
            </a:r>
            <a:r>
              <a:rPr lang="pt-BR" sz="2400" b="1" dirty="0">
                <a:solidFill>
                  <a:srgbClr val="FF0000"/>
                </a:solidFill>
              </a:rPr>
              <a:t>podem trazer sérios impactos econômicos </a:t>
            </a:r>
            <a:r>
              <a:rPr lang="pt-BR" sz="2400" b="1" dirty="0"/>
              <a:t>não apenas para os acionistas da Petrobrás, mas para toda a </a:t>
            </a:r>
            <a:r>
              <a:rPr lang="pt-BR" sz="2400" b="1" dirty="0">
                <a:solidFill>
                  <a:srgbClr val="FF0000"/>
                </a:solidFill>
              </a:rPr>
              <a:t>sociedade brasileira</a:t>
            </a:r>
            <a:r>
              <a:rPr lang="pt-BR" sz="2400" b="1" dirty="0"/>
              <a:t>.</a:t>
            </a:r>
          </a:p>
          <a:p>
            <a:pPr marL="742950" lvl="1" indent="-285750" algn="just">
              <a:spcAft>
                <a:spcPts val="1800"/>
              </a:spcAft>
              <a:buFont typeface="Wingdings" panose="05000000000000000000" pitchFamily="2" charset="2"/>
              <a:buChar char="ü"/>
            </a:pPr>
            <a:r>
              <a:rPr lang="pt-BR" sz="2400" b="1" dirty="0"/>
              <a:t>Os </a:t>
            </a:r>
            <a:r>
              <a:rPr lang="pt-BR" sz="2400" b="1" dirty="0">
                <a:solidFill>
                  <a:srgbClr val="FF0000"/>
                </a:solidFill>
              </a:rPr>
              <a:t>envolvidos na realização do ato</a:t>
            </a:r>
            <a:r>
              <a:rPr lang="pt-BR" sz="2400" b="1" dirty="0"/>
              <a:t>, o de firmar um Termo de Compromisso de Cessação de Prática ilegal e inconstitucional, certamente não só podem como </a:t>
            </a:r>
            <a:r>
              <a:rPr lang="pt-BR" sz="2400" b="1" dirty="0">
                <a:solidFill>
                  <a:srgbClr val="FF0000"/>
                </a:solidFill>
              </a:rPr>
              <a:t>devem ser pessoalmente responsabilizados administrativa, cível e criminalmente</a:t>
            </a:r>
            <a:r>
              <a:rPr lang="pt-BR" sz="2400" b="1" dirty="0"/>
              <a:t>.</a:t>
            </a:r>
          </a:p>
        </p:txBody>
      </p:sp>
    </p:spTree>
    <p:extLst>
      <p:ext uri="{BB962C8B-B14F-4D97-AF65-F5344CB8AC3E}">
        <p14:creationId xmlns:p14="http://schemas.microsoft.com/office/powerpoint/2010/main" val="1750804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2CE4D03A-8264-4640-A5CD-B9A64F3C2963}"/>
              </a:ext>
            </a:extLst>
          </p:cNvPr>
          <p:cNvPicPr>
            <a:picLocks noChangeAspect="1"/>
          </p:cNvPicPr>
          <p:nvPr/>
        </p:nvPicPr>
        <p:blipFill>
          <a:blip r:embed="rId2"/>
          <a:stretch>
            <a:fillRect/>
          </a:stretch>
        </p:blipFill>
        <p:spPr>
          <a:xfrm>
            <a:off x="1615316" y="361599"/>
            <a:ext cx="9674655" cy="5661695"/>
          </a:xfrm>
          <a:prstGeom prst="rect">
            <a:avLst/>
          </a:prstGeom>
        </p:spPr>
      </p:pic>
      <p:sp>
        <p:nvSpPr>
          <p:cNvPr id="3" name="CaixaDeTexto 2">
            <a:extLst>
              <a:ext uri="{FF2B5EF4-FFF2-40B4-BE49-F238E27FC236}">
                <a16:creationId xmlns:a16="http://schemas.microsoft.com/office/drawing/2014/main" id="{0280DFF0-079A-4E2F-87BB-5C0D29439196}"/>
              </a:ext>
            </a:extLst>
          </p:cNvPr>
          <p:cNvSpPr txBox="1"/>
          <p:nvPr/>
        </p:nvSpPr>
        <p:spPr>
          <a:xfrm>
            <a:off x="1786856" y="6127069"/>
            <a:ext cx="1434518" cy="369332"/>
          </a:xfrm>
          <a:prstGeom prst="rect">
            <a:avLst/>
          </a:prstGeom>
          <a:noFill/>
        </p:spPr>
        <p:txBody>
          <a:bodyPr wrap="square" rtlCol="0">
            <a:spAutoFit/>
          </a:bodyPr>
          <a:lstStyle/>
          <a:p>
            <a:r>
              <a:rPr lang="pt-BR" dirty="0"/>
              <a:t>Fonte: ANP</a:t>
            </a:r>
          </a:p>
        </p:txBody>
      </p:sp>
    </p:spTree>
    <p:extLst>
      <p:ext uri="{BB962C8B-B14F-4D97-AF65-F5344CB8AC3E}">
        <p14:creationId xmlns:p14="http://schemas.microsoft.com/office/powerpoint/2010/main" val="2206903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489CB23-3ACB-422E-97ED-C44099D689FD}"/>
              </a:ext>
            </a:extLst>
          </p:cNvPr>
          <p:cNvSpPr txBox="1"/>
          <p:nvPr/>
        </p:nvSpPr>
        <p:spPr>
          <a:xfrm>
            <a:off x="67113" y="169178"/>
            <a:ext cx="12054979" cy="707886"/>
          </a:xfrm>
          <a:prstGeom prst="rect">
            <a:avLst/>
          </a:prstGeom>
          <a:noFill/>
        </p:spPr>
        <p:txBody>
          <a:bodyPr wrap="square" rtlCol="0">
            <a:spAutoFit/>
          </a:bodyPr>
          <a:lstStyle/>
          <a:p>
            <a:pPr algn="ctr"/>
            <a:r>
              <a:rPr lang="pt-BR" sz="4000" b="1" dirty="0"/>
              <a:t>Considerações de Paulo César Ribeiro Lima</a:t>
            </a:r>
          </a:p>
        </p:txBody>
      </p:sp>
      <p:sp>
        <p:nvSpPr>
          <p:cNvPr id="3" name="Retângulo 2">
            <a:extLst>
              <a:ext uri="{FF2B5EF4-FFF2-40B4-BE49-F238E27FC236}">
                <a16:creationId xmlns:a16="http://schemas.microsoft.com/office/drawing/2014/main" id="{AE654E5C-7593-460E-805A-A08F31E45B96}"/>
              </a:ext>
            </a:extLst>
          </p:cNvPr>
          <p:cNvSpPr/>
          <p:nvPr/>
        </p:nvSpPr>
        <p:spPr>
          <a:xfrm>
            <a:off x="67113" y="1390044"/>
            <a:ext cx="11501306" cy="4478149"/>
          </a:xfrm>
          <a:prstGeom prst="rect">
            <a:avLst/>
          </a:prstGeom>
        </p:spPr>
        <p:txBody>
          <a:bodyPr wrap="square">
            <a:spAutoFit/>
          </a:bodyPr>
          <a:lstStyle/>
          <a:p>
            <a:pPr marL="742950" lvl="1" indent="-285750" algn="just">
              <a:spcAft>
                <a:spcPts val="1800"/>
              </a:spcAft>
              <a:buFont typeface="Wingdings" panose="05000000000000000000" pitchFamily="2" charset="2"/>
              <a:buChar char="ü"/>
            </a:pPr>
            <a:r>
              <a:rPr lang="pt-BR" sz="2400" b="1" dirty="0"/>
              <a:t>Já foram divulgados quatro “teasers” de vendas de ativos (“clusters”): RNEST, RLAM, RPAR e REFAP.</a:t>
            </a:r>
          </a:p>
          <a:p>
            <a:pPr marL="742950" lvl="1" indent="-285750" algn="just">
              <a:spcAft>
                <a:spcPts val="1800"/>
              </a:spcAft>
              <a:buFont typeface="Wingdings" panose="05000000000000000000" pitchFamily="2" charset="2"/>
              <a:buChar char="ü"/>
            </a:pPr>
            <a:r>
              <a:rPr lang="pt-BR" sz="2400" b="1" dirty="0"/>
              <a:t>Item 1.2 do “teaser”: A Petrobras considera um modelo de venda de participação de 100% (“Processo”) em uma empresa que englobará todos os Ativos (“Potencial Transação”).</a:t>
            </a:r>
          </a:p>
          <a:p>
            <a:pPr marL="742950" lvl="1" indent="-285750" algn="just">
              <a:spcAft>
                <a:spcPts val="1800"/>
              </a:spcAft>
              <a:buFont typeface="Wingdings" panose="05000000000000000000" pitchFamily="2" charset="2"/>
              <a:buChar char="ü"/>
            </a:pPr>
            <a:r>
              <a:rPr lang="pt-BR" sz="2400" b="1" dirty="0"/>
              <a:t>Cria-se ilegalmente uma subsidiária integral e vende-se, integralmente, essa subsidiária, sem licitação, com base em uma suposta autorização do Supremo Tribunal Federal.</a:t>
            </a:r>
          </a:p>
          <a:p>
            <a:pPr marL="742950" lvl="1" indent="-285750" algn="just">
              <a:spcAft>
                <a:spcPts val="1800"/>
              </a:spcAft>
              <a:buFont typeface="Wingdings" panose="05000000000000000000" pitchFamily="2" charset="2"/>
              <a:buChar char="ü"/>
            </a:pPr>
            <a:r>
              <a:rPr lang="pt-BR" sz="2400" b="1" dirty="0"/>
              <a:t>Isso é fraude à licitação e um desrespeito ao ordenamento jurídico do País. </a:t>
            </a:r>
            <a:br>
              <a:rPr lang="pt-BR" sz="2400" dirty="0"/>
            </a:br>
            <a:endParaRPr lang="pt-BR" sz="2400" b="1" dirty="0"/>
          </a:p>
        </p:txBody>
      </p:sp>
    </p:spTree>
    <p:extLst>
      <p:ext uri="{BB962C8B-B14F-4D97-AF65-F5344CB8AC3E}">
        <p14:creationId xmlns:p14="http://schemas.microsoft.com/office/powerpoint/2010/main" val="29015726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7576E89-EB03-4887-BC7D-F3C8366C49E8}"/>
              </a:ext>
            </a:extLst>
          </p:cNvPr>
          <p:cNvSpPr/>
          <p:nvPr/>
        </p:nvSpPr>
        <p:spPr>
          <a:xfrm>
            <a:off x="469782" y="320546"/>
            <a:ext cx="11333527" cy="6095387"/>
          </a:xfrm>
          <a:prstGeom prst="rect">
            <a:avLst/>
          </a:prstGeom>
        </p:spPr>
        <p:txBody>
          <a:bodyPr wrap="square">
            <a:spAutoFit/>
          </a:bodyPr>
          <a:lstStyle/>
          <a:p>
            <a:pPr marL="285750" indent="-285750" algn="just">
              <a:lnSpc>
                <a:spcPct val="150000"/>
              </a:lnSpc>
              <a:spcBef>
                <a:spcPts val="1200"/>
              </a:spcBef>
              <a:spcAft>
                <a:spcPts val="1800"/>
              </a:spcAft>
              <a:buFont typeface="Wingdings" panose="05000000000000000000" pitchFamily="2" charset="2"/>
              <a:buChar char="ü"/>
            </a:pPr>
            <a:r>
              <a:rPr lang="pt-BR" b="1" dirty="0">
                <a:latin typeface="Arial" panose="020B0604020202020204" pitchFamily="34" charset="0"/>
                <a:ea typeface="Calibri" panose="020F0502020204030204" pitchFamily="34" charset="0"/>
                <a:cs typeface="Times New Roman" panose="02020603050405020304" pitchFamily="18" charset="0"/>
              </a:rPr>
              <a:t>Assim consigna o art. 64 da Lei nº 9.478/1997:</a:t>
            </a:r>
            <a:endParaRPr lang="pt-BR" sz="1600" b="1" dirty="0">
              <a:latin typeface="Calibri" panose="020F0502020204030204" pitchFamily="34" charset="0"/>
              <a:ea typeface="Calibri" panose="020F0502020204030204" pitchFamily="34" charset="0"/>
              <a:cs typeface="Times New Roman" panose="02020603050405020304" pitchFamily="18" charset="0"/>
            </a:endParaRPr>
          </a:p>
          <a:p>
            <a:pPr marL="450215" algn="just"/>
            <a:r>
              <a:rPr lang="pt-BR" sz="1600" b="1" dirty="0">
                <a:solidFill>
                  <a:srgbClr val="000000"/>
                </a:solidFill>
                <a:latin typeface="Arial" panose="020B0604020202020204" pitchFamily="34" charset="0"/>
                <a:ea typeface="Times New Roman" panose="02020603050405020304" pitchFamily="18" charset="0"/>
              </a:rPr>
              <a:t>Art. 64. Para o estrito cumprimento de atividades de seu objeto social que integrem a indústria do petróleo, fica a PETROBRÁS autorizada a constituir subsidiárias, as quais poderão associar-se, majoritária ou minoritariamente, a outras empresas.</a:t>
            </a:r>
            <a:endParaRPr lang="pt-BR" b="1" dirty="0">
              <a:latin typeface="Times New Roman" panose="02020603050405020304" pitchFamily="18" charset="0"/>
              <a:ea typeface="Times New Roman" panose="02020603050405020304" pitchFamily="18" charset="0"/>
            </a:endParaRPr>
          </a:p>
          <a:p>
            <a:pPr marL="285750" indent="-285750" algn="just">
              <a:lnSpc>
                <a:spcPct val="150000"/>
              </a:lnSpc>
              <a:spcBef>
                <a:spcPts val="1200"/>
              </a:spcBef>
              <a:spcAft>
                <a:spcPts val="1800"/>
              </a:spcAft>
              <a:buFont typeface="Wingdings" panose="05000000000000000000" pitchFamily="2" charset="2"/>
              <a:buChar char="ü"/>
            </a:pPr>
            <a:r>
              <a:rPr lang="pt-BR" b="1" dirty="0">
                <a:latin typeface="Arial" panose="020B0604020202020204" pitchFamily="34" charset="0"/>
                <a:ea typeface="Calibri" panose="020F0502020204030204" pitchFamily="34" charset="0"/>
                <a:cs typeface="Times New Roman" panose="02020603050405020304" pitchFamily="18" charset="0"/>
              </a:rPr>
              <a:t>Observa-se que, nos termos desse artigo, a Petrobrás está autorizada a criar subsidiárias para o estrito cumprimento de atividades de seu objeto social. Essas subsidiárias, no entanto, somente podem ser constituídas, nos termos do art. 173 da Constituição Federal, por imperativos da segurança nacional ou de relevante interesse coletivo.</a:t>
            </a:r>
            <a:endParaRPr lang="pt-BR" sz="16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Bef>
                <a:spcPts val="1200"/>
              </a:spcBef>
              <a:spcAft>
                <a:spcPts val="1800"/>
              </a:spcAft>
              <a:buFont typeface="Wingdings" panose="05000000000000000000" pitchFamily="2" charset="2"/>
              <a:buChar char="ü"/>
            </a:pPr>
            <a:r>
              <a:rPr lang="pt-BR" b="1" dirty="0">
                <a:latin typeface="Arial" panose="020B0604020202020204" pitchFamily="34" charset="0"/>
                <a:ea typeface="Calibri" panose="020F0502020204030204" pitchFamily="34" charset="0"/>
                <a:cs typeface="Times New Roman" panose="02020603050405020304" pitchFamily="18" charset="0"/>
              </a:rPr>
              <a:t>O art. 64 da Lei nº 9.478/1997 é, na realidade, o reconhecimento pelo Congresso Nacional de que essas atividades, quando exercidas pela Petrobrás, atendem às condições exigidas pelo art. 173 da Carta Magna. Nesse contexto, foram criadas, entre outras subsidiárias, a própria TAG.</a:t>
            </a:r>
          </a:p>
          <a:p>
            <a:pPr marL="285750" indent="-285750" algn="just">
              <a:lnSpc>
                <a:spcPct val="150000"/>
              </a:lnSpc>
              <a:spcBef>
                <a:spcPts val="1200"/>
              </a:spcBef>
              <a:spcAft>
                <a:spcPts val="1800"/>
              </a:spcAft>
              <a:buFont typeface="Wingdings" panose="05000000000000000000" pitchFamily="2" charset="2"/>
              <a:buChar char="ü"/>
            </a:pPr>
            <a:r>
              <a:rPr lang="pt-BR"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Matematicamente</a:t>
            </a:r>
            <a:r>
              <a:rPr lang="pt-BR" b="1" dirty="0">
                <a:effectLst/>
                <a:latin typeface="Arial" panose="020B0604020202020204" pitchFamily="34" charset="0"/>
                <a:ea typeface="Calibri" panose="020F0502020204030204" pitchFamily="34" charset="0"/>
                <a:cs typeface="Times New Roman" panose="02020603050405020304" pitchFamily="18" charset="0"/>
              </a:rPr>
              <a:t>, a ilegal venda da TAG </a:t>
            </a:r>
            <a:r>
              <a:rPr lang="pt-BR"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elimina qualquer possibilidade de redução de tarifas </a:t>
            </a:r>
            <a:r>
              <a:rPr lang="pt-BR" b="1" dirty="0">
                <a:effectLst/>
                <a:latin typeface="Arial" panose="020B0604020202020204" pitchFamily="34" charset="0"/>
                <a:ea typeface="Calibri" panose="020F0502020204030204" pitchFamily="34" charset="0"/>
                <a:cs typeface="Times New Roman" panose="02020603050405020304" pitchFamily="18" charset="0"/>
              </a:rPr>
              <a:t>de transporte de gás natural nas regiões </a:t>
            </a:r>
            <a:r>
              <a:rPr lang="pt-BR"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Nordeste e Norte</a:t>
            </a:r>
            <a:r>
              <a:rPr lang="pt-BR" b="1" dirty="0">
                <a:effectLst/>
                <a:latin typeface="Arial" panose="020B0604020202020204" pitchFamily="34" charset="0"/>
                <a:ea typeface="Calibri" panose="020F0502020204030204" pitchFamily="34" charset="0"/>
                <a:cs typeface="Times New Roman" panose="02020603050405020304" pitchFamily="18" charset="0"/>
              </a:rPr>
              <a:t>.</a:t>
            </a:r>
            <a:endParaRPr lang="pt-BR"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7898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325C77A9-A228-4A98-8320-945FB107BCCD}"/>
              </a:ext>
            </a:extLst>
          </p:cNvPr>
          <p:cNvPicPr>
            <a:picLocks noChangeAspect="1"/>
          </p:cNvPicPr>
          <p:nvPr/>
        </p:nvPicPr>
        <p:blipFill>
          <a:blip r:embed="rId2"/>
          <a:stretch>
            <a:fillRect/>
          </a:stretch>
        </p:blipFill>
        <p:spPr>
          <a:xfrm>
            <a:off x="142613" y="138430"/>
            <a:ext cx="11853644" cy="2034306"/>
          </a:xfrm>
          <a:prstGeom prst="rect">
            <a:avLst/>
          </a:prstGeom>
        </p:spPr>
      </p:pic>
      <p:sp>
        <p:nvSpPr>
          <p:cNvPr id="3" name="Retângulo 2">
            <a:extLst>
              <a:ext uri="{FF2B5EF4-FFF2-40B4-BE49-F238E27FC236}">
                <a16:creationId xmlns:a16="http://schemas.microsoft.com/office/drawing/2014/main" id="{C3716E2B-3283-4FDA-A3DB-790DA37568E3}"/>
              </a:ext>
            </a:extLst>
          </p:cNvPr>
          <p:cNvSpPr/>
          <p:nvPr/>
        </p:nvSpPr>
        <p:spPr>
          <a:xfrm>
            <a:off x="272642" y="2458989"/>
            <a:ext cx="11646715" cy="3986219"/>
          </a:xfrm>
          <a:prstGeom prst="rect">
            <a:avLst/>
          </a:prstGeom>
        </p:spPr>
        <p:txBody>
          <a:bodyPr wrap="square">
            <a:spAutoFit/>
          </a:bodyPr>
          <a:lstStyle/>
          <a:p>
            <a:pPr marL="285750" indent="-285750" algn="just">
              <a:lnSpc>
                <a:spcPct val="150000"/>
              </a:lnSpc>
              <a:spcBef>
                <a:spcPts val="600"/>
              </a:spcBef>
              <a:spcAft>
                <a:spcPts val="600"/>
              </a:spcAft>
              <a:buFont typeface="Wingdings" panose="05000000000000000000" pitchFamily="2" charset="2"/>
              <a:buChar char="ü"/>
            </a:pPr>
            <a:r>
              <a:rPr lang="pt-BR" sz="1600" b="1" dirty="0">
                <a:effectLst/>
                <a:latin typeface="Arial" panose="020B0604020202020204" pitchFamily="34" charset="0"/>
                <a:ea typeface="Calibri" panose="020F0502020204030204" pitchFamily="34" charset="0"/>
                <a:cs typeface="Arial" panose="020B0604020202020204" pitchFamily="34" charset="0"/>
              </a:rPr>
              <a:t>Em 2018, a </a:t>
            </a:r>
            <a:r>
              <a:rPr lang="pt-BR"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receita </a:t>
            </a:r>
            <a:r>
              <a:rPr lang="pt-BR" sz="1600" b="1" dirty="0">
                <a:effectLst/>
                <a:latin typeface="Arial" panose="020B0604020202020204" pitchFamily="34" charset="0"/>
                <a:ea typeface="Calibri" panose="020F0502020204030204" pitchFamily="34" charset="0"/>
                <a:cs typeface="Arial" panose="020B0604020202020204" pitchFamily="34" charset="0"/>
              </a:rPr>
              <a:t>de serviços da TAG foi de </a:t>
            </a:r>
            <a:r>
              <a:rPr lang="pt-BR"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R$ 4,943 bilhões </a:t>
            </a:r>
            <a:r>
              <a:rPr lang="pt-BR" sz="1600" b="1" dirty="0">
                <a:effectLst/>
                <a:latin typeface="Arial" panose="020B0604020202020204" pitchFamily="34" charset="0"/>
                <a:ea typeface="Calibri" panose="020F0502020204030204" pitchFamily="34" charset="0"/>
                <a:cs typeface="Arial" panose="020B0604020202020204" pitchFamily="34" charset="0"/>
              </a:rPr>
              <a:t>e o </a:t>
            </a:r>
            <a:r>
              <a:rPr lang="pt-BR"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custo dos serviços prestados </a:t>
            </a:r>
            <a:r>
              <a:rPr lang="pt-BR" sz="1600" b="1" dirty="0">
                <a:effectLst/>
                <a:latin typeface="Arial" panose="020B0604020202020204" pitchFamily="34" charset="0"/>
                <a:ea typeface="Calibri" panose="020F0502020204030204" pitchFamily="34" charset="0"/>
                <a:cs typeface="Arial" panose="020B0604020202020204" pitchFamily="34" charset="0"/>
              </a:rPr>
              <a:t>(</a:t>
            </a:r>
            <a:r>
              <a:rPr lang="pt-BR" sz="1600" b="1" dirty="0" err="1">
                <a:effectLst/>
                <a:latin typeface="Arial" panose="020B0604020202020204" pitchFamily="34" charset="0"/>
                <a:ea typeface="Calibri" panose="020F0502020204030204" pitchFamily="34" charset="0"/>
                <a:cs typeface="Arial" panose="020B0604020202020204" pitchFamily="34" charset="0"/>
              </a:rPr>
              <a:t>Transpetro</a:t>
            </a:r>
            <a:r>
              <a:rPr lang="pt-BR" sz="1600" b="1" dirty="0">
                <a:effectLst/>
                <a:latin typeface="Arial" panose="020B0604020202020204" pitchFamily="34" charset="0"/>
                <a:ea typeface="Calibri" panose="020F0502020204030204" pitchFamily="34" charset="0"/>
                <a:cs typeface="Arial" panose="020B0604020202020204" pitchFamily="34" charset="0"/>
              </a:rPr>
              <a:t>) foi de </a:t>
            </a:r>
            <a:r>
              <a:rPr lang="pt-BR"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apenas R$ 1,098 bilhão</a:t>
            </a:r>
            <a:r>
              <a:rPr lang="pt-BR" sz="1600" b="1" dirty="0">
                <a:effectLst/>
                <a:latin typeface="Arial" panose="020B0604020202020204" pitchFamily="34" charset="0"/>
                <a:ea typeface="Calibri" panose="020F0502020204030204" pitchFamily="34" charset="0"/>
                <a:cs typeface="Arial" panose="020B0604020202020204" pitchFamily="34" charset="0"/>
              </a:rPr>
              <a:t>. </a:t>
            </a:r>
            <a:r>
              <a:rPr lang="pt-BR" sz="1600" b="1" dirty="0">
                <a:latin typeface="Arial" panose="020B0604020202020204" pitchFamily="34" charset="0"/>
                <a:ea typeface="Calibri" panose="020F0502020204030204" pitchFamily="34" charset="0"/>
                <a:cs typeface="Arial" panose="020B0604020202020204" pitchFamily="34" charset="0"/>
              </a:rPr>
              <a:t>Em 2017, a receita foi de R$ 4,590 bilhões e o custo apenas R$ 929 milhões.</a:t>
            </a:r>
            <a:endParaRPr lang="pt-BR" sz="1600" b="1"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Bef>
                <a:spcPts val="600"/>
              </a:spcBef>
              <a:spcAft>
                <a:spcPts val="600"/>
              </a:spcAft>
              <a:buFont typeface="Wingdings" panose="05000000000000000000" pitchFamily="2" charset="2"/>
              <a:buChar char="ü"/>
            </a:pPr>
            <a:r>
              <a:rPr lang="pt-BR" sz="1600" b="1" dirty="0">
                <a:effectLst/>
                <a:latin typeface="Arial" panose="020B0604020202020204" pitchFamily="34" charset="0"/>
                <a:ea typeface="Calibri" panose="020F0502020204030204" pitchFamily="34" charset="0"/>
                <a:cs typeface="Arial" panose="020B0604020202020204" pitchFamily="34" charset="0"/>
              </a:rPr>
              <a:t>Como a ANP permite uma diferença tão grande entre as receitas e os custos de um monopólio natural?</a:t>
            </a:r>
          </a:p>
          <a:p>
            <a:pPr marL="285750" indent="-285750" algn="just">
              <a:lnSpc>
                <a:spcPct val="150000"/>
              </a:lnSpc>
              <a:spcBef>
                <a:spcPts val="600"/>
              </a:spcBef>
              <a:spcAft>
                <a:spcPts val="600"/>
              </a:spcAft>
              <a:buFont typeface="Wingdings" panose="05000000000000000000" pitchFamily="2" charset="2"/>
              <a:buChar char="ü"/>
            </a:pPr>
            <a:r>
              <a:rPr lang="pt-BR" sz="1600" b="1" dirty="0">
                <a:effectLst/>
                <a:latin typeface="Arial" panose="020B0604020202020204" pitchFamily="34" charset="0"/>
                <a:ea typeface="Calibri" panose="020F0502020204030204" pitchFamily="34" charset="0"/>
                <a:cs typeface="Arial" panose="020B0604020202020204" pitchFamily="34" charset="0"/>
              </a:rPr>
              <a:t>Os compradores vão ter que recuperar os US$ 8,6 bilhões investidos mais os encargos financeiros referentes ao empréstimo de R$ 22 bilhões nas tarifas cobradas.</a:t>
            </a:r>
            <a:endParaRPr lang="pt-BR" sz="16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Bef>
                <a:spcPts val="600"/>
              </a:spcBef>
              <a:spcAft>
                <a:spcPts val="600"/>
              </a:spcAft>
              <a:buFont typeface="Wingdings" panose="05000000000000000000" pitchFamily="2" charset="2"/>
              <a:buChar char="ü"/>
            </a:pPr>
            <a:r>
              <a:rPr lang="pt-BR" sz="1600" b="1" dirty="0">
                <a:latin typeface="Arial" panose="020B0604020202020204" pitchFamily="34" charset="0"/>
                <a:cs typeface="Arial" panose="020B0604020202020204" pitchFamily="34" charset="0"/>
              </a:rPr>
              <a:t>As receitas são asseguradas por contratos </a:t>
            </a:r>
            <a:r>
              <a:rPr lang="pt-BR" sz="1600" b="1" i="1" dirty="0" err="1">
                <a:latin typeface="Arial" panose="020B0604020202020204" pitchFamily="34" charset="0"/>
                <a:cs typeface="Arial" panose="020B0604020202020204" pitchFamily="34" charset="0"/>
              </a:rPr>
              <a:t>ship</a:t>
            </a:r>
            <a:r>
              <a:rPr lang="pt-BR" sz="1600" b="1" i="1" dirty="0">
                <a:latin typeface="Arial" panose="020B0604020202020204" pitchFamily="34" charset="0"/>
                <a:cs typeface="Arial" panose="020B0604020202020204" pitchFamily="34" charset="0"/>
              </a:rPr>
              <a:t> </a:t>
            </a:r>
            <a:r>
              <a:rPr lang="pt-BR" sz="1600" b="1" i="1" dirty="0" err="1">
                <a:latin typeface="Arial" panose="020B0604020202020204" pitchFamily="34" charset="0"/>
                <a:cs typeface="Arial" panose="020B0604020202020204" pitchFamily="34" charset="0"/>
              </a:rPr>
              <a:t>or</a:t>
            </a:r>
            <a:r>
              <a:rPr lang="pt-BR" sz="1600" b="1" i="1" dirty="0">
                <a:latin typeface="Arial" panose="020B0604020202020204" pitchFamily="34" charset="0"/>
                <a:cs typeface="Arial" panose="020B0604020202020204" pitchFamily="34" charset="0"/>
              </a:rPr>
              <a:t> </a:t>
            </a:r>
            <a:r>
              <a:rPr lang="pt-BR" sz="1600" b="1" i="1" dirty="0" err="1">
                <a:latin typeface="Arial" panose="020B0604020202020204" pitchFamily="34" charset="0"/>
                <a:cs typeface="Arial" panose="020B0604020202020204" pitchFamily="34" charset="0"/>
              </a:rPr>
              <a:t>pay</a:t>
            </a:r>
            <a:r>
              <a:rPr lang="pt-BR" sz="1600" b="1" dirty="0">
                <a:latin typeface="Arial" panose="020B0604020202020204" pitchFamily="34" charset="0"/>
                <a:cs typeface="Arial" panose="020B0604020202020204" pitchFamily="34" charset="0"/>
              </a:rPr>
              <a:t>, na qual a carregadora, que será principalmente a própria Petrobrás, obriga-se a pagar pela capacidade de transporte contratada, independentemente do volume transportado. </a:t>
            </a:r>
          </a:p>
          <a:p>
            <a:pPr marL="285750" indent="-285750" algn="just">
              <a:lnSpc>
                <a:spcPct val="150000"/>
              </a:lnSpc>
              <a:spcBef>
                <a:spcPts val="600"/>
              </a:spcBef>
              <a:spcAft>
                <a:spcPts val="600"/>
              </a:spcAft>
              <a:buFont typeface="Wingdings" panose="05000000000000000000" pitchFamily="2" charset="2"/>
              <a:buChar char="ü"/>
            </a:pPr>
            <a:r>
              <a:rPr lang="pt-BR" sz="1600" b="1" dirty="0">
                <a:latin typeface="Arial" panose="020B0604020202020204" pitchFamily="34" charset="0"/>
                <a:cs typeface="Arial" panose="020B0604020202020204" pitchFamily="34" charset="0"/>
              </a:rPr>
              <a:t>Capitalismo sem risco arcado pela sociedade brasileira.</a:t>
            </a:r>
          </a:p>
        </p:txBody>
      </p:sp>
    </p:spTree>
    <p:extLst>
      <p:ext uri="{BB962C8B-B14F-4D97-AF65-F5344CB8AC3E}">
        <p14:creationId xmlns:p14="http://schemas.microsoft.com/office/powerpoint/2010/main" val="32955045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1F35A25-8908-417F-B055-9263AD0FF687}"/>
              </a:ext>
            </a:extLst>
          </p:cNvPr>
          <p:cNvSpPr/>
          <p:nvPr/>
        </p:nvSpPr>
        <p:spPr>
          <a:xfrm>
            <a:off x="357930" y="482407"/>
            <a:ext cx="11476139" cy="6158737"/>
          </a:xfrm>
          <a:prstGeom prst="rect">
            <a:avLst/>
          </a:prstGeom>
        </p:spPr>
        <p:txBody>
          <a:bodyPr wrap="square">
            <a:spAutoFit/>
          </a:bodyPr>
          <a:lstStyle/>
          <a:p>
            <a:pPr marL="285750" indent="-285750" algn="just">
              <a:lnSpc>
                <a:spcPct val="150000"/>
              </a:lnSpc>
              <a:spcBef>
                <a:spcPts val="1200"/>
              </a:spcBef>
              <a:spcAft>
                <a:spcPts val="1800"/>
              </a:spcAft>
              <a:buFont typeface="Wingdings" panose="05000000000000000000" pitchFamily="2" charset="2"/>
              <a:buChar char="ü"/>
            </a:pPr>
            <a:r>
              <a:rPr lang="pt-BR" b="1" dirty="0">
                <a:latin typeface="Arial" panose="020B0604020202020204" pitchFamily="34" charset="0"/>
                <a:ea typeface="Calibri" panose="020F0502020204030204" pitchFamily="34" charset="0"/>
                <a:cs typeface="Times New Roman" panose="02020603050405020304" pitchFamily="18" charset="0"/>
              </a:rPr>
              <a:t>A administração da Petrobrás pode criar ou extinguir subsidiárias para o estrito cumprimento de atividades de seu objeto social, para a descentralização das atividades. </a:t>
            </a:r>
          </a:p>
          <a:p>
            <a:pPr marL="285750" indent="-285750" algn="just">
              <a:lnSpc>
                <a:spcPct val="150000"/>
              </a:lnSpc>
              <a:spcBef>
                <a:spcPts val="1200"/>
              </a:spcBef>
              <a:spcAft>
                <a:spcPts val="1800"/>
              </a:spcAft>
              <a:buFont typeface="Wingdings" panose="05000000000000000000" pitchFamily="2" charset="2"/>
              <a:buChar char="ü"/>
            </a:pPr>
            <a:r>
              <a:rPr lang="pt-BR" b="1" dirty="0">
                <a:latin typeface="Arial" panose="020B0604020202020204" pitchFamily="34" charset="0"/>
                <a:ea typeface="Calibri" panose="020F0502020204030204" pitchFamily="34" charset="0"/>
                <a:cs typeface="Times New Roman" panose="02020603050405020304" pitchFamily="18" charset="0"/>
              </a:rPr>
              <a:t>Não pode, contudo, alienar o controle acionário dessas subsidiárias, pois o legislador considera que as atividades da Petrobrás, ainda que exercidas por subsidiárias, por mera decisão administrativa de descentralização das atividades, atendem às condições exigidas pela Constituição Federal: relevante interesse coletivo. </a:t>
            </a:r>
          </a:p>
          <a:p>
            <a:pPr marL="285750" indent="-285750" algn="just">
              <a:lnSpc>
                <a:spcPct val="150000"/>
              </a:lnSpc>
              <a:spcBef>
                <a:spcPts val="1200"/>
              </a:spcBef>
              <a:spcAft>
                <a:spcPts val="1800"/>
              </a:spcAft>
              <a:buFont typeface="Wingdings" panose="05000000000000000000" pitchFamily="2" charset="2"/>
              <a:buChar char="ü"/>
            </a:pPr>
            <a:r>
              <a:rPr lang="pt-BR" b="1" dirty="0">
                <a:latin typeface="Arial" panose="020B0604020202020204" pitchFamily="34" charset="0"/>
                <a:ea typeface="Calibri" panose="020F0502020204030204" pitchFamily="34" charset="0"/>
                <a:cs typeface="Times New Roman" panose="02020603050405020304" pitchFamily="18" charset="0"/>
              </a:rPr>
              <a:t>Desse modo, a extinção de subsidiária por decisão administrativa tem que gerar o retorno dos ativos e das atividades , como as de refino e transporte de petróleo e gás natural, à controladora.</a:t>
            </a:r>
          </a:p>
          <a:p>
            <a:pPr marL="285750" indent="-285750" algn="just">
              <a:lnSpc>
                <a:spcPct val="150000"/>
              </a:lnSpc>
              <a:spcBef>
                <a:spcPts val="1200"/>
              </a:spcBef>
              <a:spcAft>
                <a:spcPts val="1800"/>
              </a:spcAft>
              <a:buFont typeface="Wingdings" panose="05000000000000000000" pitchFamily="2" charset="2"/>
              <a:buChar char="ü"/>
            </a:pPr>
            <a:r>
              <a:rPr lang="pt-BR" b="1" dirty="0">
                <a:effectLst/>
                <a:latin typeface="Arial" panose="020B0604020202020204" pitchFamily="34" charset="0"/>
                <a:ea typeface="Calibri" panose="020F0502020204030204" pitchFamily="34" charset="0"/>
                <a:cs typeface="Times New Roman" panose="02020603050405020304" pitchFamily="18" charset="0"/>
              </a:rPr>
              <a:t>Fica evidente, então, que os “teasers” da vendas das refinarias, dutos e terminais são uma fraude à licitação</a:t>
            </a:r>
            <a:r>
              <a:rPr lang="pt-BR" b="1" dirty="0">
                <a:latin typeface="Arial" panose="020B0604020202020204" pitchFamily="34" charset="0"/>
                <a:ea typeface="Calibri" panose="020F0502020204030204" pitchFamily="34" charset="0"/>
                <a:cs typeface="Times New Roman" panose="02020603050405020304" pitchFamily="18" charset="0"/>
              </a:rPr>
              <a:t>, às leis e à Constituição Federal.</a:t>
            </a:r>
          </a:p>
          <a:p>
            <a:pPr marL="285750" indent="-285750" algn="just">
              <a:lnSpc>
                <a:spcPct val="150000"/>
              </a:lnSpc>
              <a:spcBef>
                <a:spcPts val="1200"/>
              </a:spcBef>
              <a:spcAft>
                <a:spcPts val="1800"/>
              </a:spcAft>
              <a:buFont typeface="Wingdings" panose="05000000000000000000" pitchFamily="2" charset="2"/>
              <a:buChar char="ü"/>
            </a:pPr>
            <a:r>
              <a:rPr lang="pt-BR" b="1" dirty="0">
                <a:effectLst/>
                <a:latin typeface="Arial" panose="020B0604020202020204" pitchFamily="34" charset="0"/>
                <a:ea typeface="Calibri" panose="020F0502020204030204" pitchFamily="34" charset="0"/>
                <a:cs typeface="Times New Roman" panose="02020603050405020304" pitchFamily="18" charset="0"/>
              </a:rPr>
              <a:t>Evidente, ainda,</a:t>
            </a:r>
            <a:r>
              <a:rPr lang="pt-BR" b="1" dirty="0">
                <a:latin typeface="Arial" panose="020B0604020202020204" pitchFamily="34" charset="0"/>
                <a:ea typeface="Calibri" panose="020F0502020204030204" pitchFamily="34" charset="0"/>
                <a:cs typeface="Times New Roman" panose="02020603050405020304" pitchFamily="18" charset="0"/>
              </a:rPr>
              <a:t> que a venda da TAG foi uma fraude.</a:t>
            </a:r>
            <a:endParaRPr lang="pt-BR"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6262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0A3152-AA3A-4238-A142-04FF905E47EC}"/>
              </a:ext>
            </a:extLst>
          </p:cNvPr>
          <p:cNvSpPr>
            <a:spLocks noGrp="1"/>
          </p:cNvSpPr>
          <p:nvPr>
            <p:ph type="ctrTitle"/>
          </p:nvPr>
        </p:nvSpPr>
        <p:spPr>
          <a:xfrm>
            <a:off x="0" y="285226"/>
            <a:ext cx="11953875" cy="2953345"/>
          </a:xfrm>
        </p:spPr>
        <p:txBody>
          <a:bodyPr>
            <a:normAutofit fontScale="90000"/>
          </a:bodyPr>
          <a:lstStyle/>
          <a:p>
            <a:r>
              <a:rPr lang="pt-BR" sz="4000" dirty="0"/>
              <a:t>Audiência Pública</a:t>
            </a:r>
            <a:br>
              <a:rPr lang="pt-BR" sz="4000" dirty="0"/>
            </a:br>
            <a:r>
              <a:rPr lang="pt-BR" sz="4000" dirty="0"/>
              <a:t>Comissão de Assuntos Econômicos</a:t>
            </a:r>
            <a:br>
              <a:rPr lang="pt-BR" sz="4000" dirty="0"/>
            </a:br>
            <a:r>
              <a:rPr lang="pt-BR" sz="4000" dirty="0"/>
              <a:t>Senado Federal</a:t>
            </a:r>
            <a:br>
              <a:rPr lang="pt-BR" sz="4000" dirty="0"/>
            </a:br>
            <a:br>
              <a:rPr lang="pt-BR" sz="4000" dirty="0"/>
            </a:br>
            <a:r>
              <a:rPr lang="pt-BR" sz="2200" dirty="0"/>
              <a:t>3 de julho de 2019</a:t>
            </a:r>
            <a:br>
              <a:rPr lang="pt-BR" sz="4000" dirty="0"/>
            </a:br>
            <a:endParaRPr lang="pt-BR" sz="4000" dirty="0"/>
          </a:p>
        </p:txBody>
      </p:sp>
      <p:sp>
        <p:nvSpPr>
          <p:cNvPr id="4" name="Retângulo 3"/>
          <p:cNvSpPr/>
          <p:nvPr/>
        </p:nvSpPr>
        <p:spPr>
          <a:xfrm>
            <a:off x="238125" y="3238572"/>
            <a:ext cx="11649075" cy="584775"/>
          </a:xfrm>
          <a:prstGeom prst="rect">
            <a:avLst/>
          </a:prstGeom>
        </p:spPr>
        <p:txBody>
          <a:bodyPr wrap="square">
            <a:spAutoFit/>
          </a:bodyPr>
          <a:lstStyle/>
          <a:p>
            <a:pPr algn="ctr"/>
            <a:r>
              <a:rPr lang="pt-BR" sz="3200" b="1" dirty="0"/>
              <a:t>Aspectos econômicos do “acordo” entre o CADE e a Petrobrás</a:t>
            </a:r>
            <a:endParaRPr lang="pt-BR" sz="3200" dirty="0"/>
          </a:p>
        </p:txBody>
      </p:sp>
      <p:sp>
        <p:nvSpPr>
          <p:cNvPr id="6" name="Retângulo 5"/>
          <p:cNvSpPr/>
          <p:nvPr/>
        </p:nvSpPr>
        <p:spPr>
          <a:xfrm>
            <a:off x="119062" y="4207589"/>
            <a:ext cx="11953875" cy="1477328"/>
          </a:xfrm>
          <a:prstGeom prst="rect">
            <a:avLst/>
          </a:prstGeom>
        </p:spPr>
        <p:txBody>
          <a:bodyPr wrap="square">
            <a:spAutoFit/>
          </a:bodyPr>
          <a:lstStyle/>
          <a:p>
            <a:pPr algn="ctr"/>
            <a:endParaRPr lang="pt-BR" dirty="0"/>
          </a:p>
          <a:p>
            <a:pPr algn="ctr"/>
            <a:endParaRPr lang="pt-BR" dirty="0"/>
          </a:p>
          <a:p>
            <a:pPr algn="ctr">
              <a:spcBef>
                <a:spcPts val="0"/>
              </a:spcBef>
            </a:pPr>
            <a:r>
              <a:rPr lang="pt-BR" dirty="0"/>
              <a:t>Paulo César Ribeiro Lima</a:t>
            </a:r>
          </a:p>
          <a:p>
            <a:pPr algn="ctr">
              <a:spcBef>
                <a:spcPts val="0"/>
              </a:spcBef>
            </a:pPr>
            <a:r>
              <a:rPr lang="pt-BR" dirty="0"/>
              <a:t>Consultor Legislativo Aposentado da Câmara dos Deputados</a:t>
            </a:r>
          </a:p>
          <a:p>
            <a:pPr algn="ctr">
              <a:spcBef>
                <a:spcPts val="0"/>
              </a:spcBef>
            </a:pPr>
            <a:r>
              <a:rPr lang="pt-BR" dirty="0"/>
              <a:t>Ex-Consultor Legislativo do Senado Federal e </a:t>
            </a:r>
            <a:r>
              <a:rPr lang="pt-BR" dirty="0" err="1"/>
              <a:t>Ex-Engenheiro</a:t>
            </a:r>
            <a:r>
              <a:rPr lang="pt-BR" dirty="0"/>
              <a:t> da Petrobrás</a:t>
            </a:r>
          </a:p>
        </p:txBody>
      </p:sp>
    </p:spTree>
    <p:extLst>
      <p:ext uri="{BB962C8B-B14F-4D97-AF65-F5344CB8AC3E}">
        <p14:creationId xmlns:p14="http://schemas.microsoft.com/office/powerpoint/2010/main" val="41179445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3">
            <a:extLst>
              <a:ext uri="{FF2B5EF4-FFF2-40B4-BE49-F238E27FC236}">
                <a16:creationId xmlns:a16="http://schemas.microsoft.com/office/drawing/2014/main" id="{8F5F29C2-A488-4917-8056-02C0581437DC}"/>
              </a:ext>
            </a:extLst>
          </p:cNvPr>
          <p:cNvSpPr/>
          <p:nvPr/>
        </p:nvSpPr>
        <p:spPr>
          <a:xfrm>
            <a:off x="243281" y="328430"/>
            <a:ext cx="11652308" cy="6056915"/>
          </a:xfrm>
          <a:prstGeom prst="rect">
            <a:avLst/>
          </a:prstGeom>
        </p:spPr>
        <p:txBody>
          <a:bodyPr wrap="square">
            <a:spAutoFit/>
          </a:bodyPr>
          <a:lstStyle/>
          <a:p>
            <a:pPr algn="ctr">
              <a:lnSpc>
                <a:spcPct val="150000"/>
              </a:lnSpc>
              <a:spcAft>
                <a:spcPts val="1200"/>
              </a:spcAft>
            </a:pPr>
            <a:r>
              <a:rPr lang="pt-BR" sz="3200" b="1" dirty="0">
                <a:latin typeface="Trebuchet MS" panose="020B0603020202020204" pitchFamily="34" charset="0"/>
              </a:rPr>
              <a:t>Cumprimentos e agradecimentos</a:t>
            </a:r>
          </a:p>
          <a:p>
            <a:pPr marL="342900" indent="-342900" algn="just">
              <a:lnSpc>
                <a:spcPct val="150000"/>
              </a:lnSpc>
              <a:spcAft>
                <a:spcPts val="1200"/>
              </a:spcAft>
              <a:buFont typeface="Wingdings" panose="05000000000000000000" pitchFamily="2" charset="2"/>
              <a:buChar char="ü"/>
            </a:pPr>
            <a:r>
              <a:rPr lang="pt-BR" sz="2400" b="1" dirty="0">
                <a:latin typeface="Trebuchet MS" panose="020B0603020202020204" pitchFamily="34" charset="0"/>
              </a:rPr>
              <a:t>Ao Senador Jean-Paul Prates.</a:t>
            </a:r>
          </a:p>
          <a:p>
            <a:pPr marL="342900" indent="-342900" algn="just">
              <a:lnSpc>
                <a:spcPct val="150000"/>
              </a:lnSpc>
              <a:buFont typeface="Wingdings" panose="05000000000000000000" pitchFamily="2" charset="2"/>
              <a:buChar char="ü"/>
            </a:pPr>
            <a:r>
              <a:rPr lang="pt-BR" sz="2400" b="1" dirty="0">
                <a:latin typeface="Trebuchet MS" panose="020B0603020202020204" pitchFamily="34" charset="0"/>
              </a:rPr>
              <a:t>Ao Presidente da CAE em nome de quem cumprimento os demais membros da Mesa.</a:t>
            </a:r>
          </a:p>
          <a:p>
            <a:pPr marL="342900" indent="-342900" algn="just">
              <a:lnSpc>
                <a:spcPct val="150000"/>
              </a:lnSpc>
              <a:buFont typeface="Wingdings" panose="05000000000000000000" pitchFamily="2" charset="2"/>
              <a:buChar char="ü"/>
            </a:pPr>
            <a:r>
              <a:rPr lang="pt-BR" sz="2400" b="1" dirty="0">
                <a:latin typeface="Trebuchet MS" panose="020B0603020202020204" pitchFamily="34" charset="0"/>
              </a:rPr>
              <a:t>Aos amigos da Câmara dos Deputados, do Senado Federal, dos </a:t>
            </a:r>
            <a:r>
              <a:rPr lang="pt-BR" sz="2400" b="1" dirty="0" err="1">
                <a:latin typeface="Trebuchet MS" panose="020B0603020202020204" pitchFamily="34" charset="0"/>
              </a:rPr>
              <a:t>Sindipetros</a:t>
            </a:r>
            <a:r>
              <a:rPr lang="pt-BR" sz="2400" b="1" dirty="0">
                <a:latin typeface="Trebuchet MS" panose="020B0603020202020204" pitchFamily="34" charset="0"/>
              </a:rPr>
              <a:t>, da FUP, da FNP, ao senhor Eder Melo e demais colegas.</a:t>
            </a:r>
          </a:p>
          <a:p>
            <a:pPr marL="342900" indent="-342900" algn="just">
              <a:lnSpc>
                <a:spcPct val="150000"/>
              </a:lnSpc>
              <a:buFont typeface="Wingdings" panose="05000000000000000000" pitchFamily="2" charset="2"/>
              <a:buChar char="ü"/>
            </a:pPr>
            <a:r>
              <a:rPr lang="pt-BR" sz="2400" b="1" dirty="0">
                <a:latin typeface="Trebuchet MS" panose="020B0603020202020204" pitchFamily="34" charset="0"/>
              </a:rPr>
              <a:t>Ao Felipe Coutinho, Presidente da </a:t>
            </a:r>
            <a:r>
              <a:rPr lang="pt-BR" sz="2400" b="1" dirty="0" err="1">
                <a:latin typeface="Trebuchet MS" panose="020B0603020202020204" pitchFamily="34" charset="0"/>
              </a:rPr>
              <a:t>Aepet</a:t>
            </a:r>
            <a:r>
              <a:rPr lang="pt-BR" sz="2400" b="1" dirty="0">
                <a:latin typeface="Trebuchet MS" panose="020B0603020202020204" pitchFamily="34" charset="0"/>
              </a:rPr>
              <a:t>, em nome de que presto homenagem aos Ex-Presidentes da </a:t>
            </a:r>
            <a:r>
              <a:rPr lang="pt-BR" sz="2400" b="1" dirty="0" err="1">
                <a:latin typeface="Trebuchet MS" panose="020B0603020202020204" pitchFamily="34" charset="0"/>
              </a:rPr>
              <a:t>Aepet</a:t>
            </a:r>
            <a:r>
              <a:rPr lang="pt-BR" sz="2400" b="1" dirty="0">
                <a:latin typeface="Trebuchet MS" panose="020B0603020202020204" pitchFamily="34" charset="0"/>
              </a:rPr>
              <a:t> Diomedes Cesário e Fernando Siqueira.</a:t>
            </a:r>
          </a:p>
          <a:p>
            <a:pPr marL="342900" indent="-342900" algn="just">
              <a:lnSpc>
                <a:spcPct val="150000"/>
              </a:lnSpc>
              <a:buFont typeface="Wingdings" panose="05000000000000000000" pitchFamily="2" charset="2"/>
              <a:buChar char="ü"/>
            </a:pPr>
            <a:r>
              <a:rPr lang="pt-BR" sz="2400" b="1" dirty="0">
                <a:latin typeface="Trebuchet MS" panose="020B0603020202020204" pitchFamily="34" charset="0"/>
              </a:rPr>
              <a:t>À minha esposa Luiza pela revisão e sugestões.</a:t>
            </a:r>
          </a:p>
        </p:txBody>
      </p:sp>
    </p:spTree>
    <p:extLst>
      <p:ext uri="{BB962C8B-B14F-4D97-AF65-F5344CB8AC3E}">
        <p14:creationId xmlns:p14="http://schemas.microsoft.com/office/powerpoint/2010/main" val="3848603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4AA4AAD-C7EC-49D2-A34A-86BEA696E250}"/>
              </a:ext>
            </a:extLst>
          </p:cNvPr>
          <p:cNvSpPr/>
          <p:nvPr/>
        </p:nvSpPr>
        <p:spPr>
          <a:xfrm>
            <a:off x="67114" y="1936778"/>
            <a:ext cx="11979478" cy="4616648"/>
          </a:xfrm>
          <a:prstGeom prst="rect">
            <a:avLst/>
          </a:prstGeom>
        </p:spPr>
        <p:txBody>
          <a:bodyPr wrap="square">
            <a:spAutoFit/>
          </a:bodyPr>
          <a:lstStyle/>
          <a:p>
            <a:pPr marL="742950" lvl="1" indent="-285750" algn="just">
              <a:spcAft>
                <a:spcPts val="1800"/>
              </a:spcAft>
              <a:buFont typeface="Wingdings" panose="05000000000000000000" pitchFamily="2" charset="2"/>
              <a:buChar char="ü"/>
            </a:pPr>
            <a:r>
              <a:rPr lang="pt-BR" sz="2400" b="1" dirty="0"/>
              <a:t>A </a:t>
            </a:r>
            <a:r>
              <a:rPr lang="pt-BR" sz="2400" b="1" dirty="0">
                <a:solidFill>
                  <a:srgbClr val="FF0000"/>
                </a:solidFill>
              </a:rPr>
              <a:t>Constituição Federal, em seu art. 177</a:t>
            </a:r>
            <a:r>
              <a:rPr lang="pt-BR" sz="2400" b="1" dirty="0"/>
              <a:t>, estabelece que a produção, o </a:t>
            </a:r>
            <a:r>
              <a:rPr lang="pt-BR" sz="2400" b="1" dirty="0">
                <a:solidFill>
                  <a:srgbClr val="FF0000"/>
                </a:solidFill>
              </a:rPr>
              <a:t>refino</a:t>
            </a:r>
            <a:r>
              <a:rPr lang="pt-BR" sz="2400" b="1" dirty="0"/>
              <a:t>, o transporte marítimo e por dutos, além das atividades de importação e exportação de petróleo e derivados são </a:t>
            </a:r>
            <a:r>
              <a:rPr lang="pt-BR" sz="2400" b="1" dirty="0">
                <a:solidFill>
                  <a:srgbClr val="FF0000"/>
                </a:solidFill>
              </a:rPr>
              <a:t>monopólios da União</a:t>
            </a:r>
            <a:r>
              <a:rPr lang="pt-BR" sz="2400" b="1" dirty="0"/>
              <a:t>, que, por sua vez, pode contratar essas atividades com empresas estatais ou privadas.</a:t>
            </a:r>
          </a:p>
          <a:p>
            <a:pPr marL="742950" lvl="1" indent="-285750" algn="just">
              <a:spcAft>
                <a:spcPts val="1800"/>
              </a:spcAft>
              <a:buFont typeface="Wingdings" panose="05000000000000000000" pitchFamily="2" charset="2"/>
              <a:buChar char="ü"/>
            </a:pPr>
            <a:r>
              <a:rPr lang="pt-BR" sz="2400" b="1" dirty="0"/>
              <a:t>Também é importante destacar que o </a:t>
            </a:r>
            <a:r>
              <a:rPr lang="pt-BR" sz="2400" b="1" dirty="0">
                <a:solidFill>
                  <a:srgbClr val="FF0000"/>
                </a:solidFill>
              </a:rPr>
              <a:t>abastecimento nacional de combustíveis </a:t>
            </a:r>
            <a:r>
              <a:rPr lang="pt-BR" sz="2400" b="1" dirty="0"/>
              <a:t>é considerado </a:t>
            </a:r>
            <a:r>
              <a:rPr lang="pt-BR" sz="2400" b="1" dirty="0">
                <a:solidFill>
                  <a:srgbClr val="FF0000"/>
                </a:solidFill>
              </a:rPr>
              <a:t>atividade de utilidade pública</a:t>
            </a:r>
            <a:r>
              <a:rPr lang="pt-BR" sz="2400" b="1" dirty="0"/>
              <a:t>, nos termos do art. 1º, § 1º, inciso I, da </a:t>
            </a:r>
            <a:r>
              <a:rPr lang="pt-BR" sz="2400" b="1" dirty="0">
                <a:solidFill>
                  <a:srgbClr val="FF0000"/>
                </a:solidFill>
              </a:rPr>
              <a:t>Lei nº 9.847</a:t>
            </a:r>
            <a:r>
              <a:rPr lang="pt-BR" sz="2400" b="1" dirty="0"/>
              <a:t> de 26 de outubro de 1999.</a:t>
            </a:r>
          </a:p>
          <a:p>
            <a:pPr marL="742950" lvl="1" indent="-285750" algn="just">
              <a:spcAft>
                <a:spcPts val="1800"/>
              </a:spcAft>
              <a:buFont typeface="Wingdings" panose="05000000000000000000" pitchFamily="2" charset="2"/>
              <a:buChar char="ü"/>
            </a:pPr>
            <a:r>
              <a:rPr lang="pt-BR" sz="2400" b="1" dirty="0"/>
              <a:t>Assim sendo, a produção e o refino de petróleo, com destaque para o óleo diesel, </a:t>
            </a:r>
            <a:r>
              <a:rPr lang="pt-BR" sz="2400" b="1" dirty="0">
                <a:solidFill>
                  <a:srgbClr val="FF0000"/>
                </a:solidFill>
              </a:rPr>
              <a:t>não podem ser tratados como simples negócios privados</a:t>
            </a:r>
            <a:r>
              <a:rPr lang="pt-BR" sz="2400" b="1" dirty="0"/>
              <a:t>, ainda mais no caso de produtos cujos </a:t>
            </a:r>
            <a:r>
              <a:rPr lang="pt-BR" sz="2400" b="1" dirty="0">
                <a:solidFill>
                  <a:srgbClr val="FF0000"/>
                </a:solidFill>
              </a:rPr>
              <a:t>preços apresentam alta volatilidade no mercado internacional </a:t>
            </a:r>
            <a:r>
              <a:rPr lang="pt-BR" sz="2400" b="1" dirty="0"/>
              <a:t>e no caso de países como o Brasil, onde há também </a:t>
            </a:r>
            <a:r>
              <a:rPr lang="pt-BR" sz="2400" b="1" dirty="0">
                <a:solidFill>
                  <a:srgbClr val="FF0000"/>
                </a:solidFill>
              </a:rPr>
              <a:t>alta variabilidade da taxa de câmbio</a:t>
            </a:r>
            <a:r>
              <a:rPr lang="pt-BR" sz="2400" b="1" dirty="0"/>
              <a:t>.</a:t>
            </a:r>
          </a:p>
        </p:txBody>
      </p:sp>
      <p:sp>
        <p:nvSpPr>
          <p:cNvPr id="3" name="CaixaDeTexto 2">
            <a:extLst>
              <a:ext uri="{FF2B5EF4-FFF2-40B4-BE49-F238E27FC236}">
                <a16:creationId xmlns:a16="http://schemas.microsoft.com/office/drawing/2014/main" id="{B39A8B32-9FDA-40A9-B143-E81E2F9178A5}"/>
              </a:ext>
            </a:extLst>
          </p:cNvPr>
          <p:cNvSpPr txBox="1"/>
          <p:nvPr/>
        </p:nvSpPr>
        <p:spPr>
          <a:xfrm>
            <a:off x="67113" y="169178"/>
            <a:ext cx="12054979" cy="1323439"/>
          </a:xfrm>
          <a:prstGeom prst="rect">
            <a:avLst/>
          </a:prstGeom>
          <a:noFill/>
        </p:spPr>
        <p:txBody>
          <a:bodyPr wrap="square" rtlCol="0">
            <a:spAutoFit/>
          </a:bodyPr>
          <a:lstStyle/>
          <a:p>
            <a:pPr algn="ctr"/>
            <a:r>
              <a:rPr lang="pt-BR" sz="4000" b="1" dirty="0"/>
              <a:t>Introdução</a:t>
            </a:r>
          </a:p>
          <a:p>
            <a:pPr algn="ctr"/>
            <a:r>
              <a:rPr lang="pt-BR" sz="4000" b="1" dirty="0"/>
              <a:t>Legislação do Brasil</a:t>
            </a:r>
          </a:p>
        </p:txBody>
      </p:sp>
    </p:spTree>
    <p:extLst>
      <p:ext uri="{BB962C8B-B14F-4D97-AF65-F5344CB8AC3E}">
        <p14:creationId xmlns:p14="http://schemas.microsoft.com/office/powerpoint/2010/main" val="18702158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2A3A4280-40FB-4F01-BCA7-B503B2FC9AFE}"/>
              </a:ext>
            </a:extLst>
          </p:cNvPr>
          <p:cNvSpPr/>
          <p:nvPr/>
        </p:nvSpPr>
        <p:spPr>
          <a:xfrm>
            <a:off x="0" y="1391949"/>
            <a:ext cx="12054979" cy="4847481"/>
          </a:xfrm>
          <a:prstGeom prst="rect">
            <a:avLst/>
          </a:prstGeom>
        </p:spPr>
        <p:txBody>
          <a:bodyPr wrap="square">
            <a:spAutoFit/>
          </a:bodyPr>
          <a:lstStyle/>
          <a:p>
            <a:pPr marL="742950" lvl="1" indent="-285750" algn="just">
              <a:spcAft>
                <a:spcPts val="1800"/>
              </a:spcAft>
              <a:buFont typeface="Wingdings" panose="05000000000000000000" pitchFamily="2" charset="2"/>
              <a:buChar char="ü"/>
            </a:pPr>
            <a:r>
              <a:rPr lang="pt-BR" sz="2400" b="1" dirty="0"/>
              <a:t>Ao se entender que o preço do diesel no Brasil deve ser ajustado de acordo com o </a:t>
            </a:r>
            <a:r>
              <a:rPr lang="pt-BR" sz="2400" b="1" dirty="0">
                <a:solidFill>
                  <a:srgbClr val="FF0000"/>
                </a:solidFill>
              </a:rPr>
              <a:t>Preço de Paridade de Importação (PPI)</a:t>
            </a:r>
            <a:r>
              <a:rPr lang="pt-BR" sz="2400" b="1" dirty="0"/>
              <a:t>, a administração da Petrobrás considera como parâmetro a cotação </a:t>
            </a:r>
            <a:r>
              <a:rPr lang="pt-BR" sz="2400" b="1" i="1" dirty="0" err="1"/>
              <a:t>Free</a:t>
            </a:r>
            <a:r>
              <a:rPr lang="pt-BR" sz="2400" b="1" i="1" dirty="0"/>
              <a:t> </a:t>
            </a:r>
            <a:r>
              <a:rPr lang="pt-BR" sz="2400" b="1" i="1" dirty="0" err="1"/>
              <a:t>On</a:t>
            </a:r>
            <a:r>
              <a:rPr lang="pt-BR" sz="2400" b="1" i="1" dirty="0"/>
              <a:t> Board </a:t>
            </a:r>
            <a:r>
              <a:rPr lang="pt-BR" sz="2400" b="1" dirty="0"/>
              <a:t>(FOB) em centro de distribuição (hub) situado na região do </a:t>
            </a:r>
            <a:r>
              <a:rPr lang="pt-BR" sz="2400" b="1" dirty="0">
                <a:solidFill>
                  <a:srgbClr val="FF0000"/>
                </a:solidFill>
              </a:rPr>
              <a:t>Golfo do México dos EUA – USGC</a:t>
            </a:r>
            <a:r>
              <a:rPr lang="pt-BR" sz="2400" b="1" dirty="0"/>
              <a:t>, adicionada do custo de internação. </a:t>
            </a:r>
          </a:p>
          <a:p>
            <a:pPr marL="742950" lvl="1" indent="-285750" algn="just">
              <a:spcAft>
                <a:spcPts val="1800"/>
              </a:spcAft>
              <a:buFont typeface="Wingdings" panose="05000000000000000000" pitchFamily="2" charset="2"/>
              <a:buChar char="ü"/>
            </a:pPr>
            <a:r>
              <a:rPr lang="pt-BR" sz="2400" b="1" dirty="0"/>
              <a:t>Para os importadores, o “</a:t>
            </a:r>
            <a:r>
              <a:rPr lang="pt-BR" sz="2400" b="1" dirty="0">
                <a:solidFill>
                  <a:srgbClr val="FF0000"/>
                </a:solidFill>
              </a:rPr>
              <a:t>custo de internação</a:t>
            </a:r>
            <a:r>
              <a:rPr lang="pt-BR" sz="2400" b="1" dirty="0"/>
              <a:t>” chega a </a:t>
            </a:r>
            <a:r>
              <a:rPr lang="pt-BR" sz="2400" b="1" dirty="0">
                <a:solidFill>
                  <a:srgbClr val="FF0000"/>
                </a:solidFill>
              </a:rPr>
              <a:t>R$ 0,30 por litro</a:t>
            </a:r>
            <a:r>
              <a:rPr lang="pt-BR" sz="2400" b="1" dirty="0"/>
              <a:t>, de modo a cobrir </a:t>
            </a:r>
            <a:r>
              <a:rPr lang="pt-BR" sz="2400" b="1" dirty="0">
                <a:solidFill>
                  <a:srgbClr val="FF0000"/>
                </a:solidFill>
              </a:rPr>
              <a:t>frete, taxas portuárias, seguros e margem de lucro</a:t>
            </a:r>
            <a:r>
              <a:rPr lang="pt-BR" sz="2400" b="1" dirty="0"/>
              <a:t>.</a:t>
            </a:r>
          </a:p>
          <a:p>
            <a:pPr marL="742950" lvl="1" indent="-285750" algn="just">
              <a:spcAft>
                <a:spcPts val="1800"/>
              </a:spcAft>
              <a:buFont typeface="Wingdings" panose="05000000000000000000" pitchFamily="2" charset="2"/>
              <a:buChar char="ü"/>
            </a:pPr>
            <a:r>
              <a:rPr lang="pt-BR" sz="2400" b="1" dirty="0"/>
              <a:t>Dessa forma, o preço do diesel no mercado brasileiro passa a ser resultado da </a:t>
            </a:r>
            <a:r>
              <a:rPr lang="pt-BR" sz="2400" b="1" dirty="0">
                <a:solidFill>
                  <a:srgbClr val="FF0000"/>
                </a:solidFill>
              </a:rPr>
              <a:t>variação do preço do petróleo e derivados no mercado internacional e da taxa de câmbio </a:t>
            </a:r>
            <a:r>
              <a:rPr lang="pt-BR" sz="2400" b="1" dirty="0"/>
              <a:t>no Brasil.</a:t>
            </a:r>
          </a:p>
          <a:p>
            <a:pPr marL="742950" lvl="1" indent="-285750" algn="just">
              <a:spcAft>
                <a:spcPts val="1800"/>
              </a:spcAft>
              <a:buFont typeface="Wingdings" panose="05000000000000000000" pitchFamily="2" charset="2"/>
              <a:buChar char="ü"/>
            </a:pPr>
            <a:r>
              <a:rPr lang="pt-BR" sz="2400" b="1" dirty="0"/>
              <a:t>Esse tipo de política desconsidera a capacidade de a </a:t>
            </a:r>
            <a:r>
              <a:rPr lang="pt-BR" sz="2400" b="1" dirty="0">
                <a:solidFill>
                  <a:srgbClr val="FF0000"/>
                </a:solidFill>
              </a:rPr>
              <a:t>Petrobrás operar</a:t>
            </a:r>
            <a:r>
              <a:rPr lang="pt-BR" sz="2400" b="1" dirty="0"/>
              <a:t>, de forma </a:t>
            </a:r>
            <a:r>
              <a:rPr lang="pt-BR" sz="2400" b="1" dirty="0">
                <a:solidFill>
                  <a:srgbClr val="FF0000"/>
                </a:solidFill>
              </a:rPr>
              <a:t>lucrativa e sustentável com preços abaixo do PPI.</a:t>
            </a:r>
            <a:endParaRPr lang="pt-BR" sz="2400" b="1" dirty="0"/>
          </a:p>
        </p:txBody>
      </p:sp>
      <p:sp>
        <p:nvSpPr>
          <p:cNvPr id="5" name="CaixaDeTexto 4">
            <a:extLst>
              <a:ext uri="{FF2B5EF4-FFF2-40B4-BE49-F238E27FC236}">
                <a16:creationId xmlns:a16="http://schemas.microsoft.com/office/drawing/2014/main" id="{3E0B0D80-8434-44AE-8594-C14068CFC4B2}"/>
              </a:ext>
            </a:extLst>
          </p:cNvPr>
          <p:cNvSpPr txBox="1"/>
          <p:nvPr/>
        </p:nvSpPr>
        <p:spPr>
          <a:xfrm>
            <a:off x="67113" y="68510"/>
            <a:ext cx="12054979" cy="707886"/>
          </a:xfrm>
          <a:prstGeom prst="rect">
            <a:avLst/>
          </a:prstGeom>
          <a:noFill/>
        </p:spPr>
        <p:txBody>
          <a:bodyPr wrap="square" rtlCol="0">
            <a:spAutoFit/>
          </a:bodyPr>
          <a:lstStyle/>
          <a:p>
            <a:pPr algn="ctr"/>
            <a:r>
              <a:rPr lang="pt-BR" sz="4000" b="1" dirty="0"/>
              <a:t>Atual Política adotada pela Petrobrás (PPI)</a:t>
            </a:r>
          </a:p>
        </p:txBody>
      </p:sp>
    </p:spTree>
    <p:extLst>
      <p:ext uri="{BB962C8B-B14F-4D97-AF65-F5344CB8AC3E}">
        <p14:creationId xmlns:p14="http://schemas.microsoft.com/office/powerpoint/2010/main" val="29162058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C3D890F-0D63-434E-B8D1-66B16A3418E1}"/>
              </a:ext>
            </a:extLst>
          </p:cNvPr>
          <p:cNvSpPr txBox="1"/>
          <p:nvPr/>
        </p:nvSpPr>
        <p:spPr>
          <a:xfrm>
            <a:off x="67113" y="68510"/>
            <a:ext cx="12054979" cy="707886"/>
          </a:xfrm>
          <a:prstGeom prst="rect">
            <a:avLst/>
          </a:prstGeom>
          <a:noFill/>
        </p:spPr>
        <p:txBody>
          <a:bodyPr wrap="square" rtlCol="0">
            <a:spAutoFit/>
          </a:bodyPr>
          <a:lstStyle/>
          <a:p>
            <a:pPr algn="ctr"/>
            <a:r>
              <a:rPr lang="pt-BR" sz="4000" b="1" dirty="0"/>
              <a:t>Custo de produção da Petrobrás em 2018</a:t>
            </a:r>
          </a:p>
        </p:txBody>
      </p:sp>
      <p:pic>
        <p:nvPicPr>
          <p:cNvPr id="5" name="Imagem 4">
            <a:extLst>
              <a:ext uri="{FF2B5EF4-FFF2-40B4-BE49-F238E27FC236}">
                <a16:creationId xmlns:a16="http://schemas.microsoft.com/office/drawing/2014/main" id="{EA01AC27-7234-49C5-A2F0-4D6C28BCB007}"/>
              </a:ext>
            </a:extLst>
          </p:cNvPr>
          <p:cNvPicPr>
            <a:picLocks noChangeAspect="1"/>
          </p:cNvPicPr>
          <p:nvPr/>
        </p:nvPicPr>
        <p:blipFill>
          <a:blip r:embed="rId2"/>
          <a:stretch>
            <a:fillRect/>
          </a:stretch>
        </p:blipFill>
        <p:spPr>
          <a:xfrm>
            <a:off x="1263592" y="768117"/>
            <a:ext cx="9776320" cy="1605967"/>
          </a:xfrm>
          <a:prstGeom prst="rect">
            <a:avLst/>
          </a:prstGeom>
        </p:spPr>
      </p:pic>
      <p:pic>
        <p:nvPicPr>
          <p:cNvPr id="6" name="Imagem 5">
            <a:extLst>
              <a:ext uri="{FF2B5EF4-FFF2-40B4-BE49-F238E27FC236}">
                <a16:creationId xmlns:a16="http://schemas.microsoft.com/office/drawing/2014/main" id="{F6775AEC-9316-4C0A-8AB7-78A59DDB5EDE}"/>
              </a:ext>
            </a:extLst>
          </p:cNvPr>
          <p:cNvPicPr>
            <a:picLocks noChangeAspect="1"/>
          </p:cNvPicPr>
          <p:nvPr/>
        </p:nvPicPr>
        <p:blipFill>
          <a:blip r:embed="rId3"/>
          <a:stretch>
            <a:fillRect/>
          </a:stretch>
        </p:blipFill>
        <p:spPr>
          <a:xfrm>
            <a:off x="1263592" y="2289670"/>
            <a:ext cx="6538169" cy="2480485"/>
          </a:xfrm>
          <a:prstGeom prst="rect">
            <a:avLst/>
          </a:prstGeom>
        </p:spPr>
      </p:pic>
      <p:sp>
        <p:nvSpPr>
          <p:cNvPr id="8" name="Retângulo 7">
            <a:extLst>
              <a:ext uri="{FF2B5EF4-FFF2-40B4-BE49-F238E27FC236}">
                <a16:creationId xmlns:a16="http://schemas.microsoft.com/office/drawing/2014/main" id="{8416FF6A-4EE1-4147-9D62-54A59AF5E834}"/>
              </a:ext>
            </a:extLst>
          </p:cNvPr>
          <p:cNvSpPr/>
          <p:nvPr/>
        </p:nvSpPr>
        <p:spPr>
          <a:xfrm>
            <a:off x="67113" y="4901048"/>
            <a:ext cx="7734648" cy="1938992"/>
          </a:xfrm>
          <a:prstGeom prst="rect">
            <a:avLst/>
          </a:prstGeom>
        </p:spPr>
        <p:txBody>
          <a:bodyPr wrap="square">
            <a:spAutoFit/>
          </a:bodyPr>
          <a:lstStyle/>
          <a:p>
            <a:pPr lvl="1" algn="just">
              <a:spcAft>
                <a:spcPts val="1800"/>
              </a:spcAft>
            </a:pPr>
            <a:r>
              <a:rPr lang="pt-BR" sz="2400" b="1" dirty="0"/>
              <a:t>Em 2018, a Petrobrás produziu, no Brasil, 834,9 milhões de óleo equivalente. Como o custo dos produtos e serviços vendidos foi de US$ 28,968 bilhões, o </a:t>
            </a:r>
            <a:r>
              <a:rPr lang="pt-BR" sz="2400" b="1" dirty="0">
                <a:solidFill>
                  <a:srgbClr val="FF0000"/>
                </a:solidFill>
              </a:rPr>
              <a:t>custo dos produtos e serviços vendidos foi de US$ 34,696 por barril</a:t>
            </a:r>
            <a:r>
              <a:rPr lang="pt-BR" sz="2400" b="1" dirty="0"/>
              <a:t>.</a:t>
            </a:r>
          </a:p>
        </p:txBody>
      </p:sp>
      <p:pic>
        <p:nvPicPr>
          <p:cNvPr id="9" name="Imagem 8">
            <a:extLst>
              <a:ext uri="{FF2B5EF4-FFF2-40B4-BE49-F238E27FC236}">
                <a16:creationId xmlns:a16="http://schemas.microsoft.com/office/drawing/2014/main" id="{8B32FC0F-0B54-4391-BE0E-AFBE7CE25C4C}"/>
              </a:ext>
            </a:extLst>
          </p:cNvPr>
          <p:cNvPicPr>
            <a:picLocks noChangeAspect="1"/>
          </p:cNvPicPr>
          <p:nvPr/>
        </p:nvPicPr>
        <p:blipFill>
          <a:blip r:embed="rId4"/>
          <a:stretch>
            <a:fillRect/>
          </a:stretch>
        </p:blipFill>
        <p:spPr>
          <a:xfrm>
            <a:off x="7965215" y="2294010"/>
            <a:ext cx="3383692" cy="3985237"/>
          </a:xfrm>
          <a:prstGeom prst="rect">
            <a:avLst/>
          </a:prstGeom>
        </p:spPr>
      </p:pic>
      <p:sp>
        <p:nvSpPr>
          <p:cNvPr id="10" name="Retângulo 9">
            <a:extLst>
              <a:ext uri="{FF2B5EF4-FFF2-40B4-BE49-F238E27FC236}">
                <a16:creationId xmlns:a16="http://schemas.microsoft.com/office/drawing/2014/main" id="{0C951477-5632-4339-9F02-552DE7B9A35E}"/>
              </a:ext>
            </a:extLst>
          </p:cNvPr>
          <p:cNvSpPr/>
          <p:nvPr/>
        </p:nvSpPr>
        <p:spPr>
          <a:xfrm>
            <a:off x="1263592" y="776396"/>
            <a:ext cx="9776320" cy="5503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3D432771-A02D-4D8C-9BE9-62607A777484}"/>
              </a:ext>
            </a:extLst>
          </p:cNvPr>
          <p:cNvSpPr/>
          <p:nvPr/>
        </p:nvSpPr>
        <p:spPr>
          <a:xfrm>
            <a:off x="7965213" y="5956182"/>
            <a:ext cx="3383693" cy="1461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309E9E8D-1CB3-438B-9B1D-162C692CE92C}"/>
              </a:ext>
            </a:extLst>
          </p:cNvPr>
          <p:cNvSpPr/>
          <p:nvPr/>
        </p:nvSpPr>
        <p:spPr>
          <a:xfrm>
            <a:off x="1263592" y="1476003"/>
            <a:ext cx="9776320" cy="5503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998343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C3D890F-0D63-434E-B8D1-66B16A3418E1}"/>
              </a:ext>
            </a:extLst>
          </p:cNvPr>
          <p:cNvSpPr txBox="1"/>
          <p:nvPr/>
        </p:nvSpPr>
        <p:spPr>
          <a:xfrm>
            <a:off x="67113" y="68510"/>
            <a:ext cx="12054979" cy="707886"/>
          </a:xfrm>
          <a:prstGeom prst="rect">
            <a:avLst/>
          </a:prstGeom>
          <a:noFill/>
        </p:spPr>
        <p:txBody>
          <a:bodyPr wrap="square" rtlCol="0">
            <a:spAutoFit/>
          </a:bodyPr>
          <a:lstStyle/>
          <a:p>
            <a:pPr algn="ctr"/>
            <a:r>
              <a:rPr lang="pt-BR" sz="4000" b="1" dirty="0"/>
              <a:t>Custo de refino da Petrobrás em 2018</a:t>
            </a:r>
          </a:p>
        </p:txBody>
      </p:sp>
      <p:sp>
        <p:nvSpPr>
          <p:cNvPr id="8" name="Retângulo 7">
            <a:extLst>
              <a:ext uri="{FF2B5EF4-FFF2-40B4-BE49-F238E27FC236}">
                <a16:creationId xmlns:a16="http://schemas.microsoft.com/office/drawing/2014/main" id="{8416FF6A-4EE1-4147-9D62-54A59AF5E834}"/>
              </a:ext>
            </a:extLst>
          </p:cNvPr>
          <p:cNvSpPr/>
          <p:nvPr/>
        </p:nvSpPr>
        <p:spPr>
          <a:xfrm>
            <a:off x="578841" y="2040402"/>
            <a:ext cx="7734648" cy="461665"/>
          </a:xfrm>
          <a:prstGeom prst="rect">
            <a:avLst/>
          </a:prstGeom>
        </p:spPr>
        <p:txBody>
          <a:bodyPr wrap="square">
            <a:spAutoFit/>
          </a:bodyPr>
          <a:lstStyle/>
          <a:p>
            <a:pPr lvl="1" algn="just">
              <a:spcAft>
                <a:spcPts val="1800"/>
              </a:spcAft>
            </a:pPr>
            <a:r>
              <a:rPr lang="pt-BR" sz="2400" b="1" dirty="0"/>
              <a:t>Em</a:t>
            </a:r>
          </a:p>
        </p:txBody>
      </p:sp>
      <p:pic>
        <p:nvPicPr>
          <p:cNvPr id="3" name="Imagem 2">
            <a:extLst>
              <a:ext uri="{FF2B5EF4-FFF2-40B4-BE49-F238E27FC236}">
                <a16:creationId xmlns:a16="http://schemas.microsoft.com/office/drawing/2014/main" id="{8FC84792-9D0D-4F53-917A-292A1BCD9256}"/>
              </a:ext>
            </a:extLst>
          </p:cNvPr>
          <p:cNvPicPr>
            <a:picLocks noChangeAspect="1"/>
          </p:cNvPicPr>
          <p:nvPr/>
        </p:nvPicPr>
        <p:blipFill>
          <a:blip r:embed="rId2"/>
          <a:stretch>
            <a:fillRect/>
          </a:stretch>
        </p:blipFill>
        <p:spPr>
          <a:xfrm>
            <a:off x="922090" y="2956291"/>
            <a:ext cx="10515600" cy="3495675"/>
          </a:xfrm>
          <a:prstGeom prst="rect">
            <a:avLst/>
          </a:prstGeom>
        </p:spPr>
      </p:pic>
      <p:sp>
        <p:nvSpPr>
          <p:cNvPr id="4" name="CaixaDeTexto 3">
            <a:extLst>
              <a:ext uri="{FF2B5EF4-FFF2-40B4-BE49-F238E27FC236}">
                <a16:creationId xmlns:a16="http://schemas.microsoft.com/office/drawing/2014/main" id="{1E38811A-C577-4A2C-86BF-80EFB9311CDE}"/>
              </a:ext>
            </a:extLst>
          </p:cNvPr>
          <p:cNvSpPr txBox="1"/>
          <p:nvPr/>
        </p:nvSpPr>
        <p:spPr>
          <a:xfrm>
            <a:off x="4261607" y="5938461"/>
            <a:ext cx="2063692" cy="338554"/>
          </a:xfrm>
          <a:prstGeom prst="rect">
            <a:avLst/>
          </a:prstGeom>
          <a:noFill/>
        </p:spPr>
        <p:txBody>
          <a:bodyPr wrap="square" rtlCol="0">
            <a:spAutoFit/>
          </a:bodyPr>
          <a:lstStyle/>
          <a:p>
            <a:r>
              <a:rPr lang="pt-BR" sz="1600" b="1" dirty="0">
                <a:latin typeface="Arial" panose="020B0604020202020204" pitchFamily="34" charset="0"/>
                <a:cs typeface="Arial" panose="020B0604020202020204" pitchFamily="34" charset="0"/>
              </a:rPr>
              <a:t>(mil barris por dia)</a:t>
            </a:r>
          </a:p>
        </p:txBody>
      </p:sp>
      <p:pic>
        <p:nvPicPr>
          <p:cNvPr id="7" name="Imagem 6">
            <a:extLst>
              <a:ext uri="{FF2B5EF4-FFF2-40B4-BE49-F238E27FC236}">
                <a16:creationId xmlns:a16="http://schemas.microsoft.com/office/drawing/2014/main" id="{EF9B3F3D-66B1-47E2-8C0D-E748CDB54B14}"/>
              </a:ext>
            </a:extLst>
          </p:cNvPr>
          <p:cNvPicPr>
            <a:picLocks noChangeAspect="1"/>
          </p:cNvPicPr>
          <p:nvPr/>
        </p:nvPicPr>
        <p:blipFill>
          <a:blip r:embed="rId3"/>
          <a:stretch>
            <a:fillRect/>
          </a:stretch>
        </p:blipFill>
        <p:spPr>
          <a:xfrm>
            <a:off x="803464" y="859475"/>
            <a:ext cx="10582275" cy="1838325"/>
          </a:xfrm>
          <a:prstGeom prst="rect">
            <a:avLst/>
          </a:prstGeom>
        </p:spPr>
      </p:pic>
      <p:sp>
        <p:nvSpPr>
          <p:cNvPr id="11" name="Retângulo 10">
            <a:extLst>
              <a:ext uri="{FF2B5EF4-FFF2-40B4-BE49-F238E27FC236}">
                <a16:creationId xmlns:a16="http://schemas.microsoft.com/office/drawing/2014/main" id="{D395C9B8-49E9-48BE-809A-58E7F96F5EFF}"/>
              </a:ext>
            </a:extLst>
          </p:cNvPr>
          <p:cNvSpPr/>
          <p:nvPr/>
        </p:nvSpPr>
        <p:spPr>
          <a:xfrm>
            <a:off x="922090" y="2922735"/>
            <a:ext cx="10347820" cy="5503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32220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742950" y="742951"/>
            <a:ext cx="3476625" cy="496252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b="1" kern="1200">
                <a:solidFill>
                  <a:srgbClr val="FFFFFF"/>
                </a:solidFill>
                <a:latin typeface="+mj-lt"/>
                <a:ea typeface="+mj-ea"/>
                <a:cs typeface="+mj-cs"/>
              </a:rPr>
              <a:t>Evolução da produção</a:t>
            </a:r>
          </a:p>
        </p:txBody>
      </p:sp>
      <p:pic>
        <p:nvPicPr>
          <p:cNvPr id="2" name="Imagem 1">
            <a:extLst>
              <a:ext uri="{FF2B5EF4-FFF2-40B4-BE49-F238E27FC236}">
                <a16:creationId xmlns:a16="http://schemas.microsoft.com/office/drawing/2014/main" id="{198C5929-2525-4FCE-BB1A-4EBCE1365E4A}"/>
              </a:ext>
            </a:extLst>
          </p:cNvPr>
          <p:cNvPicPr>
            <a:picLocks noChangeAspect="1"/>
          </p:cNvPicPr>
          <p:nvPr/>
        </p:nvPicPr>
        <p:blipFill>
          <a:blip r:embed="rId2"/>
          <a:stretch>
            <a:fillRect/>
          </a:stretch>
        </p:blipFill>
        <p:spPr>
          <a:xfrm>
            <a:off x="1228023" y="757632"/>
            <a:ext cx="9735954" cy="5438099"/>
          </a:xfrm>
          <a:prstGeom prst="rect">
            <a:avLst/>
          </a:prstGeom>
        </p:spPr>
      </p:pic>
    </p:spTree>
    <p:extLst>
      <p:ext uri="{BB962C8B-B14F-4D97-AF65-F5344CB8AC3E}">
        <p14:creationId xmlns:p14="http://schemas.microsoft.com/office/powerpoint/2010/main" val="18893767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4AA4AAD-C7EC-49D2-A34A-86BEA696E250}"/>
              </a:ext>
            </a:extLst>
          </p:cNvPr>
          <p:cNvSpPr/>
          <p:nvPr/>
        </p:nvSpPr>
        <p:spPr>
          <a:xfrm>
            <a:off x="202770" y="1246045"/>
            <a:ext cx="11785097" cy="5478423"/>
          </a:xfrm>
          <a:prstGeom prst="rect">
            <a:avLst/>
          </a:prstGeom>
        </p:spPr>
        <p:txBody>
          <a:bodyPr wrap="square">
            <a:spAutoFit/>
          </a:bodyPr>
          <a:lstStyle/>
          <a:p>
            <a:pPr marL="457200" indent="-457200" algn="just">
              <a:spcAft>
                <a:spcPts val="1800"/>
              </a:spcAft>
              <a:buFont typeface="Wingdings" panose="05000000000000000000" pitchFamily="2" charset="2"/>
              <a:buChar char="ü"/>
            </a:pPr>
            <a:r>
              <a:rPr lang="pt-BR" sz="2000" b="1" dirty="0"/>
              <a:t>O Brasil, com a descoberta da província petrolífera do </a:t>
            </a:r>
            <a:r>
              <a:rPr lang="pt-BR" sz="2000" b="1" dirty="0" err="1"/>
              <a:t>Pré</a:t>
            </a:r>
            <a:r>
              <a:rPr lang="pt-BR" sz="2000" b="1" dirty="0"/>
              <a:t>-Sal, tem oportunidade de se tornar autossuficiente tanto em petróleo quanto em derivados. O custo de extração da Petrobrás nessa província já é inferior a US$ 7 por barril. O preço mínimo do petróleo para viabilização dos projetos do </a:t>
            </a:r>
            <a:r>
              <a:rPr lang="pt-BR" sz="2000" b="1" dirty="0" err="1"/>
              <a:t>Pré</a:t>
            </a:r>
            <a:r>
              <a:rPr lang="pt-BR" sz="2000" b="1" dirty="0"/>
              <a:t>-Sal (</a:t>
            </a:r>
            <a:r>
              <a:rPr lang="pt-BR" sz="2000" b="1" dirty="0" err="1">
                <a:solidFill>
                  <a:srgbClr val="FF0000"/>
                </a:solidFill>
              </a:rPr>
              <a:t>breakeven</a:t>
            </a:r>
            <a:r>
              <a:rPr lang="pt-BR" sz="2000" b="1" dirty="0"/>
              <a:t> ou preço de equilíbrio), que era de US$ 43 por barril no portfólio da estatal, já é </a:t>
            </a:r>
            <a:r>
              <a:rPr lang="pt-BR" sz="2000" b="1" dirty="0">
                <a:solidFill>
                  <a:srgbClr val="FF0000"/>
                </a:solidFill>
              </a:rPr>
              <a:t>inferior a US$ 30 por barril </a:t>
            </a:r>
            <a:r>
              <a:rPr lang="pt-BR" sz="2000" b="1" dirty="0"/>
              <a:t>[1]. Quando se considera o custo médio total de produção de todos os campos situados na plataforma continental brasileira, de forma a remunerar todos os agentes econômicos envolvidos na atividade, chega-se ao preço de equilíbrio de US$ 40 por barril.</a:t>
            </a:r>
          </a:p>
          <a:p>
            <a:pPr marL="457200" indent="-457200" algn="just">
              <a:spcAft>
                <a:spcPts val="1800"/>
              </a:spcAft>
              <a:buFont typeface="Wingdings" panose="05000000000000000000" pitchFamily="2" charset="2"/>
              <a:buChar char="ü"/>
            </a:pPr>
            <a:r>
              <a:rPr lang="pt-BR" sz="2000" b="1" dirty="0"/>
              <a:t>O custo total de produção somado ao </a:t>
            </a:r>
            <a:r>
              <a:rPr lang="pt-BR" sz="2000" b="1" dirty="0">
                <a:solidFill>
                  <a:srgbClr val="FF0000"/>
                </a:solidFill>
              </a:rPr>
              <a:t>custo médio de refino </a:t>
            </a:r>
            <a:r>
              <a:rPr lang="pt-BR" sz="2000" b="1" dirty="0"/>
              <a:t>(fixo e variável), de US$ 4 por barril, valor conservador em relação ao custo informado de </a:t>
            </a:r>
            <a:r>
              <a:rPr lang="pt-BR" sz="2000" b="1" dirty="0">
                <a:solidFill>
                  <a:srgbClr val="FF0000"/>
                </a:solidFill>
              </a:rPr>
              <a:t>US$ 2,5 por barril </a:t>
            </a:r>
            <a:r>
              <a:rPr lang="pt-BR" sz="2000" b="1" dirty="0"/>
              <a:t>[2], totaliza US$ 44 por barril. Utilizando-se uma taxa de câmbio de R$ 4,0 por Dólar dos Estados Unidos (US$) e considerando-se que um barril tem 158,98 litros, o </a:t>
            </a:r>
            <a:r>
              <a:rPr lang="pt-BR" sz="2000" b="1" dirty="0">
                <a:solidFill>
                  <a:srgbClr val="FF0000"/>
                </a:solidFill>
              </a:rPr>
              <a:t>custo médio de produção do óleo diesel</a:t>
            </a:r>
            <a:r>
              <a:rPr lang="pt-BR" sz="2000" b="1" dirty="0"/>
              <a:t>, por exemplo, é de </a:t>
            </a:r>
            <a:r>
              <a:rPr lang="pt-BR" sz="2000" b="1" dirty="0">
                <a:solidFill>
                  <a:srgbClr val="FF0000"/>
                </a:solidFill>
              </a:rPr>
              <a:t>R$ 1,11 </a:t>
            </a:r>
            <a:r>
              <a:rPr lang="pt-BR" sz="2000" b="1" dirty="0"/>
              <a:t>por litro.</a:t>
            </a:r>
          </a:p>
          <a:p>
            <a:pPr marL="457200" indent="-457200" algn="just">
              <a:spcAft>
                <a:spcPts val="1800"/>
              </a:spcAft>
              <a:buFont typeface="Wingdings" panose="05000000000000000000" pitchFamily="2" charset="2"/>
              <a:buChar char="ü"/>
            </a:pPr>
            <a:r>
              <a:rPr lang="pt-BR" sz="2000" b="1" dirty="0"/>
              <a:t>Assim sendo, não é razoável que a Petrobrás pratique a política de preço de paridade de importação [3], que faz com que a estatal venda para as distribuidoras um litro de óleo diesel S10 por R$ 2,32, em média e a título de exemplo, no dia 15 de maio de 2019 [4]. Esse valor representa uma </a:t>
            </a:r>
            <a:r>
              <a:rPr lang="pt-BR" sz="2000" b="1" dirty="0">
                <a:solidFill>
                  <a:srgbClr val="FF0000"/>
                </a:solidFill>
              </a:rPr>
              <a:t>margem de lucro operacional bruto de 109%</a:t>
            </a:r>
            <a:r>
              <a:rPr lang="pt-BR" sz="2000" b="1" dirty="0"/>
              <a:t>.</a:t>
            </a:r>
          </a:p>
        </p:txBody>
      </p:sp>
      <p:sp>
        <p:nvSpPr>
          <p:cNvPr id="3" name="CaixaDeTexto 2">
            <a:extLst>
              <a:ext uri="{FF2B5EF4-FFF2-40B4-BE49-F238E27FC236}">
                <a16:creationId xmlns:a16="http://schemas.microsoft.com/office/drawing/2014/main" id="{B39A8B32-9FDA-40A9-B143-E81E2F9178A5}"/>
              </a:ext>
            </a:extLst>
          </p:cNvPr>
          <p:cNvSpPr txBox="1"/>
          <p:nvPr/>
        </p:nvSpPr>
        <p:spPr>
          <a:xfrm>
            <a:off x="100668" y="67811"/>
            <a:ext cx="11996257" cy="707886"/>
          </a:xfrm>
          <a:prstGeom prst="rect">
            <a:avLst/>
          </a:prstGeom>
          <a:noFill/>
        </p:spPr>
        <p:txBody>
          <a:bodyPr wrap="square" rtlCol="0">
            <a:spAutoFit/>
          </a:bodyPr>
          <a:lstStyle/>
          <a:p>
            <a:pPr algn="ctr"/>
            <a:r>
              <a:rPr lang="pt-BR" sz="4000" b="1" dirty="0"/>
              <a:t>Margem de lucro operacional bruto de 109%</a:t>
            </a:r>
          </a:p>
        </p:txBody>
      </p:sp>
    </p:spTree>
    <p:extLst>
      <p:ext uri="{BB962C8B-B14F-4D97-AF65-F5344CB8AC3E}">
        <p14:creationId xmlns:p14="http://schemas.microsoft.com/office/powerpoint/2010/main" val="2329570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39A8B32-9FDA-40A9-B143-E81E2F9178A5}"/>
              </a:ext>
            </a:extLst>
          </p:cNvPr>
          <p:cNvSpPr txBox="1"/>
          <p:nvPr/>
        </p:nvSpPr>
        <p:spPr>
          <a:xfrm>
            <a:off x="0" y="231081"/>
            <a:ext cx="11996257" cy="1077218"/>
          </a:xfrm>
          <a:prstGeom prst="rect">
            <a:avLst/>
          </a:prstGeom>
          <a:noFill/>
        </p:spPr>
        <p:txBody>
          <a:bodyPr wrap="square" rtlCol="0">
            <a:spAutoFit/>
          </a:bodyPr>
          <a:lstStyle/>
          <a:p>
            <a:pPr algn="ctr"/>
            <a:r>
              <a:rPr lang="pt-BR" sz="3200" b="1" dirty="0"/>
              <a:t>Resultado da Política de Preços Atual, Preço de Paridade de Importação (PPI)</a:t>
            </a:r>
          </a:p>
        </p:txBody>
      </p:sp>
      <p:pic>
        <p:nvPicPr>
          <p:cNvPr id="1026" name="Picture 2" descr="GRa1">
            <a:extLst>
              <a:ext uri="{FF2B5EF4-FFF2-40B4-BE49-F238E27FC236}">
                <a16:creationId xmlns:a16="http://schemas.microsoft.com/office/drawing/2014/main" id="{C500F6C5-91FE-460F-AC74-B65AD4D1C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907" y="2389333"/>
            <a:ext cx="4572000" cy="2733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a2">
            <a:extLst>
              <a:ext uri="{FF2B5EF4-FFF2-40B4-BE49-F238E27FC236}">
                <a16:creationId xmlns:a16="http://schemas.microsoft.com/office/drawing/2014/main" id="{115C9A46-19FC-45EC-B375-A570BADEA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475" y="2389333"/>
            <a:ext cx="4572000"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4899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39A8B32-9FDA-40A9-B143-E81E2F9178A5}"/>
              </a:ext>
            </a:extLst>
          </p:cNvPr>
          <p:cNvSpPr txBox="1"/>
          <p:nvPr/>
        </p:nvSpPr>
        <p:spPr>
          <a:xfrm>
            <a:off x="71720" y="123501"/>
            <a:ext cx="11996257" cy="584775"/>
          </a:xfrm>
          <a:prstGeom prst="rect">
            <a:avLst/>
          </a:prstGeom>
          <a:noFill/>
        </p:spPr>
        <p:txBody>
          <a:bodyPr wrap="square" rtlCol="0">
            <a:spAutoFit/>
          </a:bodyPr>
          <a:lstStyle/>
          <a:p>
            <a:pPr algn="ctr"/>
            <a:r>
              <a:rPr lang="pt-BR" sz="3200" b="1" dirty="0"/>
              <a:t>Consequências do Preço de Paridade de Importação (PPI)</a:t>
            </a:r>
          </a:p>
        </p:txBody>
      </p:sp>
      <p:pic>
        <p:nvPicPr>
          <p:cNvPr id="2050" name="Picture 2" descr="GRa3">
            <a:extLst>
              <a:ext uri="{FF2B5EF4-FFF2-40B4-BE49-F238E27FC236}">
                <a16:creationId xmlns:a16="http://schemas.microsoft.com/office/drawing/2014/main" id="{0B1B64FB-9579-4217-9324-737A4B327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115" y="1200719"/>
            <a:ext cx="4572000" cy="27336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4">
            <a:extLst>
              <a:ext uri="{FF2B5EF4-FFF2-40B4-BE49-F238E27FC236}">
                <a16:creationId xmlns:a16="http://schemas.microsoft.com/office/drawing/2014/main" id="{DEC2BA6D-E9D1-4AA8-9418-47D3A9B903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115" y="4071008"/>
            <a:ext cx="4572000" cy="273367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D08FFEBA-9654-4BE0-B038-DBD297DF7F9A}"/>
              </a:ext>
            </a:extLst>
          </p:cNvPr>
          <p:cNvPicPr>
            <a:picLocks noChangeAspect="1"/>
          </p:cNvPicPr>
          <p:nvPr/>
        </p:nvPicPr>
        <p:blipFill>
          <a:blip r:embed="rId4"/>
          <a:stretch>
            <a:fillRect/>
          </a:stretch>
        </p:blipFill>
        <p:spPr>
          <a:xfrm>
            <a:off x="6556410" y="1200719"/>
            <a:ext cx="4355284" cy="5426584"/>
          </a:xfrm>
          <a:prstGeom prst="rect">
            <a:avLst/>
          </a:prstGeom>
        </p:spPr>
      </p:pic>
    </p:spTree>
    <p:extLst>
      <p:ext uri="{BB962C8B-B14F-4D97-AF65-F5344CB8AC3E}">
        <p14:creationId xmlns:p14="http://schemas.microsoft.com/office/powerpoint/2010/main" val="305079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39A8B32-9FDA-40A9-B143-E81E2F9178A5}"/>
              </a:ext>
            </a:extLst>
          </p:cNvPr>
          <p:cNvSpPr txBox="1"/>
          <p:nvPr/>
        </p:nvSpPr>
        <p:spPr>
          <a:xfrm>
            <a:off x="0" y="231081"/>
            <a:ext cx="11996257" cy="1077218"/>
          </a:xfrm>
          <a:prstGeom prst="rect">
            <a:avLst/>
          </a:prstGeom>
          <a:noFill/>
        </p:spPr>
        <p:txBody>
          <a:bodyPr wrap="square" rtlCol="0">
            <a:spAutoFit/>
          </a:bodyPr>
          <a:lstStyle/>
          <a:p>
            <a:pPr algn="ctr"/>
            <a:r>
              <a:rPr lang="pt-BR" sz="3200" b="1" dirty="0"/>
              <a:t>Resultado da Política de Preços Atual, Preço de Paridade de Importação (PPI)</a:t>
            </a:r>
          </a:p>
        </p:txBody>
      </p:sp>
      <p:pic>
        <p:nvPicPr>
          <p:cNvPr id="3074" name="Picture 2" descr="GR5">
            <a:extLst>
              <a:ext uri="{FF2B5EF4-FFF2-40B4-BE49-F238E27FC236}">
                <a16:creationId xmlns:a16="http://schemas.microsoft.com/office/drawing/2014/main" id="{62CC4042-EDB6-4A1E-A5F5-63906C2E3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739" y="2409738"/>
            <a:ext cx="45720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6">
            <a:extLst>
              <a:ext uri="{FF2B5EF4-FFF2-40B4-BE49-F238E27FC236}">
                <a16:creationId xmlns:a16="http://schemas.microsoft.com/office/drawing/2014/main" id="{29349D65-5A35-429F-A17E-B6BBF09C0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980" y="2409738"/>
            <a:ext cx="4572000"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7346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39A8B32-9FDA-40A9-B143-E81E2F9178A5}"/>
              </a:ext>
            </a:extLst>
          </p:cNvPr>
          <p:cNvSpPr txBox="1"/>
          <p:nvPr/>
        </p:nvSpPr>
        <p:spPr>
          <a:xfrm>
            <a:off x="100668" y="231081"/>
            <a:ext cx="11996257" cy="584775"/>
          </a:xfrm>
          <a:prstGeom prst="rect">
            <a:avLst/>
          </a:prstGeom>
          <a:noFill/>
        </p:spPr>
        <p:txBody>
          <a:bodyPr wrap="square" rtlCol="0">
            <a:spAutoFit/>
          </a:bodyPr>
          <a:lstStyle/>
          <a:p>
            <a:pPr algn="ctr"/>
            <a:r>
              <a:rPr lang="pt-BR" sz="3200" b="1" dirty="0"/>
              <a:t>Proposta de política de preços da </a:t>
            </a:r>
            <a:r>
              <a:rPr lang="pt-BR" sz="3200" b="1" dirty="0" err="1"/>
              <a:t>Aepet</a:t>
            </a:r>
            <a:r>
              <a:rPr lang="pt-BR" sz="3200" b="1" dirty="0"/>
              <a:t> para a Petrobrás</a:t>
            </a:r>
          </a:p>
        </p:txBody>
      </p:sp>
      <p:sp>
        <p:nvSpPr>
          <p:cNvPr id="4" name="CaixaDeTexto 1">
            <a:extLst>
              <a:ext uri="{FF2B5EF4-FFF2-40B4-BE49-F238E27FC236}">
                <a16:creationId xmlns:a16="http://schemas.microsoft.com/office/drawing/2014/main" id="{08CDC808-E90F-470B-AE5F-23C06A1874DB}"/>
              </a:ext>
            </a:extLst>
          </p:cNvPr>
          <p:cNvSpPr txBox="1"/>
          <p:nvPr/>
        </p:nvSpPr>
        <p:spPr>
          <a:xfrm>
            <a:off x="75502" y="1260023"/>
            <a:ext cx="11996257" cy="5082054"/>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BR" sz="1800" b="1" dirty="0">
                <a:solidFill>
                  <a:schemeClr val="dk1"/>
                </a:solidFill>
                <a:effectLst/>
                <a:latin typeface="Arial" panose="020B0604020202020204" pitchFamily="34" charset="0"/>
                <a:cs typeface="Arial" panose="020B0604020202020204" pitchFamily="34" charset="0"/>
              </a:rPr>
              <a:t>Preço (R$ / litro) =</a:t>
            </a:r>
          </a:p>
          <a:p>
            <a:endParaRPr lang="pt-BR" sz="1800" b="1" dirty="0">
              <a:solidFill>
                <a:schemeClr val="dk1"/>
              </a:solidFill>
              <a:effectLst/>
              <a:latin typeface="Arial" panose="020B0604020202020204" pitchFamily="34" charset="0"/>
              <a:cs typeface="Arial" panose="020B0604020202020204" pitchFamily="34" charset="0"/>
            </a:endParaRPr>
          </a:p>
          <a:p>
            <a:r>
              <a:rPr lang="pt-BR" sz="1800" b="1" dirty="0">
                <a:solidFill>
                  <a:schemeClr val="dk1"/>
                </a:solidFill>
                <a:effectLst/>
                <a:latin typeface="Arial" panose="020B0604020202020204" pitchFamily="34" charset="0"/>
                <a:cs typeface="Arial" panose="020B0604020202020204" pitchFamily="34" charset="0"/>
              </a:rPr>
              <a:t>Para preços de petróleo até R$ 120 por barril (US$ 30 por barril e R$ 4 / US$)</a:t>
            </a:r>
          </a:p>
          <a:p>
            <a:endParaRPr lang="pt-BR" sz="1800" b="1" dirty="0">
              <a:solidFill>
                <a:schemeClr val="dk1"/>
              </a:solidFill>
              <a:effectLst/>
              <a:latin typeface="Arial" panose="020B0604020202020204" pitchFamily="34" charset="0"/>
              <a:cs typeface="Arial" panose="020B0604020202020204" pitchFamily="34" charset="0"/>
            </a:endParaRPr>
          </a:p>
          <a:p>
            <a:r>
              <a:rPr lang="pt-BR" sz="1800" b="1" dirty="0">
                <a:solidFill>
                  <a:schemeClr val="dk1"/>
                </a:solidFill>
                <a:effectLst/>
                <a:latin typeface="Arial" panose="020B0604020202020204" pitchFamily="34" charset="0"/>
                <a:cs typeface="Arial" panose="020B0604020202020204" pitchFamily="34" charset="0"/>
              </a:rPr>
              <a:t>= PPI – Internação</a:t>
            </a:r>
          </a:p>
          <a:p>
            <a:endParaRPr lang="pt-BR" sz="1800" b="1" dirty="0">
              <a:solidFill>
                <a:schemeClr val="dk1"/>
              </a:solidFill>
              <a:effectLst/>
              <a:latin typeface="Arial" panose="020B0604020202020204" pitchFamily="34" charset="0"/>
              <a:cs typeface="Arial" panose="020B0604020202020204" pitchFamily="34" charset="0"/>
            </a:endParaRPr>
          </a:p>
          <a:p>
            <a:endParaRPr lang="pt-BR" sz="1800" b="1" dirty="0">
              <a:solidFill>
                <a:schemeClr val="dk1"/>
              </a:solidFill>
              <a:effectLst/>
              <a:latin typeface="Arial" panose="020B0604020202020204" pitchFamily="34" charset="0"/>
              <a:cs typeface="Arial" panose="020B0604020202020204" pitchFamily="34" charset="0"/>
            </a:endParaRPr>
          </a:p>
          <a:p>
            <a:r>
              <a:rPr lang="pt-BR" sz="1800" b="1" dirty="0">
                <a:solidFill>
                  <a:schemeClr val="dk1"/>
                </a:solidFill>
                <a:effectLst/>
                <a:latin typeface="Arial" panose="020B0604020202020204" pitchFamily="34" charset="0"/>
                <a:cs typeface="Arial" panose="020B0604020202020204" pitchFamily="34" charset="0"/>
              </a:rPr>
              <a:t>Para preços entre US$ 30 a US$ 75 por barril</a:t>
            </a:r>
          </a:p>
          <a:p>
            <a:endParaRPr lang="pt-BR" sz="1800" b="1" dirty="0">
              <a:solidFill>
                <a:schemeClr val="dk1"/>
              </a:solidFill>
              <a:effectLst/>
              <a:latin typeface="Arial" panose="020B0604020202020204" pitchFamily="34" charset="0"/>
              <a:cs typeface="Arial" panose="020B0604020202020204" pitchFamily="34" charset="0"/>
            </a:endParaRPr>
          </a:p>
          <a:p>
            <a:r>
              <a:rPr lang="pt-BR" sz="1800" b="1" dirty="0">
                <a:solidFill>
                  <a:schemeClr val="dk1"/>
                </a:solidFill>
                <a:effectLst/>
                <a:latin typeface="Arial" panose="020B0604020202020204" pitchFamily="34" charset="0"/>
                <a:cs typeface="Arial" panose="020B0604020202020204" pitchFamily="34" charset="0"/>
              </a:rPr>
              <a:t>= PPI – Internação – (Brent x Câmbio – 30 * Câmbio) / (75 x Câmbio – 30 * Câmbio) x (PPI – PPE – Internação)</a:t>
            </a:r>
          </a:p>
          <a:p>
            <a:endParaRPr lang="pt-BR" sz="1800" b="1" dirty="0">
              <a:solidFill>
                <a:schemeClr val="dk1"/>
              </a:solidFill>
              <a:effectLst/>
              <a:latin typeface="Arial" panose="020B0604020202020204" pitchFamily="34" charset="0"/>
              <a:cs typeface="Arial" panose="020B0604020202020204" pitchFamily="34" charset="0"/>
            </a:endParaRPr>
          </a:p>
          <a:p>
            <a:endParaRPr lang="pt-BR" sz="1800" b="1" dirty="0">
              <a:solidFill>
                <a:schemeClr val="dk1"/>
              </a:solidFill>
              <a:effectLst/>
              <a:latin typeface="Arial" panose="020B0604020202020204" pitchFamily="34" charset="0"/>
              <a:cs typeface="Arial" panose="020B0604020202020204" pitchFamily="34" charset="0"/>
            </a:endParaRPr>
          </a:p>
          <a:p>
            <a:r>
              <a:rPr lang="pt-BR" sz="1800" b="1" dirty="0">
                <a:solidFill>
                  <a:schemeClr val="dk1"/>
                </a:solidFill>
                <a:effectLst/>
                <a:latin typeface="Arial" panose="020B0604020202020204" pitchFamily="34" charset="0"/>
                <a:cs typeface="Arial" panose="020B0604020202020204" pitchFamily="34" charset="0"/>
              </a:rPr>
              <a:t>Para preços entre US$ 75 a US$ 120 por barril</a:t>
            </a:r>
          </a:p>
          <a:p>
            <a:endParaRPr lang="pt-BR" sz="1800" b="1" dirty="0">
              <a:solidFill>
                <a:schemeClr val="dk1"/>
              </a:solidFill>
              <a:effectLst/>
              <a:latin typeface="Arial" panose="020B0604020202020204" pitchFamily="34" charset="0"/>
              <a:cs typeface="Arial" panose="020B0604020202020204" pitchFamily="34" charset="0"/>
            </a:endParaRPr>
          </a:p>
          <a:p>
            <a:r>
              <a:rPr lang="pt-BR" sz="1800" b="1" dirty="0">
                <a:solidFill>
                  <a:schemeClr val="dk1"/>
                </a:solidFill>
                <a:effectLst/>
                <a:latin typeface="Arial" panose="020B0604020202020204" pitchFamily="34" charset="0"/>
                <a:cs typeface="Arial" panose="020B0604020202020204" pitchFamily="34" charset="0"/>
              </a:rPr>
              <a:t>= PPE – (Brent x Câmbio – 75 x Câmbio) / (120 x Câmbio – 75 x Câmbio) * (PPE – (Custo + Custo x Margem Bruta)</a:t>
            </a:r>
          </a:p>
        </p:txBody>
      </p:sp>
    </p:spTree>
    <p:extLst>
      <p:ext uri="{BB962C8B-B14F-4D97-AF65-F5344CB8AC3E}">
        <p14:creationId xmlns:p14="http://schemas.microsoft.com/office/powerpoint/2010/main" val="10672101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39A8B32-9FDA-40A9-B143-E81E2F9178A5}"/>
              </a:ext>
            </a:extLst>
          </p:cNvPr>
          <p:cNvSpPr txBox="1"/>
          <p:nvPr/>
        </p:nvSpPr>
        <p:spPr>
          <a:xfrm>
            <a:off x="100668" y="453705"/>
            <a:ext cx="11996257" cy="584775"/>
          </a:xfrm>
          <a:prstGeom prst="rect">
            <a:avLst/>
          </a:prstGeom>
          <a:noFill/>
        </p:spPr>
        <p:txBody>
          <a:bodyPr wrap="square" rtlCol="0">
            <a:spAutoFit/>
          </a:bodyPr>
          <a:lstStyle/>
          <a:p>
            <a:pPr algn="ctr"/>
            <a:r>
              <a:rPr lang="pt-BR" sz="3200" b="1" dirty="0"/>
              <a:t>Impacto na redução do preço médio nas refinarias e nos postos</a:t>
            </a:r>
          </a:p>
        </p:txBody>
      </p:sp>
      <p:pic>
        <p:nvPicPr>
          <p:cNvPr id="1026" name="Picture 2" descr="GR10">
            <a:extLst>
              <a:ext uri="{FF2B5EF4-FFF2-40B4-BE49-F238E27FC236}">
                <a16:creationId xmlns:a16="http://schemas.microsoft.com/office/drawing/2014/main" id="{22E90E05-2589-4C6C-973B-7E8A44B30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053" y="2357655"/>
            <a:ext cx="4773569" cy="28641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a:extLst>
              <a:ext uri="{FF2B5EF4-FFF2-40B4-BE49-F238E27FC236}">
                <a16:creationId xmlns:a16="http://schemas.microsoft.com/office/drawing/2014/main" id="{A67BD2F1-DAA2-460C-BFC5-F68BA6E48142}"/>
              </a:ext>
            </a:extLst>
          </p:cNvPr>
          <p:cNvPicPr>
            <a:picLocks noChangeAspect="1"/>
          </p:cNvPicPr>
          <p:nvPr/>
        </p:nvPicPr>
        <p:blipFill>
          <a:blip r:embed="rId3"/>
          <a:stretch>
            <a:fillRect/>
          </a:stretch>
        </p:blipFill>
        <p:spPr>
          <a:xfrm>
            <a:off x="6712876" y="2357656"/>
            <a:ext cx="4773569" cy="2864141"/>
          </a:xfrm>
          <a:prstGeom prst="rect">
            <a:avLst/>
          </a:prstGeom>
        </p:spPr>
      </p:pic>
    </p:spTree>
    <p:extLst>
      <p:ext uri="{BB962C8B-B14F-4D97-AF65-F5344CB8AC3E}">
        <p14:creationId xmlns:p14="http://schemas.microsoft.com/office/powerpoint/2010/main" val="29298196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39A8B32-9FDA-40A9-B143-E81E2F9178A5}"/>
              </a:ext>
            </a:extLst>
          </p:cNvPr>
          <p:cNvSpPr txBox="1"/>
          <p:nvPr/>
        </p:nvSpPr>
        <p:spPr>
          <a:xfrm>
            <a:off x="0" y="231081"/>
            <a:ext cx="11996257" cy="584775"/>
          </a:xfrm>
          <a:prstGeom prst="rect">
            <a:avLst/>
          </a:prstGeom>
          <a:noFill/>
        </p:spPr>
        <p:txBody>
          <a:bodyPr wrap="square" rtlCol="0">
            <a:spAutoFit/>
          </a:bodyPr>
          <a:lstStyle/>
          <a:p>
            <a:pPr algn="ctr"/>
            <a:r>
              <a:rPr lang="pt-BR" sz="3200" b="1" dirty="0"/>
              <a:t>Geração de caixa da Petrobrás</a:t>
            </a:r>
          </a:p>
        </p:txBody>
      </p:sp>
      <p:pic>
        <p:nvPicPr>
          <p:cNvPr id="2" name="Imagem 1">
            <a:extLst>
              <a:ext uri="{FF2B5EF4-FFF2-40B4-BE49-F238E27FC236}">
                <a16:creationId xmlns:a16="http://schemas.microsoft.com/office/drawing/2014/main" id="{CBD1635F-0DE7-4B76-A51C-9B4F3B2E4449}"/>
              </a:ext>
            </a:extLst>
          </p:cNvPr>
          <p:cNvPicPr>
            <a:picLocks noChangeAspect="1"/>
          </p:cNvPicPr>
          <p:nvPr/>
        </p:nvPicPr>
        <p:blipFill>
          <a:blip r:embed="rId2"/>
          <a:stretch>
            <a:fillRect/>
          </a:stretch>
        </p:blipFill>
        <p:spPr>
          <a:xfrm>
            <a:off x="2450912" y="1373023"/>
            <a:ext cx="7094431" cy="4256658"/>
          </a:xfrm>
          <a:prstGeom prst="rect">
            <a:avLst/>
          </a:prstGeom>
        </p:spPr>
      </p:pic>
    </p:spTree>
    <p:extLst>
      <p:ext uri="{BB962C8B-B14F-4D97-AF65-F5344CB8AC3E}">
        <p14:creationId xmlns:p14="http://schemas.microsoft.com/office/powerpoint/2010/main" val="28585270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1178D69D-72B6-4422-81B0-41DD47C4EEC6}"/>
              </a:ext>
            </a:extLst>
          </p:cNvPr>
          <p:cNvPicPr>
            <a:picLocks noChangeAspect="1"/>
          </p:cNvPicPr>
          <p:nvPr/>
        </p:nvPicPr>
        <p:blipFill>
          <a:blip r:embed="rId2"/>
          <a:stretch>
            <a:fillRect/>
          </a:stretch>
        </p:blipFill>
        <p:spPr>
          <a:xfrm>
            <a:off x="116540" y="755277"/>
            <a:ext cx="5713687" cy="3422440"/>
          </a:xfrm>
          <a:prstGeom prst="rect">
            <a:avLst/>
          </a:prstGeom>
        </p:spPr>
      </p:pic>
      <p:pic>
        <p:nvPicPr>
          <p:cNvPr id="10" name="Imagem 9">
            <a:extLst>
              <a:ext uri="{FF2B5EF4-FFF2-40B4-BE49-F238E27FC236}">
                <a16:creationId xmlns:a16="http://schemas.microsoft.com/office/drawing/2014/main" id="{2A5290C6-18A7-401D-B5EB-9226054C76FD}"/>
              </a:ext>
            </a:extLst>
          </p:cNvPr>
          <p:cNvPicPr>
            <a:picLocks noChangeAspect="1"/>
          </p:cNvPicPr>
          <p:nvPr/>
        </p:nvPicPr>
        <p:blipFill>
          <a:blip r:embed="rId3"/>
          <a:stretch>
            <a:fillRect/>
          </a:stretch>
        </p:blipFill>
        <p:spPr>
          <a:xfrm>
            <a:off x="5943599" y="755277"/>
            <a:ext cx="6069435" cy="3422440"/>
          </a:xfrm>
          <a:prstGeom prst="rect">
            <a:avLst/>
          </a:prstGeom>
        </p:spPr>
      </p:pic>
      <p:sp>
        <p:nvSpPr>
          <p:cNvPr id="11" name="CaixaDeTexto 10">
            <a:extLst>
              <a:ext uri="{FF2B5EF4-FFF2-40B4-BE49-F238E27FC236}">
                <a16:creationId xmlns:a16="http://schemas.microsoft.com/office/drawing/2014/main" id="{7247766C-0C6E-4523-85B2-36B4EBE48F3A}"/>
              </a:ext>
            </a:extLst>
          </p:cNvPr>
          <p:cNvSpPr txBox="1"/>
          <p:nvPr/>
        </p:nvSpPr>
        <p:spPr>
          <a:xfrm>
            <a:off x="116540" y="24928"/>
            <a:ext cx="11996257" cy="584775"/>
          </a:xfrm>
          <a:prstGeom prst="rect">
            <a:avLst/>
          </a:prstGeom>
          <a:noFill/>
        </p:spPr>
        <p:txBody>
          <a:bodyPr wrap="square" rtlCol="0">
            <a:spAutoFit/>
          </a:bodyPr>
          <a:lstStyle/>
          <a:p>
            <a:pPr algn="ctr"/>
            <a:r>
              <a:rPr lang="pt-BR" sz="3200" b="1" dirty="0"/>
              <a:t>Preços médios mensais do óleo diesel</a:t>
            </a:r>
          </a:p>
        </p:txBody>
      </p:sp>
      <p:sp>
        <p:nvSpPr>
          <p:cNvPr id="2" name="Retângulo 1">
            <a:extLst>
              <a:ext uri="{FF2B5EF4-FFF2-40B4-BE49-F238E27FC236}">
                <a16:creationId xmlns:a16="http://schemas.microsoft.com/office/drawing/2014/main" id="{2D6D1BEC-D342-4EB2-AB99-5A3EE66F5931}"/>
              </a:ext>
            </a:extLst>
          </p:cNvPr>
          <p:cNvSpPr/>
          <p:nvPr/>
        </p:nvSpPr>
        <p:spPr>
          <a:xfrm>
            <a:off x="116540" y="4393615"/>
            <a:ext cx="11835654" cy="2308324"/>
          </a:xfrm>
          <a:prstGeom prst="rect">
            <a:avLst/>
          </a:prstGeom>
        </p:spPr>
        <p:txBody>
          <a:bodyPr wrap="square">
            <a:spAutoFit/>
          </a:bodyPr>
          <a:lstStyle/>
          <a:p>
            <a:r>
              <a:rPr lang="pt-BR" dirty="0">
                <a:latin typeface="trebuchet MS" panose="020B0603020202020204" pitchFamily="34" charset="0"/>
              </a:rPr>
              <a:t>Disponível em </a:t>
            </a:r>
            <a:r>
              <a:rPr lang="pt-BR" dirty="0">
                <a:hlinkClick r:id="rId4">
                  <a:extLst>
                    <a:ext uri="{A12FA001-AC4F-418D-AE19-62706E023703}">
                      <ahyp:hlinkClr xmlns:ahyp="http://schemas.microsoft.com/office/drawing/2018/hyperlinkcolor" val="tx"/>
                    </a:ext>
                  </a:extLst>
                </a:hlinkClick>
              </a:rPr>
              <a:t>http://www.petrobras.com.br/</a:t>
            </a:r>
            <a:r>
              <a:rPr lang="pt-BR" dirty="0" err="1">
                <a:hlinkClick r:id="rId4">
                  <a:extLst>
                    <a:ext uri="{A12FA001-AC4F-418D-AE19-62706E023703}">
                      <ahyp:hlinkClr xmlns:ahyp="http://schemas.microsoft.com/office/drawing/2018/hyperlinkcolor" val="tx"/>
                    </a:ext>
                  </a:extLst>
                </a:hlinkClick>
              </a:rPr>
              <a:t>pt</a:t>
            </a:r>
            <a:r>
              <a:rPr lang="pt-BR" dirty="0">
                <a:hlinkClick r:id="rId4">
                  <a:extLst>
                    <a:ext uri="{A12FA001-AC4F-418D-AE19-62706E023703}">
                      <ahyp:hlinkClr xmlns:ahyp="http://schemas.microsoft.com/office/drawing/2018/hyperlinkcolor" val="tx"/>
                    </a:ext>
                  </a:extLst>
                </a:hlinkClick>
              </a:rPr>
              <a:t>/produtos-e-</a:t>
            </a:r>
            <a:r>
              <a:rPr lang="pt-BR" dirty="0" err="1">
                <a:hlinkClick r:id="rId4">
                  <a:extLst>
                    <a:ext uri="{A12FA001-AC4F-418D-AE19-62706E023703}">
                      <ahyp:hlinkClr xmlns:ahyp="http://schemas.microsoft.com/office/drawing/2018/hyperlinkcolor" val="tx"/>
                    </a:ext>
                  </a:extLst>
                </a:hlinkClick>
              </a:rPr>
              <a:t>servicos</a:t>
            </a:r>
            <a:r>
              <a:rPr lang="pt-BR" dirty="0">
                <a:hlinkClick r:id="rId4">
                  <a:extLst>
                    <a:ext uri="{A12FA001-AC4F-418D-AE19-62706E023703}">
                      <ahyp:hlinkClr xmlns:ahyp="http://schemas.microsoft.com/office/drawing/2018/hyperlinkcolor" val="tx"/>
                    </a:ext>
                  </a:extLst>
                </a:hlinkClick>
              </a:rPr>
              <a:t>/</a:t>
            </a:r>
            <a:r>
              <a:rPr lang="pt-BR" dirty="0" err="1">
                <a:hlinkClick r:id="rId4">
                  <a:extLst>
                    <a:ext uri="{A12FA001-AC4F-418D-AE19-62706E023703}">
                      <ahyp:hlinkClr xmlns:ahyp="http://schemas.microsoft.com/office/drawing/2018/hyperlinkcolor" val="tx"/>
                    </a:ext>
                  </a:extLst>
                </a:hlinkClick>
              </a:rPr>
              <a:t>precos</a:t>
            </a:r>
            <a:r>
              <a:rPr lang="pt-BR" dirty="0">
                <a:hlinkClick r:id="rId4">
                  <a:extLst>
                    <a:ext uri="{A12FA001-AC4F-418D-AE19-62706E023703}">
                      <ahyp:hlinkClr xmlns:ahyp="http://schemas.microsoft.com/office/drawing/2018/hyperlinkcolor" val="tx"/>
                    </a:ext>
                  </a:extLst>
                </a:hlinkClick>
              </a:rPr>
              <a:t>-de-venda-as-distribuidoras/gasolina-e-diesel/</a:t>
            </a:r>
            <a:r>
              <a:rPr lang="pt-BR" dirty="0"/>
              <a:t>. Acesso em 2 de julho de 2019. PPI teoricamente praticada pela administração da Petrobrás:</a:t>
            </a:r>
          </a:p>
          <a:p>
            <a:pPr algn="just"/>
            <a:r>
              <a:rPr lang="pt-BR" dirty="0">
                <a:latin typeface="trebuchet MS" panose="020B0603020202020204" pitchFamily="34" charset="0"/>
              </a:rPr>
              <a:t>“Nossa política de preços para a gasolina e o diesel vendidos às distribuidoras tem como base o </a:t>
            </a:r>
            <a:r>
              <a:rPr lang="pt-BR" b="1" dirty="0">
                <a:solidFill>
                  <a:srgbClr val="FF0000"/>
                </a:solidFill>
                <a:latin typeface="trebuchet MS" panose="020B0603020202020204" pitchFamily="34" charset="0"/>
              </a:rPr>
              <a:t>preço de paridade de importação</a:t>
            </a:r>
            <a:r>
              <a:rPr lang="pt-BR" dirty="0">
                <a:latin typeface="trebuchet MS" panose="020B0603020202020204" pitchFamily="34" charset="0"/>
              </a:rPr>
              <a:t>, formado pelas cotações internacionais destes produtos </a:t>
            </a:r>
            <a:r>
              <a:rPr lang="pt-BR" b="1" dirty="0">
                <a:solidFill>
                  <a:srgbClr val="FF0000"/>
                </a:solidFill>
                <a:latin typeface="trebuchet MS" panose="020B0603020202020204" pitchFamily="34" charset="0"/>
              </a:rPr>
              <a:t>mais os custos </a:t>
            </a:r>
            <a:r>
              <a:rPr lang="pt-BR" dirty="0">
                <a:latin typeface="trebuchet MS" panose="020B0603020202020204" pitchFamily="34" charset="0"/>
              </a:rPr>
              <a:t>que importadores teriam, </a:t>
            </a:r>
            <a:r>
              <a:rPr lang="pt-BR" b="1" dirty="0">
                <a:solidFill>
                  <a:srgbClr val="FF0000"/>
                </a:solidFill>
                <a:latin typeface="trebuchet MS" panose="020B0603020202020204" pitchFamily="34" charset="0"/>
              </a:rPr>
              <a:t>como transporte e taxas portuárias</a:t>
            </a:r>
            <a:r>
              <a:rPr lang="pt-BR" dirty="0">
                <a:latin typeface="trebuchet MS" panose="020B0603020202020204" pitchFamily="34" charset="0"/>
              </a:rPr>
              <a:t>, por exemplo. A paridade é necessária porque o mercado brasileiro de combustíveis é aberto à livre concorrência, dando às distribuidoras a alternativa de importar os produtos. Além disso, o preço considera uma </a:t>
            </a:r>
            <a:r>
              <a:rPr lang="pt-BR" b="1" dirty="0">
                <a:solidFill>
                  <a:srgbClr val="FF0000"/>
                </a:solidFill>
                <a:latin typeface="trebuchet MS" panose="020B0603020202020204" pitchFamily="34" charset="0"/>
              </a:rPr>
              <a:t>margem que cobre os riscos </a:t>
            </a:r>
            <a:r>
              <a:rPr lang="pt-BR" dirty="0">
                <a:latin typeface="trebuchet MS" panose="020B0603020202020204" pitchFamily="34" charset="0"/>
              </a:rPr>
              <a:t>(como volatilidade do câmbio e dos preços).”</a:t>
            </a:r>
            <a:endParaRPr lang="pt-BR" dirty="0"/>
          </a:p>
        </p:txBody>
      </p:sp>
    </p:spTree>
    <p:extLst>
      <p:ext uri="{BB962C8B-B14F-4D97-AF65-F5344CB8AC3E}">
        <p14:creationId xmlns:p14="http://schemas.microsoft.com/office/powerpoint/2010/main" val="25741455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3624FBF0-912B-4211-A080-03C291F18BDE}"/>
              </a:ext>
            </a:extLst>
          </p:cNvPr>
          <p:cNvPicPr>
            <a:picLocks noChangeAspect="1"/>
          </p:cNvPicPr>
          <p:nvPr/>
        </p:nvPicPr>
        <p:blipFill>
          <a:blip r:embed="rId2"/>
          <a:stretch>
            <a:fillRect/>
          </a:stretch>
        </p:blipFill>
        <p:spPr>
          <a:xfrm>
            <a:off x="510989" y="299251"/>
            <a:ext cx="5452152" cy="3017023"/>
          </a:xfrm>
          <a:prstGeom prst="rect">
            <a:avLst/>
          </a:prstGeom>
        </p:spPr>
      </p:pic>
      <p:pic>
        <p:nvPicPr>
          <p:cNvPr id="3" name="Imagem 2">
            <a:extLst>
              <a:ext uri="{FF2B5EF4-FFF2-40B4-BE49-F238E27FC236}">
                <a16:creationId xmlns:a16="http://schemas.microsoft.com/office/drawing/2014/main" id="{65FE78D2-CED9-484C-B5C4-471AEB67C0F3}"/>
              </a:ext>
            </a:extLst>
          </p:cNvPr>
          <p:cNvPicPr>
            <a:picLocks noChangeAspect="1"/>
          </p:cNvPicPr>
          <p:nvPr/>
        </p:nvPicPr>
        <p:blipFill>
          <a:blip r:embed="rId3"/>
          <a:stretch>
            <a:fillRect/>
          </a:stretch>
        </p:blipFill>
        <p:spPr>
          <a:xfrm>
            <a:off x="60219" y="4069370"/>
            <a:ext cx="3795456" cy="2732746"/>
          </a:xfrm>
          <a:prstGeom prst="rect">
            <a:avLst/>
          </a:prstGeom>
        </p:spPr>
      </p:pic>
      <p:pic>
        <p:nvPicPr>
          <p:cNvPr id="4" name="Imagem 3">
            <a:extLst>
              <a:ext uri="{FF2B5EF4-FFF2-40B4-BE49-F238E27FC236}">
                <a16:creationId xmlns:a16="http://schemas.microsoft.com/office/drawing/2014/main" id="{9AA7383C-C1C7-4F3C-9FFD-C0B0AD4B093A}"/>
              </a:ext>
            </a:extLst>
          </p:cNvPr>
          <p:cNvPicPr>
            <a:picLocks noChangeAspect="1"/>
          </p:cNvPicPr>
          <p:nvPr/>
        </p:nvPicPr>
        <p:blipFill>
          <a:blip r:embed="rId4"/>
          <a:stretch>
            <a:fillRect/>
          </a:stretch>
        </p:blipFill>
        <p:spPr>
          <a:xfrm>
            <a:off x="6212541" y="299251"/>
            <a:ext cx="5468470" cy="3017022"/>
          </a:xfrm>
          <a:prstGeom prst="rect">
            <a:avLst/>
          </a:prstGeom>
        </p:spPr>
      </p:pic>
      <p:pic>
        <p:nvPicPr>
          <p:cNvPr id="5" name="Imagem 4">
            <a:extLst>
              <a:ext uri="{FF2B5EF4-FFF2-40B4-BE49-F238E27FC236}">
                <a16:creationId xmlns:a16="http://schemas.microsoft.com/office/drawing/2014/main" id="{69E015FC-8DFB-4E90-972F-77FBBB61A293}"/>
              </a:ext>
            </a:extLst>
          </p:cNvPr>
          <p:cNvPicPr>
            <a:picLocks noChangeAspect="1"/>
          </p:cNvPicPr>
          <p:nvPr/>
        </p:nvPicPr>
        <p:blipFill>
          <a:blip r:embed="rId5"/>
          <a:stretch>
            <a:fillRect/>
          </a:stretch>
        </p:blipFill>
        <p:spPr>
          <a:xfrm>
            <a:off x="3944261" y="4069370"/>
            <a:ext cx="4037759" cy="2732746"/>
          </a:xfrm>
          <a:prstGeom prst="rect">
            <a:avLst/>
          </a:prstGeom>
        </p:spPr>
      </p:pic>
      <p:pic>
        <p:nvPicPr>
          <p:cNvPr id="6" name="Imagem 5">
            <a:extLst>
              <a:ext uri="{FF2B5EF4-FFF2-40B4-BE49-F238E27FC236}">
                <a16:creationId xmlns:a16="http://schemas.microsoft.com/office/drawing/2014/main" id="{9D5DBB08-003E-421D-977F-D1897CFCD25D}"/>
              </a:ext>
            </a:extLst>
          </p:cNvPr>
          <p:cNvPicPr>
            <a:picLocks noChangeAspect="1"/>
          </p:cNvPicPr>
          <p:nvPr/>
        </p:nvPicPr>
        <p:blipFill>
          <a:blip r:embed="rId6"/>
          <a:stretch>
            <a:fillRect/>
          </a:stretch>
        </p:blipFill>
        <p:spPr>
          <a:xfrm>
            <a:off x="8070606" y="4069370"/>
            <a:ext cx="4037759" cy="2641822"/>
          </a:xfrm>
          <a:prstGeom prst="rect">
            <a:avLst/>
          </a:prstGeom>
        </p:spPr>
      </p:pic>
      <p:cxnSp>
        <p:nvCxnSpPr>
          <p:cNvPr id="8" name="Conector reto 7">
            <a:extLst>
              <a:ext uri="{FF2B5EF4-FFF2-40B4-BE49-F238E27FC236}">
                <a16:creationId xmlns:a16="http://schemas.microsoft.com/office/drawing/2014/main" id="{8CB9B8EB-542F-4D70-B458-8ADDD95D8CD6}"/>
              </a:ext>
            </a:extLst>
          </p:cNvPr>
          <p:cNvCxnSpPr>
            <a:cxnSpLocks/>
          </p:cNvCxnSpPr>
          <p:nvPr/>
        </p:nvCxnSpPr>
        <p:spPr>
          <a:xfrm>
            <a:off x="10393960" y="838899"/>
            <a:ext cx="335956"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0" name="Conector reto 9">
            <a:extLst>
              <a:ext uri="{FF2B5EF4-FFF2-40B4-BE49-F238E27FC236}">
                <a16:creationId xmlns:a16="http://schemas.microsoft.com/office/drawing/2014/main" id="{19784C5D-A5E8-460C-AC62-4E86C8591B72}"/>
              </a:ext>
            </a:extLst>
          </p:cNvPr>
          <p:cNvCxnSpPr>
            <a:cxnSpLocks/>
          </p:cNvCxnSpPr>
          <p:nvPr/>
        </p:nvCxnSpPr>
        <p:spPr>
          <a:xfrm>
            <a:off x="10721130" y="629174"/>
            <a:ext cx="9183" cy="209725"/>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4" name="Conector reto 13">
            <a:extLst>
              <a:ext uri="{FF2B5EF4-FFF2-40B4-BE49-F238E27FC236}">
                <a16:creationId xmlns:a16="http://schemas.microsoft.com/office/drawing/2014/main" id="{AD966783-A41B-4CD8-92B9-33030FE0290D}"/>
              </a:ext>
            </a:extLst>
          </p:cNvPr>
          <p:cNvCxnSpPr>
            <a:cxnSpLocks/>
          </p:cNvCxnSpPr>
          <p:nvPr/>
        </p:nvCxnSpPr>
        <p:spPr>
          <a:xfrm>
            <a:off x="10730313" y="647350"/>
            <a:ext cx="91485"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6" name="Conector reto 15">
            <a:extLst>
              <a:ext uri="{FF2B5EF4-FFF2-40B4-BE49-F238E27FC236}">
                <a16:creationId xmlns:a16="http://schemas.microsoft.com/office/drawing/2014/main" id="{EE5F8631-0C87-4B32-98D6-806EFD5FAF5D}"/>
              </a:ext>
            </a:extLst>
          </p:cNvPr>
          <p:cNvCxnSpPr>
            <a:cxnSpLocks/>
          </p:cNvCxnSpPr>
          <p:nvPr/>
        </p:nvCxnSpPr>
        <p:spPr>
          <a:xfrm>
            <a:off x="10821798" y="657137"/>
            <a:ext cx="91485"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7" name="Conector reto 16">
            <a:extLst>
              <a:ext uri="{FF2B5EF4-FFF2-40B4-BE49-F238E27FC236}">
                <a16:creationId xmlns:a16="http://schemas.microsoft.com/office/drawing/2014/main" id="{E893EE72-DBDC-48FB-9F85-F3EC27C7F559}"/>
              </a:ext>
            </a:extLst>
          </p:cNvPr>
          <p:cNvCxnSpPr>
            <a:cxnSpLocks/>
          </p:cNvCxnSpPr>
          <p:nvPr/>
        </p:nvCxnSpPr>
        <p:spPr>
          <a:xfrm>
            <a:off x="10914681" y="658535"/>
            <a:ext cx="9183" cy="209725"/>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0" name="Conector reto 19">
            <a:extLst>
              <a:ext uri="{FF2B5EF4-FFF2-40B4-BE49-F238E27FC236}">
                <a16:creationId xmlns:a16="http://schemas.microsoft.com/office/drawing/2014/main" id="{8B7E9828-4487-4DE3-96FB-029995CFC85D}"/>
              </a:ext>
            </a:extLst>
          </p:cNvPr>
          <p:cNvCxnSpPr>
            <a:cxnSpLocks/>
          </p:cNvCxnSpPr>
          <p:nvPr/>
        </p:nvCxnSpPr>
        <p:spPr>
          <a:xfrm>
            <a:off x="10913283" y="838899"/>
            <a:ext cx="91485"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1" name="Conector reto 20">
            <a:extLst>
              <a:ext uri="{FF2B5EF4-FFF2-40B4-BE49-F238E27FC236}">
                <a16:creationId xmlns:a16="http://schemas.microsoft.com/office/drawing/2014/main" id="{1B58767B-C9F2-4FB4-A9ED-0E2B213AA346}"/>
              </a:ext>
            </a:extLst>
          </p:cNvPr>
          <p:cNvCxnSpPr>
            <a:cxnSpLocks/>
          </p:cNvCxnSpPr>
          <p:nvPr/>
        </p:nvCxnSpPr>
        <p:spPr>
          <a:xfrm>
            <a:off x="11008565" y="838900"/>
            <a:ext cx="9183" cy="209725"/>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2" name="Conector reto 21">
            <a:extLst>
              <a:ext uri="{FF2B5EF4-FFF2-40B4-BE49-F238E27FC236}">
                <a16:creationId xmlns:a16="http://schemas.microsoft.com/office/drawing/2014/main" id="{BD9755DC-260C-4DB2-989E-B0617F92447B}"/>
              </a:ext>
            </a:extLst>
          </p:cNvPr>
          <p:cNvCxnSpPr>
            <a:cxnSpLocks/>
          </p:cNvCxnSpPr>
          <p:nvPr/>
        </p:nvCxnSpPr>
        <p:spPr>
          <a:xfrm>
            <a:off x="11007754" y="1103152"/>
            <a:ext cx="91485"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3" name="Conector reto 22">
            <a:extLst>
              <a:ext uri="{FF2B5EF4-FFF2-40B4-BE49-F238E27FC236}">
                <a16:creationId xmlns:a16="http://schemas.microsoft.com/office/drawing/2014/main" id="{34EB569E-0E48-45C5-8C70-DF880E88DD25}"/>
              </a:ext>
            </a:extLst>
          </p:cNvPr>
          <p:cNvCxnSpPr>
            <a:cxnSpLocks/>
          </p:cNvCxnSpPr>
          <p:nvPr/>
        </p:nvCxnSpPr>
        <p:spPr>
          <a:xfrm>
            <a:off x="11093853" y="1100357"/>
            <a:ext cx="9183" cy="20972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CaixaDeTexto 24">
            <a:extLst>
              <a:ext uri="{FF2B5EF4-FFF2-40B4-BE49-F238E27FC236}">
                <a16:creationId xmlns:a16="http://schemas.microsoft.com/office/drawing/2014/main" id="{70471439-4257-4676-965A-369EF47770D5}"/>
              </a:ext>
            </a:extLst>
          </p:cNvPr>
          <p:cNvSpPr txBox="1"/>
          <p:nvPr/>
        </p:nvSpPr>
        <p:spPr>
          <a:xfrm>
            <a:off x="6709370" y="623402"/>
            <a:ext cx="3762360" cy="307777"/>
          </a:xfrm>
          <a:prstGeom prst="rect">
            <a:avLst/>
          </a:prstGeom>
          <a:noFill/>
        </p:spPr>
        <p:txBody>
          <a:bodyPr wrap="square" rtlCol="0">
            <a:spAutoFit/>
          </a:bodyPr>
          <a:lstStyle/>
          <a:p>
            <a:r>
              <a:rPr lang="pt-BR" sz="1400" b="1" dirty="0">
                <a:latin typeface="Arial" panose="020B0604020202020204" pitchFamily="34" charset="0"/>
                <a:cs typeface="Arial" panose="020B0604020202020204" pitchFamily="34" charset="0"/>
              </a:rPr>
              <a:t>Subvenção econômica de R$ 0,30 por litro</a:t>
            </a:r>
          </a:p>
        </p:txBody>
      </p:sp>
    </p:spTree>
    <p:extLst>
      <p:ext uri="{BB962C8B-B14F-4D97-AF65-F5344CB8AC3E}">
        <p14:creationId xmlns:p14="http://schemas.microsoft.com/office/powerpoint/2010/main" val="19687329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646C9B3F-BA59-4441-9A2D-75AF8444E801}"/>
              </a:ext>
            </a:extLst>
          </p:cNvPr>
          <p:cNvSpPr/>
          <p:nvPr/>
        </p:nvSpPr>
        <p:spPr>
          <a:xfrm>
            <a:off x="1513518" y="5839414"/>
            <a:ext cx="10587920" cy="646331"/>
          </a:xfrm>
          <a:prstGeom prst="rect">
            <a:avLst/>
          </a:prstGeom>
        </p:spPr>
        <p:txBody>
          <a:bodyPr wrap="square">
            <a:spAutoFit/>
          </a:bodyPr>
          <a:lstStyle/>
          <a:p>
            <a:r>
              <a:rPr lang="pt-BR" dirty="0" err="1">
                <a:latin typeface="Calibri" panose="020F0502020204030204" pitchFamily="34" charset="0"/>
                <a:ea typeface="Calibri" panose="020F0502020204030204" pitchFamily="34" charset="0"/>
                <a:cs typeface="Arial" panose="020B0604020202020204" pitchFamily="34" charset="0"/>
              </a:rPr>
              <a:t>Obs</a:t>
            </a:r>
            <a:r>
              <a:rPr lang="pt-BR" dirty="0">
                <a:latin typeface="Calibri" panose="020F0502020204030204" pitchFamily="34" charset="0"/>
                <a:ea typeface="Calibri" panose="020F0502020204030204" pitchFamily="34" charset="0"/>
                <a:cs typeface="Arial" panose="020B0604020202020204" pitchFamily="34" charset="0"/>
              </a:rPr>
              <a:t>: Valor do barril a US$ 65, taxa de câmbio de 3,9 Reais por Dólar e venda das refinarias por US$ 20 bilhões.</a:t>
            </a:r>
          </a:p>
          <a:p>
            <a:r>
              <a:rPr lang="pt-BR" b="1" dirty="0">
                <a:solidFill>
                  <a:srgbClr val="FF0000"/>
                </a:solidFill>
                <a:latin typeface="Calibri" panose="020F0502020204030204" pitchFamily="34" charset="0"/>
                <a:ea typeface="Calibri" panose="020F0502020204030204" pitchFamily="34" charset="0"/>
                <a:cs typeface="Arial" panose="020B0604020202020204" pitchFamily="34" charset="0"/>
              </a:rPr>
              <a:t>Haverá um aumento de 66,8% no custo dos derivados. </a:t>
            </a:r>
            <a:endParaRPr lang="pt-BR" b="1" dirty="0">
              <a:solidFill>
                <a:srgbClr val="FF0000"/>
              </a:solidFill>
            </a:endParaRPr>
          </a:p>
        </p:txBody>
      </p:sp>
      <p:sp>
        <p:nvSpPr>
          <p:cNvPr id="11" name="Rectangle 3">
            <a:extLst>
              <a:ext uri="{FF2B5EF4-FFF2-40B4-BE49-F238E27FC236}">
                <a16:creationId xmlns:a16="http://schemas.microsoft.com/office/drawing/2014/main" id="{1ABDFD20-22C9-4652-B895-82E0FEC2C945}"/>
              </a:ext>
            </a:extLst>
          </p:cNvPr>
          <p:cNvSpPr>
            <a:spLocks noChangeArrowheads="1"/>
          </p:cNvSpPr>
          <p:nvPr/>
        </p:nvSpPr>
        <p:spPr bwMode="auto">
          <a:xfrm>
            <a:off x="2742749" y="295310"/>
            <a:ext cx="67201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20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Diferença de custos com a privatização das refinarias</a:t>
            </a:r>
            <a:endParaRPr kumimoji="0" lang="pt-BR" altLang="pt-BR" sz="2000" b="1" i="0" u="none" strike="noStrike" cap="none" normalizeH="0" baseline="0" dirty="0">
              <a:ln>
                <a:noFill/>
              </a:ln>
              <a:solidFill>
                <a:schemeClr val="tx1"/>
              </a:solidFill>
              <a:effectLst/>
              <a:latin typeface="Arial" panose="020B0604020202020204" pitchFamily="34" charset="0"/>
            </a:endParaRPr>
          </a:p>
        </p:txBody>
      </p:sp>
      <p:graphicFrame>
        <p:nvGraphicFramePr>
          <p:cNvPr id="14" name="Tabela 13">
            <a:extLst>
              <a:ext uri="{FF2B5EF4-FFF2-40B4-BE49-F238E27FC236}">
                <a16:creationId xmlns:a16="http://schemas.microsoft.com/office/drawing/2014/main" id="{CAE02AA7-4C38-4D33-ABC7-CA052B61E2AA}"/>
              </a:ext>
            </a:extLst>
          </p:cNvPr>
          <p:cNvGraphicFramePr>
            <a:graphicFrameLocks noGrp="1"/>
          </p:cNvGraphicFramePr>
          <p:nvPr/>
        </p:nvGraphicFramePr>
        <p:xfrm>
          <a:off x="1644650" y="1314450"/>
          <a:ext cx="8902700" cy="4229100"/>
        </p:xfrm>
        <a:graphic>
          <a:graphicData uri="http://schemas.openxmlformats.org/drawingml/2006/table">
            <a:tbl>
              <a:tblPr firstRow="1" firstCol="1" bandRow="1">
                <a:tableStyleId>{5C22544A-7EE6-4342-B048-85BDC9FD1C3A}</a:tableStyleId>
              </a:tblPr>
              <a:tblGrid>
                <a:gridCol w="2882900">
                  <a:extLst>
                    <a:ext uri="{9D8B030D-6E8A-4147-A177-3AD203B41FA5}">
                      <a16:colId xmlns:a16="http://schemas.microsoft.com/office/drawing/2014/main" val="256471154"/>
                    </a:ext>
                  </a:extLst>
                </a:gridCol>
                <a:gridCol w="2959100">
                  <a:extLst>
                    <a:ext uri="{9D8B030D-6E8A-4147-A177-3AD203B41FA5}">
                      <a16:colId xmlns:a16="http://schemas.microsoft.com/office/drawing/2014/main" val="1538982180"/>
                    </a:ext>
                  </a:extLst>
                </a:gridCol>
                <a:gridCol w="3060700">
                  <a:extLst>
                    <a:ext uri="{9D8B030D-6E8A-4147-A177-3AD203B41FA5}">
                      <a16:colId xmlns:a16="http://schemas.microsoft.com/office/drawing/2014/main" val="2537221488"/>
                    </a:ext>
                  </a:extLst>
                </a:gridCol>
              </a:tblGrid>
              <a:tr h="304800">
                <a:tc>
                  <a:txBody>
                    <a:bodyPr/>
                    <a:lstStyle/>
                    <a:p>
                      <a:pPr algn="ctr" rtl="0" fontAlgn="ctr"/>
                      <a:r>
                        <a:rPr lang="pt-BR" sz="1800" b="1" u="none" strike="noStrike" dirty="0">
                          <a:effectLst/>
                        </a:rPr>
                        <a:t>Custos</a:t>
                      </a:r>
                      <a:endParaRPr lang="pt-BR" sz="1800" b="1" i="0" u="none" strike="noStrike" dirty="0">
                        <a:solidFill>
                          <a:srgbClr val="FFFFFF"/>
                        </a:solidFill>
                        <a:effectLst/>
                        <a:latin typeface="Arial" panose="020B0604020202020204" pitchFamily="34" charset="0"/>
                      </a:endParaRPr>
                    </a:p>
                  </a:txBody>
                  <a:tcPr marL="9525" marR="9525" marT="9525" marB="0" anchor="ctr"/>
                </a:tc>
                <a:tc>
                  <a:txBody>
                    <a:bodyPr/>
                    <a:lstStyle/>
                    <a:p>
                      <a:pPr algn="ctr" rtl="0" fontAlgn="ctr"/>
                      <a:r>
                        <a:rPr lang="pt-BR" sz="1800" b="1" u="none" strike="noStrike">
                          <a:effectLst/>
                        </a:rPr>
                        <a:t>Petrobrás</a:t>
                      </a:r>
                      <a:endParaRPr lang="pt-BR" sz="1800" b="1" i="0" u="none" strike="noStrike">
                        <a:solidFill>
                          <a:srgbClr val="FFFFFF"/>
                        </a:solidFill>
                        <a:effectLst/>
                        <a:latin typeface="Arial" panose="020B0604020202020204" pitchFamily="34" charset="0"/>
                      </a:endParaRPr>
                    </a:p>
                  </a:txBody>
                  <a:tcPr marL="9525" marR="9525" marT="9525" marB="0" anchor="ctr"/>
                </a:tc>
                <a:tc>
                  <a:txBody>
                    <a:bodyPr/>
                    <a:lstStyle/>
                    <a:p>
                      <a:pPr algn="ctr" rtl="0" fontAlgn="ctr"/>
                      <a:r>
                        <a:rPr lang="pt-BR" sz="1800" b="1" u="none" strike="noStrike">
                          <a:effectLst/>
                        </a:rPr>
                        <a:t>Comprador</a:t>
                      </a:r>
                      <a:endParaRPr lang="pt-BR" sz="1800" b="1" i="0" u="none" strike="noStrike">
                        <a:solidFill>
                          <a:srgbClr val="FFFFFF"/>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190842034"/>
                  </a:ext>
                </a:extLst>
              </a:tr>
              <a:tr h="609600">
                <a:tc>
                  <a:txBody>
                    <a:bodyPr/>
                    <a:lstStyle/>
                    <a:p>
                      <a:pPr algn="l" rtl="0" fontAlgn="ctr"/>
                      <a:r>
                        <a:rPr lang="pt-BR" sz="1800" b="1" u="none" strike="noStrike" dirty="0">
                          <a:effectLst/>
                        </a:rPr>
                        <a:t>Operação e manutenção (US$ por barril)</a:t>
                      </a:r>
                      <a:endParaRPr lang="pt-BR" sz="1800" b="1" i="0" u="none" strike="noStrike" dirty="0">
                        <a:solidFill>
                          <a:srgbClr val="FFFFFF"/>
                        </a:solidFill>
                        <a:effectLst/>
                        <a:latin typeface="Arial" panose="020B0604020202020204" pitchFamily="34" charset="0"/>
                      </a:endParaRPr>
                    </a:p>
                  </a:txBody>
                  <a:tcPr marL="9525" marR="9525" marT="9525" marB="0" anchor="ctr"/>
                </a:tc>
                <a:tc>
                  <a:txBody>
                    <a:bodyPr/>
                    <a:lstStyle/>
                    <a:p>
                      <a:pPr algn="r" rtl="0" fontAlgn="ctr"/>
                      <a:r>
                        <a:rPr lang="pt-BR" sz="1800" b="1" u="none" strike="noStrike" dirty="0">
                          <a:effectLst/>
                        </a:rPr>
                        <a:t>2,500</a:t>
                      </a:r>
                      <a:endParaRPr lang="pt-BR"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rtl="0" fontAlgn="ctr"/>
                      <a:r>
                        <a:rPr lang="pt-BR" sz="1800" b="1" u="none" strike="noStrike">
                          <a:effectLst/>
                        </a:rPr>
                        <a:t>2,500</a:t>
                      </a:r>
                      <a:endParaRPr lang="pt-BR" sz="18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396530070"/>
                  </a:ext>
                </a:extLst>
              </a:tr>
              <a:tr h="304800">
                <a:tc>
                  <a:txBody>
                    <a:bodyPr/>
                    <a:lstStyle/>
                    <a:p>
                      <a:pPr algn="l" rtl="0" fontAlgn="ctr"/>
                      <a:r>
                        <a:rPr lang="pt-BR" sz="1800" b="1" u="none" strike="noStrike">
                          <a:effectLst/>
                        </a:rPr>
                        <a:t>Capital (US$ por barril)</a:t>
                      </a:r>
                      <a:endParaRPr lang="pt-BR" sz="1800" b="1" i="0" u="none" strike="noStrike">
                        <a:solidFill>
                          <a:srgbClr val="FFFFFF"/>
                        </a:solidFill>
                        <a:effectLst/>
                        <a:latin typeface="Arial" panose="020B0604020202020204" pitchFamily="34" charset="0"/>
                      </a:endParaRPr>
                    </a:p>
                  </a:txBody>
                  <a:tcPr marL="9525" marR="9525" marT="9525" marB="0" anchor="ctr"/>
                </a:tc>
                <a:tc>
                  <a:txBody>
                    <a:bodyPr/>
                    <a:lstStyle/>
                    <a:p>
                      <a:pPr algn="r" rtl="0" fontAlgn="ctr"/>
                      <a:r>
                        <a:rPr lang="pt-BR" sz="1800" b="1" u="none" strike="noStrike" dirty="0">
                          <a:effectLst/>
                        </a:rPr>
                        <a:t>0,000</a:t>
                      </a:r>
                      <a:endParaRPr lang="pt-BR"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rtl="0" fontAlgn="ctr"/>
                      <a:r>
                        <a:rPr lang="pt-BR" sz="1800" b="1" u="none" strike="noStrike" dirty="0">
                          <a:effectLst/>
                        </a:rPr>
                        <a:t>6,088</a:t>
                      </a:r>
                      <a:endParaRPr lang="pt-BR" sz="18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733728446"/>
                  </a:ext>
                </a:extLst>
              </a:tr>
              <a:tr h="600075">
                <a:tc>
                  <a:txBody>
                    <a:bodyPr/>
                    <a:lstStyle/>
                    <a:p>
                      <a:pPr algn="l" rtl="0" fontAlgn="ctr"/>
                      <a:r>
                        <a:rPr lang="pt-BR" sz="1800" b="1" u="none" strike="noStrike">
                          <a:effectLst/>
                        </a:rPr>
                        <a:t>Matéria-prima (US$ por barril)</a:t>
                      </a:r>
                      <a:endParaRPr lang="pt-BR" sz="1800" b="1" i="0" u="none" strike="noStrike">
                        <a:solidFill>
                          <a:srgbClr val="FFFFFF"/>
                        </a:solidFill>
                        <a:effectLst/>
                        <a:latin typeface="Arial" panose="020B0604020202020204" pitchFamily="34" charset="0"/>
                      </a:endParaRPr>
                    </a:p>
                  </a:txBody>
                  <a:tcPr marL="9525" marR="9525" marT="9525" marB="0" anchor="ctr"/>
                </a:tc>
                <a:tc>
                  <a:txBody>
                    <a:bodyPr/>
                    <a:lstStyle/>
                    <a:p>
                      <a:pPr algn="r" rtl="0" fontAlgn="ctr"/>
                      <a:r>
                        <a:rPr lang="pt-BR" sz="1800" b="1" u="none" strike="noStrike" dirty="0">
                          <a:effectLst/>
                        </a:rPr>
                        <a:t>40,000</a:t>
                      </a:r>
                      <a:endParaRPr lang="pt-BR"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rtl="0" fontAlgn="ctr"/>
                      <a:r>
                        <a:rPr lang="pt-BR" sz="1800" b="1" u="none" strike="noStrike" dirty="0">
                          <a:effectLst/>
                        </a:rPr>
                        <a:t>65,000</a:t>
                      </a:r>
                      <a:endParaRPr lang="pt-BR" sz="18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925975614"/>
                  </a:ext>
                </a:extLst>
              </a:tr>
              <a:tr h="895350">
                <a:tc>
                  <a:txBody>
                    <a:bodyPr/>
                    <a:lstStyle/>
                    <a:p>
                      <a:pPr algn="l" rtl="0" fontAlgn="ctr"/>
                      <a:r>
                        <a:rPr lang="pt-BR" sz="1800" b="1" u="none" strike="noStrike">
                          <a:effectLst/>
                        </a:rPr>
                        <a:t>Custo médio dos derivados (US$ por barril)</a:t>
                      </a:r>
                      <a:endParaRPr lang="pt-BR" sz="1800" b="1" i="0" u="none" strike="noStrike">
                        <a:solidFill>
                          <a:srgbClr val="FFFFFF"/>
                        </a:solidFill>
                        <a:effectLst/>
                        <a:latin typeface="Arial" panose="020B0604020202020204" pitchFamily="34" charset="0"/>
                      </a:endParaRPr>
                    </a:p>
                  </a:txBody>
                  <a:tcPr marL="9525" marR="9525" marT="9525" marB="0" anchor="ctr"/>
                </a:tc>
                <a:tc>
                  <a:txBody>
                    <a:bodyPr/>
                    <a:lstStyle/>
                    <a:p>
                      <a:pPr algn="r" rtl="0" fontAlgn="ctr"/>
                      <a:r>
                        <a:rPr lang="pt-BR" sz="1800" b="1" u="none" strike="noStrike" dirty="0">
                          <a:effectLst/>
                        </a:rPr>
                        <a:t>42,500</a:t>
                      </a:r>
                      <a:endParaRPr lang="pt-BR"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rtl="0" fontAlgn="ctr"/>
                      <a:r>
                        <a:rPr lang="pt-BR" sz="1800" b="1" u="none" strike="noStrike" dirty="0">
                          <a:effectLst/>
                        </a:rPr>
                        <a:t>73,588</a:t>
                      </a:r>
                      <a:endParaRPr lang="pt-BR" sz="18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69242274"/>
                  </a:ext>
                </a:extLst>
              </a:tr>
              <a:tr h="304800">
                <a:tc>
                  <a:txBody>
                    <a:bodyPr/>
                    <a:lstStyle/>
                    <a:p>
                      <a:pPr algn="l" rtl="0" fontAlgn="ctr"/>
                      <a:r>
                        <a:rPr lang="pt-BR" sz="1800" b="1" u="none" strike="noStrike">
                          <a:effectLst/>
                        </a:rPr>
                        <a:t>Outras despesas</a:t>
                      </a:r>
                      <a:endParaRPr lang="pt-BR" sz="1800" b="1" i="0" u="none" strike="noStrike">
                        <a:solidFill>
                          <a:srgbClr val="FFFFFF"/>
                        </a:solidFill>
                        <a:effectLst/>
                        <a:latin typeface="Arial" panose="020B0604020202020204" pitchFamily="34" charset="0"/>
                      </a:endParaRPr>
                    </a:p>
                  </a:txBody>
                  <a:tcPr marL="9525" marR="9525" marT="9525" marB="0" anchor="ctr"/>
                </a:tc>
                <a:tc>
                  <a:txBody>
                    <a:bodyPr/>
                    <a:lstStyle/>
                    <a:p>
                      <a:pPr algn="r" rtl="0" fontAlgn="ctr"/>
                      <a:r>
                        <a:rPr lang="pt-BR" sz="1800" b="1" u="none" strike="noStrike">
                          <a:effectLst/>
                        </a:rPr>
                        <a:t>12,000</a:t>
                      </a:r>
                      <a:endParaRPr lang="pt-BR" sz="1800" b="1" i="0" u="none" strike="noStrike">
                        <a:solidFill>
                          <a:srgbClr val="000000"/>
                        </a:solidFill>
                        <a:effectLst/>
                        <a:latin typeface="Arial" panose="020B0604020202020204" pitchFamily="34" charset="0"/>
                      </a:endParaRPr>
                    </a:p>
                  </a:txBody>
                  <a:tcPr marL="9525" marR="9525" marT="9525" marB="0" anchor="ctr"/>
                </a:tc>
                <a:tc>
                  <a:txBody>
                    <a:bodyPr/>
                    <a:lstStyle/>
                    <a:p>
                      <a:pPr algn="r" rtl="0" fontAlgn="ctr"/>
                      <a:r>
                        <a:rPr lang="pt-BR" sz="1800" b="1" u="none" strike="noStrike" dirty="0">
                          <a:effectLst/>
                        </a:rPr>
                        <a:t>8,000</a:t>
                      </a:r>
                      <a:endParaRPr lang="pt-BR" sz="18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48889568"/>
                  </a:ext>
                </a:extLst>
              </a:tr>
              <a:tr h="600075">
                <a:tc>
                  <a:txBody>
                    <a:bodyPr/>
                    <a:lstStyle/>
                    <a:p>
                      <a:pPr algn="l" rtl="0" fontAlgn="ctr"/>
                      <a:r>
                        <a:rPr lang="pt-BR" sz="1800" b="1" u="none" strike="noStrike">
                          <a:effectLst/>
                        </a:rPr>
                        <a:t>Custo total (US$ por barril)</a:t>
                      </a:r>
                      <a:endParaRPr lang="pt-BR" sz="1800" b="1" i="0" u="none" strike="noStrike">
                        <a:solidFill>
                          <a:srgbClr val="FFFFFF"/>
                        </a:solidFill>
                        <a:effectLst/>
                        <a:latin typeface="Arial" panose="020B0604020202020204" pitchFamily="34" charset="0"/>
                      </a:endParaRPr>
                    </a:p>
                  </a:txBody>
                  <a:tcPr marL="9525" marR="9525" marT="9525" marB="0" anchor="ctr"/>
                </a:tc>
                <a:tc>
                  <a:txBody>
                    <a:bodyPr/>
                    <a:lstStyle/>
                    <a:p>
                      <a:pPr algn="r" rtl="0" fontAlgn="ctr"/>
                      <a:r>
                        <a:rPr lang="pt-BR" sz="1800" b="1" u="none" strike="noStrike">
                          <a:effectLst/>
                        </a:rPr>
                        <a:t>54,500</a:t>
                      </a:r>
                      <a:endParaRPr lang="pt-BR" sz="1800" b="1" i="0" u="none" strike="noStrike">
                        <a:solidFill>
                          <a:srgbClr val="000000"/>
                        </a:solidFill>
                        <a:effectLst/>
                        <a:latin typeface="Arial" panose="020B0604020202020204" pitchFamily="34" charset="0"/>
                      </a:endParaRPr>
                    </a:p>
                  </a:txBody>
                  <a:tcPr marL="9525" marR="9525" marT="9525" marB="0" anchor="ctr"/>
                </a:tc>
                <a:tc>
                  <a:txBody>
                    <a:bodyPr/>
                    <a:lstStyle/>
                    <a:p>
                      <a:pPr algn="r" rtl="0" fontAlgn="ctr"/>
                      <a:r>
                        <a:rPr lang="pt-BR" sz="1800" b="1" u="none" strike="noStrike" dirty="0">
                          <a:effectLst/>
                        </a:rPr>
                        <a:t>81,588</a:t>
                      </a:r>
                      <a:endParaRPr lang="pt-BR" sz="18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456731974"/>
                  </a:ext>
                </a:extLst>
              </a:tr>
              <a:tr h="304800">
                <a:tc>
                  <a:txBody>
                    <a:bodyPr/>
                    <a:lstStyle/>
                    <a:p>
                      <a:pPr algn="l" rtl="0" fontAlgn="ctr"/>
                      <a:r>
                        <a:rPr lang="pt-BR" sz="1800" b="1" u="none" strike="noStrike">
                          <a:effectLst/>
                        </a:rPr>
                        <a:t>Custo (US$ por litro)</a:t>
                      </a:r>
                      <a:endParaRPr lang="pt-BR" sz="1800" b="1" i="0" u="none" strike="noStrike">
                        <a:solidFill>
                          <a:srgbClr val="FFFFFF"/>
                        </a:solidFill>
                        <a:effectLst/>
                        <a:latin typeface="Arial" panose="020B0604020202020204" pitchFamily="34" charset="0"/>
                      </a:endParaRPr>
                    </a:p>
                  </a:txBody>
                  <a:tcPr marL="9525" marR="9525" marT="9525" marB="0" anchor="ctr"/>
                </a:tc>
                <a:tc>
                  <a:txBody>
                    <a:bodyPr/>
                    <a:lstStyle/>
                    <a:p>
                      <a:pPr algn="r" rtl="0" fontAlgn="ctr"/>
                      <a:r>
                        <a:rPr lang="pt-BR" sz="1800" b="1" u="none" strike="noStrike" dirty="0">
                          <a:effectLst/>
                        </a:rPr>
                        <a:t>0,343</a:t>
                      </a:r>
                      <a:endParaRPr lang="pt-BR"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rtl="0" fontAlgn="ctr"/>
                      <a:r>
                        <a:rPr lang="pt-BR" sz="1800" b="1" u="none" strike="noStrike" dirty="0">
                          <a:effectLst/>
                        </a:rPr>
                        <a:t>0,513</a:t>
                      </a:r>
                      <a:endParaRPr lang="pt-BR" sz="18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927029085"/>
                  </a:ext>
                </a:extLst>
              </a:tr>
              <a:tr h="304800">
                <a:tc>
                  <a:txBody>
                    <a:bodyPr/>
                    <a:lstStyle/>
                    <a:p>
                      <a:pPr algn="l" rtl="0" fontAlgn="ctr"/>
                      <a:r>
                        <a:rPr lang="pt-BR" sz="1800" b="1" u="none" strike="noStrike">
                          <a:effectLst/>
                        </a:rPr>
                        <a:t>Custo (R$ por litro)</a:t>
                      </a:r>
                      <a:endParaRPr lang="pt-BR" sz="1800" b="1" i="0" u="none" strike="noStrike">
                        <a:solidFill>
                          <a:srgbClr val="FFFFFF"/>
                        </a:solidFill>
                        <a:effectLst/>
                        <a:latin typeface="Arial" panose="020B0604020202020204" pitchFamily="34" charset="0"/>
                      </a:endParaRPr>
                    </a:p>
                  </a:txBody>
                  <a:tcPr marL="9525" marR="9525" marT="9525" marB="0" anchor="ctr"/>
                </a:tc>
                <a:tc>
                  <a:txBody>
                    <a:bodyPr/>
                    <a:lstStyle/>
                    <a:p>
                      <a:pPr algn="r" rtl="0" fontAlgn="ctr"/>
                      <a:r>
                        <a:rPr lang="pt-BR" sz="1800" b="1" u="none" strike="noStrike">
                          <a:effectLst/>
                        </a:rPr>
                        <a:t>1,337</a:t>
                      </a:r>
                      <a:endParaRPr lang="pt-BR" sz="1800" b="1" i="0" u="none" strike="noStrike">
                        <a:solidFill>
                          <a:srgbClr val="000000"/>
                        </a:solidFill>
                        <a:effectLst/>
                        <a:latin typeface="Arial" panose="020B0604020202020204" pitchFamily="34" charset="0"/>
                      </a:endParaRPr>
                    </a:p>
                  </a:txBody>
                  <a:tcPr marL="9525" marR="9525" marT="9525" marB="0" anchor="ctr"/>
                </a:tc>
                <a:tc>
                  <a:txBody>
                    <a:bodyPr/>
                    <a:lstStyle/>
                    <a:p>
                      <a:pPr algn="r" rtl="0" fontAlgn="ctr"/>
                      <a:r>
                        <a:rPr lang="pt-BR" sz="1800" b="1" u="none" strike="noStrike" dirty="0">
                          <a:effectLst/>
                        </a:rPr>
                        <a:t>2,001</a:t>
                      </a:r>
                      <a:endParaRPr lang="pt-BR" sz="18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720456093"/>
                  </a:ext>
                </a:extLst>
              </a:tr>
            </a:tbl>
          </a:graphicData>
        </a:graphic>
      </p:graphicFrame>
    </p:spTree>
    <p:extLst>
      <p:ext uri="{BB962C8B-B14F-4D97-AF65-F5344CB8AC3E}">
        <p14:creationId xmlns:p14="http://schemas.microsoft.com/office/powerpoint/2010/main" val="417742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a:extLst>
              <a:ext uri="{FF2B5EF4-FFF2-40B4-BE49-F238E27FC236}">
                <a16:creationId xmlns:a16="http://schemas.microsoft.com/office/drawing/2014/main" id="{0FE93DD6-9ABA-4E82-AC96-A0CEC44C6F08}"/>
              </a:ext>
            </a:extLst>
          </p:cNvPr>
          <p:cNvGraphicFramePr>
            <a:graphicFrameLocks/>
          </p:cNvGraphicFramePr>
          <p:nvPr/>
        </p:nvGraphicFramePr>
        <p:xfrm>
          <a:off x="327170" y="845300"/>
          <a:ext cx="7789790" cy="5167399"/>
        </p:xfrm>
        <a:graphic>
          <a:graphicData uri="http://schemas.openxmlformats.org/drawingml/2006/chart">
            <c:chart xmlns:c="http://schemas.openxmlformats.org/drawingml/2006/chart" xmlns:r="http://schemas.openxmlformats.org/officeDocument/2006/relationships" r:id="rId2"/>
          </a:graphicData>
        </a:graphic>
      </p:graphicFrame>
      <p:sp>
        <p:nvSpPr>
          <p:cNvPr id="2" name="Retângulo 1">
            <a:extLst>
              <a:ext uri="{FF2B5EF4-FFF2-40B4-BE49-F238E27FC236}">
                <a16:creationId xmlns:a16="http://schemas.microsoft.com/office/drawing/2014/main" id="{5363D7EC-DDCA-4EC3-BC61-70F19EDB3A0E}"/>
              </a:ext>
            </a:extLst>
          </p:cNvPr>
          <p:cNvSpPr/>
          <p:nvPr/>
        </p:nvSpPr>
        <p:spPr>
          <a:xfrm>
            <a:off x="8221210" y="1860667"/>
            <a:ext cx="3643619" cy="2031325"/>
          </a:xfrm>
          <a:prstGeom prst="rect">
            <a:avLst/>
          </a:prstGeom>
        </p:spPr>
        <p:txBody>
          <a:bodyPr wrap="square">
            <a:spAutoFit/>
          </a:bodyPr>
          <a:lstStyle/>
          <a:p>
            <a:r>
              <a:rPr lang="pt-BR" dirty="0">
                <a:solidFill>
                  <a:srgbClr val="000000"/>
                </a:solidFill>
                <a:latin typeface="Calibri" panose="020F0502020204030204" pitchFamily="34" charset="0"/>
              </a:rPr>
              <a:t>Receita E&amp;P: R$ 1,4 trilhão</a:t>
            </a:r>
          </a:p>
          <a:p>
            <a:endParaRPr lang="pt-BR" dirty="0">
              <a:solidFill>
                <a:srgbClr val="000000"/>
              </a:solidFill>
              <a:latin typeface="Calibri" panose="020F0502020204030204" pitchFamily="34" charset="0"/>
            </a:endParaRPr>
          </a:p>
          <a:p>
            <a:r>
              <a:rPr lang="pt-BR" dirty="0">
                <a:solidFill>
                  <a:srgbClr val="000000"/>
                </a:solidFill>
                <a:latin typeface="Calibri" panose="020F0502020204030204" pitchFamily="34" charset="0"/>
              </a:rPr>
              <a:t>Royalties: R$ 273,7 bilhões</a:t>
            </a:r>
          </a:p>
          <a:p>
            <a:endParaRPr lang="pt-BR" dirty="0">
              <a:solidFill>
                <a:srgbClr val="000000"/>
              </a:solidFill>
              <a:latin typeface="Calibri" panose="020F0502020204030204" pitchFamily="34" charset="0"/>
            </a:endParaRPr>
          </a:p>
          <a:p>
            <a:r>
              <a:rPr lang="pt-BR" dirty="0">
                <a:solidFill>
                  <a:srgbClr val="000000"/>
                </a:solidFill>
                <a:latin typeface="Calibri" panose="020F0502020204030204" pitchFamily="34" charset="0"/>
              </a:rPr>
              <a:t>IRPJ + CSLL: R$ </a:t>
            </a:r>
            <a:r>
              <a:rPr lang="pt-BR" dirty="0"/>
              <a:t>41,3 bilhões </a:t>
            </a:r>
            <a:endParaRPr lang="pt-BR" dirty="0">
              <a:solidFill>
                <a:srgbClr val="000000"/>
              </a:solidFill>
              <a:latin typeface="Calibri" panose="020F0502020204030204" pitchFamily="34" charset="0"/>
            </a:endParaRPr>
          </a:p>
          <a:p>
            <a:endParaRPr lang="pt-BR" dirty="0">
              <a:solidFill>
                <a:srgbClr val="000000"/>
              </a:solidFill>
              <a:latin typeface="Calibri" panose="020F0502020204030204" pitchFamily="34" charset="0"/>
            </a:endParaRPr>
          </a:p>
          <a:p>
            <a:r>
              <a:rPr lang="pt-BR" dirty="0"/>
              <a:t> </a:t>
            </a:r>
          </a:p>
        </p:txBody>
      </p:sp>
    </p:spTree>
    <p:extLst>
      <p:ext uri="{BB962C8B-B14F-4D97-AF65-F5344CB8AC3E}">
        <p14:creationId xmlns:p14="http://schemas.microsoft.com/office/powerpoint/2010/main" val="30037255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a:extLst>
              <a:ext uri="{FF2B5EF4-FFF2-40B4-BE49-F238E27FC236}">
                <a16:creationId xmlns:a16="http://schemas.microsoft.com/office/drawing/2014/main" id="{1ABDFD20-22C9-4652-B895-82E0FEC2C945}"/>
              </a:ext>
            </a:extLst>
          </p:cNvPr>
          <p:cNvSpPr>
            <a:spLocks noChangeArrowheads="1"/>
          </p:cNvSpPr>
          <p:nvPr/>
        </p:nvSpPr>
        <p:spPr bwMode="auto">
          <a:xfrm>
            <a:off x="2830923" y="412756"/>
            <a:ext cx="60404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20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Preços a serem praticados pelos compradores?</a:t>
            </a:r>
            <a:endParaRPr kumimoji="0" lang="pt-BR" altLang="pt-BR" sz="2000" b="1" i="0" u="none" strike="noStrike" cap="none" normalizeH="0" baseline="0" dirty="0">
              <a:ln>
                <a:noFill/>
              </a:ln>
              <a:solidFill>
                <a:schemeClr val="tx1"/>
              </a:solidFill>
              <a:effectLst/>
              <a:latin typeface="Arial" panose="020B0604020202020204" pitchFamily="34" charset="0"/>
            </a:endParaRPr>
          </a:p>
        </p:txBody>
      </p:sp>
      <p:graphicFrame>
        <p:nvGraphicFramePr>
          <p:cNvPr id="3" name="Tabela 2">
            <a:extLst>
              <a:ext uri="{FF2B5EF4-FFF2-40B4-BE49-F238E27FC236}">
                <a16:creationId xmlns:a16="http://schemas.microsoft.com/office/drawing/2014/main" id="{0F8915D2-B1A9-4A9A-9B83-8803068E7C75}"/>
              </a:ext>
            </a:extLst>
          </p:cNvPr>
          <p:cNvGraphicFramePr>
            <a:graphicFrameLocks noGrp="1"/>
          </p:cNvGraphicFramePr>
          <p:nvPr/>
        </p:nvGraphicFramePr>
        <p:xfrm>
          <a:off x="1973935" y="1467944"/>
          <a:ext cx="7573010" cy="3741611"/>
        </p:xfrm>
        <a:graphic>
          <a:graphicData uri="http://schemas.openxmlformats.org/drawingml/2006/table">
            <a:tbl>
              <a:tblPr firstRow="1" firstCol="1" bandRow="1">
                <a:tableStyleId>{5C22544A-7EE6-4342-B048-85BDC9FD1C3A}</a:tableStyleId>
              </a:tblPr>
              <a:tblGrid>
                <a:gridCol w="1541052">
                  <a:extLst>
                    <a:ext uri="{9D8B030D-6E8A-4147-A177-3AD203B41FA5}">
                      <a16:colId xmlns:a16="http://schemas.microsoft.com/office/drawing/2014/main" val="1651263869"/>
                    </a:ext>
                  </a:extLst>
                </a:gridCol>
                <a:gridCol w="1160238">
                  <a:extLst>
                    <a:ext uri="{9D8B030D-6E8A-4147-A177-3AD203B41FA5}">
                      <a16:colId xmlns:a16="http://schemas.microsoft.com/office/drawing/2014/main" val="2819494910"/>
                    </a:ext>
                  </a:extLst>
                </a:gridCol>
                <a:gridCol w="1101090">
                  <a:extLst>
                    <a:ext uri="{9D8B030D-6E8A-4147-A177-3AD203B41FA5}">
                      <a16:colId xmlns:a16="http://schemas.microsoft.com/office/drawing/2014/main" val="2464065019"/>
                    </a:ext>
                  </a:extLst>
                </a:gridCol>
                <a:gridCol w="970280">
                  <a:extLst>
                    <a:ext uri="{9D8B030D-6E8A-4147-A177-3AD203B41FA5}">
                      <a16:colId xmlns:a16="http://schemas.microsoft.com/office/drawing/2014/main" val="2487305878"/>
                    </a:ext>
                  </a:extLst>
                </a:gridCol>
                <a:gridCol w="1189390">
                  <a:extLst>
                    <a:ext uri="{9D8B030D-6E8A-4147-A177-3AD203B41FA5}">
                      <a16:colId xmlns:a16="http://schemas.microsoft.com/office/drawing/2014/main" val="1847449072"/>
                    </a:ext>
                  </a:extLst>
                </a:gridCol>
                <a:gridCol w="1610960">
                  <a:extLst>
                    <a:ext uri="{9D8B030D-6E8A-4147-A177-3AD203B41FA5}">
                      <a16:colId xmlns:a16="http://schemas.microsoft.com/office/drawing/2014/main" val="433623884"/>
                    </a:ext>
                  </a:extLst>
                </a:gridCol>
              </a:tblGrid>
              <a:tr h="147955">
                <a:tc>
                  <a:txBody>
                    <a:bodyPr/>
                    <a:lstStyle/>
                    <a:p>
                      <a:pPr algn="ctr">
                        <a:lnSpc>
                          <a:spcPct val="107000"/>
                        </a:lnSpc>
                        <a:spcAft>
                          <a:spcPts val="800"/>
                        </a:spcAft>
                      </a:pPr>
                      <a:r>
                        <a:rPr lang="pt-BR" sz="1600" b="1" dirty="0">
                          <a:effectLst/>
                          <a:latin typeface="Arial" panose="020B0604020202020204" pitchFamily="34" charset="0"/>
                          <a:cs typeface="Arial" panose="020B0604020202020204" pitchFamily="34" charset="0"/>
                        </a:rPr>
                        <a:t> </a:t>
                      </a:r>
                    </a:p>
                    <a:p>
                      <a:pPr algn="ctr">
                        <a:lnSpc>
                          <a:spcPct val="107000"/>
                        </a:lnSpc>
                        <a:spcAft>
                          <a:spcPts val="800"/>
                        </a:spcAft>
                      </a:pPr>
                      <a:r>
                        <a:rPr lang="pt-BR" sz="1600" b="1" dirty="0">
                          <a:effectLst/>
                          <a:latin typeface="Arial" panose="020B0604020202020204" pitchFamily="34" charset="0"/>
                          <a:cs typeface="Arial" panose="020B0604020202020204" pitchFamily="34" charset="0"/>
                        </a:rPr>
                        <a:t>Produto</a:t>
                      </a:r>
                      <a:endParaRPr lang="pt-B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07000"/>
                        </a:lnSpc>
                        <a:spcAft>
                          <a:spcPts val="800"/>
                        </a:spcAft>
                      </a:pPr>
                      <a:r>
                        <a:rPr lang="pt-BR" sz="1600" b="1" dirty="0">
                          <a:effectLst/>
                          <a:latin typeface="Arial" panose="020B0604020202020204" pitchFamily="34" charset="0"/>
                          <a:cs typeface="Arial" panose="020B0604020202020204" pitchFamily="34" charset="0"/>
                        </a:rPr>
                        <a:t> </a:t>
                      </a:r>
                    </a:p>
                    <a:p>
                      <a:pPr algn="ctr">
                        <a:lnSpc>
                          <a:spcPct val="107000"/>
                        </a:lnSpc>
                        <a:spcAft>
                          <a:spcPts val="800"/>
                        </a:spcAft>
                      </a:pPr>
                      <a:r>
                        <a:rPr lang="pt-BR" sz="1600" b="1" dirty="0">
                          <a:effectLst/>
                          <a:latin typeface="Arial" panose="020B0604020202020204" pitchFamily="34" charset="0"/>
                          <a:cs typeface="Arial" panose="020B0604020202020204" pitchFamily="34" charset="0"/>
                        </a:rPr>
                        <a:t>Petrobrás</a:t>
                      </a:r>
                      <a:endParaRPr lang="pt-B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pt-BR"/>
                    </a:p>
                  </a:txBody>
                  <a:tcPr/>
                </a:tc>
                <a:tc gridSpan="2">
                  <a:txBody>
                    <a:bodyPr/>
                    <a:lstStyle/>
                    <a:p>
                      <a:pPr algn="ctr">
                        <a:lnSpc>
                          <a:spcPct val="107000"/>
                        </a:lnSpc>
                        <a:spcAft>
                          <a:spcPts val="800"/>
                        </a:spcAft>
                      </a:pPr>
                      <a:r>
                        <a:rPr lang="pt-BR" sz="1600" b="1">
                          <a:effectLst/>
                          <a:latin typeface="Arial" panose="020B0604020202020204" pitchFamily="34" charset="0"/>
                          <a:cs typeface="Arial" panose="020B0604020202020204" pitchFamily="34" charset="0"/>
                        </a:rPr>
                        <a:t> </a:t>
                      </a:r>
                    </a:p>
                    <a:p>
                      <a:pPr algn="ctr">
                        <a:lnSpc>
                          <a:spcPct val="107000"/>
                        </a:lnSpc>
                        <a:spcAft>
                          <a:spcPts val="800"/>
                        </a:spcAft>
                      </a:pPr>
                      <a:r>
                        <a:rPr lang="pt-BR" sz="1600" b="1">
                          <a:effectLst/>
                          <a:latin typeface="Arial" panose="020B0604020202020204" pitchFamily="34" charset="0"/>
                          <a:cs typeface="Arial" panose="020B0604020202020204" pitchFamily="34" charset="0"/>
                        </a:rPr>
                        <a:t>Comprador</a:t>
                      </a:r>
                      <a:endParaRPr lang="pt-BR"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pt-BR"/>
                    </a:p>
                  </a:txBody>
                  <a:tcPr/>
                </a:tc>
                <a:tc>
                  <a:txBody>
                    <a:bodyPr/>
                    <a:lstStyle/>
                    <a:p>
                      <a:pPr algn="ctr">
                        <a:lnSpc>
                          <a:spcPct val="107000"/>
                        </a:lnSpc>
                        <a:spcAft>
                          <a:spcPts val="800"/>
                        </a:spcAft>
                      </a:pPr>
                      <a:r>
                        <a:rPr lang="pt-BR" sz="1600" b="1">
                          <a:effectLst/>
                          <a:latin typeface="Arial" panose="020B0604020202020204" pitchFamily="34" charset="0"/>
                          <a:cs typeface="Arial" panose="020B0604020202020204" pitchFamily="34" charset="0"/>
                        </a:rPr>
                        <a:t> </a:t>
                      </a:r>
                    </a:p>
                    <a:p>
                      <a:pPr algn="ctr">
                        <a:lnSpc>
                          <a:spcPct val="107000"/>
                        </a:lnSpc>
                        <a:spcAft>
                          <a:spcPts val="800"/>
                        </a:spcAft>
                      </a:pPr>
                      <a:r>
                        <a:rPr lang="pt-BR" sz="1600" b="1">
                          <a:effectLst/>
                          <a:latin typeface="Arial" panose="020B0604020202020204" pitchFamily="34" charset="0"/>
                          <a:cs typeface="Arial" panose="020B0604020202020204" pitchFamily="34" charset="0"/>
                        </a:rPr>
                        <a:t>Costa do Golfo dos EUA</a:t>
                      </a:r>
                    </a:p>
                    <a:p>
                      <a:pPr algn="ctr">
                        <a:lnSpc>
                          <a:spcPct val="107000"/>
                        </a:lnSpc>
                        <a:spcAft>
                          <a:spcPts val="0"/>
                        </a:spcAft>
                      </a:pPr>
                      <a:r>
                        <a:rPr lang="pt-BR" sz="1600" b="1">
                          <a:effectLst/>
                          <a:latin typeface="Arial" panose="020B0604020202020204" pitchFamily="34" charset="0"/>
                          <a:cs typeface="Arial" panose="020B0604020202020204" pitchFamily="34" charset="0"/>
                        </a:rPr>
                        <a:t> </a:t>
                      </a:r>
                      <a:endParaRPr lang="pt-BR"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20127544"/>
                  </a:ext>
                </a:extLst>
              </a:tr>
              <a:tr h="147955">
                <a:tc>
                  <a:txBody>
                    <a:bodyPr/>
                    <a:lstStyle/>
                    <a:p>
                      <a:pPr algn="ctr">
                        <a:lnSpc>
                          <a:spcPct val="107000"/>
                        </a:lnSpc>
                        <a:spcAft>
                          <a:spcPts val="0"/>
                        </a:spcAft>
                      </a:pPr>
                      <a:r>
                        <a:rPr lang="pt-BR" sz="1600" b="1">
                          <a:effectLst/>
                          <a:latin typeface="Arial" panose="020B0604020202020204" pitchFamily="34" charset="0"/>
                          <a:cs typeface="Arial" panose="020B0604020202020204" pitchFamily="34" charset="0"/>
                        </a:rPr>
                        <a:t> </a:t>
                      </a:r>
                      <a:endParaRPr lang="pt-BR"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a:effectLst/>
                          <a:latin typeface="Arial" panose="020B0604020202020204" pitchFamily="34" charset="0"/>
                          <a:cs typeface="Arial" panose="020B0604020202020204" pitchFamily="34" charset="0"/>
                        </a:rPr>
                        <a:t> </a:t>
                      </a:r>
                    </a:p>
                    <a:p>
                      <a:pPr algn="ctr">
                        <a:lnSpc>
                          <a:spcPct val="107000"/>
                        </a:lnSpc>
                        <a:spcAft>
                          <a:spcPts val="0"/>
                        </a:spcAft>
                      </a:pPr>
                      <a:r>
                        <a:rPr lang="pt-BR" sz="1600" b="1">
                          <a:effectLst/>
                          <a:latin typeface="Arial" panose="020B0604020202020204" pitchFamily="34" charset="0"/>
                          <a:cs typeface="Arial" panose="020B0604020202020204" pitchFamily="34" charset="0"/>
                        </a:rPr>
                        <a:t>Preço</a:t>
                      </a:r>
                      <a:endParaRPr lang="pt-BR"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dirty="0">
                          <a:effectLst/>
                          <a:latin typeface="Arial" panose="020B0604020202020204" pitchFamily="34" charset="0"/>
                          <a:cs typeface="Arial" panose="020B0604020202020204" pitchFamily="34" charset="0"/>
                        </a:rPr>
                        <a:t> </a:t>
                      </a:r>
                    </a:p>
                    <a:p>
                      <a:pPr algn="ctr">
                        <a:lnSpc>
                          <a:spcPct val="107000"/>
                        </a:lnSpc>
                        <a:spcAft>
                          <a:spcPts val="0"/>
                        </a:spcAft>
                      </a:pPr>
                      <a:r>
                        <a:rPr lang="pt-BR" sz="1600" b="1" dirty="0">
                          <a:effectLst/>
                          <a:latin typeface="Arial" panose="020B0604020202020204" pitchFamily="34" charset="0"/>
                          <a:cs typeface="Arial" panose="020B0604020202020204" pitchFamily="34" charset="0"/>
                        </a:rPr>
                        <a:t>Custo</a:t>
                      </a:r>
                      <a:endParaRPr lang="pt-B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dirty="0">
                          <a:effectLst/>
                          <a:latin typeface="Arial" panose="020B0604020202020204" pitchFamily="34" charset="0"/>
                          <a:cs typeface="Arial" panose="020B0604020202020204" pitchFamily="34" charset="0"/>
                        </a:rPr>
                        <a:t> </a:t>
                      </a:r>
                    </a:p>
                    <a:p>
                      <a:pPr algn="ctr">
                        <a:lnSpc>
                          <a:spcPct val="107000"/>
                        </a:lnSpc>
                        <a:spcAft>
                          <a:spcPts val="0"/>
                        </a:spcAft>
                      </a:pPr>
                      <a:r>
                        <a:rPr lang="pt-BR" sz="1600" b="1" dirty="0">
                          <a:effectLst/>
                          <a:latin typeface="Arial" panose="020B0604020202020204" pitchFamily="34" charset="0"/>
                          <a:cs typeface="Arial" panose="020B0604020202020204" pitchFamily="34" charset="0"/>
                        </a:rPr>
                        <a:t>Preço</a:t>
                      </a:r>
                      <a:endParaRPr lang="pt-B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dirty="0">
                          <a:effectLst/>
                          <a:latin typeface="Arial" panose="020B0604020202020204" pitchFamily="34" charset="0"/>
                          <a:cs typeface="Arial" panose="020B0604020202020204" pitchFamily="34" charset="0"/>
                        </a:rPr>
                        <a:t> </a:t>
                      </a:r>
                    </a:p>
                    <a:p>
                      <a:pPr algn="ctr">
                        <a:lnSpc>
                          <a:spcPct val="107000"/>
                        </a:lnSpc>
                        <a:spcAft>
                          <a:spcPts val="0"/>
                        </a:spcAft>
                      </a:pPr>
                      <a:r>
                        <a:rPr lang="pt-BR" sz="1600" b="1" dirty="0">
                          <a:effectLst/>
                          <a:latin typeface="Arial" panose="020B0604020202020204" pitchFamily="34" charset="0"/>
                          <a:cs typeface="Arial" panose="020B0604020202020204" pitchFamily="34" charset="0"/>
                        </a:rPr>
                        <a:t>Custo</a:t>
                      </a:r>
                      <a:endParaRPr lang="pt-B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a:effectLst/>
                          <a:latin typeface="Arial" panose="020B0604020202020204" pitchFamily="34" charset="0"/>
                          <a:cs typeface="Arial" panose="020B0604020202020204" pitchFamily="34" charset="0"/>
                        </a:rPr>
                        <a:t> </a:t>
                      </a:r>
                    </a:p>
                    <a:p>
                      <a:pPr algn="ctr">
                        <a:lnSpc>
                          <a:spcPct val="107000"/>
                        </a:lnSpc>
                        <a:spcAft>
                          <a:spcPts val="0"/>
                        </a:spcAft>
                      </a:pPr>
                      <a:r>
                        <a:rPr lang="pt-BR" sz="1600" b="1">
                          <a:effectLst/>
                          <a:latin typeface="Arial" panose="020B0604020202020204" pitchFamily="34" charset="0"/>
                          <a:cs typeface="Arial" panose="020B0604020202020204" pitchFamily="34" charset="0"/>
                        </a:rPr>
                        <a:t>Preço</a:t>
                      </a:r>
                    </a:p>
                    <a:p>
                      <a:pPr algn="ctr">
                        <a:lnSpc>
                          <a:spcPct val="107000"/>
                        </a:lnSpc>
                        <a:spcAft>
                          <a:spcPts val="0"/>
                        </a:spcAft>
                      </a:pPr>
                      <a:r>
                        <a:rPr lang="pt-BR" sz="1600" b="1">
                          <a:effectLst/>
                          <a:latin typeface="Arial" panose="020B0604020202020204" pitchFamily="34" charset="0"/>
                          <a:cs typeface="Arial" panose="020B0604020202020204" pitchFamily="34" charset="0"/>
                        </a:rPr>
                        <a:t> </a:t>
                      </a:r>
                      <a:endParaRPr lang="pt-BR"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28752913"/>
                  </a:ext>
                </a:extLst>
              </a:tr>
              <a:tr h="884555">
                <a:tc>
                  <a:txBody>
                    <a:bodyPr/>
                    <a:lstStyle/>
                    <a:p>
                      <a:pPr>
                        <a:lnSpc>
                          <a:spcPct val="107000"/>
                        </a:lnSpc>
                        <a:spcAft>
                          <a:spcPts val="800"/>
                        </a:spcAft>
                      </a:pPr>
                      <a:r>
                        <a:rPr lang="pt-BR" sz="1600" b="1" dirty="0">
                          <a:effectLst/>
                          <a:latin typeface="Arial" panose="020B0604020202020204" pitchFamily="34" charset="0"/>
                          <a:cs typeface="Arial" panose="020B0604020202020204" pitchFamily="34" charset="0"/>
                        </a:rPr>
                        <a:t>Gasolina</a:t>
                      </a:r>
                      <a:br>
                        <a:rPr lang="pt-BR" sz="1600" b="1" dirty="0">
                          <a:effectLst/>
                          <a:latin typeface="Arial" panose="020B0604020202020204" pitchFamily="34" charset="0"/>
                          <a:cs typeface="Arial" panose="020B0604020202020204" pitchFamily="34" charset="0"/>
                        </a:rPr>
                      </a:br>
                      <a:r>
                        <a:rPr lang="pt-BR" sz="1600" b="1" dirty="0">
                          <a:effectLst/>
                          <a:latin typeface="Arial" panose="020B0604020202020204" pitchFamily="34" charset="0"/>
                          <a:cs typeface="Arial" panose="020B0604020202020204" pitchFamily="34" charset="0"/>
                        </a:rPr>
                        <a:t>(R$ por litro)</a:t>
                      </a:r>
                      <a:endParaRPr lang="pt-B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a:effectLst/>
                          <a:latin typeface="Arial" panose="020B0604020202020204" pitchFamily="34" charset="0"/>
                          <a:cs typeface="Arial" panose="020B0604020202020204" pitchFamily="34" charset="0"/>
                        </a:rPr>
                        <a:t> </a:t>
                      </a:r>
                    </a:p>
                    <a:p>
                      <a:pPr algn="ctr">
                        <a:lnSpc>
                          <a:spcPct val="107000"/>
                        </a:lnSpc>
                        <a:spcAft>
                          <a:spcPts val="0"/>
                        </a:spcAft>
                      </a:pPr>
                      <a:r>
                        <a:rPr lang="pt-BR" sz="1600" b="1">
                          <a:effectLst/>
                          <a:latin typeface="Arial" panose="020B0604020202020204" pitchFamily="34" charset="0"/>
                          <a:cs typeface="Arial" panose="020B0604020202020204" pitchFamily="34" charset="0"/>
                        </a:rPr>
                        <a:t>1,770</a:t>
                      </a:r>
                      <a:endParaRPr lang="pt-BR"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a:effectLst/>
                          <a:latin typeface="Arial" panose="020B0604020202020204" pitchFamily="34" charset="0"/>
                          <a:cs typeface="Arial" panose="020B0604020202020204" pitchFamily="34" charset="0"/>
                        </a:rPr>
                        <a:t> </a:t>
                      </a:r>
                    </a:p>
                    <a:p>
                      <a:pPr algn="ctr">
                        <a:lnSpc>
                          <a:spcPct val="107000"/>
                        </a:lnSpc>
                        <a:spcAft>
                          <a:spcPts val="0"/>
                        </a:spcAft>
                      </a:pPr>
                      <a:r>
                        <a:rPr lang="pt-BR" sz="1600" b="1">
                          <a:effectLst/>
                          <a:latin typeface="Arial" panose="020B0604020202020204" pitchFamily="34" charset="0"/>
                          <a:cs typeface="Arial" panose="020B0604020202020204" pitchFamily="34" charset="0"/>
                        </a:rPr>
                        <a:t>1,337 </a:t>
                      </a:r>
                      <a:endParaRPr lang="pt-BR"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a:effectLst/>
                          <a:latin typeface="Arial" panose="020B0604020202020204" pitchFamily="34" charset="0"/>
                          <a:cs typeface="Arial" panose="020B0604020202020204" pitchFamily="34" charset="0"/>
                        </a:rPr>
                        <a:t> </a:t>
                      </a:r>
                    </a:p>
                    <a:p>
                      <a:pPr algn="ctr">
                        <a:lnSpc>
                          <a:spcPct val="107000"/>
                        </a:lnSpc>
                        <a:spcAft>
                          <a:spcPts val="0"/>
                        </a:spcAft>
                      </a:pPr>
                      <a:r>
                        <a:rPr lang="pt-BR" sz="1600" b="1">
                          <a:effectLst/>
                          <a:latin typeface="Arial" panose="020B0604020202020204" pitchFamily="34" charset="0"/>
                          <a:cs typeface="Arial" panose="020B0604020202020204" pitchFamily="34" charset="0"/>
                        </a:rPr>
                        <a:t>?</a:t>
                      </a:r>
                    </a:p>
                    <a:p>
                      <a:pPr algn="ctr">
                        <a:lnSpc>
                          <a:spcPct val="107000"/>
                        </a:lnSpc>
                        <a:spcAft>
                          <a:spcPts val="0"/>
                        </a:spcAft>
                      </a:pPr>
                      <a:r>
                        <a:rPr lang="pt-BR" sz="1600" b="1">
                          <a:effectLst/>
                          <a:latin typeface="Arial" panose="020B0604020202020204" pitchFamily="34" charset="0"/>
                          <a:cs typeface="Arial" panose="020B0604020202020204" pitchFamily="34" charset="0"/>
                        </a:rPr>
                        <a:t> </a:t>
                      </a:r>
                      <a:endParaRPr lang="pt-BR"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dirty="0">
                          <a:effectLst/>
                          <a:latin typeface="Arial" panose="020B0604020202020204" pitchFamily="34" charset="0"/>
                          <a:cs typeface="Arial" panose="020B0604020202020204" pitchFamily="34" charset="0"/>
                        </a:rPr>
                        <a:t> </a:t>
                      </a:r>
                    </a:p>
                    <a:p>
                      <a:pPr algn="ctr">
                        <a:lnSpc>
                          <a:spcPct val="107000"/>
                        </a:lnSpc>
                        <a:spcAft>
                          <a:spcPts val="0"/>
                        </a:spcAft>
                      </a:pPr>
                      <a:r>
                        <a:rPr lang="pt-BR" sz="1600" b="1" dirty="0">
                          <a:effectLst/>
                          <a:latin typeface="Arial" panose="020B0604020202020204" pitchFamily="34" charset="0"/>
                          <a:cs typeface="Arial" panose="020B0604020202020204" pitchFamily="34" charset="0"/>
                        </a:rPr>
                        <a:t>2,001</a:t>
                      </a:r>
                      <a:endParaRPr lang="pt-B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dirty="0">
                          <a:effectLst/>
                          <a:latin typeface="Arial" panose="020B0604020202020204" pitchFamily="34" charset="0"/>
                          <a:cs typeface="Arial" panose="020B0604020202020204" pitchFamily="34" charset="0"/>
                        </a:rPr>
                        <a:t> </a:t>
                      </a:r>
                    </a:p>
                    <a:p>
                      <a:pPr algn="ctr">
                        <a:lnSpc>
                          <a:spcPct val="107000"/>
                        </a:lnSpc>
                        <a:spcAft>
                          <a:spcPts val="0"/>
                        </a:spcAft>
                      </a:pPr>
                      <a:r>
                        <a:rPr lang="pt-BR" sz="1600" b="1" dirty="0">
                          <a:effectLst/>
                          <a:latin typeface="Arial" panose="020B0604020202020204" pitchFamily="34" charset="0"/>
                          <a:cs typeface="Arial" panose="020B0604020202020204" pitchFamily="34" charset="0"/>
                        </a:rPr>
                        <a:t>1.968</a:t>
                      </a:r>
                      <a:endParaRPr lang="pt-B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73615451"/>
                  </a:ext>
                </a:extLst>
              </a:tr>
              <a:tr h="577850">
                <a:tc>
                  <a:txBody>
                    <a:bodyPr/>
                    <a:lstStyle/>
                    <a:p>
                      <a:pPr>
                        <a:lnSpc>
                          <a:spcPct val="107000"/>
                        </a:lnSpc>
                        <a:spcAft>
                          <a:spcPts val="800"/>
                        </a:spcAft>
                      </a:pPr>
                      <a:r>
                        <a:rPr lang="pt-BR" sz="1600" b="1" dirty="0">
                          <a:effectLst/>
                          <a:latin typeface="Arial" panose="020B0604020202020204" pitchFamily="34" charset="0"/>
                          <a:cs typeface="Arial" panose="020B0604020202020204" pitchFamily="34" charset="0"/>
                        </a:rPr>
                        <a:t>Diesel</a:t>
                      </a:r>
                      <a:br>
                        <a:rPr lang="pt-BR" sz="1600" b="1" dirty="0">
                          <a:effectLst/>
                          <a:latin typeface="Arial" panose="020B0604020202020204" pitchFamily="34" charset="0"/>
                          <a:cs typeface="Arial" panose="020B0604020202020204" pitchFamily="34" charset="0"/>
                        </a:rPr>
                      </a:br>
                      <a:r>
                        <a:rPr lang="pt-BR" sz="1600" b="1" dirty="0">
                          <a:effectLst/>
                          <a:latin typeface="Arial" panose="020B0604020202020204" pitchFamily="34" charset="0"/>
                          <a:cs typeface="Arial" panose="020B0604020202020204" pitchFamily="34" charset="0"/>
                        </a:rPr>
                        <a:t>(R$ por litro)</a:t>
                      </a:r>
                    </a:p>
                    <a:p>
                      <a:pPr>
                        <a:lnSpc>
                          <a:spcPct val="107000"/>
                        </a:lnSpc>
                        <a:spcAft>
                          <a:spcPts val="800"/>
                        </a:spcAft>
                      </a:pPr>
                      <a:endParaRPr lang="pt-B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dirty="0">
                          <a:effectLst/>
                          <a:latin typeface="Arial" panose="020B0604020202020204" pitchFamily="34" charset="0"/>
                          <a:cs typeface="Arial" panose="020B0604020202020204" pitchFamily="34" charset="0"/>
                        </a:rPr>
                        <a:t> </a:t>
                      </a:r>
                    </a:p>
                    <a:p>
                      <a:pPr algn="ctr">
                        <a:lnSpc>
                          <a:spcPct val="107000"/>
                        </a:lnSpc>
                        <a:spcAft>
                          <a:spcPts val="0"/>
                        </a:spcAft>
                      </a:pPr>
                      <a:r>
                        <a:rPr lang="pt-BR" sz="1600" b="1" dirty="0">
                          <a:effectLst/>
                          <a:latin typeface="Arial" panose="020B0604020202020204" pitchFamily="34" charset="0"/>
                          <a:cs typeface="Arial" panose="020B0604020202020204" pitchFamily="34" charset="0"/>
                        </a:rPr>
                        <a:t>2,166 </a:t>
                      </a:r>
                      <a:endParaRPr lang="pt-B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a:effectLst/>
                          <a:latin typeface="Arial" panose="020B0604020202020204" pitchFamily="34" charset="0"/>
                          <a:cs typeface="Arial" panose="020B0604020202020204" pitchFamily="34" charset="0"/>
                        </a:rPr>
                        <a:t> </a:t>
                      </a:r>
                    </a:p>
                    <a:p>
                      <a:pPr algn="ctr">
                        <a:lnSpc>
                          <a:spcPct val="107000"/>
                        </a:lnSpc>
                        <a:spcAft>
                          <a:spcPts val="0"/>
                        </a:spcAft>
                      </a:pPr>
                      <a:r>
                        <a:rPr lang="pt-BR" sz="1600" b="1">
                          <a:effectLst/>
                          <a:latin typeface="Arial" panose="020B0604020202020204" pitchFamily="34" charset="0"/>
                          <a:cs typeface="Arial" panose="020B0604020202020204" pitchFamily="34" charset="0"/>
                        </a:rPr>
                        <a:t>1,337</a:t>
                      </a:r>
                      <a:endParaRPr lang="pt-BR"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a:effectLst/>
                          <a:latin typeface="Arial" panose="020B0604020202020204" pitchFamily="34" charset="0"/>
                          <a:cs typeface="Arial" panose="020B0604020202020204" pitchFamily="34" charset="0"/>
                        </a:rPr>
                        <a:t> </a:t>
                      </a:r>
                    </a:p>
                    <a:p>
                      <a:pPr algn="ctr">
                        <a:lnSpc>
                          <a:spcPct val="107000"/>
                        </a:lnSpc>
                        <a:spcAft>
                          <a:spcPts val="0"/>
                        </a:spcAft>
                      </a:pPr>
                      <a:r>
                        <a:rPr lang="pt-BR" sz="1600" b="1">
                          <a:effectLst/>
                          <a:latin typeface="Arial" panose="020B0604020202020204" pitchFamily="34" charset="0"/>
                          <a:cs typeface="Arial" panose="020B0604020202020204" pitchFamily="34" charset="0"/>
                        </a:rPr>
                        <a:t>?</a:t>
                      </a:r>
                      <a:endParaRPr lang="pt-BR"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a:effectLst/>
                          <a:latin typeface="Arial" panose="020B0604020202020204" pitchFamily="34" charset="0"/>
                          <a:cs typeface="Arial" panose="020B0604020202020204" pitchFamily="34" charset="0"/>
                        </a:rPr>
                        <a:t> </a:t>
                      </a:r>
                    </a:p>
                    <a:p>
                      <a:pPr algn="ctr">
                        <a:lnSpc>
                          <a:spcPct val="107000"/>
                        </a:lnSpc>
                        <a:spcAft>
                          <a:spcPts val="0"/>
                        </a:spcAft>
                      </a:pPr>
                      <a:r>
                        <a:rPr lang="pt-BR" sz="1600" b="1">
                          <a:effectLst/>
                          <a:latin typeface="Arial" panose="020B0604020202020204" pitchFamily="34" charset="0"/>
                          <a:cs typeface="Arial" panose="020B0604020202020204" pitchFamily="34" charset="0"/>
                        </a:rPr>
                        <a:t>2,001</a:t>
                      </a:r>
                      <a:endParaRPr lang="pt-BR"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pt-BR" sz="1600" b="1" dirty="0">
                          <a:effectLst/>
                          <a:latin typeface="Arial" panose="020B0604020202020204" pitchFamily="34" charset="0"/>
                          <a:cs typeface="Arial" panose="020B0604020202020204" pitchFamily="34" charset="0"/>
                        </a:rPr>
                        <a:t> </a:t>
                      </a:r>
                    </a:p>
                    <a:p>
                      <a:pPr algn="ctr">
                        <a:lnSpc>
                          <a:spcPct val="107000"/>
                        </a:lnSpc>
                        <a:spcAft>
                          <a:spcPts val="0"/>
                        </a:spcAft>
                      </a:pPr>
                      <a:r>
                        <a:rPr lang="pt-BR" sz="1600" b="1" dirty="0">
                          <a:effectLst/>
                          <a:latin typeface="Arial" panose="020B0604020202020204" pitchFamily="34" charset="0"/>
                          <a:cs typeface="Arial" panose="020B0604020202020204" pitchFamily="34" charset="0"/>
                        </a:rPr>
                        <a:t>1.947</a:t>
                      </a:r>
                      <a:endParaRPr lang="pt-BR"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30662413"/>
                  </a:ext>
                </a:extLst>
              </a:tr>
            </a:tbl>
          </a:graphicData>
        </a:graphic>
      </p:graphicFrame>
    </p:spTree>
    <p:extLst>
      <p:ext uri="{BB962C8B-B14F-4D97-AF65-F5344CB8AC3E}">
        <p14:creationId xmlns:p14="http://schemas.microsoft.com/office/powerpoint/2010/main" val="6994461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2966CF5-E2F0-4D6B-8797-C6A0E68E3972}"/>
              </a:ext>
            </a:extLst>
          </p:cNvPr>
          <p:cNvSpPr/>
          <p:nvPr/>
        </p:nvSpPr>
        <p:spPr>
          <a:xfrm>
            <a:off x="295835" y="778803"/>
            <a:ext cx="11600329" cy="5227072"/>
          </a:xfrm>
          <a:prstGeom prst="rect">
            <a:avLst/>
          </a:prstGeom>
        </p:spPr>
        <p:txBody>
          <a:bodyPr wrap="square">
            <a:spAutoFit/>
          </a:bodyPr>
          <a:lstStyle/>
          <a:p>
            <a:pPr marL="285750" indent="-285750" algn="just">
              <a:lnSpc>
                <a:spcPct val="150000"/>
              </a:lnSpc>
              <a:spcBef>
                <a:spcPts val="1200"/>
              </a:spcBef>
              <a:spcAft>
                <a:spcPts val="1200"/>
              </a:spcAft>
              <a:buFont typeface="Wingdings" panose="05000000000000000000" pitchFamily="2" charset="2"/>
              <a:buChar char="ü"/>
            </a:pPr>
            <a:r>
              <a:rPr lang="pt-BR" b="1" dirty="0">
                <a:solidFill>
                  <a:srgbClr val="000000"/>
                </a:solidFill>
                <a:latin typeface="Arial" panose="020B0604020202020204" pitchFamily="34" charset="0"/>
                <a:ea typeface="Times New Roman" panose="02020603050405020304" pitchFamily="18" charset="0"/>
                <a:cs typeface="Arial" panose="020B0604020202020204" pitchFamily="34" charset="0"/>
              </a:rPr>
              <a:t>Com a privatização das refinarias, haverá grande elevação no custo de produção dos derivados. Para um valor do barril do petróleo a US$ 65, o custo médio de produção dos derivados para as refinarias da Petrobrás é da ordem de R$ 1,337 por litro. Se as refinarias forem privatizadas, o custo médio poderá aumentar para cerca de R$ 2,001 por litro. O aumento no custo de produção seria da ordem de 66,8%.</a:t>
            </a:r>
            <a:endParaRPr lang="pt-BR"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lnSpc>
                <a:spcPct val="150000"/>
              </a:lnSpc>
              <a:spcBef>
                <a:spcPts val="1200"/>
              </a:spcBef>
              <a:spcAft>
                <a:spcPts val="1200"/>
              </a:spcAft>
              <a:buFont typeface="Wingdings" panose="05000000000000000000" pitchFamily="2" charset="2"/>
              <a:buChar char="ü"/>
            </a:pPr>
            <a:r>
              <a:rPr lang="pt-BR" b="1" dirty="0">
                <a:solidFill>
                  <a:srgbClr val="000000"/>
                </a:solidFill>
                <a:latin typeface="Arial" panose="020B0604020202020204" pitchFamily="34" charset="0"/>
                <a:ea typeface="Times New Roman" panose="02020603050405020304" pitchFamily="18" charset="0"/>
                <a:cs typeface="Arial" panose="020B0604020202020204" pitchFamily="34" charset="0"/>
              </a:rPr>
              <a:t>Desse modo, apenas o custo médio de produção é maior que o preço médio do óleo diesel e gasolina na Costa do Golfo dos Estados Unidos. Assim, para vender no Brasil a preço dos Estados Unidos, os compradores não teriam margem de lucro.</a:t>
            </a:r>
            <a:endParaRPr lang="pt-BR"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lnSpc>
                <a:spcPct val="150000"/>
              </a:lnSpc>
              <a:spcBef>
                <a:spcPts val="1200"/>
              </a:spcBef>
              <a:spcAft>
                <a:spcPts val="1200"/>
              </a:spcAft>
              <a:buFont typeface="Wingdings" panose="05000000000000000000" pitchFamily="2" charset="2"/>
              <a:buChar char="ü"/>
            </a:pPr>
            <a:r>
              <a:rPr lang="pt-BR" b="1" dirty="0">
                <a:solidFill>
                  <a:srgbClr val="000000"/>
                </a:solidFill>
                <a:latin typeface="Arial" panose="020B0604020202020204" pitchFamily="34" charset="0"/>
                <a:ea typeface="Times New Roman" panose="02020603050405020304" pitchFamily="18" charset="0"/>
                <a:cs typeface="Arial" panose="020B0604020202020204" pitchFamily="34" charset="0"/>
              </a:rPr>
              <a:t>A Petrobrás, ao contrário, mesmo incluídos outros dispêndios, como despesas de venda, gerais e administrativas, e financeiras, entre outras, que levaria o custo final do derivado a R$ 1,336 por litro, incluída a cadeia de exploração e produção, ainda permitiria uma margem de lucro de 20%. </a:t>
            </a:r>
            <a:endParaRPr lang="pt-BR"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83977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B39A34-2CB9-4EE9-801B-49A577C2F6E0}"/>
              </a:ext>
            </a:extLst>
          </p:cNvPr>
          <p:cNvSpPr>
            <a:spLocks noChangeArrowheads="1"/>
          </p:cNvSpPr>
          <p:nvPr/>
        </p:nvSpPr>
        <p:spPr bwMode="auto">
          <a:xfrm>
            <a:off x="835610" y="321710"/>
            <a:ext cx="1025562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Os Estados Unidos contam com135 refinarias</a:t>
            </a:r>
            <a:r>
              <a:rPr kumimoji="0" lang="pt-BR" altLang="pt-BR" sz="1200" b="0" i="0" u="sng" strike="noStrike" cap="none" normalizeH="0" baseline="3000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2"/>
              </a:rPr>
              <a:t>[</a:t>
            </a:r>
            <a:r>
              <a:rPr kumimoji="0" lang="pt-BR" altLang="pt-BR" sz="1200" b="0" i="0" u="sng" strike="noStrike" cap="none" normalizeH="0" baseline="30000" dirty="0" bmk="">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2"/>
              </a:rPr>
              <a:t>1]</a:t>
            </a:r>
            <a:r>
              <a:rPr kumimoji="0" lang="pt-BR" altLang="pt-BR" sz="1200" b="0" i="0" u="none" strike="noStrike" cap="none" normalizeH="0" baseline="0" dirty="0" bmk="">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Apenas no Estado do Texas, de onde vem a maior parcela do óleo diesel importado, estão instaladas 29 refinarias. O parque de refino brasileiro conta com apenas 17 refinarias, sendo 13 unidades da Petrobrás, que respondem por 98,2% da capacidade total do País. A Figura 6.1 mostra o grande número de refinarias distribuídas em todo do território dos Estados Unidos</a:t>
            </a:r>
            <a:r>
              <a:rPr kumimoji="0" lang="pt-BR" altLang="pt-BR" sz="1200" b="0" i="0" u="sng" strike="noStrike" cap="none" normalizeH="0" baseline="30000" dirty="0" bmk="">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3"/>
              </a:rPr>
              <a:t>[2]</a:t>
            </a:r>
            <a:r>
              <a:rPr kumimoji="0" lang="pt-BR" altLang="pt-BR" sz="1200" b="0" i="0" u="none" strike="noStrike" cap="none" normalizeH="0" baseline="0" dirty="0" bmk="">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extraordinária rede de dutos nesse país é mostrada na Figura 6.2</a:t>
            </a:r>
            <a:r>
              <a:rPr kumimoji="0" lang="pt-BR" altLang="pt-BR" sz="1200" b="0" i="0" u="sng" strike="noStrike" cap="none" normalizeH="0" baseline="30000" dirty="0" bmk="">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4"/>
              </a:rPr>
              <a:t>[3]</a:t>
            </a:r>
            <a:r>
              <a:rPr kumimoji="0" lang="pt-BR" altLang="pt-BR"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pt-BR" altLang="pt-BR" sz="800" b="0" i="0" u="none" strike="noStrike" cap="none" normalizeH="0" baseline="0" dirty="0">
              <a:ln>
                <a:noFill/>
              </a:ln>
              <a:solidFill>
                <a:schemeClr val="tx1"/>
              </a:solidFill>
              <a:effectLst/>
            </a:endParaRPr>
          </a:p>
          <a:p>
            <a:pPr marL="0" marR="0" lvl="0" indent="450850" algn="ctr"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Localização das refinarias nos Estados Unidos</a:t>
            </a:r>
            <a:endParaRPr kumimoji="0" lang="pt-BR" altLang="pt-BR" sz="8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2049" name="Imagem 7">
            <a:extLst>
              <a:ext uri="{FF2B5EF4-FFF2-40B4-BE49-F238E27FC236}">
                <a16:creationId xmlns:a16="http://schemas.microsoft.com/office/drawing/2014/main" id="{759BBF76-046D-473A-B2CA-2D40A0D139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5529" t="48079" r="42056" b="23552"/>
          <a:stretch>
            <a:fillRect/>
          </a:stretch>
        </p:blipFill>
        <p:spPr bwMode="auto">
          <a:xfrm>
            <a:off x="1604682" y="1619593"/>
            <a:ext cx="8982635" cy="43966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C4DA5C95-0A0D-4138-831C-5B6E07B04F29}"/>
              </a:ext>
            </a:extLst>
          </p:cNvPr>
          <p:cNvSpPr>
            <a:spLocks noChangeArrowheads="1"/>
          </p:cNvSpPr>
          <p:nvPr/>
        </p:nvSpPr>
        <p:spPr bwMode="auto">
          <a:xfrm>
            <a:off x="0" y="4399441"/>
            <a:ext cx="102556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BR" altLang="pt-BR" sz="1800" b="0" i="0" u="none" strike="noStrike" cap="none" normalizeH="0" baseline="0">
                <a:ln>
                  <a:noFill/>
                </a:ln>
                <a:solidFill>
                  <a:schemeClr val="tx1"/>
                </a:solidFill>
                <a:effectLst/>
                <a:latin typeface="Arial" panose="020B0604020202020204" pitchFamily="34" charset="0"/>
              </a:rPr>
            </a:b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91FDEE1A-B1A3-4D21-9D45-9686868302F4}"/>
              </a:ext>
            </a:extLst>
          </p:cNvPr>
          <p:cNvSpPr>
            <a:spLocks noChangeArrowheads="1"/>
          </p:cNvSpPr>
          <p:nvPr/>
        </p:nvSpPr>
        <p:spPr bwMode="auto">
          <a:xfrm>
            <a:off x="134470" y="6304002"/>
            <a:ext cx="1025562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000" b="0" i="0" u="sng" strike="noStrike" cap="none" normalizeH="0" baseline="30000" dirty="0">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6"/>
              </a:rPr>
              <a:t>[</a:t>
            </a:r>
            <a:r>
              <a:rPr kumimoji="0" lang="pt-BR" altLang="pt-BR" sz="1000" b="0" i="0" u="sng" strike="noStrike" cap="none" normalizeH="0" baseline="30000" dirty="0" bmk="">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6"/>
              </a:rPr>
              <a:t>1]</a:t>
            </a:r>
            <a:r>
              <a:rPr kumimoji="0" lang="pt-BR" altLang="pt-BR" sz="10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Disponível em </a:t>
            </a:r>
            <a:r>
              <a:rPr kumimoji="0" lang="pt-BR" altLang="pt-BR" sz="10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https://www.eia.gov/</a:t>
            </a:r>
            <a:r>
              <a:rPr kumimoji="0" lang="pt-BR" altLang="pt-BR" sz="10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rPr>
              <a:t>dnav</a:t>
            </a:r>
            <a:r>
              <a:rPr kumimoji="0" lang="pt-BR" altLang="pt-BR" sz="10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rPr>
              <a:t>/pet/pet_pnp_cap1_dcu_nus_a.htm</a:t>
            </a:r>
            <a:r>
              <a:rPr kumimoji="0" lang="pt-BR" altLang="pt-BR" sz="10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Acesso em 15 de junho de 2019.</a:t>
            </a:r>
            <a:endParaRPr kumimoji="0" lang="pt-BR" altLang="pt-BR" sz="8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000" b="0" i="0" u="sng" strike="noStrike" cap="none" normalizeH="0" baseline="30000" dirty="0" bmk="">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8"/>
              </a:rPr>
              <a:t>[2]</a:t>
            </a:r>
            <a:r>
              <a:rPr kumimoji="0" lang="pt-BR" altLang="pt-BR" sz="10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Disponível em </a:t>
            </a:r>
            <a:r>
              <a:rPr kumimoji="0" lang="pt-BR" altLang="pt-BR" sz="10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9"/>
              </a:rPr>
              <a:t>https://earthjustice.org/</a:t>
            </a:r>
            <a:r>
              <a:rPr kumimoji="0" lang="pt-BR" altLang="pt-BR" sz="10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9"/>
              </a:rPr>
              <a:t>features</a:t>
            </a:r>
            <a:r>
              <a:rPr kumimoji="0" lang="pt-BR" altLang="pt-BR" sz="10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9"/>
              </a:rPr>
              <a:t>/147refineries</a:t>
            </a:r>
            <a:r>
              <a:rPr kumimoji="0" lang="pt-BR" altLang="pt-BR" sz="10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Acesso em 15 de junho de 2019.</a:t>
            </a:r>
            <a:endParaRPr kumimoji="0" lang="pt-BR" altLang="pt-BR" sz="8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000" b="0" i="0" u="sng" strike="noStrike" cap="none" normalizeH="0" baseline="30000" dirty="0" bmk="">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10"/>
              </a:rPr>
              <a:t>[3]</a:t>
            </a:r>
            <a:r>
              <a:rPr kumimoji="0" lang="pt-BR" altLang="pt-BR"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Disponível em </a:t>
            </a:r>
            <a:r>
              <a:rPr kumimoji="0" lang="pt-BR" altLang="pt-BR"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1"/>
              </a:rPr>
              <a:t>https://climatecrocks.com/2019/04/30/pipeline-boom-</a:t>
            </a:r>
            <a:r>
              <a:rPr kumimoji="0" lang="pt-BR" altLang="pt-BR" sz="1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1"/>
              </a:rPr>
              <a:t>may</a:t>
            </a:r>
            <a:r>
              <a:rPr kumimoji="0" lang="pt-BR" altLang="pt-BR"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1"/>
              </a:rPr>
              <a:t>-</a:t>
            </a:r>
            <a:r>
              <a:rPr kumimoji="0" lang="pt-BR" altLang="pt-BR" sz="1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1"/>
              </a:rPr>
              <a:t>be</a:t>
            </a:r>
            <a:r>
              <a:rPr kumimoji="0" lang="pt-BR" altLang="pt-BR"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1"/>
              </a:rPr>
              <a:t>-a-</a:t>
            </a:r>
            <a:r>
              <a:rPr kumimoji="0" lang="pt-BR" altLang="pt-BR" sz="1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1"/>
              </a:rPr>
              <a:t>bubble</a:t>
            </a:r>
            <a:r>
              <a:rPr kumimoji="0" lang="pt-BR" altLang="pt-BR"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1"/>
              </a:rPr>
              <a:t>/</a:t>
            </a:r>
            <a:r>
              <a:rPr kumimoji="0" lang="pt-BR" altLang="pt-BR"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Acesso em 15 de junho de 2019.</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66697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321AF9B9-28F3-4611-91BA-457FEFE1EAC3}"/>
              </a:ext>
            </a:extLst>
          </p:cNvPr>
          <p:cNvPicPr/>
          <p:nvPr/>
        </p:nvPicPr>
        <p:blipFill>
          <a:blip r:embed="rId2"/>
          <a:stretch>
            <a:fillRect/>
          </a:stretch>
        </p:blipFill>
        <p:spPr>
          <a:xfrm>
            <a:off x="2366682" y="1344707"/>
            <a:ext cx="7811265" cy="5072622"/>
          </a:xfrm>
          <a:prstGeom prst="rect">
            <a:avLst/>
          </a:prstGeom>
        </p:spPr>
      </p:pic>
      <p:sp>
        <p:nvSpPr>
          <p:cNvPr id="3" name="Retângulo 2">
            <a:extLst>
              <a:ext uri="{FF2B5EF4-FFF2-40B4-BE49-F238E27FC236}">
                <a16:creationId xmlns:a16="http://schemas.microsoft.com/office/drawing/2014/main" id="{B7CD1473-8388-4EA6-97FD-BE4B77662A94}"/>
              </a:ext>
            </a:extLst>
          </p:cNvPr>
          <p:cNvSpPr/>
          <p:nvPr/>
        </p:nvSpPr>
        <p:spPr>
          <a:xfrm>
            <a:off x="3145821" y="520286"/>
            <a:ext cx="4968027" cy="456535"/>
          </a:xfrm>
          <a:prstGeom prst="rect">
            <a:avLst/>
          </a:prstGeom>
        </p:spPr>
        <p:txBody>
          <a:bodyPr wrap="none">
            <a:spAutoFit/>
          </a:bodyPr>
          <a:lstStyle/>
          <a:p>
            <a:pPr algn="ctr">
              <a:lnSpc>
                <a:spcPct val="150000"/>
              </a:lnSpc>
              <a:spcBef>
                <a:spcPts val="1200"/>
              </a:spcBef>
              <a:spcAft>
                <a:spcPts val="0"/>
              </a:spcAft>
            </a:pPr>
            <a:r>
              <a:rPr lang="pt-BR" dirty="0">
                <a:solidFill>
                  <a:srgbClr val="000000"/>
                </a:solidFill>
                <a:latin typeface="Arial" panose="020B0604020202020204" pitchFamily="34" charset="0"/>
                <a:ea typeface="Times New Roman" panose="02020603050405020304" pitchFamily="18" charset="0"/>
                <a:cs typeface="Arial" panose="020B0604020202020204" pitchFamily="34" charset="0"/>
              </a:rPr>
              <a:t>Figura 6.2: Rede de dutos dos Estados Unidos</a:t>
            </a:r>
            <a:endParaRPr lang="pt-BR"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99892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Resultado de imagem para &quot;refinarias da petrobras&quot; mapa">
            <a:extLst>
              <a:ext uri="{FF2B5EF4-FFF2-40B4-BE49-F238E27FC236}">
                <a16:creationId xmlns:a16="http://schemas.microsoft.com/office/drawing/2014/main" id="{F6726720-6A62-46E4-9826-DA396C73528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5587" y="1031875"/>
            <a:ext cx="5120640" cy="4794250"/>
          </a:xfrm>
          <a:prstGeom prst="rect">
            <a:avLst/>
          </a:prstGeom>
          <a:noFill/>
          <a:ln>
            <a:noFill/>
          </a:ln>
        </p:spPr>
      </p:pic>
      <p:pic>
        <p:nvPicPr>
          <p:cNvPr id="3" name="Imagem 2">
            <a:extLst>
              <a:ext uri="{FF2B5EF4-FFF2-40B4-BE49-F238E27FC236}">
                <a16:creationId xmlns:a16="http://schemas.microsoft.com/office/drawing/2014/main" id="{42CDD99E-714F-45B9-99B8-7276BB78ECF9}"/>
              </a:ext>
            </a:extLst>
          </p:cNvPr>
          <p:cNvPicPr/>
          <p:nvPr/>
        </p:nvPicPr>
        <p:blipFill>
          <a:blip r:embed="rId3"/>
          <a:stretch>
            <a:fillRect/>
          </a:stretch>
        </p:blipFill>
        <p:spPr>
          <a:xfrm>
            <a:off x="6457464" y="1142477"/>
            <a:ext cx="5408930" cy="4752340"/>
          </a:xfrm>
          <a:prstGeom prst="rect">
            <a:avLst/>
          </a:prstGeom>
        </p:spPr>
      </p:pic>
    </p:spTree>
    <p:extLst>
      <p:ext uri="{BB962C8B-B14F-4D97-AF65-F5344CB8AC3E}">
        <p14:creationId xmlns:p14="http://schemas.microsoft.com/office/powerpoint/2010/main" val="2763936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6617A6D-EB52-4E23-91D5-F106598BF332}"/>
              </a:ext>
            </a:extLst>
          </p:cNvPr>
          <p:cNvSpPr/>
          <p:nvPr/>
        </p:nvSpPr>
        <p:spPr>
          <a:xfrm>
            <a:off x="204131" y="248654"/>
            <a:ext cx="11766959" cy="6494085"/>
          </a:xfrm>
          <a:prstGeom prst="rect">
            <a:avLst/>
          </a:prstGeom>
        </p:spPr>
        <p:txBody>
          <a:bodyPr wrap="square">
            <a:spAutoFit/>
          </a:bodyPr>
          <a:lstStyle/>
          <a:p>
            <a:pPr algn="just"/>
            <a:r>
              <a:rPr lang="pt-BR" sz="2400" b="1" dirty="0"/>
              <a:t>“O parque de refino no Brasil começou a ser desenvolvido a partir dos anos 1930. Na década de 1950, foi instituído o chamado </a:t>
            </a:r>
            <a:r>
              <a:rPr lang="pt-BR" sz="2400" b="1" dirty="0">
                <a:solidFill>
                  <a:srgbClr val="FF0000"/>
                </a:solidFill>
              </a:rPr>
              <a:t>monopólio do petróleo no Brasil </a:t>
            </a:r>
            <a:r>
              <a:rPr lang="pt-BR" sz="2400" b="1" dirty="0"/>
              <a:t>e, desde esse momento, foram realizados </a:t>
            </a:r>
            <a:r>
              <a:rPr lang="pt-BR" sz="2400" b="1" dirty="0">
                <a:solidFill>
                  <a:srgbClr val="FF0000"/>
                </a:solidFill>
              </a:rPr>
              <a:t>grandes investimentos, com objetivo de obter ganhos de escala e redução de custos de abastecimento de derivados</a:t>
            </a:r>
            <a:r>
              <a:rPr lang="pt-BR" sz="2400" b="1" dirty="0"/>
              <a:t>. Com isso, hoje, o país detém capacidade instalada para, virtualmente, suprir sua demanda interna. </a:t>
            </a:r>
            <a:r>
              <a:rPr lang="pt-BR" sz="2400" b="1" dirty="0">
                <a:solidFill>
                  <a:srgbClr val="FF0000"/>
                </a:solidFill>
              </a:rPr>
              <a:t>Grandes refinarias foram construídas para atender à demanda de regiões específicas do país</a:t>
            </a:r>
            <a:r>
              <a:rPr lang="pt-BR" sz="2400" b="1" dirty="0"/>
              <a:t>, atuando de forma complementar e </a:t>
            </a:r>
            <a:r>
              <a:rPr lang="pt-BR" sz="2400" b="1" dirty="0">
                <a:solidFill>
                  <a:srgbClr val="FF0000"/>
                </a:solidFill>
              </a:rPr>
              <a:t>não competindo entre si</a:t>
            </a:r>
            <a:r>
              <a:rPr lang="pt-BR" sz="2400" b="1" dirty="0"/>
              <a:t>. Isso acarretou a </a:t>
            </a:r>
            <a:r>
              <a:rPr lang="pt-BR" sz="2400" b="1" dirty="0">
                <a:solidFill>
                  <a:srgbClr val="FF0000"/>
                </a:solidFill>
              </a:rPr>
              <a:t>formação de monopólios regionais</a:t>
            </a:r>
            <a:r>
              <a:rPr lang="pt-BR" sz="2400" b="1" dirty="0"/>
              <a:t> por área de atuação.”</a:t>
            </a:r>
          </a:p>
          <a:p>
            <a:pPr algn="just"/>
            <a:endParaRPr lang="pt-BR" sz="2400" b="1" dirty="0"/>
          </a:p>
          <a:p>
            <a:pPr algn="just"/>
            <a:r>
              <a:rPr lang="pt-BR" sz="2000" dirty="0"/>
              <a:t>BNDES Set., Rio de Janeiro, v. 24, n. 48, p. 7-44, set. 2018</a:t>
            </a:r>
          </a:p>
          <a:p>
            <a:pPr algn="just"/>
            <a:endParaRPr lang="pt-BR" sz="2000" b="1" dirty="0"/>
          </a:p>
          <a:p>
            <a:pPr algn="just"/>
            <a:r>
              <a:rPr lang="pt-BR" sz="2000" dirty="0"/>
              <a:t>MERCADO DE REFINO DE PETRÓLEO NO BRASIL </a:t>
            </a:r>
          </a:p>
          <a:p>
            <a:pPr algn="just"/>
            <a:r>
              <a:rPr lang="pt-BR" sz="2000" dirty="0"/>
              <a:t>André </a:t>
            </a:r>
            <a:r>
              <a:rPr lang="pt-BR" sz="2000" dirty="0" err="1"/>
              <a:t>Pompeo</a:t>
            </a:r>
            <a:r>
              <a:rPr lang="pt-BR" sz="2000" dirty="0"/>
              <a:t> do Amaral Mendes </a:t>
            </a:r>
          </a:p>
          <a:p>
            <a:pPr algn="just"/>
            <a:r>
              <a:rPr lang="pt-BR" sz="2000" dirty="0"/>
              <a:t>Cássio Adriano Nunes Teixeira </a:t>
            </a:r>
          </a:p>
          <a:p>
            <a:pPr algn="just"/>
            <a:r>
              <a:rPr lang="pt-BR" sz="2000" dirty="0"/>
              <a:t>Marco Aurélio Ramalho Rocio </a:t>
            </a:r>
          </a:p>
          <a:p>
            <a:pPr algn="just"/>
            <a:r>
              <a:rPr lang="pt-BR" sz="2000" dirty="0"/>
              <a:t>Haroldo Fialho Prates*</a:t>
            </a:r>
          </a:p>
          <a:p>
            <a:pPr algn="just"/>
            <a:endParaRPr lang="pt-BR" sz="2000" dirty="0"/>
          </a:p>
          <a:p>
            <a:pPr algn="just"/>
            <a:r>
              <a:rPr lang="pt-BR" sz="2000" dirty="0"/>
              <a:t>* Respectivamente, gerente setorial, analista de sistemas, geólogo e chefe do Departamento de Gás, Petróleo e Navegação da Área de Energia do BNDES</a:t>
            </a:r>
            <a:endParaRPr lang="pt-BR" sz="2000" b="1" dirty="0"/>
          </a:p>
        </p:txBody>
      </p:sp>
    </p:spTree>
    <p:extLst>
      <p:ext uri="{BB962C8B-B14F-4D97-AF65-F5344CB8AC3E}">
        <p14:creationId xmlns:p14="http://schemas.microsoft.com/office/powerpoint/2010/main" val="17944298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39A8B32-9FDA-40A9-B143-E81E2F9178A5}"/>
              </a:ext>
            </a:extLst>
          </p:cNvPr>
          <p:cNvSpPr txBox="1"/>
          <p:nvPr/>
        </p:nvSpPr>
        <p:spPr>
          <a:xfrm>
            <a:off x="0" y="231081"/>
            <a:ext cx="11996257" cy="584775"/>
          </a:xfrm>
          <a:prstGeom prst="rect">
            <a:avLst/>
          </a:prstGeom>
          <a:noFill/>
        </p:spPr>
        <p:txBody>
          <a:bodyPr wrap="square" rtlCol="0">
            <a:spAutoFit/>
          </a:bodyPr>
          <a:lstStyle/>
          <a:p>
            <a:pPr algn="ctr"/>
            <a:r>
              <a:rPr lang="pt-BR" sz="3200" b="1" dirty="0"/>
              <a:t>Volatilidade do preço do petróleo </a:t>
            </a:r>
          </a:p>
        </p:txBody>
      </p:sp>
      <p:graphicFrame>
        <p:nvGraphicFramePr>
          <p:cNvPr id="5" name="Gráfico 4">
            <a:extLst>
              <a:ext uri="{FF2B5EF4-FFF2-40B4-BE49-F238E27FC236}">
                <a16:creationId xmlns:a16="http://schemas.microsoft.com/office/drawing/2014/main" id="{2D331F98-2461-43D9-9026-62CD3A10EB8A}"/>
              </a:ext>
            </a:extLst>
          </p:cNvPr>
          <p:cNvGraphicFramePr>
            <a:graphicFrameLocks/>
          </p:cNvGraphicFramePr>
          <p:nvPr/>
        </p:nvGraphicFramePr>
        <p:xfrm>
          <a:off x="5855516" y="2125010"/>
          <a:ext cx="6249929" cy="3386137"/>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m 5">
            <a:extLst>
              <a:ext uri="{FF2B5EF4-FFF2-40B4-BE49-F238E27FC236}">
                <a16:creationId xmlns:a16="http://schemas.microsoft.com/office/drawing/2014/main" id="{F518304A-F2F9-4D13-8840-C2DA2122E4F5}"/>
              </a:ext>
            </a:extLst>
          </p:cNvPr>
          <p:cNvPicPr>
            <a:picLocks noChangeAspect="1"/>
          </p:cNvPicPr>
          <p:nvPr/>
        </p:nvPicPr>
        <p:blipFill rotWithShape="1">
          <a:blip r:embed="rId3"/>
          <a:srcRect l="21055" t="26544" r="35321" b="19639"/>
          <a:stretch/>
        </p:blipFill>
        <p:spPr>
          <a:xfrm>
            <a:off x="86555" y="1466156"/>
            <a:ext cx="11909702" cy="3520361"/>
          </a:xfrm>
          <a:prstGeom prst="rect">
            <a:avLst/>
          </a:prstGeom>
        </p:spPr>
      </p:pic>
      <p:sp>
        <p:nvSpPr>
          <p:cNvPr id="8" name="Retângulo 7">
            <a:extLst>
              <a:ext uri="{FF2B5EF4-FFF2-40B4-BE49-F238E27FC236}">
                <a16:creationId xmlns:a16="http://schemas.microsoft.com/office/drawing/2014/main" id="{FA785B63-9CDA-49B0-9C5B-93BBC7CFCC81}"/>
              </a:ext>
            </a:extLst>
          </p:cNvPr>
          <p:cNvSpPr/>
          <p:nvPr/>
        </p:nvSpPr>
        <p:spPr>
          <a:xfrm>
            <a:off x="86555" y="5276039"/>
            <a:ext cx="11988676" cy="738664"/>
          </a:xfrm>
          <a:prstGeom prst="rect">
            <a:avLst/>
          </a:prstGeom>
        </p:spPr>
        <p:txBody>
          <a:bodyPr wrap="square">
            <a:spAutoFit/>
          </a:bodyPr>
          <a:lstStyle/>
          <a:p>
            <a:pPr algn="just"/>
            <a:r>
              <a:rPr lang="en-US" sz="1400" b="1" dirty="0">
                <a:solidFill>
                  <a:srgbClr val="444444"/>
                </a:solidFill>
                <a:latin typeface="Arial" panose="020B0604020202020204" pitchFamily="34" charset="0"/>
                <a:cs typeface="Arial" panose="020B0604020202020204" pitchFamily="34" charset="0"/>
              </a:rPr>
              <a:t>The price of oil shown is adjusted for inflation using the headline CPI and is shown by default on a logarithmic scale. The current month is updated on an hourly basis with today's latest value. The current price of WTI crude oil as of June 28, 2019 is $58.47per barrel.</a:t>
            </a:r>
          </a:p>
          <a:p>
            <a:r>
              <a:rPr lang="pt-BR" sz="1400" b="1" dirty="0">
                <a:solidFill>
                  <a:srgbClr val="444444"/>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Disponível em </a:t>
            </a:r>
            <a:r>
              <a:rPr lang="pt-BR" sz="1400" dirty="0">
                <a:hlinkClick r:id="rId4"/>
              </a:rPr>
              <a:t>https://www.macrotrends.net/1369/</a:t>
            </a:r>
            <a:r>
              <a:rPr lang="pt-BR" sz="1400" dirty="0" err="1">
                <a:hlinkClick r:id="rId4"/>
              </a:rPr>
              <a:t>crude-oil-price-history-chart</a:t>
            </a:r>
            <a:r>
              <a:rPr lang="pt-BR" sz="1400" dirty="0"/>
              <a:t>. </a:t>
            </a:r>
            <a:r>
              <a:rPr lang="pt-BR" sz="1400" b="1" dirty="0">
                <a:solidFill>
                  <a:srgbClr val="444444"/>
                </a:solidFill>
                <a:latin typeface="Arial" panose="020B0604020202020204" pitchFamily="34" charset="0"/>
                <a:cs typeface="Arial" panose="020B0604020202020204" pitchFamily="34" charset="0"/>
              </a:rPr>
              <a:t>Acesso em 30 de junho de 2019.</a:t>
            </a:r>
          </a:p>
        </p:txBody>
      </p:sp>
      <p:sp>
        <p:nvSpPr>
          <p:cNvPr id="4" name="Elipse 3">
            <a:extLst>
              <a:ext uri="{FF2B5EF4-FFF2-40B4-BE49-F238E27FC236}">
                <a16:creationId xmlns:a16="http://schemas.microsoft.com/office/drawing/2014/main" id="{8BF4689A-B208-4312-AEBE-625C1C8A6C1C}"/>
              </a:ext>
            </a:extLst>
          </p:cNvPr>
          <p:cNvSpPr/>
          <p:nvPr/>
        </p:nvSpPr>
        <p:spPr>
          <a:xfrm>
            <a:off x="5025006" y="1105378"/>
            <a:ext cx="6652469" cy="33407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329761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39A8B32-9FDA-40A9-B143-E81E2F9178A5}"/>
              </a:ext>
            </a:extLst>
          </p:cNvPr>
          <p:cNvSpPr txBox="1"/>
          <p:nvPr/>
        </p:nvSpPr>
        <p:spPr>
          <a:xfrm>
            <a:off x="0" y="231081"/>
            <a:ext cx="11996257" cy="584775"/>
          </a:xfrm>
          <a:prstGeom prst="rect">
            <a:avLst/>
          </a:prstGeom>
          <a:noFill/>
        </p:spPr>
        <p:txBody>
          <a:bodyPr wrap="square" rtlCol="0">
            <a:spAutoFit/>
          </a:bodyPr>
          <a:lstStyle/>
          <a:p>
            <a:pPr algn="ctr"/>
            <a:r>
              <a:rPr lang="pt-BR" sz="3200" b="1" dirty="0"/>
              <a:t>Taxa de câmbio Reais por Dólar dos Estados Unidos </a:t>
            </a:r>
          </a:p>
        </p:txBody>
      </p:sp>
      <p:pic>
        <p:nvPicPr>
          <p:cNvPr id="7" name="Imagem 6">
            <a:extLst>
              <a:ext uri="{FF2B5EF4-FFF2-40B4-BE49-F238E27FC236}">
                <a16:creationId xmlns:a16="http://schemas.microsoft.com/office/drawing/2014/main" id="{ECE01362-E65A-40FF-B81D-0BD3FFFE1A72}"/>
              </a:ext>
            </a:extLst>
          </p:cNvPr>
          <p:cNvPicPr>
            <a:picLocks noChangeAspect="1"/>
          </p:cNvPicPr>
          <p:nvPr/>
        </p:nvPicPr>
        <p:blipFill rotWithShape="1">
          <a:blip r:embed="rId2"/>
          <a:srcRect l="37014" t="19877" r="37639" b="50000"/>
          <a:stretch/>
        </p:blipFill>
        <p:spPr>
          <a:xfrm>
            <a:off x="0" y="741120"/>
            <a:ext cx="8041603" cy="5375759"/>
          </a:xfrm>
          <a:prstGeom prst="rect">
            <a:avLst/>
          </a:prstGeom>
        </p:spPr>
      </p:pic>
      <p:pic>
        <p:nvPicPr>
          <p:cNvPr id="4" name="Imagem 3">
            <a:extLst>
              <a:ext uri="{FF2B5EF4-FFF2-40B4-BE49-F238E27FC236}">
                <a16:creationId xmlns:a16="http://schemas.microsoft.com/office/drawing/2014/main" id="{B17519FB-6384-4622-B556-3D81BF72DA4C}"/>
              </a:ext>
            </a:extLst>
          </p:cNvPr>
          <p:cNvPicPr>
            <a:picLocks noChangeAspect="1"/>
          </p:cNvPicPr>
          <p:nvPr/>
        </p:nvPicPr>
        <p:blipFill rotWithShape="1">
          <a:blip r:embed="rId3"/>
          <a:srcRect l="21055" t="26544" r="35321" b="19639"/>
          <a:stretch/>
        </p:blipFill>
        <p:spPr>
          <a:xfrm>
            <a:off x="8161867" y="999067"/>
            <a:ext cx="3834390" cy="5003800"/>
          </a:xfrm>
          <a:prstGeom prst="rect">
            <a:avLst/>
          </a:prstGeom>
        </p:spPr>
      </p:pic>
      <p:sp>
        <p:nvSpPr>
          <p:cNvPr id="2" name="CaixaDeTexto 1">
            <a:extLst>
              <a:ext uri="{FF2B5EF4-FFF2-40B4-BE49-F238E27FC236}">
                <a16:creationId xmlns:a16="http://schemas.microsoft.com/office/drawing/2014/main" id="{89424326-F409-4820-B9D5-852698B61854}"/>
              </a:ext>
            </a:extLst>
          </p:cNvPr>
          <p:cNvSpPr txBox="1"/>
          <p:nvPr/>
        </p:nvSpPr>
        <p:spPr>
          <a:xfrm>
            <a:off x="389467" y="6282267"/>
            <a:ext cx="11606790" cy="369332"/>
          </a:xfrm>
          <a:prstGeom prst="rect">
            <a:avLst/>
          </a:prstGeom>
          <a:noFill/>
        </p:spPr>
        <p:txBody>
          <a:bodyPr wrap="square" rtlCol="0">
            <a:spAutoFit/>
          </a:bodyPr>
          <a:lstStyle/>
          <a:p>
            <a:r>
              <a:rPr lang="pt-BR" b="1" dirty="0"/>
              <a:t>Se o óleo diesel for tratado como uma simples commodity, novas greves dos caminhoneiros ocorrerão, com razão.</a:t>
            </a:r>
          </a:p>
        </p:txBody>
      </p:sp>
    </p:spTree>
    <p:extLst>
      <p:ext uri="{BB962C8B-B14F-4D97-AF65-F5344CB8AC3E}">
        <p14:creationId xmlns:p14="http://schemas.microsoft.com/office/powerpoint/2010/main" val="42166753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E574C3F9-4D8E-41D2-A604-83CAC1331EB0}"/>
              </a:ext>
            </a:extLst>
          </p:cNvPr>
          <p:cNvSpPr/>
          <p:nvPr/>
        </p:nvSpPr>
        <p:spPr>
          <a:xfrm>
            <a:off x="194733" y="749758"/>
            <a:ext cx="11692467" cy="5771324"/>
          </a:xfrm>
          <a:prstGeom prst="rect">
            <a:avLst/>
          </a:prstGeom>
        </p:spPr>
        <p:txBody>
          <a:bodyPr wrap="square">
            <a:spAutoFit/>
          </a:bodyPr>
          <a:lstStyle/>
          <a:p>
            <a:pPr marL="285750" indent="-285750" algn="just">
              <a:lnSpc>
                <a:spcPct val="150000"/>
              </a:lnSpc>
              <a:spcBef>
                <a:spcPts val="1200"/>
              </a:spcBef>
              <a:spcAft>
                <a:spcPts val="1200"/>
              </a:spcAft>
              <a:buFont typeface="Wingdings" panose="05000000000000000000" pitchFamily="2" charset="2"/>
              <a:buChar char="ü"/>
            </a:pPr>
            <a:r>
              <a:rPr lang="pt-BR"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Por se tratar de um monopólio estatal, cujos preços são fortemente dependente de questões geopolíticas e das taxas de câmbio, é fundamental a regulação e a implementação de uma política tributária para estabilizar os preços, atrair investimentos em refino e garantir a rentabilidade da importação, quando necessária.</a:t>
            </a:r>
          </a:p>
          <a:p>
            <a:pPr marL="285750" indent="-285750" algn="just">
              <a:lnSpc>
                <a:spcPct val="150000"/>
              </a:lnSpc>
              <a:spcBef>
                <a:spcPts val="1200"/>
              </a:spcBef>
              <a:spcAft>
                <a:spcPts val="1200"/>
              </a:spcAft>
              <a:buFont typeface="Wingdings" panose="05000000000000000000" pitchFamily="2" charset="2"/>
              <a:buChar char="ü"/>
            </a:pPr>
            <a:r>
              <a:rPr lang="pt-BR"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A incidência de imposto de exportação para se constituir um fundo para reduzir e estabilizar o preço dos derivados e para compensar subvenções à importação. A redução de PIS, </a:t>
            </a:r>
            <a:r>
              <a:rPr lang="pt-BR" sz="16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Cofins</a:t>
            </a:r>
            <a:r>
              <a:rPr lang="pt-BR"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 e Cide apenas para produtos importados é uma alternativa.</a:t>
            </a:r>
            <a:endParaRPr lang="pt-BR"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lnSpc>
                <a:spcPct val="150000"/>
              </a:lnSpc>
              <a:spcBef>
                <a:spcPts val="1200"/>
              </a:spcBef>
              <a:spcAft>
                <a:spcPts val="1200"/>
              </a:spcAft>
              <a:buFont typeface="Wingdings" panose="05000000000000000000" pitchFamily="2" charset="2"/>
              <a:buChar char="ü"/>
            </a:pPr>
            <a:r>
              <a:rPr lang="pt-BR"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Em 2018, por meio da Medida Provisória nº 838, foi criada uma subvenção econômica para permitir a redução do preço do óleo diesel em R$ 0,30 por litro, cuja fonte de recursos estimados, em R$ 9,5 bilhões, foi o Orçamento Geral da União. No entanto, não foi prevista uma fonte de recursos para essa subvenção, que acabou gerando cortes orçamentários não planejados. </a:t>
            </a:r>
            <a:endParaRPr lang="pt-BR"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lnSpc>
                <a:spcPct val="150000"/>
              </a:lnSpc>
              <a:spcBef>
                <a:spcPts val="1200"/>
              </a:spcBef>
              <a:spcAft>
                <a:spcPts val="1200"/>
              </a:spcAft>
              <a:buFont typeface="Wingdings" panose="05000000000000000000" pitchFamily="2" charset="2"/>
              <a:buChar char="ü"/>
            </a:pPr>
            <a:r>
              <a:rPr lang="pt-BR"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Com o fim dessa subvenção, em 31 de dezembro de 2018, com o aumento da cotação internacional e com a desvalorização do Real, os preços do óleo diesel voltaram a subir para valores até superiores ao da greve dos caminhoneiros de 2018.</a:t>
            </a:r>
            <a:endParaRPr lang="pt-BR"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aixaDeTexto 2">
            <a:extLst>
              <a:ext uri="{FF2B5EF4-FFF2-40B4-BE49-F238E27FC236}">
                <a16:creationId xmlns:a16="http://schemas.microsoft.com/office/drawing/2014/main" id="{9CBD9223-A7FF-4CD3-9C8B-FC31228618B4}"/>
              </a:ext>
            </a:extLst>
          </p:cNvPr>
          <p:cNvSpPr txBox="1"/>
          <p:nvPr/>
        </p:nvSpPr>
        <p:spPr>
          <a:xfrm>
            <a:off x="0" y="70208"/>
            <a:ext cx="11996257" cy="584775"/>
          </a:xfrm>
          <a:prstGeom prst="rect">
            <a:avLst/>
          </a:prstGeom>
          <a:noFill/>
        </p:spPr>
        <p:txBody>
          <a:bodyPr wrap="square" rtlCol="0">
            <a:spAutoFit/>
          </a:bodyPr>
          <a:lstStyle/>
          <a:p>
            <a:pPr algn="ctr"/>
            <a:r>
              <a:rPr lang="pt-BR" sz="3200" b="1" dirty="0"/>
              <a:t>Fundo de redução e estabilização de preços</a:t>
            </a:r>
          </a:p>
        </p:txBody>
      </p:sp>
    </p:spTree>
    <p:extLst>
      <p:ext uri="{BB962C8B-B14F-4D97-AF65-F5344CB8AC3E}">
        <p14:creationId xmlns:p14="http://schemas.microsoft.com/office/powerpoint/2010/main" val="31486511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377E5170-30F7-4466-92EA-A0DC840901F1}"/>
              </a:ext>
            </a:extLst>
          </p:cNvPr>
          <p:cNvSpPr/>
          <p:nvPr/>
        </p:nvSpPr>
        <p:spPr>
          <a:xfrm>
            <a:off x="306354" y="818140"/>
            <a:ext cx="11496956" cy="5916684"/>
          </a:xfrm>
          <a:prstGeom prst="rect">
            <a:avLst/>
          </a:prstGeom>
        </p:spPr>
        <p:txBody>
          <a:bodyPr wrap="square">
            <a:spAutoFit/>
          </a:bodyPr>
          <a:lstStyle/>
          <a:p>
            <a:pPr marL="285750" indent="-285750" algn="just">
              <a:lnSpc>
                <a:spcPct val="150000"/>
              </a:lnSpc>
              <a:spcBef>
                <a:spcPts val="1200"/>
              </a:spcBef>
              <a:spcAft>
                <a:spcPts val="1200"/>
              </a:spcAft>
              <a:buFont typeface="Wingdings" panose="05000000000000000000" pitchFamily="2" charset="2"/>
              <a:buChar char="ü"/>
            </a:pPr>
            <a:r>
              <a:rPr lang="pt-BR" sz="1900" b="1" dirty="0">
                <a:solidFill>
                  <a:srgbClr val="000000"/>
                </a:solidFill>
                <a:latin typeface="Arial" panose="020B0604020202020204" pitchFamily="34" charset="0"/>
                <a:ea typeface="Times New Roman" panose="02020603050405020304" pitchFamily="18" charset="0"/>
                <a:cs typeface="Arial" panose="020B0604020202020204" pitchFamily="34" charset="0"/>
              </a:rPr>
              <a:t>Para uma alíquota de imposto de exportação de 15% e com esses recursos destinados ao fundo de estabilização e equalização dos preços do óleo diesel, haveria uma fonte de recursos de R$ 17,2 bilhões; valor bem superior aos recursos de R$ 9,5 bilhões de que tratou a Medida Provisória nº 838/2018.</a:t>
            </a:r>
            <a:endParaRPr lang="pt-BR" sz="19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lnSpc>
                <a:spcPct val="150000"/>
              </a:lnSpc>
              <a:spcBef>
                <a:spcPts val="1200"/>
              </a:spcBef>
              <a:spcAft>
                <a:spcPts val="1200"/>
              </a:spcAft>
              <a:buFont typeface="Wingdings" panose="05000000000000000000" pitchFamily="2" charset="2"/>
              <a:buChar char="ü"/>
            </a:pPr>
            <a:r>
              <a:rPr lang="pt-BR" sz="1900" b="1" dirty="0">
                <a:solidFill>
                  <a:srgbClr val="000000"/>
                </a:solidFill>
                <a:latin typeface="Arial" panose="020B0604020202020204" pitchFamily="34" charset="0"/>
                <a:ea typeface="Times New Roman" panose="02020603050405020304" pitchFamily="18" charset="0"/>
                <a:cs typeface="Arial" panose="020B0604020202020204" pitchFamily="34" charset="0"/>
              </a:rPr>
              <a:t>A grande vantagem nesse caso é que não haveria impacto orçamentário, pois os recursos de R$ 17,2 bilhões viriam do setor petrolífero e voltariam para o setor petrolífero. Só que os recursos viriam dos exportadores de petróleo bruto e voltariam para os produtores e fornecedores de óleo diesel, com grandes benefícios para toda a sociedade brasileira, em razão da redução do valor do óleo diesel nos postos revendedores e a consequente redução no custo do frete.</a:t>
            </a:r>
          </a:p>
          <a:p>
            <a:pPr marL="285750" indent="-285750" algn="just">
              <a:lnSpc>
                <a:spcPct val="150000"/>
              </a:lnSpc>
              <a:spcBef>
                <a:spcPts val="1200"/>
              </a:spcBef>
              <a:spcAft>
                <a:spcPts val="1200"/>
              </a:spcAft>
              <a:buFont typeface="Wingdings" panose="05000000000000000000" pitchFamily="2" charset="2"/>
              <a:buChar char="ü"/>
            </a:pPr>
            <a:r>
              <a:rPr lang="pt-BR" sz="1900" b="1" dirty="0">
                <a:solidFill>
                  <a:srgbClr val="000000"/>
                </a:solidFill>
                <a:latin typeface="Arial" panose="020B0604020202020204" pitchFamily="34" charset="0"/>
                <a:ea typeface="Times New Roman" panose="02020603050405020304" pitchFamily="18" charset="0"/>
                <a:cs typeface="Arial" panose="020B0604020202020204" pitchFamily="34" charset="0"/>
              </a:rPr>
              <a:t>Haveria, ainda, justiça fiscal, pois as margens de lucro operacional bruto, especialmente no </a:t>
            </a:r>
            <a:r>
              <a:rPr lang="pt-BR" sz="19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Pré</a:t>
            </a:r>
            <a:r>
              <a:rPr lang="pt-BR" sz="1900" b="1" dirty="0">
                <a:solidFill>
                  <a:srgbClr val="000000"/>
                </a:solidFill>
                <a:latin typeface="Arial" panose="020B0604020202020204" pitchFamily="34" charset="0"/>
                <a:ea typeface="Times New Roman" panose="02020603050405020304" pitchFamily="18" charset="0"/>
                <a:cs typeface="Arial" panose="020B0604020202020204" pitchFamily="34" charset="0"/>
              </a:rPr>
              <a:t>-Sal para valores do barril do petróleo de US$ 70 por barril são elevadíssimas.</a:t>
            </a:r>
            <a:endParaRPr lang="pt-BR" sz="19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aixaDeTexto 2">
            <a:extLst>
              <a:ext uri="{FF2B5EF4-FFF2-40B4-BE49-F238E27FC236}">
                <a16:creationId xmlns:a16="http://schemas.microsoft.com/office/drawing/2014/main" id="{B5B2D9CB-FEA1-45EF-9058-29DAC6BCE33F}"/>
              </a:ext>
            </a:extLst>
          </p:cNvPr>
          <p:cNvSpPr txBox="1"/>
          <p:nvPr/>
        </p:nvSpPr>
        <p:spPr>
          <a:xfrm>
            <a:off x="0" y="96857"/>
            <a:ext cx="11996257" cy="584775"/>
          </a:xfrm>
          <a:prstGeom prst="rect">
            <a:avLst/>
          </a:prstGeom>
          <a:noFill/>
        </p:spPr>
        <p:txBody>
          <a:bodyPr wrap="square" rtlCol="0">
            <a:spAutoFit/>
          </a:bodyPr>
          <a:lstStyle/>
          <a:p>
            <a:pPr algn="ctr"/>
            <a:r>
              <a:rPr lang="pt-BR" sz="3200" b="1" dirty="0"/>
              <a:t>Fundo de redução e estabilização de preços</a:t>
            </a:r>
          </a:p>
        </p:txBody>
      </p:sp>
    </p:spTree>
    <p:extLst>
      <p:ext uri="{BB962C8B-B14F-4D97-AF65-F5344CB8AC3E}">
        <p14:creationId xmlns:p14="http://schemas.microsoft.com/office/powerpoint/2010/main" val="4221701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4A122EBF-BF8D-441C-BE0E-7A8BACD97B5E}"/>
              </a:ext>
            </a:extLst>
          </p:cNvPr>
          <p:cNvGraphicFramePr>
            <a:graphicFrameLocks/>
          </p:cNvGraphicFramePr>
          <p:nvPr/>
        </p:nvGraphicFramePr>
        <p:xfrm>
          <a:off x="1803633" y="645952"/>
          <a:ext cx="8447714" cy="5176007"/>
        </p:xfrm>
        <a:graphic>
          <a:graphicData uri="http://schemas.openxmlformats.org/drawingml/2006/chart">
            <c:chart xmlns:c="http://schemas.openxmlformats.org/drawingml/2006/chart" xmlns:r="http://schemas.openxmlformats.org/officeDocument/2006/relationships" r:id="rId2"/>
          </a:graphicData>
        </a:graphic>
      </p:graphicFrame>
      <p:sp>
        <p:nvSpPr>
          <p:cNvPr id="2" name="CaixaDeTexto 1">
            <a:extLst>
              <a:ext uri="{FF2B5EF4-FFF2-40B4-BE49-F238E27FC236}">
                <a16:creationId xmlns:a16="http://schemas.microsoft.com/office/drawing/2014/main" id="{36E737E3-A56D-4658-8AAC-21D5605257EB}"/>
              </a:ext>
            </a:extLst>
          </p:cNvPr>
          <p:cNvSpPr txBox="1"/>
          <p:nvPr/>
        </p:nvSpPr>
        <p:spPr>
          <a:xfrm>
            <a:off x="5494789" y="5548609"/>
            <a:ext cx="1400961" cy="369332"/>
          </a:xfrm>
          <a:prstGeom prst="rect">
            <a:avLst/>
          </a:prstGeom>
          <a:noFill/>
        </p:spPr>
        <p:txBody>
          <a:bodyPr wrap="square" rtlCol="0">
            <a:spAutoFit/>
          </a:bodyPr>
          <a:lstStyle/>
          <a:p>
            <a:r>
              <a:rPr lang="pt-BR" b="1" dirty="0">
                <a:solidFill>
                  <a:srgbClr val="FF0000"/>
                </a:solidFill>
              </a:rPr>
              <a:t>Média: 39%</a:t>
            </a:r>
          </a:p>
        </p:txBody>
      </p:sp>
      <p:graphicFrame>
        <p:nvGraphicFramePr>
          <p:cNvPr id="4" name="Gráfico 3">
            <a:extLst>
              <a:ext uri="{FF2B5EF4-FFF2-40B4-BE49-F238E27FC236}">
                <a16:creationId xmlns:a16="http://schemas.microsoft.com/office/drawing/2014/main" id="{4A122EBF-BF8D-441C-BE0E-7A8BACD97B5E}"/>
              </a:ext>
            </a:extLst>
          </p:cNvPr>
          <p:cNvGraphicFramePr>
            <a:graphicFrameLocks/>
          </p:cNvGraphicFramePr>
          <p:nvPr>
            <p:extLst>
              <p:ext uri="{D42A27DB-BD31-4B8C-83A1-F6EECF244321}">
                <p14:modId xmlns:p14="http://schemas.microsoft.com/office/powerpoint/2010/main" val="3695477543"/>
              </p:ext>
            </p:extLst>
          </p:nvPr>
        </p:nvGraphicFramePr>
        <p:xfrm>
          <a:off x="1940653" y="746621"/>
          <a:ext cx="7923795" cy="4514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08850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9E41B0F8-24E8-4FCD-9FA1-A9883709262D}"/>
              </a:ext>
            </a:extLst>
          </p:cNvPr>
          <p:cNvSpPr/>
          <p:nvPr/>
        </p:nvSpPr>
        <p:spPr>
          <a:xfrm>
            <a:off x="240406" y="891949"/>
            <a:ext cx="11599333" cy="5785879"/>
          </a:xfrm>
          <a:prstGeom prst="rect">
            <a:avLst/>
          </a:prstGeom>
        </p:spPr>
        <p:txBody>
          <a:bodyPr wrap="square">
            <a:spAutoFit/>
          </a:bodyPr>
          <a:lstStyle/>
          <a:p>
            <a:pPr marL="285750" indent="-285750" algn="just">
              <a:lnSpc>
                <a:spcPct val="150000"/>
              </a:lnSpc>
              <a:spcBef>
                <a:spcPts val="1200"/>
              </a:spcBef>
              <a:spcAft>
                <a:spcPts val="1200"/>
              </a:spcAft>
              <a:buFont typeface="Wingdings" panose="05000000000000000000" pitchFamily="2" charset="2"/>
              <a:buChar char="ü"/>
            </a:pPr>
            <a:r>
              <a:rPr lang="pt-BR" sz="1900" b="1" dirty="0">
                <a:solidFill>
                  <a:srgbClr val="000000"/>
                </a:solidFill>
                <a:latin typeface="Arial" panose="020B0604020202020204" pitchFamily="34" charset="0"/>
                <a:ea typeface="Times New Roman" panose="02020603050405020304" pitchFamily="18" charset="0"/>
                <a:cs typeface="Arial" panose="020B0604020202020204" pitchFamily="34" charset="0"/>
              </a:rPr>
              <a:t>No caso de valores do petróleo abaixo de US$ 70 por barril, as alíquotas do imposto de exportação seriam reduzidas para 10% e 5%, chegando a 0% para valores abaixo de US$ 50 por barril.</a:t>
            </a:r>
            <a:endParaRPr lang="pt-BR" sz="19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lnSpc>
                <a:spcPct val="150000"/>
              </a:lnSpc>
              <a:spcBef>
                <a:spcPts val="1200"/>
              </a:spcBef>
              <a:spcAft>
                <a:spcPts val="1200"/>
              </a:spcAft>
              <a:buFont typeface="Wingdings" panose="05000000000000000000" pitchFamily="2" charset="2"/>
              <a:buChar char="ü"/>
            </a:pPr>
            <a:r>
              <a:rPr lang="pt-BR" sz="1900" b="1" dirty="0">
                <a:solidFill>
                  <a:srgbClr val="000000"/>
                </a:solidFill>
                <a:latin typeface="Arial" panose="020B0604020202020204" pitchFamily="34" charset="0"/>
                <a:ea typeface="Times New Roman" panose="02020603050405020304" pitchFamily="18" charset="0"/>
                <a:cs typeface="Arial" panose="020B0604020202020204" pitchFamily="34" charset="0"/>
              </a:rPr>
              <a:t>Desse modo, apenas receitas de exportação de petróleo bruto extraordinariamente altas seriam tributadas com a finalidade de reduzir o preço do óleo diesel em todo o Brasil.</a:t>
            </a:r>
          </a:p>
          <a:p>
            <a:pPr marL="285750" indent="-285750" algn="just">
              <a:lnSpc>
                <a:spcPct val="150000"/>
              </a:lnSpc>
              <a:spcBef>
                <a:spcPts val="1200"/>
              </a:spcBef>
              <a:spcAft>
                <a:spcPts val="1200"/>
              </a:spcAft>
              <a:buFont typeface="Wingdings" panose="05000000000000000000" pitchFamily="2" charset="2"/>
              <a:buChar char="ü"/>
            </a:pPr>
            <a:r>
              <a:rPr lang="pt-BR" sz="1900" b="1" dirty="0">
                <a:solidFill>
                  <a:srgbClr val="000000"/>
                </a:solidFill>
                <a:latin typeface="Arial" panose="020B0604020202020204" pitchFamily="34" charset="0"/>
                <a:ea typeface="Times New Roman" panose="02020603050405020304" pitchFamily="18" charset="0"/>
                <a:cs typeface="Arial" panose="020B0604020202020204" pitchFamily="34" charset="0"/>
              </a:rPr>
              <a:t>Sem um fundo de redução e estabilização de preços, é muito provável nova greve, quando o petróleo ficar acima dos US$ 70 por barril e ainda sujeito a variações da taxa de câmbio.</a:t>
            </a:r>
            <a:endParaRPr lang="pt-BR" sz="19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lnSpc>
                <a:spcPct val="150000"/>
              </a:lnSpc>
              <a:spcBef>
                <a:spcPts val="1200"/>
              </a:spcBef>
              <a:spcAft>
                <a:spcPts val="1200"/>
              </a:spcAft>
              <a:buFont typeface="Wingdings" panose="05000000000000000000" pitchFamily="2" charset="2"/>
              <a:buChar char="ü"/>
            </a:pPr>
            <a:r>
              <a:rPr lang="pt-BR" sz="1900" b="1" dirty="0">
                <a:solidFill>
                  <a:srgbClr val="000000"/>
                </a:solidFill>
                <a:latin typeface="Arial" panose="020B0604020202020204" pitchFamily="34" charset="0"/>
                <a:ea typeface="Times New Roman" panose="02020603050405020304" pitchFamily="18" charset="0"/>
                <a:cs typeface="Arial" panose="020B0604020202020204" pitchFamily="34" charset="0"/>
              </a:rPr>
              <a:t>O imposto de exportação é especialmente importante no Brasil, onde as empresas petrolíferas apresentam baixíssimos pagamentos de Imposto de Renda sobre a Pessoa Jurídica – IRPJ e de Contribuição Social sobre o Lucro Líquido – CSLL. Essas baixas arrecadações foram consolidadas e agravadas com a promulgação da Lei nº 13.586/2017.</a:t>
            </a:r>
            <a:endParaRPr lang="pt-BR" sz="19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aixaDeTexto 2">
            <a:extLst>
              <a:ext uri="{FF2B5EF4-FFF2-40B4-BE49-F238E27FC236}">
                <a16:creationId xmlns:a16="http://schemas.microsoft.com/office/drawing/2014/main" id="{622ED6FC-329F-41FB-B602-727B652FFFBD}"/>
              </a:ext>
            </a:extLst>
          </p:cNvPr>
          <p:cNvSpPr txBox="1"/>
          <p:nvPr/>
        </p:nvSpPr>
        <p:spPr>
          <a:xfrm>
            <a:off x="25167" y="54912"/>
            <a:ext cx="12122092" cy="584775"/>
          </a:xfrm>
          <a:prstGeom prst="rect">
            <a:avLst/>
          </a:prstGeom>
          <a:noFill/>
        </p:spPr>
        <p:txBody>
          <a:bodyPr wrap="square" rtlCol="0">
            <a:spAutoFit/>
          </a:bodyPr>
          <a:lstStyle/>
          <a:p>
            <a:pPr algn="ctr"/>
            <a:r>
              <a:rPr lang="pt-BR" sz="3200" b="1" dirty="0"/>
              <a:t>Fundo de redução e estabilização de preços</a:t>
            </a:r>
          </a:p>
        </p:txBody>
      </p:sp>
    </p:spTree>
    <p:extLst>
      <p:ext uri="{BB962C8B-B14F-4D97-AF65-F5344CB8AC3E}">
        <p14:creationId xmlns:p14="http://schemas.microsoft.com/office/powerpoint/2010/main" val="40257076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4AA4AAD-C7EC-49D2-A34A-86BEA696E250}"/>
              </a:ext>
            </a:extLst>
          </p:cNvPr>
          <p:cNvSpPr/>
          <p:nvPr/>
        </p:nvSpPr>
        <p:spPr>
          <a:xfrm>
            <a:off x="101166" y="807452"/>
            <a:ext cx="11785097" cy="5447645"/>
          </a:xfrm>
          <a:prstGeom prst="rect">
            <a:avLst/>
          </a:prstGeom>
        </p:spPr>
        <p:txBody>
          <a:bodyPr wrap="square">
            <a:spAutoFit/>
          </a:bodyPr>
          <a:lstStyle/>
          <a:p>
            <a:pPr marL="457200" indent="-457200" algn="just">
              <a:spcAft>
                <a:spcPts val="1800"/>
              </a:spcAft>
              <a:buFont typeface="Wingdings" panose="05000000000000000000" pitchFamily="2" charset="2"/>
              <a:buChar char="ü"/>
            </a:pPr>
            <a:r>
              <a:rPr lang="pt-BR" sz="2400" b="1" dirty="0"/>
              <a:t>O Brasil conta com uma extraordinária capacidade de produção e refino de petróleo.</a:t>
            </a:r>
          </a:p>
          <a:p>
            <a:pPr marL="457200" indent="-457200" algn="just">
              <a:spcAft>
                <a:spcPts val="1800"/>
              </a:spcAft>
              <a:buFont typeface="Wingdings" panose="05000000000000000000" pitchFamily="2" charset="2"/>
              <a:buChar char="ü"/>
            </a:pPr>
            <a:r>
              <a:rPr lang="pt-BR" sz="2400" b="1" dirty="0"/>
              <a:t>Em 2018, com um valor do Brent a US$ 71,04, o custo do petróleo equivalente produzido pela Petrobrás foi de US$ 34,696 e o custo médio de refino apenas US$ 2,51 por barril, pois os ativos já estão praticamente amortizados.</a:t>
            </a:r>
          </a:p>
          <a:p>
            <a:pPr marL="457200" indent="-457200" algn="just">
              <a:spcAft>
                <a:spcPts val="1800"/>
              </a:spcAft>
              <a:buFont typeface="Wingdings" panose="05000000000000000000" pitchFamily="2" charset="2"/>
              <a:buChar char="ü"/>
            </a:pPr>
            <a:r>
              <a:rPr lang="pt-BR" sz="2400" b="1" dirty="0"/>
              <a:t>Dessa forma, computando-se outras despesas, a Petrobrás tem um custo médio dos derivados de apenas R$ 1,337 por litro.</a:t>
            </a:r>
          </a:p>
          <a:p>
            <a:pPr marL="457200" indent="-457200" algn="just">
              <a:spcAft>
                <a:spcPts val="1800"/>
              </a:spcAft>
              <a:buFont typeface="Wingdings" panose="05000000000000000000" pitchFamily="2" charset="2"/>
              <a:buChar char="ü"/>
            </a:pPr>
            <a:r>
              <a:rPr lang="pt-BR" sz="2400" b="1" dirty="0"/>
              <a:t>Para os compradores das refinarias, estimou-se um custo médio dos derivados de R$ 2,001 por litro, um aumento de 66,8%, por causa do custo da matéria-prima e da necessidade da recuperação do capital investido estimado em US$ 20 bilhões.</a:t>
            </a:r>
          </a:p>
          <a:p>
            <a:pPr marL="457200" indent="-457200" algn="just">
              <a:spcAft>
                <a:spcPts val="1800"/>
              </a:spcAft>
              <a:buFont typeface="Wingdings" panose="05000000000000000000" pitchFamily="2" charset="2"/>
              <a:buChar char="ü"/>
            </a:pPr>
            <a:r>
              <a:rPr lang="pt-BR" sz="2400" b="1" dirty="0"/>
              <a:t>Dessa forma, mesmo sem lucro, os compradores não poderiam praticar os preços da Costa do Golfo dos Estados Unidos. A Petrobrás poderia praticar preços até abaixo dos Estados Unidos, desde que haja uma adequada política tributária.</a:t>
            </a:r>
          </a:p>
        </p:txBody>
      </p:sp>
      <p:sp>
        <p:nvSpPr>
          <p:cNvPr id="3" name="CaixaDeTexto 2">
            <a:extLst>
              <a:ext uri="{FF2B5EF4-FFF2-40B4-BE49-F238E27FC236}">
                <a16:creationId xmlns:a16="http://schemas.microsoft.com/office/drawing/2014/main" id="{B39A8B32-9FDA-40A9-B143-E81E2F9178A5}"/>
              </a:ext>
            </a:extLst>
          </p:cNvPr>
          <p:cNvSpPr txBox="1"/>
          <p:nvPr/>
        </p:nvSpPr>
        <p:spPr>
          <a:xfrm>
            <a:off x="101166" y="191236"/>
            <a:ext cx="11996257" cy="584775"/>
          </a:xfrm>
          <a:prstGeom prst="rect">
            <a:avLst/>
          </a:prstGeom>
          <a:noFill/>
        </p:spPr>
        <p:txBody>
          <a:bodyPr wrap="square" rtlCol="0">
            <a:spAutoFit/>
          </a:bodyPr>
          <a:lstStyle/>
          <a:p>
            <a:pPr algn="ctr"/>
            <a:r>
              <a:rPr lang="pt-BR" sz="3200" b="1" dirty="0"/>
              <a:t>Conclusões</a:t>
            </a:r>
          </a:p>
        </p:txBody>
      </p:sp>
    </p:spTree>
    <p:extLst>
      <p:ext uri="{BB962C8B-B14F-4D97-AF65-F5344CB8AC3E}">
        <p14:creationId xmlns:p14="http://schemas.microsoft.com/office/powerpoint/2010/main" val="34615000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4AA4AAD-C7EC-49D2-A34A-86BEA696E250}"/>
              </a:ext>
            </a:extLst>
          </p:cNvPr>
          <p:cNvSpPr/>
          <p:nvPr/>
        </p:nvSpPr>
        <p:spPr>
          <a:xfrm>
            <a:off x="101166" y="614505"/>
            <a:ext cx="11785097" cy="6217087"/>
          </a:xfrm>
          <a:prstGeom prst="rect">
            <a:avLst/>
          </a:prstGeom>
        </p:spPr>
        <p:txBody>
          <a:bodyPr wrap="square">
            <a:spAutoFit/>
          </a:bodyPr>
          <a:lstStyle/>
          <a:p>
            <a:pPr marL="457200" indent="-457200" algn="just">
              <a:spcAft>
                <a:spcPts val="1800"/>
              </a:spcAft>
              <a:buFont typeface="Wingdings" panose="05000000000000000000" pitchFamily="2" charset="2"/>
              <a:buChar char="ü"/>
            </a:pPr>
            <a:r>
              <a:rPr lang="pt-BR" sz="2200" b="1" dirty="0"/>
              <a:t>Não faz o menor sentido a Petrobrás praticar o preço de paridade de importação e obrigar que o brasileiro pague um preço de importação para um produto que não é importado, mas refinado no Brasil a partir da produção interna pela própria estatal.</a:t>
            </a:r>
          </a:p>
          <a:p>
            <a:pPr marL="457200" indent="-457200" algn="just">
              <a:spcAft>
                <a:spcPts val="1800"/>
              </a:spcAft>
              <a:buFont typeface="Wingdings" panose="05000000000000000000" pitchFamily="2" charset="2"/>
              <a:buChar char="ü"/>
            </a:pPr>
            <a:r>
              <a:rPr lang="pt-BR" sz="2200" b="1" dirty="0"/>
              <a:t>Como monopólio da União e serviço de utilidade pública, os preços dos derivados devem ser regulados no Brasil.</a:t>
            </a:r>
          </a:p>
          <a:p>
            <a:pPr marL="457200" indent="-457200" algn="just">
              <a:spcAft>
                <a:spcPts val="1800"/>
              </a:spcAft>
              <a:buFont typeface="Wingdings" panose="05000000000000000000" pitchFamily="2" charset="2"/>
              <a:buChar char="ü"/>
            </a:pPr>
            <a:r>
              <a:rPr lang="pt-BR" sz="2200" b="1" dirty="0"/>
              <a:t>Se esses produtos forem tratados como </a:t>
            </a:r>
            <a:r>
              <a:rPr lang="pt-BR" sz="2200" b="1" i="1" dirty="0"/>
              <a:t>commodities</a:t>
            </a:r>
            <a:r>
              <a:rPr lang="pt-BR" sz="2200" b="1" dirty="0"/>
              <a:t>, novas e justas greves dos caminhoneiros, por exemplo, devem ocorrer.</a:t>
            </a:r>
          </a:p>
          <a:p>
            <a:pPr marL="457200" indent="-457200" algn="just">
              <a:spcAft>
                <a:spcPts val="1800"/>
              </a:spcAft>
              <a:buFont typeface="Wingdings" panose="05000000000000000000" pitchFamily="2" charset="2"/>
              <a:buChar char="ü"/>
            </a:pPr>
            <a:r>
              <a:rPr lang="pt-BR" sz="2200" b="1" dirty="0"/>
              <a:t>O Brasil precisa de uma política tributária que viabilize a rentável importação de derivados, quando necessária.</a:t>
            </a:r>
          </a:p>
          <a:p>
            <a:pPr marL="457200" indent="-457200" algn="just">
              <a:spcAft>
                <a:spcPts val="1800"/>
              </a:spcAft>
              <a:buFont typeface="Wingdings" panose="05000000000000000000" pitchFamily="2" charset="2"/>
              <a:buChar char="ü"/>
            </a:pPr>
            <a:r>
              <a:rPr lang="pt-BR" sz="2200" b="1" dirty="0"/>
              <a:t>Essa política deve garantir investimentos em refino, além de permitir a redução e a estabilização de preços.</a:t>
            </a:r>
          </a:p>
          <a:p>
            <a:pPr marL="457200" indent="-457200" algn="just">
              <a:spcAft>
                <a:spcPts val="1800"/>
              </a:spcAft>
              <a:buFont typeface="Wingdings" panose="05000000000000000000" pitchFamily="2" charset="2"/>
              <a:buChar char="ü"/>
            </a:pPr>
            <a:r>
              <a:rPr lang="pt-BR" sz="2200" b="1" dirty="0"/>
              <a:t>Propõe-se a criação de fundo de redução e estabilização de preços.</a:t>
            </a:r>
          </a:p>
          <a:p>
            <a:pPr marL="457200" indent="-457200" algn="just">
              <a:spcAft>
                <a:spcPts val="1800"/>
              </a:spcAft>
              <a:buFont typeface="Wingdings" panose="05000000000000000000" pitchFamily="2" charset="2"/>
              <a:buChar char="ü"/>
            </a:pPr>
            <a:r>
              <a:rPr lang="pt-BR" sz="2200" b="1" dirty="0"/>
              <a:t>A fonte de recursos para esse fundo seria o Imposto de Exportação de petróleo bruto, apenas no caso de elevadas cotações do barril.</a:t>
            </a:r>
          </a:p>
        </p:txBody>
      </p:sp>
      <p:sp>
        <p:nvSpPr>
          <p:cNvPr id="3" name="CaixaDeTexto 2">
            <a:extLst>
              <a:ext uri="{FF2B5EF4-FFF2-40B4-BE49-F238E27FC236}">
                <a16:creationId xmlns:a16="http://schemas.microsoft.com/office/drawing/2014/main" id="{B39A8B32-9FDA-40A9-B143-E81E2F9178A5}"/>
              </a:ext>
            </a:extLst>
          </p:cNvPr>
          <p:cNvSpPr txBox="1"/>
          <p:nvPr/>
        </p:nvSpPr>
        <p:spPr>
          <a:xfrm>
            <a:off x="101166" y="56388"/>
            <a:ext cx="11996257" cy="584775"/>
          </a:xfrm>
          <a:prstGeom prst="rect">
            <a:avLst/>
          </a:prstGeom>
          <a:noFill/>
        </p:spPr>
        <p:txBody>
          <a:bodyPr wrap="square" rtlCol="0">
            <a:spAutoFit/>
          </a:bodyPr>
          <a:lstStyle/>
          <a:p>
            <a:pPr algn="ctr"/>
            <a:r>
              <a:rPr lang="pt-BR" sz="3200" b="1" dirty="0"/>
              <a:t>Conclusões</a:t>
            </a:r>
          </a:p>
        </p:txBody>
      </p:sp>
    </p:spTree>
    <p:extLst>
      <p:ext uri="{BB962C8B-B14F-4D97-AF65-F5344CB8AC3E}">
        <p14:creationId xmlns:p14="http://schemas.microsoft.com/office/powerpoint/2010/main" val="16034177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4AA4AAD-C7EC-49D2-A34A-86BEA696E250}"/>
              </a:ext>
            </a:extLst>
          </p:cNvPr>
          <p:cNvSpPr/>
          <p:nvPr/>
        </p:nvSpPr>
        <p:spPr>
          <a:xfrm>
            <a:off x="203451" y="1132532"/>
            <a:ext cx="11785097" cy="5216813"/>
          </a:xfrm>
          <a:prstGeom prst="rect">
            <a:avLst/>
          </a:prstGeom>
        </p:spPr>
        <p:txBody>
          <a:bodyPr wrap="square">
            <a:spAutoFit/>
          </a:bodyPr>
          <a:lstStyle/>
          <a:p>
            <a:pPr marL="342900" indent="-342900" algn="just">
              <a:spcAft>
                <a:spcPts val="1800"/>
              </a:spcAft>
              <a:buFont typeface="Wingdings" panose="05000000000000000000" pitchFamily="2" charset="2"/>
              <a:buChar char="ü"/>
            </a:pPr>
            <a:r>
              <a:rPr lang="pt-BR" sz="2400" b="1" dirty="0"/>
              <a:t>Os Estados Unidos contam 135 refinarias. Apenas no Estado do Texas, de onde vem a maior parcela do óleo diesel importado, estão instaladas 29 refinarias. O parque de refino brasileiro conta com apenas 13 refinarias da Petrobrás, que respondem por 98,2% da capacidade total do País. </a:t>
            </a:r>
          </a:p>
          <a:p>
            <a:pPr marL="342900" indent="-342900" algn="just">
              <a:spcAft>
                <a:spcPts val="1800"/>
              </a:spcAft>
              <a:buFont typeface="Wingdings" panose="05000000000000000000" pitchFamily="2" charset="2"/>
              <a:buChar char="ü"/>
            </a:pPr>
            <a:r>
              <a:rPr lang="pt-BR" sz="2400" b="1" dirty="0"/>
              <a:t>Segundo o BNDES:</a:t>
            </a:r>
          </a:p>
          <a:p>
            <a:pPr marL="457200" indent="-457200" algn="just">
              <a:spcAft>
                <a:spcPts val="1800"/>
              </a:spcAft>
              <a:buFont typeface="Arial" panose="020B0604020202020204" pitchFamily="34" charset="0"/>
              <a:buChar char="•"/>
            </a:pPr>
            <a:r>
              <a:rPr lang="pt-BR" sz="2400" b="1" dirty="0"/>
              <a:t>As refinarias da Petrobrás foram construídas com grande escala de produção, para minimizar o custo de abastecimento e para assistir regiões específicas do território nacional, complementando-se entre si na produção de derivados necessários ao atendimento de cada região. </a:t>
            </a:r>
          </a:p>
          <a:p>
            <a:pPr marL="457200" indent="-457200" algn="just">
              <a:spcAft>
                <a:spcPts val="1800"/>
              </a:spcAft>
              <a:buFont typeface="Arial" panose="020B0604020202020204" pitchFamily="34" charset="0"/>
              <a:buChar char="•"/>
            </a:pPr>
            <a:r>
              <a:rPr lang="pt-BR" sz="2400" b="1" dirty="0"/>
              <a:t>Nessa lógica, algumas refinarias, ou um conjunto delas atuando complementarmente, configuram uma situação de monopólios regionais para o fornecimento de seus produtos aos mercados a que atendem.</a:t>
            </a:r>
          </a:p>
        </p:txBody>
      </p:sp>
      <p:sp>
        <p:nvSpPr>
          <p:cNvPr id="3" name="CaixaDeTexto 2">
            <a:extLst>
              <a:ext uri="{FF2B5EF4-FFF2-40B4-BE49-F238E27FC236}">
                <a16:creationId xmlns:a16="http://schemas.microsoft.com/office/drawing/2014/main" id="{B39A8B32-9FDA-40A9-B143-E81E2F9178A5}"/>
              </a:ext>
            </a:extLst>
          </p:cNvPr>
          <p:cNvSpPr txBox="1"/>
          <p:nvPr/>
        </p:nvSpPr>
        <p:spPr>
          <a:xfrm>
            <a:off x="101166" y="157368"/>
            <a:ext cx="11996257" cy="584775"/>
          </a:xfrm>
          <a:prstGeom prst="rect">
            <a:avLst/>
          </a:prstGeom>
          <a:noFill/>
        </p:spPr>
        <p:txBody>
          <a:bodyPr wrap="square" rtlCol="0">
            <a:spAutoFit/>
          </a:bodyPr>
          <a:lstStyle/>
          <a:p>
            <a:pPr algn="ctr"/>
            <a:r>
              <a:rPr lang="pt-BR" sz="3200" b="1" dirty="0"/>
              <a:t>Conclusões</a:t>
            </a:r>
          </a:p>
        </p:txBody>
      </p:sp>
    </p:spTree>
    <p:extLst>
      <p:ext uri="{BB962C8B-B14F-4D97-AF65-F5344CB8AC3E}">
        <p14:creationId xmlns:p14="http://schemas.microsoft.com/office/powerpoint/2010/main" val="26244617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4AA4AAD-C7EC-49D2-A34A-86BEA696E250}"/>
              </a:ext>
            </a:extLst>
          </p:cNvPr>
          <p:cNvSpPr/>
          <p:nvPr/>
        </p:nvSpPr>
        <p:spPr>
          <a:xfrm>
            <a:off x="203451" y="1132532"/>
            <a:ext cx="11785097" cy="5216813"/>
          </a:xfrm>
          <a:prstGeom prst="rect">
            <a:avLst/>
          </a:prstGeom>
        </p:spPr>
        <p:txBody>
          <a:bodyPr wrap="square">
            <a:spAutoFit/>
          </a:bodyPr>
          <a:lstStyle/>
          <a:p>
            <a:pPr marL="457200" indent="-457200" algn="just">
              <a:spcAft>
                <a:spcPts val="1800"/>
              </a:spcAft>
              <a:buFont typeface="Wingdings" panose="05000000000000000000" pitchFamily="2" charset="2"/>
              <a:buChar char="ü"/>
            </a:pPr>
            <a:r>
              <a:rPr lang="pt-BR" sz="2400" b="1" dirty="0"/>
              <a:t>Assim como no caso da TAG, a privatização dos 8 conjuntos de refinarias, dutos e terminais vão representar uma gigantesca elevação dos custos de produção dos derivados, que deverão se maiores que os preços no mercado concorrencial da Costa do Golfo dos Estados Unidos.</a:t>
            </a:r>
          </a:p>
          <a:p>
            <a:pPr marL="457200" indent="-457200" algn="just">
              <a:spcAft>
                <a:spcPts val="1800"/>
              </a:spcAft>
              <a:buFont typeface="Wingdings" panose="05000000000000000000" pitchFamily="2" charset="2"/>
              <a:buChar char="ü"/>
            </a:pPr>
            <a:r>
              <a:rPr lang="pt-BR" sz="2400" b="1" dirty="0"/>
              <a:t>O acordo entre o CADE e a Petrobrás representa, na melhor das hipóteses, a consolidação da política de preços de paridade de importação, a verdadeira PPI, que, em nada, atende aos mais legítimos interesses da sociedade brasileira.</a:t>
            </a:r>
          </a:p>
          <a:p>
            <a:pPr marL="457200" indent="-457200" algn="just">
              <a:spcAft>
                <a:spcPts val="1800"/>
              </a:spcAft>
              <a:buFont typeface="Wingdings" panose="05000000000000000000" pitchFamily="2" charset="2"/>
              <a:buChar char="ü"/>
            </a:pPr>
            <a:r>
              <a:rPr lang="pt-BR" sz="2400" b="1" dirty="0"/>
              <a:t>Registre-se, por fim, que, segundo o Presidente da Petrobrás, se as refinarias forem privatizadas, a estatal deixará de ser o endereço onde as pessoas batem na porta para reclamar de preço da gasolina e do diesel. </a:t>
            </a:r>
          </a:p>
          <a:p>
            <a:pPr marL="457200" indent="-457200" algn="just">
              <a:spcAft>
                <a:spcPts val="1800"/>
              </a:spcAft>
              <a:buFont typeface="Wingdings" panose="05000000000000000000" pitchFamily="2" charset="2"/>
              <a:buChar char="ü"/>
            </a:pPr>
            <a:r>
              <a:rPr lang="pt-BR" sz="2400" b="1" dirty="0"/>
              <a:t>Essa situação não interessa aos brasileiros; talvez interesse apenas aos representantes do setor privado, como ocorreu na compra da TAG.</a:t>
            </a:r>
          </a:p>
        </p:txBody>
      </p:sp>
      <p:sp>
        <p:nvSpPr>
          <p:cNvPr id="3" name="CaixaDeTexto 2">
            <a:extLst>
              <a:ext uri="{FF2B5EF4-FFF2-40B4-BE49-F238E27FC236}">
                <a16:creationId xmlns:a16="http://schemas.microsoft.com/office/drawing/2014/main" id="{B39A8B32-9FDA-40A9-B143-E81E2F9178A5}"/>
              </a:ext>
            </a:extLst>
          </p:cNvPr>
          <p:cNvSpPr txBox="1"/>
          <p:nvPr/>
        </p:nvSpPr>
        <p:spPr>
          <a:xfrm>
            <a:off x="101166" y="190924"/>
            <a:ext cx="11996257" cy="584775"/>
          </a:xfrm>
          <a:prstGeom prst="rect">
            <a:avLst/>
          </a:prstGeom>
          <a:noFill/>
        </p:spPr>
        <p:txBody>
          <a:bodyPr wrap="square" rtlCol="0">
            <a:spAutoFit/>
          </a:bodyPr>
          <a:lstStyle/>
          <a:p>
            <a:pPr algn="ctr"/>
            <a:r>
              <a:rPr lang="pt-BR" sz="3200" b="1" dirty="0"/>
              <a:t>Conclusões</a:t>
            </a:r>
          </a:p>
        </p:txBody>
      </p:sp>
    </p:spTree>
    <p:extLst>
      <p:ext uri="{BB962C8B-B14F-4D97-AF65-F5344CB8AC3E}">
        <p14:creationId xmlns:p14="http://schemas.microsoft.com/office/powerpoint/2010/main" val="34076781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4AA4AAD-C7EC-49D2-A34A-86BEA696E250}"/>
              </a:ext>
            </a:extLst>
          </p:cNvPr>
          <p:cNvSpPr/>
          <p:nvPr/>
        </p:nvSpPr>
        <p:spPr>
          <a:xfrm>
            <a:off x="202770" y="1397047"/>
            <a:ext cx="11785097" cy="4154984"/>
          </a:xfrm>
          <a:prstGeom prst="rect">
            <a:avLst/>
          </a:prstGeom>
        </p:spPr>
        <p:txBody>
          <a:bodyPr wrap="square">
            <a:spAutoFit/>
          </a:bodyPr>
          <a:lstStyle/>
          <a:p>
            <a:r>
              <a:rPr lang="pt-BR" sz="2000" b="1" dirty="0"/>
              <a:t>[1]</a:t>
            </a:r>
            <a:r>
              <a:rPr lang="pt-BR" sz="2000" dirty="0"/>
              <a:t>. Disponível em </a:t>
            </a:r>
            <a:r>
              <a:rPr lang="pt-BR" sz="2000" dirty="0">
                <a:hlinkClick r:id="rId2"/>
              </a:rPr>
              <a:t>http://www.petrobras.com.br/fatos-e-dados/vamos-bater-meta-de-producao-e-reduzir-custos-de-extracao-afirma-parente-na-otc.htm.</a:t>
            </a:r>
            <a:r>
              <a:rPr lang="pt-BR" sz="2000" dirty="0"/>
              <a:t> Acesso em 16 de maio de 2019.</a:t>
            </a:r>
            <a:br>
              <a:rPr lang="pt-BR" sz="2000" dirty="0"/>
            </a:br>
            <a:br>
              <a:rPr lang="pt-BR" sz="2000" dirty="0"/>
            </a:br>
            <a:r>
              <a:rPr lang="pt-BR" sz="2000" b="1" dirty="0"/>
              <a:t>[2]</a:t>
            </a:r>
            <a:r>
              <a:rPr lang="pt-BR" sz="2000" dirty="0"/>
              <a:t>. Disponível em </a:t>
            </a:r>
            <a:r>
              <a:rPr lang="pt-BR" sz="2000" dirty="0">
                <a:hlinkClick r:id="rId3"/>
              </a:rPr>
              <a:t>https://www.investidorpetrobras.com.br/ptb/194/ApresentacaoWebcast4T18Portugues27022019.pdf.</a:t>
            </a:r>
            <a:r>
              <a:rPr lang="pt-BR" sz="2000" dirty="0"/>
              <a:t> Acesso em 16 de maio de 2019.</a:t>
            </a:r>
          </a:p>
          <a:p>
            <a:endParaRPr lang="pt-BR" sz="2000" dirty="0"/>
          </a:p>
          <a:p>
            <a:r>
              <a:rPr lang="pt-BR" sz="2000" b="1" dirty="0"/>
              <a:t>[3]</a:t>
            </a:r>
            <a:r>
              <a:rPr lang="pt-BR" sz="2000" dirty="0"/>
              <a:t>. Disponível em </a:t>
            </a:r>
            <a:r>
              <a:rPr lang="pt-BR" sz="2000" dirty="0">
                <a:hlinkClick r:id="rId4"/>
              </a:rPr>
              <a:t>http://www.petrobras.com.br/</a:t>
            </a:r>
            <a:r>
              <a:rPr lang="pt-BR" sz="2000" dirty="0" err="1">
                <a:hlinkClick r:id="rId4"/>
              </a:rPr>
              <a:t>pt</a:t>
            </a:r>
            <a:r>
              <a:rPr lang="pt-BR" sz="2000" dirty="0">
                <a:hlinkClick r:id="rId4"/>
              </a:rPr>
              <a:t>/produtos-e-</a:t>
            </a:r>
            <a:r>
              <a:rPr lang="pt-BR" sz="2000" dirty="0" err="1">
                <a:hlinkClick r:id="rId4"/>
              </a:rPr>
              <a:t>servicos</a:t>
            </a:r>
            <a:r>
              <a:rPr lang="pt-BR" sz="2000" dirty="0">
                <a:hlinkClick r:id="rId4"/>
              </a:rPr>
              <a:t>/</a:t>
            </a:r>
            <a:r>
              <a:rPr lang="pt-BR" sz="2000" dirty="0" err="1">
                <a:hlinkClick r:id="rId4"/>
              </a:rPr>
              <a:t>precos</a:t>
            </a:r>
            <a:r>
              <a:rPr lang="pt-BR" sz="2000" dirty="0">
                <a:hlinkClick r:id="rId4"/>
              </a:rPr>
              <a:t>-de-venda-as-distribuidoras/gasolina-e-diesel/.</a:t>
            </a:r>
            <a:r>
              <a:rPr lang="pt-BR" sz="2000" dirty="0"/>
              <a:t> Acesso em 16 de maio de 2019.</a:t>
            </a:r>
            <a:br>
              <a:rPr lang="pt-BR" sz="2000" dirty="0"/>
            </a:br>
            <a:br>
              <a:rPr lang="pt-BR" sz="2000" dirty="0"/>
            </a:br>
            <a:r>
              <a:rPr lang="pt-BR" sz="2000" b="1" dirty="0"/>
              <a:t>[4]</a:t>
            </a:r>
            <a:r>
              <a:rPr lang="pt-BR" sz="2000" dirty="0"/>
              <a:t>. Disponível em </a:t>
            </a:r>
            <a:r>
              <a:rPr lang="pt-BR" sz="2000" dirty="0">
                <a:hlinkClick r:id="rId4"/>
              </a:rPr>
              <a:t>http://www.petrobras.com.br/</a:t>
            </a:r>
            <a:r>
              <a:rPr lang="pt-BR" sz="2000" dirty="0" err="1">
                <a:hlinkClick r:id="rId4"/>
              </a:rPr>
              <a:t>pt</a:t>
            </a:r>
            <a:r>
              <a:rPr lang="pt-BR" sz="2000" dirty="0">
                <a:hlinkClick r:id="rId4"/>
              </a:rPr>
              <a:t>/produtos-e-</a:t>
            </a:r>
            <a:r>
              <a:rPr lang="pt-BR" sz="2000" dirty="0" err="1">
                <a:hlinkClick r:id="rId4"/>
              </a:rPr>
              <a:t>servicos</a:t>
            </a:r>
            <a:r>
              <a:rPr lang="pt-BR" sz="2000" dirty="0">
                <a:hlinkClick r:id="rId4"/>
              </a:rPr>
              <a:t>/</a:t>
            </a:r>
            <a:r>
              <a:rPr lang="pt-BR" sz="2000" dirty="0" err="1">
                <a:hlinkClick r:id="rId4"/>
              </a:rPr>
              <a:t>precos</a:t>
            </a:r>
            <a:r>
              <a:rPr lang="pt-BR" sz="2000" dirty="0">
                <a:hlinkClick r:id="rId4"/>
              </a:rPr>
              <a:t>-de-venda-as-distribuidoras/gasolina-e-diesel/.</a:t>
            </a:r>
            <a:r>
              <a:rPr lang="pt-BR" sz="2000" dirty="0"/>
              <a:t> Acesso em 16 de maio de 2019</a:t>
            </a:r>
          </a:p>
          <a:p>
            <a:pPr marL="457200" indent="-457200" algn="just">
              <a:spcAft>
                <a:spcPts val="1800"/>
              </a:spcAft>
              <a:buFont typeface="Wingdings" panose="05000000000000000000" pitchFamily="2" charset="2"/>
              <a:buChar char="ü"/>
            </a:pPr>
            <a:endParaRPr lang="pt-BR" sz="2400" b="1" dirty="0"/>
          </a:p>
        </p:txBody>
      </p:sp>
      <p:sp>
        <p:nvSpPr>
          <p:cNvPr id="3" name="CaixaDeTexto 2">
            <a:extLst>
              <a:ext uri="{FF2B5EF4-FFF2-40B4-BE49-F238E27FC236}">
                <a16:creationId xmlns:a16="http://schemas.microsoft.com/office/drawing/2014/main" id="{B39A8B32-9FDA-40A9-B143-E81E2F9178A5}"/>
              </a:ext>
            </a:extLst>
          </p:cNvPr>
          <p:cNvSpPr txBox="1"/>
          <p:nvPr/>
        </p:nvSpPr>
        <p:spPr>
          <a:xfrm>
            <a:off x="100668" y="453705"/>
            <a:ext cx="11996257" cy="584775"/>
          </a:xfrm>
          <a:prstGeom prst="rect">
            <a:avLst/>
          </a:prstGeom>
          <a:noFill/>
        </p:spPr>
        <p:txBody>
          <a:bodyPr wrap="square" rtlCol="0">
            <a:spAutoFit/>
          </a:bodyPr>
          <a:lstStyle/>
          <a:p>
            <a:pPr algn="ctr"/>
            <a:r>
              <a:rPr lang="pt-BR" sz="3200" b="1" dirty="0"/>
              <a:t>Referências</a:t>
            </a:r>
          </a:p>
        </p:txBody>
      </p:sp>
    </p:spTree>
    <p:extLst>
      <p:ext uri="{BB962C8B-B14F-4D97-AF65-F5344CB8AC3E}">
        <p14:creationId xmlns:p14="http://schemas.microsoft.com/office/powerpoint/2010/main" val="3023906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27" y="907346"/>
            <a:ext cx="8064896" cy="5177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ixaDeTexto 2"/>
          <p:cNvSpPr txBox="1"/>
          <p:nvPr/>
        </p:nvSpPr>
        <p:spPr>
          <a:xfrm>
            <a:off x="1703512" y="188640"/>
            <a:ext cx="8712968" cy="523220"/>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Participação governamental em diferentes países</a:t>
            </a:r>
          </a:p>
        </p:txBody>
      </p:sp>
      <p:sp>
        <p:nvSpPr>
          <p:cNvPr id="2" name="Elipse 1"/>
          <p:cNvSpPr/>
          <p:nvPr/>
        </p:nvSpPr>
        <p:spPr>
          <a:xfrm>
            <a:off x="983432" y="2103622"/>
            <a:ext cx="720080" cy="2160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Elipse 4"/>
          <p:cNvSpPr/>
          <p:nvPr/>
        </p:nvSpPr>
        <p:spPr>
          <a:xfrm>
            <a:off x="984919" y="4702783"/>
            <a:ext cx="720080" cy="2160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a:extLst>
              <a:ext uri="{FF2B5EF4-FFF2-40B4-BE49-F238E27FC236}">
                <a16:creationId xmlns:a16="http://schemas.microsoft.com/office/drawing/2014/main" id="{02232DD2-CCE7-4C76-8018-54D5A14CAF08}"/>
              </a:ext>
            </a:extLst>
          </p:cNvPr>
          <p:cNvSpPr txBox="1"/>
          <p:nvPr/>
        </p:nvSpPr>
        <p:spPr>
          <a:xfrm>
            <a:off x="9022439" y="5086587"/>
            <a:ext cx="2788081" cy="646331"/>
          </a:xfrm>
          <a:prstGeom prst="rect">
            <a:avLst/>
          </a:prstGeom>
          <a:noFill/>
        </p:spPr>
        <p:txBody>
          <a:bodyPr wrap="square" rtlCol="0">
            <a:spAutoFit/>
          </a:bodyPr>
          <a:lstStyle/>
          <a:p>
            <a:r>
              <a:rPr lang="pt-BR" b="1" dirty="0">
                <a:solidFill>
                  <a:srgbClr val="FF0000"/>
                </a:solidFill>
              </a:rPr>
              <a:t>Média: 39%</a:t>
            </a:r>
          </a:p>
          <a:p>
            <a:r>
              <a:rPr lang="pt-BR" b="1" dirty="0">
                <a:solidFill>
                  <a:srgbClr val="FF0000"/>
                </a:solidFill>
              </a:rPr>
              <a:t>(Petrobrás de 2008 a 2018)</a:t>
            </a:r>
          </a:p>
        </p:txBody>
      </p:sp>
      <p:sp>
        <p:nvSpPr>
          <p:cNvPr id="7" name="Elipse 6">
            <a:extLst>
              <a:ext uri="{FF2B5EF4-FFF2-40B4-BE49-F238E27FC236}">
                <a16:creationId xmlns:a16="http://schemas.microsoft.com/office/drawing/2014/main" id="{73867B42-E94F-43EC-A159-E052BAEB3836}"/>
              </a:ext>
            </a:extLst>
          </p:cNvPr>
          <p:cNvSpPr/>
          <p:nvPr/>
        </p:nvSpPr>
        <p:spPr>
          <a:xfrm>
            <a:off x="1017243" y="3188321"/>
            <a:ext cx="720080" cy="2160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a:extLst>
              <a:ext uri="{FF2B5EF4-FFF2-40B4-BE49-F238E27FC236}">
                <a16:creationId xmlns:a16="http://schemas.microsoft.com/office/drawing/2014/main" id="{665D9C57-262D-447C-A7CF-6C0931239153}"/>
              </a:ext>
            </a:extLst>
          </p:cNvPr>
          <p:cNvSpPr txBox="1"/>
          <p:nvPr/>
        </p:nvSpPr>
        <p:spPr>
          <a:xfrm>
            <a:off x="8814923" y="907346"/>
            <a:ext cx="2788081" cy="369332"/>
          </a:xfrm>
          <a:prstGeom prst="rect">
            <a:avLst/>
          </a:prstGeom>
          <a:noFill/>
        </p:spPr>
        <p:txBody>
          <a:bodyPr wrap="square" rtlCol="0">
            <a:spAutoFit/>
          </a:bodyPr>
          <a:lstStyle/>
          <a:p>
            <a:r>
              <a:rPr lang="pt-BR" b="1" dirty="0">
                <a:solidFill>
                  <a:srgbClr val="FF0000"/>
                </a:solidFill>
              </a:rPr>
              <a:t>Arábia Saudita: 100%</a:t>
            </a:r>
          </a:p>
        </p:txBody>
      </p:sp>
    </p:spTree>
    <p:extLst>
      <p:ext uri="{BB962C8B-B14F-4D97-AF65-F5344CB8AC3E}">
        <p14:creationId xmlns:p14="http://schemas.microsoft.com/office/powerpoint/2010/main" val="91818904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8468</Words>
  <Application>Microsoft Office PowerPoint</Application>
  <PresentationFormat>Widescreen</PresentationFormat>
  <Paragraphs>544</Paragraphs>
  <Slides>85</Slides>
  <Notes>0</Notes>
  <HiddenSlides>0</HiddenSlides>
  <MMClips>0</MMClips>
  <ScaleCrop>false</ScaleCrop>
  <HeadingPairs>
    <vt:vector size="6" baseType="variant">
      <vt:variant>
        <vt:lpstr>Fontes usadas</vt:lpstr>
      </vt:variant>
      <vt:variant>
        <vt:i4>11</vt:i4>
      </vt:variant>
      <vt:variant>
        <vt:lpstr>Tema</vt:lpstr>
      </vt:variant>
      <vt:variant>
        <vt:i4>1</vt:i4>
      </vt:variant>
      <vt:variant>
        <vt:lpstr>Títulos de slides</vt:lpstr>
      </vt:variant>
      <vt:variant>
        <vt:i4>85</vt:i4>
      </vt:variant>
    </vt:vector>
  </HeadingPairs>
  <TitlesOfParts>
    <vt:vector size="97" baseType="lpstr">
      <vt:lpstr>Arial</vt:lpstr>
      <vt:lpstr>Arial-BoldMT</vt:lpstr>
      <vt:lpstr>Calibri</vt:lpstr>
      <vt:lpstr>Calibri Light</vt:lpstr>
      <vt:lpstr>opensans</vt:lpstr>
      <vt:lpstr>petrobras_sansbold</vt:lpstr>
      <vt:lpstr>roboto</vt:lpstr>
      <vt:lpstr>Times New Roman</vt:lpstr>
      <vt:lpstr>trebuchet MS</vt:lpstr>
      <vt:lpstr>trebuchet MS</vt:lpstr>
      <vt:lpstr>Wingdings</vt:lpstr>
      <vt:lpstr>Tema do Office</vt:lpstr>
      <vt:lpstr>Comissão Desenvolvimento Econômico, Indústria e Comércio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Audiência Pública Comissão de Assuntos Econômicos Senado Federal  3 de julho de 2019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Audiência Pública Comissão de Assuntos Econômicos Senado Federal  3 de julho de 2019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Comissão Especial PEC nº 14/2015</dc:title>
  <dc:creator>Paulo Lima</dc:creator>
  <cp:lastModifiedBy>Paulo Lima</cp:lastModifiedBy>
  <cp:revision>51</cp:revision>
  <dcterms:created xsi:type="dcterms:W3CDTF">2019-06-04T01:23:30Z</dcterms:created>
  <dcterms:modified xsi:type="dcterms:W3CDTF">2019-07-10T13:30:30Z</dcterms:modified>
</cp:coreProperties>
</file>