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6" r:id="rId4"/>
    <p:sldId id="327" r:id="rId5"/>
    <p:sldId id="324" r:id="rId6"/>
    <p:sldId id="325" r:id="rId7"/>
    <p:sldId id="326" r:id="rId8"/>
    <p:sldId id="328" r:id="rId9"/>
    <p:sldId id="329" r:id="rId10"/>
    <p:sldId id="330" r:id="rId11"/>
    <p:sldId id="331" r:id="rId12"/>
    <p:sldId id="332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9900"/>
    <a:srgbClr val="C5C5C5"/>
    <a:srgbClr val="CC0000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68497"/>
            <a:ext cx="10058400" cy="170048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 lang="pt-BR" sz="1400" b="1" dirty="0">
              <a:solidFill>
                <a:schemeClr val="tx1"/>
              </a:solidFill>
              <a:latin typeface="Microsoft PhagsPa" panose="020B0502040204020203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pt-BR" sz="1600" b="1" cap="none" dirty="0">
              <a:solidFill>
                <a:schemeClr val="tx1"/>
              </a:solidFill>
              <a:latin typeface="Microsoft PhagsPa" panose="020B0502040204020203" pitchFamily="34" charset="0"/>
            </a:endParaRPr>
          </a:p>
          <a:p>
            <a:pPr algn="r">
              <a:spcBef>
                <a:spcPts val="0"/>
              </a:spcBef>
              <a:spcAft>
                <a:spcPts val="0"/>
              </a:spcAft>
            </a:pPr>
            <a:endParaRPr lang="pt-BR" sz="1600" cap="none" dirty="0">
              <a:solidFill>
                <a:schemeClr val="tx1"/>
              </a:solidFill>
              <a:latin typeface="Microsoft PhagsPa" panose="020B0502040204020203" pitchFamily="34" charset="0"/>
            </a:endParaRPr>
          </a:p>
          <a:p>
            <a:pPr algn="r">
              <a:spcBef>
                <a:spcPts val="200"/>
              </a:spcBef>
              <a:spcAft>
                <a:spcPts val="0"/>
              </a:spcAft>
            </a:pPr>
            <a:r>
              <a:rPr lang="pt-BR" sz="1800" b="1" cap="none" dirty="0">
                <a:solidFill>
                  <a:schemeClr val="tx1"/>
                </a:solidFill>
                <a:latin typeface="Microsoft PhagsPa" panose="020B0502040204020203" pitchFamily="34" charset="0"/>
              </a:rPr>
              <a:t>Esdras Boccato</a:t>
            </a:r>
          </a:p>
          <a:p>
            <a:pPr algn="r">
              <a:spcBef>
                <a:spcPts val="200"/>
              </a:spcBef>
              <a:spcAft>
                <a:spcPts val="0"/>
              </a:spcAft>
            </a:pPr>
            <a:r>
              <a:rPr lang="pt-BR" sz="1400" cap="none" dirty="0" smtClean="0">
                <a:solidFill>
                  <a:schemeClr val="tx1"/>
                </a:solidFill>
                <a:latin typeface="Microsoft PhagsPa" panose="020B0502040204020203" pitchFamily="34" charset="0"/>
              </a:rPr>
              <a:t>Procurador da Fazenda Nacional</a:t>
            </a:r>
          </a:p>
          <a:p>
            <a:pPr algn="r">
              <a:spcBef>
                <a:spcPts val="200"/>
              </a:spcBef>
              <a:spcAft>
                <a:spcPts val="0"/>
              </a:spcAft>
            </a:pPr>
            <a:r>
              <a:rPr lang="pt-BR" sz="1400" cap="none" dirty="0" smtClean="0">
                <a:solidFill>
                  <a:schemeClr val="tx1"/>
                </a:solidFill>
                <a:latin typeface="Microsoft PhagsPa" panose="020B0502040204020203" pitchFamily="34" charset="0"/>
              </a:rPr>
              <a:t>Mestre em Direito do Estado pela USP</a:t>
            </a:r>
            <a:endParaRPr lang="pt-BR" sz="1400" cap="none" dirty="0">
              <a:solidFill>
                <a:schemeClr val="tx1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1026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00" y="1276193"/>
            <a:ext cx="2453534" cy="227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566984" y="897924"/>
            <a:ext cx="75914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solidFill>
                  <a:srgbClr val="990000"/>
                </a:solidFill>
                <a:latin typeface="Microsoft PhagsPa" panose="020B0502040204020203" pitchFamily="34" charset="0"/>
                <a:cs typeface="Estrangelo Edessa" panose="03080600000000000000" pitchFamily="66" charset="0"/>
              </a:rPr>
              <a:t>A Fazenda Nacional no Substitutivo </a:t>
            </a:r>
            <a:r>
              <a:rPr lang="pt-BR" sz="4800" b="1" dirty="0" smtClean="0">
                <a:solidFill>
                  <a:srgbClr val="990000"/>
                </a:solidFill>
                <a:latin typeface="Microsoft PhagsPa" panose="020B0502040204020203" pitchFamily="34" charset="0"/>
                <a:cs typeface="Estrangelo Edessa" panose="03080600000000000000" pitchFamily="66" charset="0"/>
              </a:rPr>
              <a:t>ao </a:t>
            </a:r>
            <a:r>
              <a:rPr lang="pt-BR" sz="4800" b="1" dirty="0" smtClean="0">
                <a:solidFill>
                  <a:srgbClr val="990000"/>
                </a:solidFill>
                <a:latin typeface="Microsoft PhagsPa" panose="020B0502040204020203" pitchFamily="34" charset="0"/>
                <a:cs typeface="Estrangelo Edessa" panose="03080600000000000000" pitchFamily="66" charset="0"/>
              </a:rPr>
              <a:t>Projeto de Lei nº. </a:t>
            </a:r>
            <a:r>
              <a:rPr lang="pt-BR" sz="4800" b="1" dirty="0" smtClean="0">
                <a:solidFill>
                  <a:srgbClr val="990000"/>
                </a:solidFill>
                <a:latin typeface="Microsoft PhagsPa" panose="020B0502040204020203" pitchFamily="34" charset="0"/>
                <a:cs typeface="Estrangelo Edessa" panose="03080600000000000000" pitchFamily="66" charset="0"/>
              </a:rPr>
              <a:t>10.220</a:t>
            </a:r>
            <a:endParaRPr lang="pt-BR" sz="4800" b="1" dirty="0">
              <a:solidFill>
                <a:srgbClr val="990000"/>
              </a:solidFill>
              <a:latin typeface="Microsoft PhagsPa" panose="020B0502040204020203" pitchFamily="34" charset="0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60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4. Reequilíbrio entre devedor e credores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Pentágono 12"/>
          <p:cNvSpPr/>
          <p:nvPr/>
        </p:nvSpPr>
        <p:spPr>
          <a:xfrm>
            <a:off x="2525436" y="1923093"/>
            <a:ext cx="7453595" cy="807228"/>
          </a:xfrm>
          <a:prstGeom prst="homePlat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Possibilidade de apresentação de plano de recuperação pelos credores (art. 56, § 4º)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2525437" y="2888168"/>
            <a:ext cx="7470070" cy="769432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Vedação à distribuição de lucros durante a recuperação judicial (art. 6º-A)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5" name="Pentágono 14"/>
          <p:cNvSpPr/>
          <p:nvPr/>
        </p:nvSpPr>
        <p:spPr>
          <a:xfrm>
            <a:off x="2508959" y="3843333"/>
            <a:ext cx="7470071" cy="97264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Previsão da consolidação substancial </a:t>
            </a:r>
            <a:r>
              <a:rPr lang="pt-BR" sz="2000" b="1" dirty="0" smtClean="0">
                <a:latin typeface="Microsoft PhagsPa" panose="020B0502040204020203" pitchFamily="34" charset="0"/>
              </a:rPr>
              <a:t>com contornos mais objetivos para maior segurança jurídica (art</a:t>
            </a:r>
            <a:r>
              <a:rPr lang="pt-BR" sz="2000" b="1" dirty="0" smtClean="0">
                <a:latin typeface="Microsoft PhagsPa" panose="020B0502040204020203" pitchFamily="34" charset="0"/>
              </a:rPr>
              <a:t>. 69-J)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6" name="Pentágono 15"/>
          <p:cNvSpPr/>
          <p:nvPr/>
        </p:nvSpPr>
        <p:spPr>
          <a:xfrm>
            <a:off x="2525436" y="5124620"/>
            <a:ext cx="7470071" cy="94133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Possibilidade de anulação de voto abusivo de </a:t>
            </a:r>
            <a:r>
              <a:rPr lang="pt-BR" sz="2000" b="1" dirty="0" smtClean="0">
                <a:latin typeface="Microsoft PhagsPa" panose="020B0502040204020203" pitchFamily="34" charset="0"/>
              </a:rPr>
              <a:t>credor com crit</a:t>
            </a:r>
            <a:r>
              <a:rPr lang="pt-BR" sz="2000" b="1" dirty="0" smtClean="0">
                <a:latin typeface="Microsoft PhagsPa" panose="020B0502040204020203" pitchFamily="34" charset="0"/>
              </a:rPr>
              <a:t>ério mais objetivo</a:t>
            </a:r>
            <a:r>
              <a:rPr lang="pt-BR" sz="2000" b="1" dirty="0" smtClean="0">
                <a:latin typeface="Microsoft PhagsPa" panose="020B0502040204020203" pitchFamily="34" charset="0"/>
              </a:rPr>
              <a:t> </a:t>
            </a:r>
            <a:r>
              <a:rPr lang="pt-BR" sz="2000" b="1" dirty="0" smtClean="0">
                <a:latin typeface="Microsoft PhagsPa" panose="020B0502040204020203" pitchFamily="34" charset="0"/>
              </a:rPr>
              <a:t>(art. 39, § 6º)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56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4. Reequilíbrio entre devedor e credores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722723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Alargamento das causas de convolação em falência (art. 73)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669746" y="2020905"/>
            <a:ext cx="6163056" cy="1040143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Convolação da recuperação em falência com o não-equacionamento do passivo fiscal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203206" y="4303221"/>
            <a:ext cx="2852928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Microsoft PhagsPa" panose="020B0502040204020203" pitchFamily="34" charset="0"/>
              </a:rPr>
              <a:t>Esvaziamento patrimonial que acarrete liquidação substancial (inciso VI)</a:t>
            </a:r>
            <a:endParaRPr lang="pt-BR" b="1" dirty="0">
              <a:latin typeface="Microsoft PhagsPa" panose="020B0502040204020203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170741" y="4303221"/>
            <a:ext cx="2924734" cy="15601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Microsoft PhagsPa" panose="020B0502040204020203" pitchFamily="34" charset="0"/>
              </a:rPr>
              <a:t>Descumprimento dos parcelamentos junto às Fazendas Públicas (inciso V)</a:t>
            </a:r>
            <a:endParaRPr lang="pt-BR" b="1" dirty="0">
              <a:latin typeface="Microsoft PhagsPa" panose="020B0502040204020203" pitchFamily="34" charset="0"/>
            </a:endParaRPr>
          </a:p>
        </p:txBody>
      </p:sp>
      <p:cxnSp>
        <p:nvCxnSpPr>
          <p:cNvPr id="15" name="Conector em curva 14"/>
          <p:cNvCxnSpPr/>
          <p:nvPr/>
        </p:nvCxnSpPr>
        <p:spPr>
          <a:xfrm>
            <a:off x="10051332" y="3306525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6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em curva 15"/>
          <p:cNvCxnSpPr/>
          <p:nvPr/>
        </p:nvCxnSpPr>
        <p:spPr>
          <a:xfrm>
            <a:off x="4190758" y="3344594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9210082" y="4303221"/>
            <a:ext cx="2852928" cy="156010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Microsoft PhagsPa" panose="020B0502040204020203" pitchFamily="34" charset="0"/>
              </a:rPr>
              <a:t>Rescisão da transação celebrada com a Fazenda Nacional (inciso V)</a:t>
            </a:r>
            <a:endParaRPr lang="pt-BR" b="1" dirty="0">
              <a:latin typeface="Microsoft PhagsPa" panose="020B0502040204020203" pitchFamily="34" charset="0"/>
            </a:endParaRPr>
          </a:p>
        </p:txBody>
      </p:sp>
      <p:sp>
        <p:nvSpPr>
          <p:cNvPr id="18" name="Seta para baixo 17"/>
          <p:cNvSpPr/>
          <p:nvPr/>
        </p:nvSpPr>
        <p:spPr>
          <a:xfrm>
            <a:off x="7385155" y="3306525"/>
            <a:ext cx="495907" cy="91061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456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5. Submissão à legislação complementar (LC)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097280" y="1944710"/>
            <a:ext cx="100584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smtClean="0">
                <a:solidFill>
                  <a:srgbClr val="990000"/>
                </a:solidFill>
                <a:latin typeface="Microsoft PhagsPa" panose="020B0502040204020203" pitchFamily="34" charset="0"/>
              </a:rPr>
              <a:t>Não-sujeição </a:t>
            </a:r>
            <a:r>
              <a:rPr lang="pt-BR" sz="28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da Fazenda Pública à recuperação judicial</a:t>
            </a:r>
            <a:endParaRPr lang="pt-BR" sz="2800" dirty="0">
              <a:latin typeface="Microsoft PhagsPa" panose="020B0502040204020203" pitchFamily="34" charset="0"/>
            </a:endParaRPr>
          </a:p>
          <a:p>
            <a:pPr algn="just"/>
            <a:r>
              <a:rPr lang="pt-BR" sz="2400" dirty="0" smtClean="0">
                <a:latin typeface="Microsoft PhagsPa" panose="020B0502040204020203" pitchFamily="34" charset="0"/>
              </a:rPr>
              <a:t>A Fazenda Pública enquanto credora permaneceu com seus créditos não submetidos à recuperação judicial por ser necessário modificações em lei complementar ao CTN:</a:t>
            </a:r>
          </a:p>
          <a:p>
            <a:pPr algn="just"/>
            <a:r>
              <a:rPr lang="pt-BR" sz="2400" dirty="0" smtClean="0">
                <a:latin typeface="Microsoft PhagsPa" panose="020B0502040204020203" pitchFamily="34" charset="0"/>
              </a:rPr>
              <a:t>a) revogação dos art. 186, 187 e 191-A, CTN</a:t>
            </a:r>
          </a:p>
          <a:p>
            <a:pPr algn="just"/>
            <a:r>
              <a:rPr lang="pt-BR" sz="2400" dirty="0" smtClean="0">
                <a:latin typeface="Microsoft PhagsPa" panose="020B0502040204020203" pitchFamily="34" charset="0"/>
              </a:rPr>
              <a:t>b) deferimento do processamento da recuperação judicial teria de ser previsto como nova causa de interrupção da prescrição tributária (art. 174, par. único, CTN)</a:t>
            </a:r>
          </a:p>
          <a:p>
            <a:pPr algn="just"/>
            <a:r>
              <a:rPr lang="pt-BR" sz="2400" dirty="0" smtClean="0">
                <a:latin typeface="Microsoft PhagsPa" panose="020B0502040204020203" pitchFamily="34" charset="0"/>
              </a:rPr>
              <a:t>c) dificuldades de tipificação da transação tributária para os demais entes federativos envolvidos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4850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Premissas do Substitutivo</a:t>
            </a:r>
            <a:endParaRPr lang="pt-BR" sz="4000" b="1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entágono 2"/>
          <p:cNvSpPr/>
          <p:nvPr/>
        </p:nvSpPr>
        <p:spPr>
          <a:xfrm>
            <a:off x="2525436" y="2046067"/>
            <a:ext cx="7453595" cy="548853"/>
          </a:xfrm>
          <a:prstGeom prst="homePlate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Microsoft PhagsPa" panose="020B0502040204020203" pitchFamily="34" charset="0"/>
              </a:rPr>
              <a:t>1. </a:t>
            </a:r>
            <a:r>
              <a:rPr lang="pt-BR" sz="2000" b="1" dirty="0" smtClean="0">
                <a:latin typeface="Microsoft PhagsPa" panose="020B0502040204020203" pitchFamily="34" charset="0"/>
              </a:rPr>
              <a:t>Preservação da empresa viável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8" name="Pentágono 7"/>
          <p:cNvSpPr/>
          <p:nvPr/>
        </p:nvSpPr>
        <p:spPr>
          <a:xfrm>
            <a:off x="2525437" y="2888168"/>
            <a:ext cx="7470070" cy="548853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Microsoft PhagsPa" panose="020B0502040204020203" pitchFamily="34" charset="0"/>
              </a:rPr>
              <a:t>2</a:t>
            </a:r>
            <a:r>
              <a:rPr lang="pt-BR" sz="2000" b="1" dirty="0" smtClean="0">
                <a:latin typeface="Microsoft PhagsPa" panose="020B0502040204020203" pitchFamily="34" charset="0"/>
              </a:rPr>
              <a:t>. Fomento ao crédito e liquidação à empresa em crise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508959" y="3730269"/>
            <a:ext cx="7470071" cy="548853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3. Incentivos à liquidação de ativos da massa (</a:t>
            </a:r>
            <a:r>
              <a:rPr lang="pt-BR" sz="2000" b="1" i="1" dirty="0" smtClean="0">
                <a:latin typeface="Microsoft PhagsPa" panose="020B0502040204020203" pitchFamily="34" charset="0"/>
              </a:rPr>
              <a:t>fresh star)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525436" y="4545070"/>
            <a:ext cx="7470071" cy="548853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4. Reequilíbrio de poderes entre devedor e credores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2525436" y="5495743"/>
            <a:ext cx="7470071" cy="548853"/>
          </a:xfrm>
          <a:prstGeom prst="homePlat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5. Submissão à legislação complementar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83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1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Preservação da empresa </a:t>
            </a:r>
            <a:r>
              <a:rPr lang="pt-BR" sz="4000" b="1" u="sng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viável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590354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Concessões fiscais para incentivo ao soerguimento das empresas crise 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80560" y="1921998"/>
            <a:ext cx="6675120" cy="1237958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Alteração no </a:t>
            </a:r>
            <a:r>
              <a:rPr lang="pt-BR" sz="2000" b="1" u="sng" dirty="0" smtClean="0">
                <a:latin typeface="Microsoft PhagsPa" panose="020B0502040204020203" pitchFamily="34" charset="0"/>
              </a:rPr>
              <a:t>regime de tributação</a:t>
            </a:r>
            <a:r>
              <a:rPr lang="pt-BR" sz="2000" b="1" dirty="0" smtClean="0">
                <a:latin typeface="Microsoft PhagsPa" panose="020B0502040204020203" pitchFamily="34" charset="0"/>
              </a:rPr>
              <a:t> do lucro e do faturamento das empresas em recuperação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911660" y="4303221"/>
            <a:ext cx="2852928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Receita oriunda de renegociação das dívidas </a:t>
            </a:r>
            <a:r>
              <a:rPr lang="pt-BR" sz="1600" b="1" i="1" dirty="0" smtClean="0">
                <a:latin typeface="Microsoft PhagsPa" panose="020B0502040204020203" pitchFamily="34" charset="0"/>
              </a:rPr>
              <a:t>(hair cut) </a:t>
            </a:r>
            <a:r>
              <a:rPr lang="pt-BR" sz="1600" b="1" dirty="0" smtClean="0">
                <a:latin typeface="Microsoft PhagsPa" panose="020B0502040204020203" pitchFamily="34" charset="0"/>
              </a:rPr>
              <a:t>não comporá base de cálculo do PIS e COFINS (art. 50-A, I)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021033" y="4303221"/>
            <a:ext cx="2924734" cy="15601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Ganho com descontos das dívidas poderá ser </a:t>
            </a:r>
            <a:r>
              <a:rPr lang="pt-BR" sz="1600" b="1" dirty="0" smtClean="0">
                <a:latin typeface="Microsoft PhagsPa" panose="020B0502040204020203" pitchFamily="34" charset="0"/>
              </a:rPr>
              <a:t>deduzido </a:t>
            </a:r>
            <a:r>
              <a:rPr lang="pt-BR" sz="1600" b="1" dirty="0" smtClean="0">
                <a:latin typeface="Microsoft PhagsPa" panose="020B0502040204020203" pitchFamily="34" charset="0"/>
              </a:rPr>
              <a:t>com BCN e PF sem o limite de 30% para redução do tributo a pagar (art. 50-A, II)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cxnSp>
        <p:nvCxnSpPr>
          <p:cNvPr id="11" name="Conector em curva 10"/>
          <p:cNvCxnSpPr/>
          <p:nvPr/>
        </p:nvCxnSpPr>
        <p:spPr>
          <a:xfrm>
            <a:off x="10051332" y="3306525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6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em curva 13"/>
          <p:cNvCxnSpPr/>
          <p:nvPr/>
        </p:nvCxnSpPr>
        <p:spPr>
          <a:xfrm>
            <a:off x="4190758" y="3344594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14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1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Preservação da empresa </a:t>
            </a:r>
            <a:r>
              <a:rPr lang="pt-BR" sz="4000" b="1" u="sng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viável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744746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Aperfeiçoamento dos instrumentos de equacionamento do passivo fiscal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80560" y="1921998"/>
            <a:ext cx="6675120" cy="1237958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Exigência de certidão de regularidade fiscal como prova da viabilidade da recuperação da empresa (art. 191-A, CTN)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803119" y="3993299"/>
            <a:ext cx="3983978" cy="211489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Melhoria nos </a:t>
            </a:r>
            <a:r>
              <a:rPr lang="pt-BR" sz="1600" b="1" u="sng" dirty="0" smtClean="0">
                <a:latin typeface="Microsoft PhagsPa" panose="020B0502040204020203" pitchFamily="34" charset="0"/>
              </a:rPr>
              <a:t>parcelamentos</a:t>
            </a:r>
            <a:r>
              <a:rPr lang="pt-BR" sz="1600" b="1" dirty="0" smtClean="0">
                <a:latin typeface="Microsoft PhagsPa" panose="020B0502040204020203" pitchFamily="34" charset="0"/>
              </a:rPr>
              <a:t> especiais (art. 10-A e 10-B, Lei 10.522)</a:t>
            </a:r>
          </a:p>
          <a:p>
            <a:pPr algn="ctr"/>
            <a:r>
              <a:rPr lang="pt-BR" sz="1400" b="1" dirty="0" smtClean="0">
                <a:latin typeface="Microsoft PhagsPa" panose="020B0502040204020203" pitchFamily="34" charset="0"/>
              </a:rPr>
              <a:t>(a) 120 prestações mensais progressivas;</a:t>
            </a:r>
          </a:p>
          <a:p>
            <a:pPr algn="ctr"/>
            <a:r>
              <a:rPr lang="pt-BR" sz="1400" b="1" dirty="0" smtClean="0">
                <a:latin typeface="Microsoft PhagsPa" panose="020B0502040204020203" pitchFamily="34" charset="0"/>
              </a:rPr>
              <a:t>(b) 24 parcelas, para tributos retidos na fonte</a:t>
            </a:r>
          </a:p>
          <a:p>
            <a:pPr algn="ctr"/>
            <a:r>
              <a:rPr lang="pt-BR" sz="1400" b="1" dirty="0" smtClean="0">
                <a:latin typeface="Microsoft PhagsPa" panose="020B0502040204020203" pitchFamily="34" charset="0"/>
              </a:rPr>
              <a:t>(c) 84 parcelas, na RFB, se utilizada BCN e PF</a:t>
            </a:r>
            <a:endParaRPr lang="pt-BR" sz="1400" b="1" dirty="0">
              <a:latin typeface="Microsoft PhagsPa" panose="020B0502040204020203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6126480" y="3969469"/>
            <a:ext cx="5547603" cy="211489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u="sng" dirty="0" smtClean="0">
                <a:latin typeface="Microsoft PhagsPa" panose="020B0502040204020203" pitchFamily="34" charset="0"/>
              </a:rPr>
              <a:t>Transação</a:t>
            </a:r>
            <a:r>
              <a:rPr lang="pt-BR" sz="1600" b="1" dirty="0" smtClean="0">
                <a:latin typeface="Microsoft PhagsPa" panose="020B0502040204020203" pitchFamily="34" charset="0"/>
              </a:rPr>
              <a:t> de dívida inscrita na PGFN (art. 10-C, Lei 10.522):</a:t>
            </a:r>
          </a:p>
          <a:p>
            <a:pPr marL="342900" indent="-342900" algn="ctr">
              <a:buAutoNum type="alphaLcParenBoth"/>
            </a:pPr>
            <a:r>
              <a:rPr lang="pt-BR" sz="1400" b="1" dirty="0" smtClean="0">
                <a:latin typeface="Microsoft PhagsPa" panose="020B0502040204020203" pitchFamily="34" charset="0"/>
              </a:rPr>
              <a:t>prazo máximo de 96 meses e redução limitada à 50% do total, exceto tributo principal</a:t>
            </a:r>
          </a:p>
          <a:p>
            <a:pPr marL="342900" indent="-342900" algn="ctr">
              <a:buAutoNum type="alphaLcParenBoth"/>
            </a:pPr>
            <a:r>
              <a:rPr lang="pt-BR" sz="1400" b="1" dirty="0" smtClean="0">
                <a:latin typeface="Microsoft PhagsPa" panose="020B0502040204020203" pitchFamily="34" charset="0"/>
              </a:rPr>
              <a:t>não abarca SIMPLES NACIONAL, </a:t>
            </a:r>
            <a:r>
              <a:rPr lang="pt-BR" sz="1400" b="1" dirty="0" smtClean="0">
                <a:latin typeface="Microsoft PhagsPa" panose="020B0502040204020203" pitchFamily="34" charset="0"/>
              </a:rPr>
              <a:t>FGTS</a:t>
            </a:r>
            <a:r>
              <a:rPr lang="pt-BR" sz="1400" b="1" dirty="0" smtClean="0">
                <a:latin typeface="Microsoft PhagsPa" panose="020B0502040204020203" pitchFamily="34" charset="0"/>
              </a:rPr>
              <a:t>, multas qualificadas</a:t>
            </a:r>
          </a:p>
          <a:p>
            <a:pPr marL="342900" indent="-342900" algn="ctr">
              <a:buAutoNum type="alphaLcParenBoth"/>
            </a:pPr>
            <a:r>
              <a:rPr lang="pt-BR" sz="1400" b="1" dirty="0" smtClean="0">
                <a:latin typeface="Microsoft PhagsPa" panose="020B0502040204020203" pitchFamily="34" charset="0"/>
              </a:rPr>
              <a:t>prévio contraditório antes da rescisão</a:t>
            </a:r>
          </a:p>
        </p:txBody>
      </p:sp>
      <p:cxnSp>
        <p:nvCxnSpPr>
          <p:cNvPr id="11" name="Conector em curva 10"/>
          <p:cNvCxnSpPr/>
          <p:nvPr/>
        </p:nvCxnSpPr>
        <p:spPr>
          <a:xfrm rot="16200000" flipH="1">
            <a:off x="10386822" y="3298774"/>
            <a:ext cx="634539" cy="55570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6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em curva 13"/>
          <p:cNvCxnSpPr/>
          <p:nvPr/>
        </p:nvCxnSpPr>
        <p:spPr>
          <a:xfrm>
            <a:off x="4190758" y="3410579"/>
            <a:ext cx="640080" cy="512329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6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1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Preservação da empresa </a:t>
            </a:r>
            <a:r>
              <a:rPr lang="pt-BR" sz="4000" b="1" u="sng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viável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590354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Alargamento da competência do juízo da recuperação judicial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92624" y="1921998"/>
            <a:ext cx="6163056" cy="1237958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Execuções de créditos não submetidos à recuperação judicial </a:t>
            </a:r>
            <a:r>
              <a:rPr lang="pt-BR" sz="2000" b="1" u="sng" dirty="0" smtClean="0">
                <a:latin typeface="Microsoft PhagsPa" panose="020B0502040204020203" pitchFamily="34" charset="0"/>
              </a:rPr>
              <a:t>não</a:t>
            </a:r>
            <a:r>
              <a:rPr lang="pt-BR" sz="2000" b="1" dirty="0" smtClean="0">
                <a:latin typeface="Microsoft PhagsPa" panose="020B0502040204020203" pitchFamily="34" charset="0"/>
              </a:rPr>
              <a:t> se </a:t>
            </a:r>
            <a:r>
              <a:rPr lang="pt-BR" sz="2000" b="1" dirty="0" smtClean="0">
                <a:latin typeface="Microsoft PhagsPa" panose="020B0502040204020203" pitchFamily="34" charset="0"/>
              </a:rPr>
              <a:t>suspendem</a:t>
            </a:r>
            <a:endParaRPr lang="pt-BR" sz="2000" b="1" dirty="0" smtClean="0">
              <a:latin typeface="Microsoft PhagsPa" panose="020B0502040204020203" pitchFamily="34" charset="0"/>
            </a:endParaRPr>
          </a:p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(art. 6º, § 7º) 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5540198" y="4368809"/>
            <a:ext cx="4791456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Competência do juízo da recuperação para substituir penhoras que recaiam sobre bens essenciais à manutenção da atividade empresarial durante o </a:t>
            </a:r>
            <a:r>
              <a:rPr lang="pt-BR" sz="1600" b="1" i="1" dirty="0" smtClean="0">
                <a:latin typeface="Microsoft PhagsPa" panose="020B0502040204020203" pitchFamily="34" charset="0"/>
              </a:rPr>
              <a:t>stay period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3" name="Seta para baixo 12"/>
          <p:cNvSpPr/>
          <p:nvPr/>
        </p:nvSpPr>
        <p:spPr>
          <a:xfrm>
            <a:off x="7687973" y="3309074"/>
            <a:ext cx="495907" cy="91061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06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2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Fomento ao crédito e liquidação de bens à empresas em crise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75389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Fomento do financiamento às empresas em crise </a:t>
            </a:r>
            <a:r>
              <a:rPr lang="pt-BR" sz="2400" b="1" i="1" dirty="0" smtClean="0">
                <a:latin typeface="Microsoft PhagsPa" panose="020B0502040204020203" pitchFamily="34" charset="0"/>
              </a:rPr>
              <a:t>(Dip financing)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92624" y="1921998"/>
            <a:ext cx="6163056" cy="1237958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Possibilidade de contratos de financiamento para empresas em recuperação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992624" y="4337774"/>
            <a:ext cx="2852928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Autorização para oneração de bens em garantia sem prévia anuência da Fazenda</a:t>
            </a:r>
          </a:p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(art. 69-A)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230946" y="4337774"/>
            <a:ext cx="2924734" cy="15601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Maior preferência do </a:t>
            </a:r>
            <a:r>
              <a:rPr lang="pt-BR" sz="1600" b="1" dirty="0" smtClean="0">
                <a:latin typeface="Microsoft PhagsPa" panose="020B0502040204020203" pitchFamily="34" charset="0"/>
              </a:rPr>
              <a:t>crédito </a:t>
            </a:r>
            <a:r>
              <a:rPr lang="pt-BR" sz="1600" b="1" u="sng" dirty="0" smtClean="0">
                <a:latin typeface="Microsoft PhagsPa" panose="020B0502040204020203" pitchFamily="34" charset="0"/>
              </a:rPr>
              <a:t>extraconcursal</a:t>
            </a:r>
            <a:r>
              <a:rPr lang="pt-BR" sz="1600" b="1" dirty="0" smtClean="0">
                <a:latin typeface="Microsoft PhagsPa" panose="020B0502040204020203" pitchFamily="34" charset="0"/>
              </a:rPr>
              <a:t> </a:t>
            </a:r>
            <a:r>
              <a:rPr lang="pt-BR" sz="1600" b="1" dirty="0" smtClean="0">
                <a:latin typeface="Microsoft PhagsPa" panose="020B0502040204020203" pitchFamily="34" charset="0"/>
              </a:rPr>
              <a:t>para </a:t>
            </a:r>
            <a:r>
              <a:rPr lang="pt-BR" sz="1600" b="1" dirty="0" smtClean="0">
                <a:latin typeface="Microsoft PhagsPa" panose="020B0502040204020203" pitchFamily="34" charset="0"/>
              </a:rPr>
              <a:t>pagamento</a:t>
            </a:r>
            <a:r>
              <a:rPr lang="pt-BR" sz="1600" b="1" dirty="0" smtClean="0">
                <a:latin typeface="Microsoft PhagsPa" panose="020B0502040204020203" pitchFamily="34" charset="0"/>
              </a:rPr>
              <a:t> </a:t>
            </a:r>
            <a:r>
              <a:rPr lang="pt-BR" sz="1600" b="1" dirty="0" smtClean="0">
                <a:latin typeface="Microsoft PhagsPa" panose="020B0502040204020203" pitchFamily="34" charset="0"/>
              </a:rPr>
              <a:t>em caso de falência (art. 84, II e III)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cxnSp>
        <p:nvCxnSpPr>
          <p:cNvPr id="11" name="Conector em curva 10"/>
          <p:cNvCxnSpPr/>
          <p:nvPr/>
        </p:nvCxnSpPr>
        <p:spPr>
          <a:xfrm>
            <a:off x="9007513" y="3344594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6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em curva 13"/>
          <p:cNvCxnSpPr/>
          <p:nvPr/>
        </p:nvCxnSpPr>
        <p:spPr>
          <a:xfrm>
            <a:off x="5469851" y="3344594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89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2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Fomento ao crédito e liquidação de bens à empresas em crise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763034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Impossibilidade de sucessão tributária na aquisição de UPI </a:t>
            </a:r>
          </a:p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(art. 60, par. único)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92624" y="1921998"/>
            <a:ext cx="6163056" cy="1237958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Apuração de liquidação substancial implica convolação da recuperação judicial em falência (art. 73, inciso IV)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5540198" y="4368809"/>
            <a:ext cx="4791456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Previsão da convolação em falência como sanção à indevida liquidação substancial reforça a impossibilidade de o arrematante respondem pelo passivo, fomentando-se o interesse nas arrematações 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5" name="Seta para baixo 14"/>
          <p:cNvSpPr/>
          <p:nvPr/>
        </p:nvSpPr>
        <p:spPr>
          <a:xfrm>
            <a:off x="7687973" y="3309074"/>
            <a:ext cx="495907" cy="91061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4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3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Incentivo à liquidação de ativos da </a:t>
            </a:r>
            <a:r>
              <a:rPr lang="pt-BR" sz="4000" b="1" smtClean="0">
                <a:solidFill>
                  <a:srgbClr val="990000"/>
                </a:solidFill>
                <a:latin typeface="Microsoft PhagsPa" panose="020B0502040204020203" pitchFamily="34" charset="0"/>
              </a:rPr>
              <a:t>massa falida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1763034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Alteração no regime de tributação do lucro na massa falida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92624" y="1921998"/>
            <a:ext cx="6163056" cy="1581056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Parcela do lucro líquido oriundo do ganho de capital advindo da alienação de bens pode ser quitada com BNC e PF sem limite de 30% para redução do tributo (art. 82-B)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5540197" y="4626386"/>
            <a:ext cx="4791456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Alienação de bens classificados como imobilizado ou intangível pode ensejar ganho de capital a ser tributado por IRPJ e CSLL, de forma que a não-limitação do uso da BCN e PF assegura mais recursos aos credores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5" name="Seta para baixo 14"/>
          <p:cNvSpPr/>
          <p:nvPr/>
        </p:nvSpPr>
        <p:spPr>
          <a:xfrm>
            <a:off x="7687972" y="3652172"/>
            <a:ext cx="495907" cy="71663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011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1685" y="286603"/>
            <a:ext cx="8463995" cy="145075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990000"/>
                </a:solidFill>
                <a:latin typeface="Microsoft PhagsPa" panose="020B0502040204020203" pitchFamily="34" charset="0"/>
              </a:rPr>
              <a:t>3</a:t>
            </a:r>
            <a:r>
              <a:rPr lang="pt-BR" sz="4000" b="1" dirty="0" smtClean="0">
                <a:solidFill>
                  <a:srgbClr val="990000"/>
                </a:solidFill>
                <a:latin typeface="Microsoft PhagsPa" panose="020B0502040204020203" pitchFamily="34" charset="0"/>
              </a:rPr>
              <a:t>. Incentivo à liquidação de ativos da massa falida </a:t>
            </a:r>
            <a:endParaRPr lang="pt-BR" sz="4000" b="1" u="sng" dirty="0">
              <a:solidFill>
                <a:srgbClr val="990000"/>
              </a:solidFill>
              <a:latin typeface="Microsoft PhagsPa" panose="020B0502040204020203" pitchFamily="34" charset="0"/>
            </a:endParaRPr>
          </a:p>
        </p:txBody>
      </p:sp>
      <p:pic>
        <p:nvPicPr>
          <p:cNvPr id="4" name="Imagem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411679" cy="130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827159" y="1921998"/>
            <a:ext cx="3363599" cy="2121968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Microsoft PhagsPa" panose="020B0502040204020203" pitchFamily="34" charset="0"/>
              </a:rPr>
              <a:t>Instauração de incidente de classificação do crédito público (art. 7ª-A)</a:t>
            </a:r>
            <a:endParaRPr lang="pt-BR" sz="2400" b="1" dirty="0">
              <a:latin typeface="Microsoft PhagsPa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992624" y="1921998"/>
            <a:ext cx="6163056" cy="1581056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Microsoft PhagsPa" panose="020B0502040204020203" pitchFamily="34" charset="0"/>
              </a:rPr>
              <a:t>Intimação às Fazendas para que apresentem a relação completa de seus créditos inscritos, com cálculos, classificação e informações sobre situação atual</a:t>
            </a:r>
            <a:endParaRPr lang="pt-BR" sz="2000" b="1" dirty="0">
              <a:latin typeface="Microsoft PhagsPa" panose="020B0502040204020203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992624" y="4680872"/>
            <a:ext cx="2852928" cy="15601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Competência do juiz da falência para decidir sobre cálculos e classificação dos créditos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230946" y="4680872"/>
            <a:ext cx="2924734" cy="15601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latin typeface="Microsoft PhagsPa" panose="020B0502040204020203" pitchFamily="34" charset="0"/>
              </a:rPr>
              <a:t>Competência do juiz da execução fiscal para decidir sobre exigibilidade, existência e valor do crédito</a:t>
            </a:r>
            <a:endParaRPr lang="pt-BR" sz="1600" b="1" dirty="0">
              <a:latin typeface="Microsoft PhagsPa" panose="020B0502040204020203" pitchFamily="34" charset="0"/>
            </a:endParaRPr>
          </a:p>
        </p:txBody>
      </p:sp>
      <p:cxnSp>
        <p:nvCxnSpPr>
          <p:cNvPr id="11" name="Conector em curva 10"/>
          <p:cNvCxnSpPr/>
          <p:nvPr/>
        </p:nvCxnSpPr>
        <p:spPr>
          <a:xfrm>
            <a:off x="9007513" y="3687692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6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em curva 11"/>
          <p:cNvCxnSpPr/>
          <p:nvPr/>
        </p:nvCxnSpPr>
        <p:spPr>
          <a:xfrm>
            <a:off x="5469851" y="3687692"/>
            <a:ext cx="1024128" cy="872548"/>
          </a:xfrm>
          <a:prstGeom prst="curvedConnector3">
            <a:avLst/>
          </a:prstGeom>
          <a:ln w="177800">
            <a:solidFill>
              <a:schemeClr val="tx1"/>
            </a:solidFill>
            <a:tailEnd type="triangl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3117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1551</TotalTime>
  <Words>889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Estrangelo Edessa</vt:lpstr>
      <vt:lpstr>Microsoft PhagsPa</vt:lpstr>
      <vt:lpstr>Retrospectiva</vt:lpstr>
      <vt:lpstr>Apresentação do PowerPoint</vt:lpstr>
      <vt:lpstr>Premissas do Substitutivo</vt:lpstr>
      <vt:lpstr>1. Preservação da empresa viável </vt:lpstr>
      <vt:lpstr>1. Preservação da empresa viável </vt:lpstr>
      <vt:lpstr>1. Preservação da empresa viável</vt:lpstr>
      <vt:lpstr>2. Fomento ao crédito e liquidação de bens à empresas em crise</vt:lpstr>
      <vt:lpstr>2. Fomento ao crédito e liquidação de bens à empresas em crise</vt:lpstr>
      <vt:lpstr>3. Incentivo à liquidação de ativos da massa falida </vt:lpstr>
      <vt:lpstr>3. Incentivo à liquidação de ativos da massa falida </vt:lpstr>
      <vt:lpstr>4. Reequilíbrio entre devedor e credores </vt:lpstr>
      <vt:lpstr>4. Reequilíbrio entre devedor e credores </vt:lpstr>
      <vt:lpstr>5. Submissão à legislação complementar (LC)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Particular</dc:creator>
  <cp:lastModifiedBy>Esdras</cp:lastModifiedBy>
  <cp:revision>99</cp:revision>
  <cp:lastPrinted>2019-10-09T10:37:47Z</cp:lastPrinted>
  <dcterms:created xsi:type="dcterms:W3CDTF">2017-08-05T00:18:19Z</dcterms:created>
  <dcterms:modified xsi:type="dcterms:W3CDTF">2019-10-09T10:38:09Z</dcterms:modified>
</cp:coreProperties>
</file>