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3" r:id="rId2"/>
    <p:sldId id="303" r:id="rId3"/>
    <p:sldId id="315" r:id="rId4"/>
    <p:sldId id="316" r:id="rId5"/>
    <p:sldId id="314" r:id="rId6"/>
    <p:sldId id="318" r:id="rId7"/>
    <p:sldId id="312" r:id="rId8"/>
    <p:sldId id="313" r:id="rId9"/>
    <p:sldId id="319" r:id="rId10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B42"/>
    <a:srgbClr val="0D2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279" autoAdjust="0"/>
  </p:normalViewPr>
  <p:slideViewPr>
    <p:cSldViewPr snapToGrid="0">
      <p:cViewPr>
        <p:scale>
          <a:sx n="70" d="100"/>
          <a:sy n="70" d="100"/>
        </p:scale>
        <p:origin x="-390" y="-1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0B2F-A081-48FE-BE73-68E7A42D0FAE}" type="datetimeFigureOut">
              <a:rPr lang="pt-BR" smtClean="0"/>
              <a:t>09/10/2019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E512-E540-4D61-862F-F468CAABBB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0856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37EA-45BD-40CB-BFA6-8B055C2380BC}" type="datetimeFigureOut">
              <a:rPr lang="pt-BR" smtClean="0"/>
              <a:t>09/10/2019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0B41DD-FA7E-4FE2-988E-553EEBA8AB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3644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69900" y="1254125"/>
            <a:ext cx="6008688" cy="338137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abeçalho 5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147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719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916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593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143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0319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0181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0883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B41DD-FA7E-4FE2-988E-553EEBA8AB29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713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578EA-3B5F-4EDA-9DEE-CB2F67C10EBB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896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A94B4-48EA-4CF1-95A1-B16849FC290E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79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6B9B0-B6A2-4EF2-B3FE-EDDC8999DBDB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372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/>
          <p:nvPr userDrawn="1"/>
        </p:nvSpPr>
        <p:spPr>
          <a:xfrm>
            <a:off x="0" y="2291996"/>
            <a:ext cx="12192000" cy="1746250"/>
          </a:xfrm>
          <a:prstGeom prst="rect">
            <a:avLst/>
          </a:prstGeom>
          <a:solidFill>
            <a:srgbClr val="0B25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785188" y="2373507"/>
            <a:ext cx="780100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4800" b="1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endParaRPr lang="pt-BR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55147" y="1771705"/>
            <a:ext cx="44817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MINISTÉRIO DA ECONOMIA</a:t>
            </a:r>
          </a:p>
        </p:txBody>
      </p:sp>
      <p:sp>
        <p:nvSpPr>
          <p:cNvPr id="18" name="Rectangle 9"/>
          <p:cNvSpPr/>
          <p:nvPr userDrawn="1"/>
        </p:nvSpPr>
        <p:spPr>
          <a:xfrm>
            <a:off x="0" y="4038247"/>
            <a:ext cx="12192000" cy="46688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785188" y="3955281"/>
            <a:ext cx="7801000" cy="466883"/>
          </a:xfrm>
          <a:prstGeom prst="rect">
            <a:avLst/>
          </a:prstGeom>
          <a:ln>
            <a:noFill/>
          </a:ln>
        </p:spPr>
        <p:txBody>
          <a:bodyPr vert="horz" anchor="t"/>
          <a:lstStyle>
            <a:lvl1pPr marL="0" indent="0">
              <a:buNone/>
              <a:defRPr lang="x-none" sz="2800" b="0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16FAC24-357C-427F-8B7B-72FAD39520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650" y="822502"/>
            <a:ext cx="896699" cy="900000"/>
          </a:xfrm>
          <a:prstGeom prst="rect">
            <a:avLst/>
          </a:prstGeom>
        </p:spPr>
      </p:pic>
      <p:grpSp>
        <p:nvGrpSpPr>
          <p:cNvPr id="4" name="Agrupar 3"/>
          <p:cNvGrpSpPr/>
          <p:nvPr userDrawn="1"/>
        </p:nvGrpSpPr>
        <p:grpSpPr>
          <a:xfrm>
            <a:off x="4860324" y="5527589"/>
            <a:ext cx="7144237" cy="1202725"/>
            <a:chOff x="4860324" y="5527589"/>
            <a:chExt cx="7144237" cy="1202725"/>
          </a:xfrm>
        </p:grpSpPr>
        <p:grpSp>
          <p:nvGrpSpPr>
            <p:cNvPr id="14" name="Agrupar 13">
              <a:extLst>
                <a:ext uri="{FF2B5EF4-FFF2-40B4-BE49-F238E27FC236}">
                  <a16:creationId xmlns:a16="http://schemas.microsoft.com/office/drawing/2014/main" xmlns="" id="{DE294F83-5BB2-450D-B1CD-283027B682F9}"/>
                </a:ext>
              </a:extLst>
            </p:cNvPr>
            <p:cNvGrpSpPr/>
            <p:nvPr userDrawn="1"/>
          </p:nvGrpSpPr>
          <p:grpSpPr>
            <a:xfrm>
              <a:off x="5279062" y="5792723"/>
              <a:ext cx="6725499" cy="720000"/>
              <a:chOff x="5279062" y="5792723"/>
              <a:chExt cx="6725499" cy="720000"/>
            </a:xfrm>
          </p:grpSpPr>
          <p:pic>
            <p:nvPicPr>
              <p:cNvPr id="11" name="Imagem 10">
                <a:extLst>
                  <a:ext uri="{FF2B5EF4-FFF2-40B4-BE49-F238E27FC236}">
                    <a16:creationId xmlns:a16="http://schemas.microsoft.com/office/drawing/2014/main" xmlns="" id="{695B1270-F0FA-4BA5-BC55-C4600680DE6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79062" y="6046131"/>
                <a:ext cx="2014352" cy="360000"/>
              </a:xfrm>
              <a:prstGeom prst="rect">
                <a:avLst/>
              </a:prstGeom>
            </p:spPr>
          </p:pic>
          <p:pic>
            <p:nvPicPr>
              <p:cNvPr id="10" name="Imagem 9">
                <a:extLst>
                  <a:ext uri="{FF2B5EF4-FFF2-40B4-BE49-F238E27FC236}">
                    <a16:creationId xmlns:a16="http://schemas.microsoft.com/office/drawing/2014/main" xmlns="" id="{744BDC71-D89B-4244-A555-A22BB4CA415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405739" y="5792723"/>
                <a:ext cx="4598822" cy="720000"/>
              </a:xfrm>
              <a:prstGeom prst="rect">
                <a:avLst/>
              </a:prstGeom>
            </p:spPr>
          </p:pic>
        </p:grpSp>
        <p:sp>
          <p:nvSpPr>
            <p:cNvPr id="2" name="Retângulo 1"/>
            <p:cNvSpPr/>
            <p:nvPr userDrawn="1"/>
          </p:nvSpPr>
          <p:spPr>
            <a:xfrm>
              <a:off x="4860324" y="5527589"/>
              <a:ext cx="2570206" cy="12027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4557522" y="4720521"/>
            <a:ext cx="7447039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 algn="r">
              <a:buNone/>
              <a:defRPr lang="x-none" sz="1600" b="1" i="1" kern="1200" dirty="0" smtClean="0">
                <a:solidFill>
                  <a:srgbClr val="6D706D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Waldery Rodrigues Júnior</a:t>
            </a:r>
          </a:p>
          <a:p>
            <a:pPr lvl="0"/>
            <a:r>
              <a:rPr lang="pt-BR" dirty="0"/>
              <a:t>Secretário Especial de Fazenda</a:t>
            </a:r>
          </a:p>
        </p:txBody>
      </p:sp>
    </p:spTree>
    <p:extLst>
      <p:ext uri="{BB962C8B-B14F-4D97-AF65-F5344CB8AC3E}">
        <p14:creationId xmlns:p14="http://schemas.microsoft.com/office/powerpoint/2010/main" val="394951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C2630-E303-4AFC-8AB7-EE1113DBB778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0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1DDF-F498-4C2C-AE40-F23116321DEC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6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DFCDE-CAA3-49AF-8CF5-139E081B9C5E}" type="datetime1">
              <a:rPr lang="pt-BR" smtClean="0"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258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ECB51-3B03-4C37-BA09-9D23416B9433}" type="datetime1">
              <a:rPr lang="pt-BR" smtClean="0"/>
              <a:t>09/10/2019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07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C4D4E-40AA-4E99-BCBD-F51695806C56}" type="datetime1">
              <a:rPr lang="pt-BR" smtClean="0"/>
              <a:t>09/10/2019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28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51380-71AE-4C58-BBA0-F0CA9468D375}" type="datetime1">
              <a:rPr lang="pt-BR" smtClean="0"/>
              <a:t>09/10/2019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09601" y="163262"/>
            <a:ext cx="7994363" cy="42361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000" b="0" kern="1200" dirty="0">
                <a:solidFill>
                  <a:srgbClr val="0B254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6" name="Rectangle 9"/>
          <p:cNvSpPr/>
          <p:nvPr userDrawn="1"/>
        </p:nvSpPr>
        <p:spPr>
          <a:xfrm flipV="1">
            <a:off x="613836" y="645368"/>
            <a:ext cx="10447209" cy="5055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9"/>
          <p:cNvSpPr/>
          <p:nvPr userDrawn="1"/>
        </p:nvSpPr>
        <p:spPr>
          <a:xfrm flipV="1">
            <a:off x="9139766" y="645363"/>
            <a:ext cx="2551007" cy="50400"/>
          </a:xfrm>
          <a:prstGeom prst="rect">
            <a:avLst/>
          </a:prstGeom>
          <a:solidFill>
            <a:srgbClr val="0B254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4433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EC46E-4BF5-4416-97C3-A7CED9270910}" type="datetime1">
              <a:rPr lang="pt-BR" smtClean="0"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298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D5612-FEB1-4B0F-A73A-BEE0C4FD3915}" type="datetime1">
              <a:rPr lang="pt-BR" smtClean="0"/>
              <a:t>09/10/2019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3196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46FDD-3520-4FBA-95FD-BDA8044AABC5}" type="datetime1">
              <a:rPr lang="pt-BR" smtClean="0"/>
              <a:t>09/10/2019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24784-8EE8-4E0F-812B-36145D0F4C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17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>
            <a:extLst>
              <a:ext uri="{FF2B5EF4-FFF2-40B4-BE49-F238E27FC236}">
                <a16:creationId xmlns:a16="http://schemas.microsoft.com/office/drawing/2014/main" xmlns="" id="{A2081F3C-2B15-3A48-B775-FA5D2F6DBD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6401" y="2403388"/>
            <a:ext cx="11493500" cy="1493838"/>
          </a:xfrm>
        </p:spPr>
        <p:txBody>
          <a:bodyPr>
            <a:noAutofit/>
          </a:bodyPr>
          <a:lstStyle/>
          <a:p>
            <a:pPr>
              <a:lnSpc>
                <a:spcPts val="4060"/>
              </a:lnSpc>
            </a:pPr>
            <a:r>
              <a:rPr lang="pt-BR" sz="4000" dirty="0">
                <a:solidFill>
                  <a:schemeClr val="bg1"/>
                </a:solidFill>
              </a:rPr>
              <a:t>Revisão da </a:t>
            </a:r>
            <a:r>
              <a:rPr lang="pt-BR" sz="4000" dirty="0" smtClean="0">
                <a:solidFill>
                  <a:schemeClr val="bg1"/>
                </a:solidFill>
              </a:rPr>
              <a:t>Lei de Falências e Recuperação Judicial </a:t>
            </a:r>
          </a:p>
          <a:p>
            <a:pPr>
              <a:lnSpc>
                <a:spcPts val="4060"/>
              </a:lnSpc>
            </a:pPr>
            <a:r>
              <a:rPr lang="pt-BR" sz="3200" dirty="0" smtClean="0">
                <a:solidFill>
                  <a:schemeClr val="bg1"/>
                </a:solidFill>
              </a:rPr>
              <a:t>(Lei 11.101/05, Projeto Substitutivo na Câmara dos Deputados)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xmlns="" id="{4F9664B3-2ED0-D54A-9682-13003CBF630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34696" y="4072793"/>
            <a:ext cx="5850750" cy="46688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Outubro </a:t>
            </a:r>
            <a:r>
              <a:rPr lang="pt-BR" dirty="0"/>
              <a:t>de 2019</a:t>
            </a:r>
          </a:p>
        </p:txBody>
      </p:sp>
    </p:spTree>
    <p:extLst>
      <p:ext uri="{BB962C8B-B14F-4D97-AF65-F5344CB8AC3E}">
        <p14:creationId xmlns:p14="http://schemas.microsoft.com/office/powerpoint/2010/main" val="244734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MOTIVAÇÃO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pt-BR" b="1" i="1" dirty="0"/>
          </a:p>
          <a:p>
            <a:pPr marL="0" indent="0">
              <a:buNone/>
            </a:pPr>
            <a:r>
              <a:rPr lang="pt-BR" dirty="0"/>
              <a:t>O objetivo de um bom sistema </a:t>
            </a:r>
            <a:r>
              <a:rPr lang="pt-BR" dirty="0" smtClean="0"/>
              <a:t>de insolvência  (recuperação e falência) é </a:t>
            </a:r>
            <a:r>
              <a:rPr lang="pt-BR" dirty="0"/>
              <a:t>potencializar o valor e </a:t>
            </a:r>
            <a:r>
              <a:rPr lang="pt-BR" dirty="0" smtClean="0"/>
              <a:t>a produtividade </a:t>
            </a:r>
            <a:r>
              <a:rPr lang="pt-BR" dirty="0"/>
              <a:t>dos ativos da economia.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Empresas economicamente inviáveis precisam ser liquidadas rapidamente, assim como empresas economicamente viáveis precisam de uma solução rápida e justa para todos os </a:t>
            </a:r>
            <a:r>
              <a:rPr lang="pt-BR" dirty="0" err="1" smtClean="0"/>
              <a:t>stakeholders</a:t>
            </a:r>
            <a:r>
              <a:rPr lang="pt-BR" dirty="0"/>
              <a:t>. </a:t>
            </a:r>
            <a:endParaRPr lang="pt-BR" sz="20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8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MOTIVAÇÃO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407892" y="4403225"/>
            <a:ext cx="11376216" cy="21524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000" b="1" dirty="0"/>
          </a:p>
          <a:p>
            <a:pPr marL="0" indent="0">
              <a:buNone/>
            </a:pPr>
            <a:r>
              <a:rPr lang="pt-BR" sz="2000" b="1" dirty="0" smtClean="0"/>
              <a:t>Aloisio Araújo</a:t>
            </a:r>
            <a:r>
              <a:rPr lang="pt-BR" sz="2000" b="1" dirty="0"/>
              <a:t>,</a:t>
            </a:r>
            <a:r>
              <a:rPr lang="pt-BR" sz="2000" b="1" dirty="0" smtClean="0"/>
              <a:t> Bruno Funchal e R. Ferreira (2012</a:t>
            </a:r>
            <a:r>
              <a:rPr lang="pt-BR" sz="2000" b="1" dirty="0"/>
              <a:t>): </a:t>
            </a:r>
          </a:p>
          <a:p>
            <a:pPr>
              <a:buFontTx/>
              <a:buChar char="-"/>
            </a:pPr>
            <a:r>
              <a:rPr lang="pt-BR" sz="2000" dirty="0"/>
              <a:t>Efeito da reforma em 2005: Aumento da oferta de crédito =&gt; </a:t>
            </a:r>
            <a:r>
              <a:rPr lang="pt-BR" sz="2000" b="1" i="1" dirty="0"/>
              <a:t>redução de juros e aumento do volume de crédito</a:t>
            </a:r>
            <a:r>
              <a:rPr lang="pt-BR" sz="2000" dirty="0"/>
              <a:t> (principalmente de longo prazo).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00" y="1181548"/>
            <a:ext cx="4975671" cy="2982144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29465" y="1726163"/>
            <a:ext cx="16087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Reforma da LFRJ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1386370"/>
            <a:ext cx="3645851" cy="3016855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3</a:t>
            </a:fld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 flipH="1">
            <a:off x="1527050" y="2064717"/>
            <a:ext cx="31162" cy="159288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 flipV="1">
            <a:off x="1726163" y="1784942"/>
            <a:ext cx="2080727" cy="1359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/>
          <p:nvPr/>
        </p:nvCxnSpPr>
        <p:spPr>
          <a:xfrm>
            <a:off x="4091457" y="1739408"/>
            <a:ext cx="928747" cy="679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3713584" y="2976465"/>
            <a:ext cx="1455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Necessidade de Aperfeiçoamento</a:t>
            </a:r>
            <a:endParaRPr lang="pt-BR" sz="14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6553200" y="1146837"/>
            <a:ext cx="39935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Aloisio Araújo, Bruno Funchal e R. Ferreira (2012)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05933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24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MOTIVAÇÃO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28582" y="1109176"/>
            <a:ext cx="11534836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400" dirty="0"/>
              <a:t>Esgotamento </a:t>
            </a:r>
            <a:r>
              <a:rPr lang="pt-BR" sz="2400" dirty="0" smtClean="0"/>
              <a:t>da Lei </a:t>
            </a:r>
            <a:r>
              <a:rPr lang="pt-BR" sz="2400" dirty="0"/>
              <a:t>11.101/05 e a necessidade de uma </a:t>
            </a:r>
            <a:r>
              <a:rPr lang="pt-BR" sz="2400" dirty="0" smtClean="0"/>
              <a:t>revisão.</a:t>
            </a:r>
            <a:endParaRPr lang="pt-BR" sz="24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2000" dirty="0"/>
              <a:t>Em 2018: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Taxa de recuperação dos credores na AL foi mais de duas vezes maior que no Brasil (30,9% contra 14,9%, segundo dados do </a:t>
            </a:r>
            <a:r>
              <a:rPr lang="pt-BR" sz="2000" dirty="0" err="1"/>
              <a:t>Doing</a:t>
            </a:r>
            <a:r>
              <a:rPr lang="pt-BR" sz="2000" dirty="0"/>
              <a:t> Business);</a:t>
            </a:r>
          </a:p>
          <a:p>
            <a:pPr marL="457200" indent="-457200">
              <a:buFont typeface="+mj-lt"/>
              <a:buAutoNum type="arabicPeriod"/>
            </a:pPr>
            <a:endParaRPr lang="pt-BR" sz="2000" dirty="0"/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O tempo </a:t>
            </a:r>
            <a:r>
              <a:rPr lang="pt-BR" sz="2000" dirty="0" smtClean="0"/>
              <a:t>médio do </a:t>
            </a:r>
            <a:r>
              <a:rPr lang="pt-BR" sz="2000" dirty="0"/>
              <a:t>processo estagnou em 4 anos, contra um prazo médio de 2,9 anos na AL.</a:t>
            </a:r>
          </a:p>
          <a:p>
            <a:pPr marL="457200" indent="-457200">
              <a:buFont typeface="+mj-lt"/>
              <a:buAutoNum type="arabicPeriod"/>
            </a:pPr>
            <a:endParaRPr lang="pt-BR" sz="2000" dirty="0"/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Mais de R$ </a:t>
            </a:r>
            <a:r>
              <a:rPr lang="pt-BR" sz="2000" dirty="0" smtClean="0"/>
              <a:t>281 </a:t>
            </a:r>
            <a:r>
              <a:rPr lang="pt-BR" sz="2000" dirty="0"/>
              <a:t>bilhões em </a:t>
            </a:r>
            <a:r>
              <a:rPr lang="pt-BR" sz="2000" dirty="0" smtClean="0"/>
              <a:t>créditos de </a:t>
            </a:r>
          </a:p>
          <a:p>
            <a:pPr marL="0" indent="0">
              <a:buNone/>
            </a:pPr>
            <a:r>
              <a:rPr lang="pt-BR" sz="2000" smtClean="0"/>
              <a:t>        empresas </a:t>
            </a:r>
            <a:r>
              <a:rPr lang="pt-BR" sz="2000" dirty="0"/>
              <a:t>em RJ.</a:t>
            </a:r>
          </a:p>
          <a:p>
            <a:pPr>
              <a:buFontTx/>
              <a:buChar char="-"/>
            </a:pPr>
            <a:endParaRPr lang="pt-BR" sz="2000" dirty="0"/>
          </a:p>
          <a:p>
            <a:pPr>
              <a:buFontTx/>
              <a:buChar char="-"/>
            </a:pPr>
            <a:endParaRPr lang="pt-BR" sz="20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4</a:t>
            </a:fld>
            <a:endParaRPr lang="pt-B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343" y="3882027"/>
            <a:ext cx="5854514" cy="2549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Conector de Seta Reta 3"/>
          <p:cNvCxnSpPr/>
          <p:nvPr/>
        </p:nvCxnSpPr>
        <p:spPr>
          <a:xfrm flipV="1">
            <a:off x="6279502" y="4226768"/>
            <a:ext cx="4637314" cy="15302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683343" y="6475919"/>
            <a:ext cx="2711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Serasa </a:t>
            </a:r>
            <a:r>
              <a:rPr lang="pt-BR" sz="1200" dirty="0" err="1" smtClean="0"/>
              <a:t>Experian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3353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-130629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 smtClean="0">
                <a:solidFill>
                  <a:schemeClr val="bg1"/>
                </a:solidFill>
              </a:rPr>
              <a:t>TRABALHO DE REVISÃO DA LEI DE FALÊNCIAS E RJ 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pt-BR" sz="2400" i="1" dirty="0" smtClean="0"/>
              <a:t>Formação de grupo de trabalho com acadêmicos, juristas, juízes dentre outros;</a:t>
            </a:r>
          </a:p>
          <a:p>
            <a:pPr marL="514350" indent="-514350">
              <a:buFont typeface="+mj-lt"/>
              <a:buAutoNum type="arabicPeriod"/>
            </a:pPr>
            <a:endParaRPr lang="pt-BR" sz="2400" i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400" i="1" dirty="0"/>
              <a:t>Mais de 40 encontros </a:t>
            </a:r>
            <a:r>
              <a:rPr lang="pt-BR" sz="2400" i="1" dirty="0" smtClean="0"/>
              <a:t>realizados pelo GT para a consolidação de um PL (10.220/18);</a:t>
            </a:r>
          </a:p>
          <a:p>
            <a:pPr marL="514350" indent="-514350">
              <a:buFont typeface="+mj-lt"/>
              <a:buAutoNum type="arabicPeriod"/>
            </a:pPr>
            <a:endParaRPr lang="pt-BR" sz="2400" i="1" dirty="0" smtClean="0"/>
          </a:p>
          <a:p>
            <a:pPr marL="514350" indent="-514350">
              <a:buFont typeface="+mj-lt"/>
              <a:buAutoNum type="arabicPeriod"/>
            </a:pPr>
            <a:r>
              <a:rPr lang="pt-BR" sz="2400" i="1" dirty="0" smtClean="0"/>
              <a:t>Mais de 3 meses de trabalho em conjunto com  relator Dep. Hugo Leal e equipe para a elaboração de um projeto substitutivo de consenso.</a:t>
            </a:r>
          </a:p>
          <a:p>
            <a:pPr marL="514350" indent="-514350">
              <a:buFont typeface="+mj-lt"/>
              <a:buAutoNum type="arabicPeriod"/>
            </a:pPr>
            <a:endParaRPr lang="pt-BR" sz="2400" i="1" dirty="0"/>
          </a:p>
          <a:p>
            <a:pPr marL="514350" indent="-514350">
              <a:buFont typeface="+mj-lt"/>
              <a:buAutoNum type="arabicPeriod"/>
            </a:pPr>
            <a:endParaRPr lang="pt-BR" sz="2400" i="1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9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PRINCIPAIS MUDANÇAS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pt-BR" b="1" i="1" dirty="0"/>
              <a:t>Reequilíbrio do poder dos credores </a:t>
            </a:r>
            <a:endParaRPr lang="pt-BR" sz="2400" dirty="0"/>
          </a:p>
          <a:p>
            <a:pPr lvl="1"/>
            <a:r>
              <a:rPr lang="pt-BR" b="1" i="1" dirty="0"/>
              <a:t>Plano de RJ proposto pelos credores </a:t>
            </a:r>
            <a:endParaRPr lang="pt-BR" sz="2000" dirty="0"/>
          </a:p>
          <a:p>
            <a:pPr lvl="1"/>
            <a:r>
              <a:rPr lang="pt-BR" b="1" i="1" dirty="0"/>
              <a:t>Vedação a distribuição de lucros ou dividendos</a:t>
            </a:r>
            <a:endParaRPr lang="pt-BR" sz="2000" dirty="0"/>
          </a:p>
          <a:p>
            <a:pPr marL="514350" indent="-514350">
              <a:buFont typeface="+mj-lt"/>
              <a:buAutoNum type="arabicPeriod"/>
            </a:pPr>
            <a:endParaRPr lang="pt-BR" sz="2400" dirty="0"/>
          </a:p>
          <a:p>
            <a:pPr marL="514350" indent="-514350">
              <a:buFont typeface="+mj-lt"/>
              <a:buAutoNum type="arabicPeriod"/>
            </a:pPr>
            <a:r>
              <a:rPr lang="pt-BR" b="1" i="1" dirty="0"/>
              <a:t>Segurança jurídica</a:t>
            </a:r>
            <a:endParaRPr lang="pt-BR" sz="2400" dirty="0"/>
          </a:p>
          <a:p>
            <a:pPr lvl="1"/>
            <a:r>
              <a:rPr lang="pt-BR" b="1" i="1" dirty="0"/>
              <a:t>Definição precisa de voto abusivo e de consolidação substancial</a:t>
            </a:r>
            <a:endParaRPr lang="pt-BR" sz="2000" dirty="0"/>
          </a:p>
          <a:p>
            <a:pPr lvl="1"/>
            <a:r>
              <a:rPr lang="pt-BR" b="1" i="1" dirty="0"/>
              <a:t>Redução do problema da sucessão nas unidades produtivas independentes e na alienação de bens</a:t>
            </a:r>
          </a:p>
          <a:p>
            <a:pPr lvl="1"/>
            <a:endParaRPr lang="pt-BR" sz="2000" b="1" i="1" dirty="0"/>
          </a:p>
          <a:p>
            <a:pPr marL="457200" indent="-457200">
              <a:buFont typeface="+mj-lt"/>
              <a:buAutoNum type="arabicPeriod"/>
            </a:pPr>
            <a:r>
              <a:rPr lang="pt-BR" b="1" i="1" dirty="0"/>
              <a:t>Fisco: solução para a tributação do </a:t>
            </a:r>
            <a:r>
              <a:rPr lang="pt-BR" b="1" i="1" dirty="0" err="1"/>
              <a:t>hair-cut</a:t>
            </a:r>
            <a:r>
              <a:rPr lang="pt-BR" b="1" i="1" dirty="0"/>
              <a:t> (RJ) e do ganho de capital na alienação de bens (falência); transação e parcelamento do crédito fiscal; participação mais ativa na RJ e na falência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endParaRPr lang="pt-BR" sz="24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144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Principais Mudanças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pt-BR" sz="2400" dirty="0"/>
          </a:p>
          <a:p>
            <a:pPr marL="514350" indent="-514350">
              <a:buFont typeface="+mj-lt"/>
              <a:buAutoNum type="arabicPeriod" startAt="4"/>
            </a:pPr>
            <a:r>
              <a:rPr lang="pt-BR" b="1" i="1" dirty="0"/>
              <a:t>Modernização, desburocratização e celeridade</a:t>
            </a:r>
            <a:endParaRPr lang="pt-BR" sz="2400" dirty="0"/>
          </a:p>
          <a:p>
            <a:pPr lvl="1"/>
            <a:r>
              <a:rPr lang="pt-BR" b="1" i="1" dirty="0"/>
              <a:t>Revisão de prazos</a:t>
            </a:r>
            <a:endParaRPr lang="pt-BR" sz="2000" dirty="0"/>
          </a:p>
          <a:p>
            <a:pPr lvl="1"/>
            <a:r>
              <a:rPr lang="pt-BR" b="1" i="1" dirty="0"/>
              <a:t>Deliberações por sistema eletrônico, por adesão, intimação eletrônica, leilão eletrônico, compartilhamento de custos, fim do preço vil, restrições a impugnações</a:t>
            </a:r>
          </a:p>
          <a:p>
            <a:pPr lvl="1"/>
            <a:r>
              <a:rPr lang="pt-BR" b="1" i="1" dirty="0"/>
              <a:t>Facilitação do encerramento</a:t>
            </a:r>
          </a:p>
          <a:p>
            <a:pPr lvl="1"/>
            <a:endParaRPr lang="pt-BR" sz="2000" b="1" i="1" dirty="0"/>
          </a:p>
          <a:p>
            <a:pPr marL="514350" lvl="0" indent="-514350">
              <a:buFont typeface="+mj-lt"/>
              <a:buAutoNum type="arabicPeriod" startAt="4"/>
            </a:pPr>
            <a:r>
              <a:rPr lang="pt-BR" b="1" i="1" dirty="0"/>
              <a:t>Reforço na relevância do papel da falência</a:t>
            </a:r>
          </a:p>
          <a:p>
            <a:pPr marL="514350" lvl="0" indent="-514350">
              <a:buFont typeface="+mj-lt"/>
              <a:buAutoNum type="arabicPeriod" startAt="4"/>
            </a:pPr>
            <a:endParaRPr lang="pt-BR" sz="2400" b="1" i="1" dirty="0"/>
          </a:p>
          <a:p>
            <a:pPr marL="514350" indent="-514350">
              <a:buFont typeface="+mj-lt"/>
              <a:buAutoNum type="arabicPeriod" startAt="4"/>
            </a:pPr>
            <a:r>
              <a:rPr lang="pt-BR" b="1" i="1" dirty="0"/>
              <a:t>Redução do prazo para </a:t>
            </a:r>
            <a:r>
              <a:rPr lang="pt-BR" b="1" i="1" dirty="0" err="1"/>
              <a:t>fresh</a:t>
            </a:r>
            <a:r>
              <a:rPr lang="pt-BR" b="1" i="1" dirty="0"/>
              <a:t>-start (inabilitação empresarial)</a:t>
            </a:r>
          </a:p>
          <a:p>
            <a:pPr marL="514350" lvl="0" indent="-514350">
              <a:buFont typeface="+mj-lt"/>
              <a:buAutoNum type="arabicPeriod" startAt="4"/>
            </a:pPr>
            <a:endParaRPr lang="pt-BR" sz="2400" dirty="0"/>
          </a:p>
          <a:p>
            <a:pPr lvl="1"/>
            <a:endParaRPr lang="pt-BR" sz="20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405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>
                <a:solidFill>
                  <a:schemeClr val="bg1"/>
                </a:solidFill>
              </a:rPr>
              <a:t>Principais Mudanças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lvl="0" indent="-514350">
              <a:buFont typeface="+mj-lt"/>
              <a:buAutoNum type="arabicPeriod" startAt="7"/>
            </a:pPr>
            <a:r>
              <a:rPr lang="pt-BR" b="1" i="1" dirty="0"/>
              <a:t>Prioridade para os financiamentos durante a  RJ (DIP)</a:t>
            </a:r>
            <a:endParaRPr lang="pt-BR" dirty="0"/>
          </a:p>
          <a:p>
            <a:pPr marL="514350" indent="-514350">
              <a:buFont typeface="+mj-lt"/>
              <a:buAutoNum type="arabicPeriod" startAt="7"/>
            </a:pPr>
            <a:endParaRPr lang="pt-BR" b="1" i="1" dirty="0"/>
          </a:p>
          <a:p>
            <a:pPr marL="514350" lvl="0" indent="-514350">
              <a:buFont typeface="+mj-lt"/>
              <a:buAutoNum type="arabicPeriod" startAt="7"/>
            </a:pPr>
            <a:r>
              <a:rPr lang="pt-BR" b="1" i="1" dirty="0"/>
              <a:t>Falência transnacional</a:t>
            </a:r>
          </a:p>
          <a:p>
            <a:pPr marL="514350" lvl="0" indent="-514350">
              <a:buFont typeface="+mj-lt"/>
              <a:buAutoNum type="arabicPeriod" startAt="7"/>
            </a:pPr>
            <a:endParaRPr lang="pt-BR" b="1" i="1" dirty="0"/>
          </a:p>
          <a:p>
            <a:pPr marL="514350" lvl="0" indent="-514350">
              <a:buFont typeface="+mj-lt"/>
              <a:buAutoNum type="arabicPeriod" startAt="7"/>
            </a:pPr>
            <a:r>
              <a:rPr lang="pt-BR" b="1" i="1" dirty="0"/>
              <a:t>Perícia Prévia (redução de erro tipo II</a:t>
            </a:r>
            <a:r>
              <a:rPr lang="pt-BR" b="1" i="1" dirty="0" smtClean="0"/>
              <a:t>)</a:t>
            </a:r>
          </a:p>
          <a:p>
            <a:pPr marL="514350" lvl="0" indent="-514350">
              <a:buFont typeface="+mj-lt"/>
              <a:buAutoNum type="arabicPeriod" startAt="7"/>
            </a:pPr>
            <a:endParaRPr lang="pt-BR" b="1" i="1" dirty="0"/>
          </a:p>
          <a:p>
            <a:pPr marL="514350" lvl="0" indent="-514350">
              <a:buFont typeface="+mj-lt"/>
              <a:buAutoNum type="arabicPeriod" startAt="7"/>
            </a:pPr>
            <a:r>
              <a:rPr lang="pt-BR" b="1" i="1" dirty="0" smtClean="0"/>
              <a:t>Grupos Econômicos</a:t>
            </a:r>
          </a:p>
          <a:p>
            <a:pPr marL="514350" lvl="0" indent="-514350">
              <a:buFont typeface="+mj-lt"/>
              <a:buAutoNum type="arabicPeriod" startAt="7"/>
            </a:pPr>
            <a:endParaRPr lang="pt-BR" dirty="0"/>
          </a:p>
          <a:p>
            <a:pPr marL="914400" lvl="1" indent="-457200">
              <a:buFont typeface="+mj-lt"/>
              <a:buAutoNum type="arabicPeriod"/>
            </a:pPr>
            <a:endParaRPr lang="pt-BR" sz="20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04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2"/>
          <p:cNvSpPr txBox="1">
            <a:spLocks/>
          </p:cNvSpPr>
          <p:nvPr/>
        </p:nvSpPr>
        <p:spPr bwMode="auto">
          <a:xfrm>
            <a:off x="0" y="0"/>
            <a:ext cx="12192000" cy="951345"/>
          </a:xfrm>
          <a:prstGeom prst="rect">
            <a:avLst/>
          </a:prstGeom>
          <a:solidFill>
            <a:srgbClr val="004165"/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marL="263525"/>
            <a:r>
              <a:rPr lang="pt-BR" sz="2400" b="1" dirty="0" smtClean="0">
                <a:solidFill>
                  <a:schemeClr val="bg1"/>
                </a:solidFill>
              </a:rPr>
              <a:t>PRÓXIMOS PASSOS</a:t>
            </a:r>
            <a:endParaRPr lang="pt-BR" sz="2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Art. 174. Como agente normativo e regulador da atividade econômica, o Estado exercerá, na forma da lei, as funções de fiscalização, incentivo e planejamento, sendo este determinante para o setor público e indicativo para o setor privado.…"/>
          <p:cNvSpPr txBox="1">
            <a:spLocks/>
          </p:cNvSpPr>
          <p:nvPr/>
        </p:nvSpPr>
        <p:spPr>
          <a:xfrm>
            <a:off x="352541" y="1176968"/>
            <a:ext cx="11424490" cy="5046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endParaRPr lang="pt-BR" sz="2400" i="1" dirty="0"/>
          </a:p>
          <a:p>
            <a:pPr marL="514350" indent="-514350">
              <a:buFont typeface="+mj-lt"/>
              <a:buAutoNum type="arabicPeriod"/>
            </a:pPr>
            <a:r>
              <a:rPr lang="pt-BR" sz="2400" i="1" dirty="0" smtClean="0"/>
              <a:t>Projeto Substitutivo a </a:t>
            </a:r>
            <a:r>
              <a:rPr lang="pt-BR" sz="2400" i="1" dirty="0"/>
              <a:t>ser </a:t>
            </a:r>
            <a:r>
              <a:rPr lang="pt-BR" sz="2400" i="1" dirty="0" smtClean="0"/>
              <a:t>apresentado pelo Dep. Hugo Leal (relator) na reunião com os líderes es </a:t>
            </a:r>
            <a:r>
              <a:rPr lang="pt-BR" sz="2400" i="1" dirty="0"/>
              <a:t>(final </a:t>
            </a:r>
            <a:r>
              <a:rPr lang="pt-BR" sz="2400" i="1"/>
              <a:t>de </a:t>
            </a:r>
            <a:r>
              <a:rPr lang="pt-BR" sz="2400" i="1" smtClean="0"/>
              <a:t>outubro);</a:t>
            </a:r>
            <a:endParaRPr lang="pt-BR" sz="2400" i="1" dirty="0" smtClean="0"/>
          </a:p>
          <a:p>
            <a:pPr marL="514350" indent="-514350">
              <a:buFont typeface="+mj-lt"/>
              <a:buAutoNum type="arabicPeriod"/>
            </a:pPr>
            <a:endParaRPr lang="pt-BR" sz="2400" i="1" dirty="0"/>
          </a:p>
          <a:p>
            <a:pPr marL="514350" indent="-514350">
              <a:buFont typeface="+mj-lt"/>
              <a:buAutoNum type="arabicPeriod"/>
            </a:pPr>
            <a:r>
              <a:rPr lang="pt-BR" sz="2400" i="1" dirty="0" smtClean="0"/>
              <a:t>Votação do projeto substitutivo no Plenário da Câmara;</a:t>
            </a:r>
            <a:endParaRPr lang="pt-BR" sz="2400" i="1" dirty="0"/>
          </a:p>
          <a:p>
            <a:pPr marL="514350" indent="-514350">
              <a:buFont typeface="+mj-lt"/>
              <a:buAutoNum type="arabicPeriod"/>
            </a:pPr>
            <a:endParaRPr lang="pt-BR" sz="2400" i="1" dirty="0"/>
          </a:p>
          <a:p>
            <a:pPr marL="514350" indent="-514350">
              <a:buFont typeface="+mj-lt"/>
              <a:buAutoNum type="arabicPeriod"/>
            </a:pPr>
            <a:r>
              <a:rPr lang="pt-BR" sz="2400" i="1" dirty="0" smtClean="0"/>
              <a:t>Reunião </a:t>
            </a:r>
            <a:r>
              <a:rPr lang="pt-BR" sz="2400" i="1" dirty="0"/>
              <a:t>com a presidente da CCJ no Senado para encaminhar o projeto na casa.</a:t>
            </a:r>
          </a:p>
          <a:p>
            <a:pPr marL="514350" indent="-514350">
              <a:buFont typeface="+mj-lt"/>
              <a:buAutoNum type="arabicPeriod"/>
            </a:pPr>
            <a:endParaRPr lang="pt-BR" sz="2400" i="1" dirty="0"/>
          </a:p>
          <a:p>
            <a:pPr marL="914400" lvl="1" indent="-457200">
              <a:buFont typeface="+mj-lt"/>
              <a:buAutoNum type="arabicPeriod"/>
            </a:pPr>
            <a:endParaRPr lang="pt-BR" sz="20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24784-8EE8-4E0F-812B-36145D0F4C0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61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</TotalTime>
  <Words>506</Words>
  <Application>Microsoft Office PowerPoint</Application>
  <PresentationFormat>Personalizar</PresentationFormat>
  <Paragraphs>84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Vladimir Kuhl Teles</dc:creator>
  <cp:lastModifiedBy>Coordenação de Audio</cp:lastModifiedBy>
  <cp:revision>123</cp:revision>
  <cp:lastPrinted>2019-08-14T18:40:56Z</cp:lastPrinted>
  <dcterms:created xsi:type="dcterms:W3CDTF">2019-06-13T16:59:55Z</dcterms:created>
  <dcterms:modified xsi:type="dcterms:W3CDTF">2019-10-09T17:32:35Z</dcterms:modified>
</cp:coreProperties>
</file>