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9" r:id="rId4"/>
    <p:sldId id="268" r:id="rId5"/>
    <p:sldId id="262" r:id="rId6"/>
    <p:sldId id="264" r:id="rId7"/>
    <p:sldId id="261" r:id="rId8"/>
    <p:sldId id="266" r:id="rId9"/>
    <p:sldId id="259" r:id="rId10"/>
    <p:sldId id="263" r:id="rId11"/>
    <p:sldId id="271" r:id="rId12"/>
    <p:sldId id="274" r:id="rId13"/>
    <p:sldId id="275" r:id="rId14"/>
    <p:sldId id="267" r:id="rId15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3586" autoAdjust="0"/>
  </p:normalViewPr>
  <p:slideViewPr>
    <p:cSldViewPr>
      <p:cViewPr varScale="1">
        <p:scale>
          <a:sx n="82" d="100"/>
          <a:sy n="82" d="100"/>
        </p:scale>
        <p:origin x="-18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3492C-75FF-4C89-AFA6-0882D3100929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AA791-017B-42EF-B2D2-1A4A943030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17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2BAC9-97E3-4583-95F5-03D30F636F78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B9018-AE21-4C89-932E-6481CFF9AD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72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0EF83F-898A-4275-83A9-4D3CE11E1B2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E0EF83F-898A-4275-83A9-4D3CE11E1B2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D61945E4-6619-4E19-B946-ABB5FD01C31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F83F-898A-4275-83A9-4D3CE11E1B2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45E4-6619-4E19-B946-ABB5FD01C31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F83F-898A-4275-83A9-4D3CE11E1B2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45E4-6619-4E19-B946-ABB5FD01C31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F83F-898A-4275-83A9-4D3CE11E1B2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45E4-6619-4E19-B946-ABB5FD01C31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F83F-898A-4275-83A9-4D3CE11E1B2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45E4-6619-4E19-B946-ABB5FD01C31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F83F-898A-4275-83A9-4D3CE11E1B2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45E4-6619-4E19-B946-ABB5FD01C31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0EF83F-898A-4275-83A9-4D3CE11E1B2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E0EF83F-898A-4275-83A9-4D3CE11E1B21}" type="datetimeFigureOut">
              <a:rPr lang="pt-BR" smtClean="0"/>
              <a:t>11/08/2015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F83F-898A-4275-83A9-4D3CE11E1B2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45E4-6619-4E19-B946-ABB5FD01C31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F83F-898A-4275-83A9-4D3CE11E1B2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45E4-6619-4E19-B946-ABB5FD01C31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F83F-898A-4275-83A9-4D3CE11E1B2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45E4-6619-4E19-B946-ABB5FD01C31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F83F-898A-4275-83A9-4D3CE11E1B2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45E4-6619-4E19-B946-ABB5FD01C31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E0EF83F-898A-4275-83A9-4D3CE11E1B2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D61945E4-6619-4E19-B946-ABB5FD01C31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E0EF83F-898A-4275-83A9-4D3CE11E1B2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1945E4-6619-4E19-B946-ABB5FD01C31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ctrTitle"/>
          </p:nvPr>
        </p:nvSpPr>
        <p:spPr bwMode="auto">
          <a:xfrm>
            <a:off x="755576" y="1124744"/>
            <a:ext cx="7772400" cy="1152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CÂMARA DOS </a:t>
            </a:r>
            <a:r>
              <a:rPr lang="pt-BR" alt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DEPUTADOS</a:t>
            </a:r>
            <a:br>
              <a:rPr lang="pt-BR" alt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pt-BR" alt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Audiência Pública</a:t>
            </a:r>
            <a:endParaRPr lang="pt-BR" altLang="pt-B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25305" y="3501008"/>
            <a:ext cx="6829553" cy="109713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alt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  <a:cs typeface="+mj-cs"/>
              </a:rPr>
              <a:t>QUEDA NA PRODUÇÃO DE VEÍCULOS E </a:t>
            </a:r>
          </a:p>
          <a:p>
            <a:pPr>
              <a:spcBef>
                <a:spcPts val="0"/>
              </a:spcBef>
            </a:pPr>
            <a:r>
              <a:rPr lang="pt-BR" alt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  <a:cs typeface="+mj-cs"/>
              </a:rPr>
              <a:t>DISPENSA DE TRABALHADORES</a:t>
            </a:r>
          </a:p>
          <a:p>
            <a:endParaRPr lang="pt-BR" sz="2800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203848" y="4653136"/>
            <a:ext cx="3347864" cy="4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alt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11 de agosto de 2015</a:t>
            </a:r>
          </a:p>
          <a:p>
            <a:endParaRPr lang="pt-BR" sz="2800" dirty="0"/>
          </a:p>
        </p:txBody>
      </p:sp>
      <p:pic>
        <p:nvPicPr>
          <p:cNvPr id="6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6359525"/>
            <a:ext cx="15922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6251575"/>
            <a:ext cx="141446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5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09320"/>
            <a:ext cx="15922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37312"/>
            <a:ext cx="141446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1"/>
          <p:cNvSpPr/>
          <p:nvPr/>
        </p:nvSpPr>
        <p:spPr>
          <a:xfrm>
            <a:off x="251521" y="260648"/>
            <a:ext cx="8592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SETOR AUTOMOTIVO NO BRASIL – </a:t>
            </a:r>
          </a:p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ALGUMAS AÇÕES GOVERNAMENTAIS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270" y="5709155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400" b="1" dirty="0" smtClean="0">
                <a:latin typeface="Arial Narrow"/>
                <a:cs typeface="Arial Narrow"/>
              </a:rPr>
              <a:t>.</a:t>
            </a:r>
          </a:p>
          <a:p>
            <a:pPr algn="ctr"/>
            <a:endParaRPr lang="pt-BR" altLang="pt-BR" sz="2400" b="1" dirty="0">
              <a:solidFill>
                <a:srgbClr val="13075A"/>
              </a:solidFill>
              <a:latin typeface="Arial Narrow"/>
              <a:cs typeface="Arial Narrow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163365" y="1484784"/>
            <a:ext cx="7068193" cy="1584176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Ciclo de Oportunidades e Desafios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1163365" y="3645024"/>
            <a:ext cx="7068193" cy="1584176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Grupo </a:t>
            </a: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Técnico Interministerial para discussão, junto ao setor, de agenda de </a:t>
            </a:r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retomada </a:t>
            </a: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– </a:t>
            </a:r>
            <a:endParaRPr lang="pt-BR" alt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  <a:p>
            <a:pPr algn="ctr"/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Ações </a:t>
            </a: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de </a:t>
            </a:r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Curto</a:t>
            </a: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, </a:t>
            </a:r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Médio </a:t>
            </a: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e </a:t>
            </a:r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Longo Prazo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09320"/>
            <a:ext cx="15922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37312"/>
            <a:ext cx="141446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1"/>
          <p:cNvSpPr/>
          <p:nvPr/>
        </p:nvSpPr>
        <p:spPr>
          <a:xfrm>
            <a:off x="251521" y="260648"/>
            <a:ext cx="8592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SETOR AUTOMOTIVO NO BRASIL – </a:t>
            </a:r>
          </a:p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ALGUMAS AÇÕES GOVERNAMENTAIS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256078" y="2348880"/>
            <a:ext cx="4104455" cy="1823101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Exportações – Programa Nacional de Exportações (PNE)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255747" y="1091645"/>
            <a:ext cx="4104455" cy="1152128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Proteção ao Emprego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701901" y="1091645"/>
            <a:ext cx="4124623" cy="115212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Programa de Proteção ao Emprego – PPE (MP nº 680/15) 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55747" y="4293096"/>
            <a:ext cx="4104455" cy="165618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Simplificação e Regulamentação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29525" y="2348880"/>
            <a:ext cx="4156003" cy="188385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Acordos Automotivos: </a:t>
            </a:r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México-Argentina-Uruguai-Colômbia-Peru</a:t>
            </a:r>
          </a:p>
          <a:p>
            <a:pPr algn="ctr"/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Financiamento</a:t>
            </a:r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Proex Equalização-Programa Mais </a:t>
            </a:r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Alimentos Internacional</a:t>
            </a:r>
            <a:endParaRPr lang="pt-B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670521" y="4353456"/>
            <a:ext cx="4156003" cy="159582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Simplificação da Transferência de Veículos Usados (Lei nº 13.154/2015)</a:t>
            </a:r>
          </a:p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RECOF Simplificado</a:t>
            </a:r>
            <a:endParaRPr lang="pt-B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09320"/>
            <a:ext cx="15922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37312"/>
            <a:ext cx="141446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1"/>
          <p:cNvSpPr/>
          <p:nvPr/>
        </p:nvSpPr>
        <p:spPr>
          <a:xfrm>
            <a:off x="251521" y="260648"/>
            <a:ext cx="8592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SETOR AUTOMOTIVO NO BRASIL – </a:t>
            </a:r>
          </a:p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ALGUMAS AÇÕES GOVERNAMENTAIS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223472" y="1268760"/>
            <a:ext cx="4104455" cy="1823101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Programa INOVAR-AUTO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74719" y="1268760"/>
            <a:ext cx="4156003" cy="188385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Aperfeiçoamentos no Programa</a:t>
            </a:r>
          </a:p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Discussão do Novo Ciclo da Política Automotiva</a:t>
            </a:r>
            <a:endParaRPr lang="pt-B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353031"/>
              </p:ext>
            </p:extLst>
          </p:nvPr>
        </p:nvGraphicFramePr>
        <p:xfrm>
          <a:off x="275448" y="3429000"/>
          <a:ext cx="8592441" cy="244827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729535"/>
                <a:gridCol w="2724670"/>
                <a:gridCol w="3138236"/>
              </a:tblGrid>
              <a:tr h="4754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 Narrow" panose="020B0606020202030204" pitchFamily="34" charset="0"/>
                        </a:rPr>
                        <a:t>OBJETIVOS INOVAR-AUTO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 Narrow" panose="020B0606020202030204" pitchFamily="34" charset="0"/>
                        </a:rPr>
                        <a:t>META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 Narrow" panose="020B0606020202030204" pitchFamily="34" charset="0"/>
                        </a:rPr>
                        <a:t>RESULTADOS ALCANÇADOS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466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 Narrow" panose="020B0606020202030204" pitchFamily="34" charset="0"/>
                        </a:rPr>
                        <a:t>Novos Investimentos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 Narrow" panose="020B0606020202030204" pitchFamily="34" charset="0"/>
                        </a:rPr>
                        <a:t>R$ 4,7 bilhões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 Narrow" panose="020B0606020202030204" pitchFamily="34" charset="0"/>
                        </a:rPr>
                        <a:t>R$ 4,6 bilhões concluídos -              Mais de R$ 9,0 bilhões previstos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54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 Narrow" panose="020B0606020202030204" pitchFamily="34" charset="0"/>
                        </a:rPr>
                        <a:t>Investimentos em P&amp;D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 Narrow" panose="020B0606020202030204" pitchFamily="34" charset="0"/>
                        </a:rPr>
                        <a:t>0,15% da ROB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 Narrow" panose="020B0606020202030204" pitchFamily="34" charset="0"/>
                        </a:rPr>
                        <a:t>0,22% da ROB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54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 Narrow" panose="020B0606020202030204" pitchFamily="34" charset="0"/>
                        </a:rPr>
                        <a:t>Investimentos em Engenharia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 Narrow" panose="020B0606020202030204" pitchFamily="34" charset="0"/>
                        </a:rPr>
                        <a:t>0,50% da ROB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 Narrow" panose="020B0606020202030204" pitchFamily="34" charset="0"/>
                        </a:rPr>
                        <a:t>1,40% da ROB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54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 Narrow" panose="020B0606020202030204" pitchFamily="34" charset="0"/>
                        </a:rPr>
                        <a:t>Adesão ao PBEV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 Narrow" panose="020B0606020202030204" pitchFamily="34" charset="0"/>
                        </a:rPr>
                        <a:t>36% dos modelos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 Narrow" panose="020B0606020202030204" pitchFamily="34" charset="0"/>
                        </a:rPr>
                        <a:t>40% dos modelos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7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165304"/>
            <a:ext cx="1867429" cy="34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093296"/>
            <a:ext cx="141446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2723" y="-1153520"/>
            <a:ext cx="6879038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1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165304"/>
            <a:ext cx="1867429" cy="34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093296"/>
            <a:ext cx="141446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1"/>
          <p:cNvSpPr/>
          <p:nvPr/>
        </p:nvSpPr>
        <p:spPr>
          <a:xfrm>
            <a:off x="323528" y="2708920"/>
            <a:ext cx="8592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OBRIGADA!</a:t>
            </a:r>
            <a:endParaRPr lang="pt-B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aixaDeTexto 1"/>
          <p:cNvSpPr txBox="1">
            <a:spLocks noChangeArrowheads="1"/>
          </p:cNvSpPr>
          <p:nvPr/>
        </p:nvSpPr>
        <p:spPr bwMode="auto">
          <a:xfrm>
            <a:off x="6156176" y="5733256"/>
            <a:ext cx="27510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000" dirty="0">
                <a:latin typeface="Arial Narrow" panose="020B0606020202030204" pitchFamily="34" charset="0"/>
              </a:rPr>
              <a:t>Fonte: SDP/MDIC, Secex/MDIC, Anfavea e Fenabrave.</a:t>
            </a:r>
          </a:p>
        </p:txBody>
      </p:sp>
      <p:pic>
        <p:nvPicPr>
          <p:cNvPr id="7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309320"/>
            <a:ext cx="15922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5304"/>
            <a:ext cx="141446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1" y="260648"/>
            <a:ext cx="8592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1307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SETOR AUTOMOTIVO NO BRASIL – NÚMEROS</a:t>
            </a:r>
            <a:endParaRPr lang="pt-BR" sz="2800" b="1" dirty="0">
              <a:solidFill>
                <a:srgbClr val="1307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564016"/>
              </p:ext>
            </p:extLst>
          </p:nvPr>
        </p:nvGraphicFramePr>
        <p:xfrm>
          <a:off x="251520" y="1628800"/>
          <a:ext cx="8640960" cy="3767418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2822722"/>
                <a:gridCol w="779894"/>
                <a:gridCol w="970446"/>
                <a:gridCol w="1010327"/>
                <a:gridCol w="1010327"/>
                <a:gridCol w="1063504"/>
                <a:gridCol w="983740"/>
              </a:tblGrid>
              <a:tr h="44184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2011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2012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>
                          <a:effectLst/>
                          <a:latin typeface="Arial Narrow"/>
                          <a:cs typeface="Arial Narrow"/>
                        </a:rPr>
                        <a:t>2013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2014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2015 (*)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Var. (%)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</a:tr>
              <a:tr h="4418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u="none" strike="noStrike">
                          <a:effectLst/>
                          <a:latin typeface="Arial Narrow"/>
                          <a:cs typeface="Arial Narrow"/>
                        </a:rPr>
                        <a:t>Produção (em milhões)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3,4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>
                          <a:effectLst/>
                          <a:latin typeface="Arial Narrow"/>
                          <a:cs typeface="Arial Narrow"/>
                        </a:rPr>
                        <a:t>3,4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3,7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3,1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2,7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  <a:cs typeface="Arial Narrow"/>
                        </a:rPr>
                        <a:t>-16,0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</a:tr>
              <a:tr h="4418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u="none" strike="noStrike">
                          <a:effectLst/>
                          <a:latin typeface="Arial Narrow"/>
                          <a:cs typeface="Arial Narrow"/>
                        </a:rPr>
                        <a:t>Licenciamento (em milhões)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>
                          <a:effectLst/>
                          <a:latin typeface="Arial Narrow"/>
                          <a:cs typeface="Arial Narrow"/>
                        </a:rPr>
                        <a:t>3,6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3,8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3,8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3,5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2,7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  <a:cs typeface="Arial Narrow"/>
                        </a:rPr>
                        <a:t>-22,5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</a:tr>
              <a:tr h="4418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Importação (em milhões)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>
                          <a:effectLst/>
                          <a:latin typeface="Arial Narrow"/>
                          <a:cs typeface="Arial Narrow"/>
                        </a:rPr>
                        <a:t>0,9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0,7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0,7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0,6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>
                          <a:effectLst/>
                          <a:latin typeface="Arial Narrow"/>
                          <a:cs typeface="Arial Narrow"/>
                        </a:rPr>
                        <a:t>0,4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-27,0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</a:tr>
              <a:tr h="4418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u="none" strike="noStrike">
                          <a:effectLst/>
                          <a:latin typeface="Arial Narrow"/>
                          <a:cs typeface="Arial Narrow"/>
                        </a:rPr>
                        <a:t>Exportação (em milhões)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>
                          <a:effectLst/>
                          <a:latin typeface="Arial Narrow"/>
                          <a:cs typeface="Arial Narrow"/>
                        </a:rPr>
                        <a:t>0,6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>
                          <a:effectLst/>
                          <a:latin typeface="Arial Narrow"/>
                          <a:cs typeface="Arial Narrow"/>
                        </a:rPr>
                        <a:t>0,5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>
                          <a:effectLst/>
                          <a:latin typeface="Arial Narrow"/>
                          <a:cs typeface="Arial Narrow"/>
                        </a:rPr>
                        <a:t>0,6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0,4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0,4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3,0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</a:tr>
              <a:tr h="4452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Empregos Diretos (Mont.) (em mil)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124,0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>
                          <a:effectLst/>
                          <a:latin typeface="Arial Narrow"/>
                          <a:cs typeface="Arial Narrow"/>
                        </a:rPr>
                        <a:t>132,0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>
                          <a:effectLst/>
                          <a:latin typeface="Arial Narrow"/>
                          <a:cs typeface="Arial Narrow"/>
                        </a:rPr>
                        <a:t>135,0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125,0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110,0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  <a:cs typeface="Arial Narrow"/>
                        </a:rPr>
                        <a:t>-12,0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</a:tr>
              <a:tr h="4418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u="none" strike="noStrike">
                          <a:effectLst/>
                          <a:latin typeface="Arial Narrow"/>
                          <a:cs typeface="Arial Narrow"/>
                        </a:rPr>
                        <a:t>Distribuidores (em mil)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>
                          <a:effectLst/>
                          <a:latin typeface="Arial Narrow"/>
                          <a:cs typeface="Arial Narrow"/>
                        </a:rPr>
                        <a:t>7,1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>
                          <a:effectLst/>
                          <a:latin typeface="Arial Narrow"/>
                          <a:cs typeface="Arial Narrow"/>
                        </a:rPr>
                        <a:t>7,1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>
                          <a:effectLst/>
                          <a:latin typeface="Arial Narrow"/>
                          <a:cs typeface="Arial Narrow"/>
                        </a:rPr>
                        <a:t>7,5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>
                          <a:effectLst/>
                          <a:latin typeface="Arial Narrow"/>
                          <a:cs typeface="Arial Narrow"/>
                        </a:rPr>
                        <a:t>7,9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7,0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  <a:cs typeface="Arial Narrow"/>
                        </a:rPr>
                        <a:t>-12,0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</a:tr>
              <a:tr h="4418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u="none" strike="noStrike">
                          <a:effectLst/>
                          <a:latin typeface="Arial Narrow"/>
                          <a:cs typeface="Arial Narrow"/>
                        </a:rPr>
                        <a:t>Balança Autopeças (em bilhões)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>
                          <a:effectLst/>
                          <a:latin typeface="Arial Narrow"/>
                          <a:cs typeface="Arial Narrow"/>
                        </a:rPr>
                        <a:t>-5,0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>
                          <a:effectLst/>
                          <a:latin typeface="Arial Narrow"/>
                          <a:cs typeface="Arial Narrow"/>
                        </a:rPr>
                        <a:t>-6,5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-10,5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>
                          <a:effectLst/>
                          <a:latin typeface="Arial Narrow"/>
                          <a:cs typeface="Arial Narrow"/>
                        </a:rPr>
                        <a:t>-9,5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-6,5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effectLst/>
                          <a:latin typeface="Arial Narrow"/>
                          <a:cs typeface="Arial Narrow"/>
                        </a:rPr>
                        <a:t>-32,0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Elipse 8"/>
          <p:cNvSpPr/>
          <p:nvPr/>
        </p:nvSpPr>
        <p:spPr>
          <a:xfrm>
            <a:off x="8123872" y="2060848"/>
            <a:ext cx="1008112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8123872" y="3429000"/>
            <a:ext cx="1008112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8123872" y="4869160"/>
            <a:ext cx="1008112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22027" y="5824205"/>
            <a:ext cx="7056784" cy="792088"/>
          </a:xfrm>
          <a:prstGeom prst="round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Exportações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Veículos Jan/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Jul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2015: 203 mil unidades 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+ 7,2% em relação a Jan-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Jul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/2014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619672" y="6189571"/>
            <a:ext cx="1008112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1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237312"/>
            <a:ext cx="15922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093296"/>
            <a:ext cx="141446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1"/>
          <p:cNvSpPr/>
          <p:nvPr/>
        </p:nvSpPr>
        <p:spPr>
          <a:xfrm>
            <a:off x="251521" y="260648"/>
            <a:ext cx="85924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SETOR AUTOMOTIVO NO BRASIL – FATURAMENTO E CICLOS</a:t>
            </a:r>
            <a:endParaRPr lang="pt-BR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1712928"/>
            <a:ext cx="8615262" cy="373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6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09320"/>
            <a:ext cx="15922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5304"/>
            <a:ext cx="141446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1"/>
          <p:cNvSpPr/>
          <p:nvPr/>
        </p:nvSpPr>
        <p:spPr>
          <a:xfrm>
            <a:off x="251521" y="260648"/>
            <a:ext cx="8592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SETOR AUTOMOTIVO NO BRASIL – AUTOPEÇAS</a:t>
            </a:r>
            <a:endParaRPr lang="pt-B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05" y="1196752"/>
            <a:ext cx="8635275" cy="4464496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6365490" y="3176972"/>
            <a:ext cx="1008112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7655495" y="2132856"/>
            <a:ext cx="1008112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5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09320"/>
            <a:ext cx="15922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5305"/>
            <a:ext cx="1414462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1" y="260648"/>
            <a:ext cx="8592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1307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PRODUÇÃO INDUSTRIAL DAS AUTOPEÇAS </a:t>
            </a:r>
            <a:r>
              <a:rPr lang="pt-BR" sz="2400" b="1" dirty="0" err="1" smtClean="0">
                <a:solidFill>
                  <a:srgbClr val="1307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X</a:t>
            </a:r>
            <a:r>
              <a:rPr lang="pt-BR" sz="2400" b="1" dirty="0" smtClean="0">
                <a:solidFill>
                  <a:srgbClr val="1307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DAS MONTADORAS</a:t>
            </a:r>
            <a:endParaRPr lang="pt-BR" sz="2400" b="1" dirty="0">
              <a:solidFill>
                <a:srgbClr val="1307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412776"/>
            <a:ext cx="8568952" cy="4579164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>
          <a:xfrm>
            <a:off x="8532440" y="2204864"/>
            <a:ext cx="288032" cy="100811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3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37312"/>
            <a:ext cx="15922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5304"/>
            <a:ext cx="1414462" cy="43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1"/>
          <p:cNvSpPr/>
          <p:nvPr/>
        </p:nvSpPr>
        <p:spPr>
          <a:xfrm>
            <a:off x="251521" y="260648"/>
            <a:ext cx="8592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SETOR AUTOMOTIVO NO BRASIL – INVESTIMENTOS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4784"/>
            <a:ext cx="8615261" cy="366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3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237312"/>
            <a:ext cx="15922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093296"/>
            <a:ext cx="141446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1"/>
          <p:cNvSpPr/>
          <p:nvPr/>
        </p:nvSpPr>
        <p:spPr>
          <a:xfrm>
            <a:off x="251521" y="260648"/>
            <a:ext cx="85924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SETOR AUTOMOTIVO NO BRASIL – NOVOS INVESTIMENTOS</a:t>
            </a:r>
            <a:endParaRPr lang="pt-BR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79505"/>
              </p:ext>
            </p:extLst>
          </p:nvPr>
        </p:nvGraphicFramePr>
        <p:xfrm>
          <a:off x="335273" y="1052736"/>
          <a:ext cx="8424937" cy="455548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5803134"/>
                <a:gridCol w="2621803"/>
              </a:tblGrid>
              <a:tr h="72026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EMPRESAS</a:t>
                      </a:r>
                      <a:endParaRPr lang="pt-BR" sz="1400" b="1" i="0" u="none" strike="noStrike" dirty="0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VALOR DO INVESTIMENTO </a:t>
                      </a:r>
                      <a:r>
                        <a:rPr lang="pt-BR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PREVISTO R</a:t>
                      </a:r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$ MILHÕES</a:t>
                      </a:r>
                      <a:endParaRPr lang="pt-BR" sz="1400" b="1" i="0" u="none" strike="noStrike" dirty="0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</a:tr>
              <a:tr h="26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BMW DO BRASIL LTDA.</a:t>
                      </a:r>
                      <a:endParaRPr lang="pt-BR" sz="1400" b="1" i="0" u="none" strike="noStrike" dirty="0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                           625,00 </a:t>
                      </a:r>
                      <a:endParaRPr lang="pt-BR" sz="1400" b="1" i="0" u="none" strike="noStrike" dirty="0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</a:tr>
              <a:tr h="26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CAOA MONTADORA DE VEIC. PROJETO (Ix35)</a:t>
                      </a:r>
                      <a:endParaRPr lang="pt-BR" sz="1400" b="1" i="0" u="none" strike="noStrike" dirty="0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                           300,00 </a:t>
                      </a:r>
                      <a:endParaRPr lang="pt-BR" sz="1400" b="1" i="0" u="none" strike="noStrike" dirty="0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</a:tr>
              <a:tr h="26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CHERY BRASIL IMP.FAB.E DIST.VEIC.</a:t>
                      </a:r>
                      <a:endParaRPr lang="pt-BR" sz="1400" b="1" i="0" u="none" strike="noStrike" dirty="0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                           351,00 </a:t>
                      </a:r>
                      <a:endParaRPr lang="pt-BR" sz="1400" b="1" i="0" u="none" strike="noStrike" dirty="0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</a:tr>
              <a:tr h="26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DAF CAMINHÕES BRASIL INDÚSTRIA LTDA.</a:t>
                      </a:r>
                      <a:endParaRPr lang="pt-BR" sz="1400" b="1" i="0" u="none" strike="noStrike" dirty="0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                           351,20 </a:t>
                      </a:r>
                      <a:endParaRPr lang="pt-BR" sz="1400" b="1" i="0" u="none" strike="noStrike" dirty="0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</a:tr>
              <a:tr h="26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MMC AUTOMOTORES DO BRASIL LTDA (Projeto ASX)</a:t>
                      </a:r>
                      <a:endParaRPr lang="pt-BR" sz="1400" b="1" i="0" u="none" strike="noStrike" dirty="0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                           283,00 </a:t>
                      </a:r>
                      <a:endParaRPr lang="pt-BR" sz="1400" b="1" i="0" u="none" strike="noStrike" dirty="0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</a:tr>
              <a:tr h="26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MMC AUTOMOTORES DO BRASIL LTDA (Projeto LANCER)</a:t>
                      </a:r>
                      <a:endParaRPr lang="pt-BR" sz="1400" b="1" i="0" u="none" strike="noStrike" dirty="0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                           193,00 </a:t>
                      </a:r>
                      <a:endParaRPr lang="pt-BR" sz="1400" b="1" i="0" u="none" strike="noStrike" dirty="0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</a:tr>
              <a:tr h="26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NISSAN DO BRASIL AUTOMOVEIS LTDA (INCISO III)</a:t>
                      </a:r>
                      <a:endParaRPr lang="pt-BR" sz="1400" b="1" i="0" u="none" strike="noStrike" dirty="0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                        2.500,00 </a:t>
                      </a:r>
                      <a:endParaRPr lang="pt-BR" sz="1400" b="1" i="0" u="none" strike="noStrike" dirty="0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</a:tr>
              <a:tr h="25175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VOLKSWAGEN DO BRASIL IND. DE VEÍCULOS AUTOMOTORES (Projeto GOLF)</a:t>
                      </a:r>
                      <a:endParaRPr lang="pt-BR" sz="1400" b="1" i="0" u="none" strike="noStrike" dirty="0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                           504,70 </a:t>
                      </a:r>
                      <a:endParaRPr lang="pt-BR" sz="1400" b="1" i="0" u="none" strike="noStrike" dirty="0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</a:tr>
              <a:tr h="26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u="none" strike="noStrike">
                          <a:effectLst/>
                          <a:latin typeface="Arial Narrow" panose="020B0606020202030204" pitchFamily="34" charset="0"/>
                        </a:rPr>
                        <a:t>AUDI DO BRASIL DIST. DE VEÍCULOS LTDA (Projeto A3 e Q3)</a:t>
                      </a:r>
                      <a:endParaRPr lang="pt-BR" sz="1400" b="1" i="0" u="none" strike="noStrike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                           670,00 </a:t>
                      </a:r>
                      <a:endParaRPr lang="pt-BR" sz="1400" b="1" i="0" u="none" strike="noStrike" dirty="0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</a:tr>
              <a:tr h="26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MERCEDES-BENZ DO BRASIL LTDA (Projeto </a:t>
                      </a:r>
                      <a:r>
                        <a:rPr lang="pt-BR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Classe </a:t>
                      </a:r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C e GLA)</a:t>
                      </a:r>
                      <a:endParaRPr lang="pt-BR" sz="1400" b="1" i="0" u="none" strike="noStrike" dirty="0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                           708,60 </a:t>
                      </a:r>
                      <a:endParaRPr lang="pt-BR" sz="1400" b="1" i="0" u="none" strike="noStrike" dirty="0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</a:tr>
              <a:tr h="26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u="none" strike="noStrike">
                          <a:effectLst/>
                          <a:latin typeface="Arial Narrow" panose="020B0606020202030204" pitchFamily="34" charset="0"/>
                        </a:rPr>
                        <a:t>FOTON AUMARK DO BRASIL - Fábrica no Rio Grande do Sul</a:t>
                      </a:r>
                      <a:endParaRPr lang="pt-BR" sz="1400" b="1" i="0" u="none" strike="noStrike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                           238,50 </a:t>
                      </a:r>
                      <a:endParaRPr lang="pt-BR" sz="1400" b="1" i="0" u="none" strike="noStrike" dirty="0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</a:tr>
              <a:tr h="3187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u="none" strike="noStrike">
                          <a:effectLst/>
                          <a:latin typeface="Arial Narrow" panose="020B0606020202030204" pitchFamily="34" charset="0"/>
                        </a:rPr>
                        <a:t>JAGUAR E LAND ROVER BRASIL IMPORTAÇÃO E COMÉRCIO DE VEÍCULOS LTDA.</a:t>
                      </a:r>
                      <a:endParaRPr lang="pt-BR" sz="1400" b="1" i="0" u="none" strike="noStrike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                           903,80 </a:t>
                      </a:r>
                      <a:endParaRPr lang="pt-BR" sz="1400" b="1" i="0" u="none" strike="noStrike" dirty="0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</a:tr>
              <a:tr h="26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u="none" strike="noStrike">
                          <a:effectLst/>
                          <a:latin typeface="Arial Narrow" panose="020B0606020202030204" pitchFamily="34" charset="0"/>
                        </a:rPr>
                        <a:t>FCA FIAT CRYSLER AUTOMOVEIS BRASIL LTDA.</a:t>
                      </a:r>
                      <a:endParaRPr lang="pt-BR" sz="1400" b="1" i="0" u="none" strike="noStrike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                      10.000,00 </a:t>
                      </a:r>
                      <a:endParaRPr lang="pt-BR" sz="1400" b="1" i="0" u="none" strike="noStrike" dirty="0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</a:tr>
              <a:tr h="26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u="none" strike="noStrike">
                          <a:effectLst/>
                          <a:latin typeface="Arial Narrow" panose="020B0606020202030204" pitchFamily="34" charset="0"/>
                        </a:rPr>
                        <a:t>HONDA AUTOMÓVEIS DO BRASIL LTDA.</a:t>
                      </a:r>
                      <a:endParaRPr lang="pt-BR" sz="1400" b="1" i="0" u="none" strike="noStrike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                        1.200,00 </a:t>
                      </a:r>
                      <a:endParaRPr lang="pt-BR" sz="1400" b="1" i="0" u="none" strike="noStrike" dirty="0">
                        <a:solidFill>
                          <a:srgbClr val="10315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8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09320"/>
            <a:ext cx="15922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5304"/>
            <a:ext cx="141446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1"/>
          <p:cNvSpPr/>
          <p:nvPr/>
        </p:nvSpPr>
        <p:spPr>
          <a:xfrm>
            <a:off x="251521" y="260648"/>
            <a:ext cx="8592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SETOR AUTOMOTIVO NO BRASIL – </a:t>
            </a:r>
          </a:p>
          <a:p>
            <a:pPr algn="ct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FABRICANTES HABILITADOS E NOVOS FABRICANTES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1019350" y="1628800"/>
            <a:ext cx="7056784" cy="1584176"/>
          </a:xfrm>
          <a:prstGeom prst="round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23 FABRICANTES HABILITADOS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019350" y="3645024"/>
            <a:ext cx="7056784" cy="1584176"/>
          </a:xfrm>
          <a:prstGeom prst="round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+ 3 NOVOS FABRICANTES HABILITADOS ATÉ 2016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09320"/>
            <a:ext cx="15922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37312"/>
            <a:ext cx="1414462" cy="43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124744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400" b="1" dirty="0" smtClean="0">
                <a:solidFill>
                  <a:srgbClr val="13075A"/>
                </a:solidFill>
                <a:latin typeface="Arial Narrow"/>
                <a:cs typeface="Arial Narrow"/>
              </a:rPr>
              <a:t>Participação de cerca de 20,0% no </a:t>
            </a:r>
            <a:r>
              <a:rPr lang="pt-BR" altLang="pt-BR" sz="2400" b="1" dirty="0">
                <a:solidFill>
                  <a:srgbClr val="13075A"/>
                </a:solidFill>
                <a:latin typeface="Arial Narrow"/>
                <a:cs typeface="Arial Narrow"/>
              </a:rPr>
              <a:t>PIB </a:t>
            </a:r>
            <a:r>
              <a:rPr lang="pt-BR" altLang="pt-BR" sz="2400" b="1" dirty="0" smtClean="0">
                <a:solidFill>
                  <a:srgbClr val="13075A"/>
                </a:solidFill>
                <a:latin typeface="Arial Narrow"/>
                <a:cs typeface="Arial Narrow"/>
              </a:rPr>
              <a:t>industrial.</a:t>
            </a:r>
          </a:p>
          <a:p>
            <a:pPr algn="ctr"/>
            <a:r>
              <a:rPr lang="pt-BR" altLang="pt-BR" sz="2400" b="1" dirty="0" smtClean="0">
                <a:solidFill>
                  <a:srgbClr val="13075A"/>
                </a:solidFill>
                <a:latin typeface="Arial Narrow"/>
                <a:cs typeface="Arial Narrow"/>
              </a:rPr>
              <a:t>Mais </a:t>
            </a:r>
            <a:r>
              <a:rPr lang="pt-BR" altLang="pt-BR" sz="2400" b="1" dirty="0">
                <a:solidFill>
                  <a:srgbClr val="13075A"/>
                </a:solidFill>
                <a:latin typeface="Arial Narrow"/>
                <a:cs typeface="Arial Narrow"/>
              </a:rPr>
              <a:t>de 1,0 milhão de </a:t>
            </a:r>
            <a:r>
              <a:rPr lang="pt-BR" altLang="pt-BR" sz="2400" b="1" dirty="0" smtClean="0">
                <a:solidFill>
                  <a:srgbClr val="13075A"/>
                </a:solidFill>
                <a:latin typeface="Arial Narrow"/>
                <a:cs typeface="Arial Narrow"/>
              </a:rPr>
              <a:t>empregos (montadoras</a:t>
            </a:r>
            <a:r>
              <a:rPr lang="pt-BR" altLang="pt-BR" sz="2400" b="1" dirty="0">
                <a:solidFill>
                  <a:srgbClr val="13075A"/>
                </a:solidFill>
                <a:latin typeface="Arial Narrow"/>
                <a:cs typeface="Arial Narrow"/>
              </a:rPr>
              <a:t>, autopeças e distribuição</a:t>
            </a:r>
            <a:r>
              <a:rPr lang="pt-BR" altLang="pt-BR" sz="2400" b="1" dirty="0" smtClean="0">
                <a:solidFill>
                  <a:srgbClr val="13075A"/>
                </a:solidFill>
                <a:latin typeface="Arial Narrow"/>
                <a:cs typeface="Arial Narrow"/>
              </a:rPr>
              <a:t>).</a:t>
            </a:r>
          </a:p>
          <a:p>
            <a:pPr algn="ctr"/>
            <a:r>
              <a:rPr lang="pt-BR" altLang="pt-BR" sz="2400" b="1" dirty="0" smtClean="0">
                <a:solidFill>
                  <a:srgbClr val="13075A"/>
                </a:solidFill>
                <a:latin typeface="Arial Narrow"/>
                <a:cs typeface="Arial Narrow"/>
              </a:rPr>
              <a:t>Considerável </a:t>
            </a:r>
            <a:r>
              <a:rPr lang="pt-BR" altLang="pt-BR" sz="2400" b="1" dirty="0">
                <a:solidFill>
                  <a:srgbClr val="13075A"/>
                </a:solidFill>
                <a:latin typeface="Arial Narrow"/>
                <a:cs typeface="Arial Narrow"/>
              </a:rPr>
              <a:t>arrecadação tributária (IPI, PIS/COFINS, ICMS</a:t>
            </a:r>
            <a:r>
              <a:rPr lang="pt-BR" altLang="pt-BR" sz="2400" b="1" dirty="0" smtClean="0">
                <a:solidFill>
                  <a:srgbClr val="13075A"/>
                </a:solidFill>
                <a:latin typeface="Arial Narrow"/>
                <a:cs typeface="Arial Narrow"/>
              </a:rPr>
              <a:t>).</a:t>
            </a:r>
          </a:p>
          <a:p>
            <a:pPr algn="ctr"/>
            <a:r>
              <a:rPr lang="pt-BR" altLang="pt-BR" sz="2400" b="1" dirty="0" smtClean="0">
                <a:solidFill>
                  <a:srgbClr val="13075A"/>
                </a:solidFill>
                <a:latin typeface="Arial Narrow"/>
                <a:cs typeface="Arial Narrow"/>
              </a:rPr>
              <a:t>Investimento </a:t>
            </a:r>
            <a:r>
              <a:rPr lang="pt-BR" altLang="pt-BR" sz="2400" b="1" dirty="0">
                <a:solidFill>
                  <a:srgbClr val="13075A"/>
                </a:solidFill>
                <a:latin typeface="Arial Narrow"/>
                <a:cs typeface="Arial Narrow"/>
              </a:rPr>
              <a:t>em tecnologia e </a:t>
            </a:r>
            <a:r>
              <a:rPr lang="pt-BR" altLang="pt-BR" sz="2400" b="1" dirty="0" smtClean="0">
                <a:solidFill>
                  <a:srgbClr val="13075A"/>
                </a:solidFill>
                <a:latin typeface="Arial Narrow"/>
                <a:cs typeface="Arial Narrow"/>
              </a:rPr>
              <a:t>inovação.</a:t>
            </a:r>
            <a:r>
              <a:rPr lang="pt-BR" altLang="pt-BR" sz="2400" b="1" dirty="0">
                <a:solidFill>
                  <a:srgbClr val="13075A"/>
                </a:solidFill>
                <a:latin typeface="Arial Narrow"/>
                <a:cs typeface="Arial Narrow"/>
              </a:rPr>
              <a:t> </a:t>
            </a:r>
            <a:endParaRPr lang="pt-BR" altLang="pt-BR" sz="2400" b="1" dirty="0" smtClean="0">
              <a:solidFill>
                <a:srgbClr val="13075A"/>
              </a:solidFill>
              <a:latin typeface="Arial Narrow"/>
              <a:cs typeface="Arial Narrow"/>
            </a:endParaRPr>
          </a:p>
          <a:p>
            <a:pPr algn="ctr"/>
            <a:r>
              <a:rPr lang="pt-BR" altLang="pt-BR" sz="2400" b="1" dirty="0" smtClean="0">
                <a:solidFill>
                  <a:srgbClr val="13075A"/>
                </a:solidFill>
                <a:latin typeface="Arial Narrow"/>
                <a:cs typeface="Arial Narrow"/>
              </a:rPr>
              <a:t>Corpo </a:t>
            </a:r>
            <a:r>
              <a:rPr lang="pt-BR" altLang="pt-BR" sz="2400" b="1" dirty="0">
                <a:solidFill>
                  <a:srgbClr val="13075A"/>
                </a:solidFill>
                <a:latin typeface="Arial Narrow"/>
                <a:cs typeface="Arial Narrow"/>
              </a:rPr>
              <a:t>funcional técnico e </a:t>
            </a:r>
            <a:r>
              <a:rPr lang="pt-BR" altLang="pt-BR" sz="2400" b="1" dirty="0" smtClean="0">
                <a:solidFill>
                  <a:srgbClr val="13075A"/>
                </a:solidFill>
                <a:latin typeface="Arial Narrow"/>
                <a:cs typeface="Arial Narrow"/>
              </a:rPr>
              <a:t>especializado.</a:t>
            </a:r>
            <a:endParaRPr lang="pt-BR" altLang="pt-BR" sz="2400" b="1" dirty="0">
              <a:solidFill>
                <a:srgbClr val="13075A"/>
              </a:solidFill>
              <a:latin typeface="Arial Narrow"/>
              <a:cs typeface="Arial Narrow"/>
            </a:endParaRPr>
          </a:p>
        </p:txBody>
      </p:sp>
      <p:sp>
        <p:nvSpPr>
          <p:cNvPr id="10" name="Retângulo 1"/>
          <p:cNvSpPr/>
          <p:nvPr/>
        </p:nvSpPr>
        <p:spPr>
          <a:xfrm>
            <a:off x="251521" y="260648"/>
            <a:ext cx="8592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REALIDADE DO SETOR AUTOMOTIVO NO BRASIL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393305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400" b="1" dirty="0" smtClean="0">
                <a:solidFill>
                  <a:srgbClr val="000090"/>
                </a:solidFill>
                <a:latin typeface="Arial Narrow"/>
                <a:cs typeface="Arial Narrow"/>
              </a:rPr>
              <a:t>Condicionantes:</a:t>
            </a:r>
          </a:p>
          <a:p>
            <a:pPr algn="ctr"/>
            <a:r>
              <a:rPr lang="pt-BR" altLang="pt-BR" sz="2400" b="1" dirty="0" smtClean="0">
                <a:solidFill>
                  <a:srgbClr val="000090"/>
                </a:solidFill>
                <a:latin typeface="Arial Narrow"/>
                <a:cs typeface="Arial Narrow"/>
              </a:rPr>
              <a:t>Condições </a:t>
            </a:r>
            <a:r>
              <a:rPr lang="pt-BR" altLang="pt-BR" sz="2400" b="1" dirty="0">
                <a:solidFill>
                  <a:srgbClr val="000090"/>
                </a:solidFill>
                <a:latin typeface="Arial Narrow"/>
                <a:cs typeface="Arial Narrow"/>
              </a:rPr>
              <a:t>macroeconômicas (inflação, taxa de juros, emprego</a:t>
            </a:r>
            <a:r>
              <a:rPr lang="pt-BR" altLang="pt-BR" sz="2400" b="1" dirty="0" smtClean="0">
                <a:solidFill>
                  <a:srgbClr val="000090"/>
                </a:solidFill>
                <a:latin typeface="Arial Narrow"/>
                <a:cs typeface="Arial Narrow"/>
              </a:rPr>
              <a:t>).</a:t>
            </a:r>
          </a:p>
          <a:p>
            <a:pPr algn="ctr"/>
            <a:r>
              <a:rPr lang="pt-BR" altLang="pt-BR" sz="2400" b="1" dirty="0" smtClean="0">
                <a:solidFill>
                  <a:srgbClr val="000090"/>
                </a:solidFill>
                <a:latin typeface="Arial Narrow"/>
                <a:cs typeface="Arial Narrow"/>
              </a:rPr>
              <a:t>Disponibilidade </a:t>
            </a:r>
            <a:r>
              <a:rPr lang="pt-BR" altLang="pt-BR" sz="2400" b="1" dirty="0">
                <a:solidFill>
                  <a:srgbClr val="000090"/>
                </a:solidFill>
                <a:latin typeface="Arial Narrow"/>
                <a:cs typeface="Arial Narrow"/>
              </a:rPr>
              <a:t>de </a:t>
            </a:r>
            <a:r>
              <a:rPr lang="pt-BR" altLang="pt-BR" sz="2400" b="1" dirty="0" smtClean="0">
                <a:solidFill>
                  <a:srgbClr val="000090"/>
                </a:solidFill>
                <a:latin typeface="Arial Narrow"/>
                <a:cs typeface="Arial Narrow"/>
              </a:rPr>
              <a:t>crédito.</a:t>
            </a:r>
          </a:p>
          <a:p>
            <a:pPr algn="ctr"/>
            <a:r>
              <a:rPr lang="pt-BR" altLang="pt-BR" sz="2400" b="1" dirty="0" smtClean="0">
                <a:solidFill>
                  <a:srgbClr val="000090"/>
                </a:solidFill>
                <a:latin typeface="Arial Narrow"/>
                <a:cs typeface="Arial Narrow"/>
              </a:rPr>
              <a:t>Aumento </a:t>
            </a:r>
            <a:r>
              <a:rPr lang="pt-BR" altLang="pt-BR" sz="2400" b="1" dirty="0">
                <a:solidFill>
                  <a:srgbClr val="000090"/>
                </a:solidFill>
                <a:latin typeface="Arial Narrow"/>
                <a:cs typeface="Arial Narrow"/>
              </a:rPr>
              <a:t>do PIB (veículos pesados, </a:t>
            </a:r>
            <a:r>
              <a:rPr lang="pt-BR" altLang="pt-BR" sz="2400" b="1" dirty="0" smtClean="0">
                <a:solidFill>
                  <a:srgbClr val="000090"/>
                </a:solidFill>
                <a:latin typeface="Arial Narrow"/>
                <a:cs typeface="Arial Narrow"/>
              </a:rPr>
              <a:t>máquinas </a:t>
            </a:r>
            <a:r>
              <a:rPr lang="pt-BR" altLang="pt-BR" sz="2400" b="1" dirty="0">
                <a:solidFill>
                  <a:srgbClr val="000090"/>
                </a:solidFill>
                <a:latin typeface="Arial Narrow"/>
                <a:cs typeface="Arial Narrow"/>
              </a:rPr>
              <a:t>agrícolas e rodoviárias</a:t>
            </a:r>
            <a:r>
              <a:rPr lang="pt-BR" altLang="pt-BR" sz="2400" b="1" dirty="0" smtClean="0">
                <a:solidFill>
                  <a:srgbClr val="000090"/>
                </a:solidFill>
                <a:latin typeface="Arial Narrow"/>
                <a:cs typeface="Arial Narrow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802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269</TotalTime>
  <Words>620</Words>
  <Application>Microsoft Office PowerPoint</Application>
  <PresentationFormat>Apresentação na tela (4:3)</PresentationFormat>
  <Paragraphs>150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Pixel</vt:lpstr>
      <vt:lpstr>CÂMARA DOS DEPUTADOS Audiência Pública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hdesk</dc:creator>
  <cp:lastModifiedBy>hdesk</cp:lastModifiedBy>
  <cp:revision>27</cp:revision>
  <cp:lastPrinted>2015-08-11T12:19:56Z</cp:lastPrinted>
  <dcterms:created xsi:type="dcterms:W3CDTF">2015-08-10T20:57:31Z</dcterms:created>
  <dcterms:modified xsi:type="dcterms:W3CDTF">2015-08-11T12:34:20Z</dcterms:modified>
</cp:coreProperties>
</file>