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9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1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2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3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4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5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6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7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8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9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20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16" r:id="rId2"/>
    <p:sldMasterId id="2147483779" r:id="rId3"/>
    <p:sldMasterId id="2147483802" r:id="rId4"/>
    <p:sldMasterId id="2147483828" r:id="rId5"/>
    <p:sldMasterId id="2147483840" r:id="rId6"/>
    <p:sldMasterId id="2147483842" r:id="rId7"/>
    <p:sldMasterId id="2147483847" r:id="rId8"/>
    <p:sldMasterId id="2147483851" r:id="rId9"/>
    <p:sldMasterId id="2147483854" r:id="rId10"/>
    <p:sldMasterId id="2147483857" r:id="rId11"/>
    <p:sldMasterId id="2147483869" r:id="rId12"/>
    <p:sldMasterId id="2147483881" r:id="rId13"/>
    <p:sldMasterId id="2147483893" r:id="rId14"/>
    <p:sldMasterId id="2147483903" r:id="rId15"/>
    <p:sldMasterId id="2147483915" r:id="rId16"/>
    <p:sldMasterId id="2147483918" r:id="rId17"/>
    <p:sldMasterId id="2147483931" r:id="rId18"/>
    <p:sldMasterId id="2147483945" r:id="rId19"/>
    <p:sldMasterId id="2147484004" r:id="rId20"/>
    <p:sldMasterId id="2147484072" r:id="rId21"/>
  </p:sldMasterIdLst>
  <p:notesMasterIdLst>
    <p:notesMasterId r:id="rId35"/>
  </p:notesMasterIdLst>
  <p:sldIdLst>
    <p:sldId id="296" r:id="rId22"/>
    <p:sldId id="1227" r:id="rId23"/>
    <p:sldId id="298" r:id="rId24"/>
    <p:sldId id="1347" r:id="rId25"/>
    <p:sldId id="315" r:id="rId26"/>
    <p:sldId id="3173" r:id="rId27"/>
    <p:sldId id="318" r:id="rId28"/>
    <p:sldId id="279" r:id="rId29"/>
    <p:sldId id="299" r:id="rId30"/>
    <p:sldId id="1264" r:id="rId31"/>
    <p:sldId id="3169" r:id="rId32"/>
    <p:sldId id="308" r:id="rId33"/>
    <p:sldId id="278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ice Peixoto" initials="JP" lastIdx="1" clrIdx="0">
    <p:extLst>
      <p:ext uri="{19B8F6BF-5375-455C-9EA6-DF929625EA0E}">
        <p15:presenceInfo xmlns:p15="http://schemas.microsoft.com/office/powerpoint/2012/main" userId="S-1-5-21-1076017933-2004593974-626952908-18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DED"/>
    <a:srgbClr val="0D6279"/>
    <a:srgbClr val="7FC242"/>
    <a:srgbClr val="7D8B8F"/>
    <a:srgbClr val="E0E0E0"/>
    <a:srgbClr val="00527B"/>
    <a:srgbClr val="5F7075"/>
    <a:srgbClr val="69797E"/>
    <a:srgbClr val="7FC241"/>
    <a:srgbClr val="FF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57" autoAdjust="0"/>
    <p:restoredTop sz="85714" autoAdjust="0"/>
  </p:normalViewPr>
  <p:slideViewPr>
    <p:cSldViewPr snapToGrid="0">
      <p:cViewPr varScale="1">
        <p:scale>
          <a:sx n="81" d="100"/>
          <a:sy n="81" d="100"/>
        </p:scale>
        <p:origin x="111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winarqp\arquivos\grupos\GAE\Demandas%20de%20outras%20Ger&#234;ncias\E&amp;P\2018\Agenda%20Presidenci&#225;veis\An&#225;lises\Dataset%20-%20Gr&#225;fico%20IHS%20(Cumulative%20Deepwater%20Resources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ice.peixoto\AppData\Local\Microsoft\Windows\INetCache\Content.Outlook\QHB1AYK4\3_3.7_201810%20Evolu&#231;&#227;o%20da%20produ&#231;&#227;o%20nacional%20de%20petr&#243;le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G_FINAL!$C$3</c:f>
              <c:strCache>
                <c:ptCount val="1"/>
                <c:pt idx="0">
                  <c:v>Brasil Pré-sal</c:v>
                </c:pt>
              </c:strCache>
            </c:strRef>
          </c:tx>
          <c:spPr>
            <a:solidFill>
              <a:srgbClr val="00293E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9E-435D-A183-E282B4EE35A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9E-435D-A183-E282B4EE35A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G_FINAL!$B$4:$B$7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G_FINAL!$C$4:$C$7</c:f>
              <c:numCache>
                <c:formatCode>General</c:formatCode>
                <c:ptCount val="4"/>
                <c:pt idx="0">
                  <c:v>0.333332994166681</c:v>
                </c:pt>
                <c:pt idx="1">
                  <c:v>1.53959957305701</c:v>
                </c:pt>
                <c:pt idx="2">
                  <c:v>48.599451974509599</c:v>
                </c:pt>
                <c:pt idx="3">
                  <c:v>58.888900194444197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9E-435D-A183-E282B4EE35A5}"/>
            </c:ext>
          </c:extLst>
        </c:ser>
        <c:ser>
          <c:idx val="2"/>
          <c:order val="1"/>
          <c:tx>
            <c:strRef>
              <c:f>G_FINAL!$D$3</c:f>
              <c:strCache>
                <c:ptCount val="1"/>
                <c:pt idx="0">
                  <c:v>Brasil Pós sal</c:v>
                </c:pt>
              </c:strCache>
            </c:strRef>
          </c:tx>
          <c:spPr>
            <a:solidFill>
              <a:srgbClr val="00527B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G_FINAL!$B$4:$B$7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G_FINAL!$D$4:$D$7</c:f>
              <c:numCache>
                <c:formatCode>General</c:formatCode>
                <c:ptCount val="4"/>
                <c:pt idx="0">
                  <c:v>18.759240171713301</c:v>
                </c:pt>
                <c:pt idx="1">
                  <c:v>28.030883159459499</c:v>
                </c:pt>
                <c:pt idx="2">
                  <c:v>27.4874364189698</c:v>
                </c:pt>
                <c:pt idx="3">
                  <c:v>31.944269490975199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9E-435D-A183-E282B4EE35A5}"/>
            </c:ext>
          </c:extLst>
        </c:ser>
        <c:ser>
          <c:idx val="3"/>
          <c:order val="2"/>
          <c:tx>
            <c:strRef>
              <c:f>G_FINAL!$E$3</c:f>
              <c:strCache>
                <c:ptCount val="1"/>
                <c:pt idx="0">
                  <c:v>US GoM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G_FINAL!$B$4:$B$7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G_FINAL!$E$4:$E$7</c:f>
              <c:numCache>
                <c:formatCode>General</c:formatCode>
                <c:ptCount val="4"/>
                <c:pt idx="0">
                  <c:v>11.444432799722399</c:v>
                </c:pt>
                <c:pt idx="1">
                  <c:v>16.826763505531598</c:v>
                </c:pt>
                <c:pt idx="2">
                  <c:v>25.26685463283</c:v>
                </c:pt>
                <c:pt idx="3">
                  <c:v>27.407308295372101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9E-435D-A183-E282B4EE35A5}"/>
            </c:ext>
          </c:extLst>
        </c:ser>
        <c:ser>
          <c:idx val="4"/>
          <c:order val="3"/>
          <c:tx>
            <c:strRef>
              <c:f>G_FINAL!$F$3</c:f>
              <c:strCache>
                <c:ptCount val="1"/>
                <c:pt idx="0">
                  <c:v>Leste da África</c:v>
                </c:pt>
              </c:strCache>
            </c:strRef>
          </c:tx>
          <c:spPr>
            <a:solidFill>
              <a:srgbClr val="829499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G_FINAL!$B$4:$B$7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G_FINAL!$F$4:$F$7</c:f>
              <c:numCache>
                <c:formatCode>General</c:formatCode>
                <c:ptCount val="4"/>
                <c:pt idx="0">
                  <c:v>0.24081172078579899</c:v>
                </c:pt>
                <c:pt idx="1">
                  <c:v>0.16039869719303099</c:v>
                </c:pt>
                <c:pt idx="2">
                  <c:v>9.9888787251946205</c:v>
                </c:pt>
                <c:pt idx="3">
                  <c:v>26.388862038194901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19E-435D-A183-E282B4EE35A5}"/>
            </c:ext>
          </c:extLst>
        </c:ser>
        <c:ser>
          <c:idx val="5"/>
          <c:order val="4"/>
          <c:tx>
            <c:strRef>
              <c:f>G_FINAL!$G$3</c:f>
              <c:strCache>
                <c:ptCount val="1"/>
                <c:pt idx="0">
                  <c:v>Nigéria</c:v>
                </c:pt>
              </c:strCache>
            </c:strRef>
          </c:tx>
          <c:spPr>
            <a:solidFill>
              <a:srgbClr val="A3A3A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G_FINAL!$B$4:$B$7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G_FINAL!$G$4:$G$7</c:f>
              <c:numCache>
                <c:formatCode>General</c:formatCode>
                <c:ptCount val="4"/>
                <c:pt idx="0">
                  <c:v>9.6852465555081899</c:v>
                </c:pt>
                <c:pt idx="1">
                  <c:v>15.7165082249611</c:v>
                </c:pt>
                <c:pt idx="2">
                  <c:v>16.748202331906398</c:v>
                </c:pt>
                <c:pt idx="3">
                  <c:v>17.407176020374401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19E-435D-A183-E282B4EE35A5}"/>
            </c:ext>
          </c:extLst>
        </c:ser>
        <c:ser>
          <c:idx val="6"/>
          <c:order val="5"/>
          <c:tx>
            <c:strRef>
              <c:f>G_FINAL!$H$3</c:f>
              <c:strCache>
                <c:ptCount val="1"/>
                <c:pt idx="0">
                  <c:v>Congo</c:v>
                </c:pt>
              </c:strCache>
            </c:strRef>
          </c:tx>
          <c:spPr>
            <a:solidFill>
              <a:srgbClr val="CECECC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G_FINAL!$B$4:$B$7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G_FINAL!$H$4:$H$7</c:f>
              <c:numCache>
                <c:formatCode>General</c:formatCode>
                <c:ptCount val="4"/>
                <c:pt idx="0">
                  <c:v>10.5185790409248</c:v>
                </c:pt>
                <c:pt idx="1">
                  <c:v>15.2535457330629</c:v>
                </c:pt>
                <c:pt idx="2">
                  <c:v>19.8951364518351</c:v>
                </c:pt>
                <c:pt idx="3">
                  <c:v>20.9056965146126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19E-435D-A183-E282B4EE35A5}"/>
            </c:ext>
          </c:extLst>
        </c:ser>
        <c:ser>
          <c:idx val="7"/>
          <c:order val="6"/>
          <c:tx>
            <c:strRef>
              <c:f>G_FINAL!$I$3</c:f>
              <c:strCache>
                <c:ptCount val="1"/>
                <c:pt idx="0">
                  <c:v>Oeste da África
(margem equatorial)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G_FINAL!$B$4:$B$7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G_FINAL!$I$4:$I$7</c:f>
              <c:numCache>
                <c:formatCode>General</c:formatCode>
                <c:ptCount val="4"/>
                <c:pt idx="0">
                  <c:v>0.14800554740990801</c:v>
                </c:pt>
                <c:pt idx="1">
                  <c:v>0.62336118909119798</c:v>
                </c:pt>
                <c:pt idx="2">
                  <c:v>2.5800543548490502</c:v>
                </c:pt>
                <c:pt idx="3">
                  <c:v>4.8147386907420699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19E-435D-A183-E282B4EE35A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762619864"/>
        <c:axId val="762623000"/>
        <c:extLst>
          <c:ext xmlns:c15="http://schemas.microsoft.com/office/drawing/2012/chart" uri="{02D57815-91ED-43cb-92C2-25804820EDAC}">
            <c15:filteredBarSeries>
              <c15:ser>
                <c:idx val="8"/>
                <c:order val="7"/>
                <c:tx>
                  <c:strRef>
                    <c:extLst>
                      <c:ext uri="{02D57815-91ED-43cb-92C2-25804820EDAC}">
                        <c15:formulaRef>
                          <c15:sqref>G_FINAL!$J$3</c15:sqref>
                        </c15:formulaRef>
                      </c:ext>
                    </c:extLst>
                    <c:strCache>
                      <c:ptCount val="1"/>
                      <c:pt idx="0">
                        <c:v>Indonésia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pPr>
                      <a:endParaRPr lang="pt-BR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G_FINAL!$B$4:$B$7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2000</c:v>
                      </c:pt>
                      <c:pt idx="1">
                        <c:v>2005</c:v>
                      </c:pt>
                      <c:pt idx="2">
                        <c:v>2010</c:v>
                      </c:pt>
                      <c:pt idx="3">
                        <c:v>2015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G_FINAL!$J$4:$J$7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4.0365343543606498</c:v>
                      </c:pt>
                      <c:pt idx="1">
                        <c:v>5.8088972233443004</c:v>
                      </c:pt>
                      <c:pt idx="2">
                        <c:v>6.2853924650056401</c:v>
                      </c:pt>
                      <c:pt idx="3">
                        <c:v>6.9442949284748403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19E-435D-A183-E282B4EE35A5}"/>
                  </c:ext>
                </c:extLst>
              </c15:ser>
            </c15:filteredBarSeries>
            <c15:filteredBar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G_FINAL!$K$3</c15:sqref>
                        </c15:formulaRef>
                      </c:ext>
                    </c:extLst>
                    <c:strCache>
                      <c:ptCount val="1"/>
                      <c:pt idx="0">
                        <c:v>Malásia-Brunei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pPr>
                      <a:endParaRPr lang="pt-BR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G_FINAL!$B$4:$B$7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2000</c:v>
                      </c:pt>
                      <c:pt idx="1">
                        <c:v>2005</c:v>
                      </c:pt>
                      <c:pt idx="2">
                        <c:v>2010</c:v>
                      </c:pt>
                      <c:pt idx="3">
                        <c:v>2015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G_FINAL!$K$4:$K$7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1.16630935458958</c:v>
                      </c:pt>
                      <c:pt idx="1">
                        <c:v>3.4935149638634799</c:v>
                      </c:pt>
                      <c:pt idx="2">
                        <c:v>4.0620329039144201</c:v>
                      </c:pt>
                      <c:pt idx="3">
                        <c:v>5.5555499027778801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519E-435D-A183-E282B4EE35A5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0"/>
          <c:order val="9"/>
          <c:tx>
            <c:strRef>
              <c:f>G_FINAL!$L$3</c:f>
              <c:strCache>
                <c:ptCount val="1"/>
                <c:pt idx="0">
                  <c:v>TOTAL (sem Malasia-Brunei e Indonésia)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G_FINAL!$B$4:$B$7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G_FINAL!$L$4:$L$7</c:f>
              <c:numCache>
                <c:formatCode>0.0</c:formatCode>
                <c:ptCount val="4"/>
                <c:pt idx="0">
                  <c:v>51.129648830231083</c:v>
                </c:pt>
                <c:pt idx="1">
                  <c:v>78.151060082356352</c:v>
                </c:pt>
                <c:pt idx="2">
                  <c:v>150.56601489009458</c:v>
                </c:pt>
                <c:pt idx="3">
                  <c:v>187.75695124471548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519E-435D-A183-E282B4EE3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2619864"/>
        <c:axId val="762623000"/>
      </c:lineChart>
      <c:catAx>
        <c:axId val="76261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pt-BR"/>
          </a:p>
        </c:txPr>
        <c:crossAx val="762623000"/>
        <c:crosses val="autoZero"/>
        <c:auto val="1"/>
        <c:lblAlgn val="ctr"/>
        <c:lblOffset val="100"/>
        <c:noMultiLvlLbl val="0"/>
      </c:catAx>
      <c:valAx>
        <c:axId val="762623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62619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pt-BR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463944091229114E-2"/>
          <c:y val="4.5947953541011152E-2"/>
          <c:w val="0.96163220499882662"/>
          <c:h val="0.82204212875602478"/>
        </c:manualLayout>
      </c:layout>
      <c:areaChart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Onshore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25400">
              <a:noFill/>
            </a:ln>
            <a:effectLst/>
          </c:spPr>
          <c:cat>
            <c:numRef>
              <c:f>Plan1!$A$2:$A$235</c:f>
              <c:numCache>
                <c:formatCode>m/d/yyyy</c:formatCode>
                <c:ptCount val="234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</c:numCache>
            </c:numRef>
          </c:cat>
          <c:val>
            <c:numRef>
              <c:f>Plan1!$B$2:$B$235</c:f>
              <c:numCache>
                <c:formatCode>General</c:formatCode>
                <c:ptCount val="234"/>
                <c:pt idx="0">
                  <c:v>208516</c:v>
                </c:pt>
                <c:pt idx="1">
                  <c:v>211454</c:v>
                </c:pt>
                <c:pt idx="2">
                  <c:v>202639</c:v>
                </c:pt>
                <c:pt idx="3">
                  <c:v>202121</c:v>
                </c:pt>
                <c:pt idx="4">
                  <c:v>200204</c:v>
                </c:pt>
                <c:pt idx="5">
                  <c:v>205691</c:v>
                </c:pt>
                <c:pt idx="6">
                  <c:v>207072</c:v>
                </c:pt>
                <c:pt idx="7">
                  <c:v>201486</c:v>
                </c:pt>
                <c:pt idx="8">
                  <c:v>199545</c:v>
                </c:pt>
                <c:pt idx="9">
                  <c:v>206171</c:v>
                </c:pt>
                <c:pt idx="10">
                  <c:v>206014</c:v>
                </c:pt>
                <c:pt idx="11">
                  <c:v>206286</c:v>
                </c:pt>
                <c:pt idx="12">
                  <c:v>207304</c:v>
                </c:pt>
                <c:pt idx="13">
                  <c:v>205675</c:v>
                </c:pt>
                <c:pt idx="14">
                  <c:v>199911</c:v>
                </c:pt>
                <c:pt idx="15">
                  <c:v>204577</c:v>
                </c:pt>
                <c:pt idx="16">
                  <c:v>206545</c:v>
                </c:pt>
                <c:pt idx="17">
                  <c:v>206970</c:v>
                </c:pt>
                <c:pt idx="18">
                  <c:v>204075</c:v>
                </c:pt>
                <c:pt idx="19">
                  <c:v>206181</c:v>
                </c:pt>
                <c:pt idx="20">
                  <c:v>212844</c:v>
                </c:pt>
                <c:pt idx="21">
                  <c:v>211152</c:v>
                </c:pt>
                <c:pt idx="22">
                  <c:v>206567</c:v>
                </c:pt>
                <c:pt idx="23">
                  <c:v>205971</c:v>
                </c:pt>
                <c:pt idx="24">
                  <c:v>212679</c:v>
                </c:pt>
                <c:pt idx="25">
                  <c:v>213644</c:v>
                </c:pt>
                <c:pt idx="26">
                  <c:v>208464</c:v>
                </c:pt>
                <c:pt idx="27">
                  <c:v>207849</c:v>
                </c:pt>
                <c:pt idx="28">
                  <c:v>209933</c:v>
                </c:pt>
                <c:pt idx="29">
                  <c:v>215310</c:v>
                </c:pt>
                <c:pt idx="30">
                  <c:v>210925</c:v>
                </c:pt>
                <c:pt idx="31">
                  <c:v>213324</c:v>
                </c:pt>
                <c:pt idx="32">
                  <c:v>211719</c:v>
                </c:pt>
                <c:pt idx="33">
                  <c:v>211379</c:v>
                </c:pt>
                <c:pt idx="34">
                  <c:v>209019</c:v>
                </c:pt>
                <c:pt idx="35">
                  <c:v>207448</c:v>
                </c:pt>
                <c:pt idx="36">
                  <c:v>209793</c:v>
                </c:pt>
                <c:pt idx="37">
                  <c:v>215167</c:v>
                </c:pt>
                <c:pt idx="38">
                  <c:v>209212</c:v>
                </c:pt>
                <c:pt idx="39">
                  <c:v>211296</c:v>
                </c:pt>
                <c:pt idx="40">
                  <c:v>207974</c:v>
                </c:pt>
                <c:pt idx="41">
                  <c:v>208972</c:v>
                </c:pt>
                <c:pt idx="42">
                  <c:v>207811</c:v>
                </c:pt>
                <c:pt idx="43">
                  <c:v>216306</c:v>
                </c:pt>
                <c:pt idx="44">
                  <c:v>215704</c:v>
                </c:pt>
                <c:pt idx="45">
                  <c:v>218132</c:v>
                </c:pt>
                <c:pt idx="46">
                  <c:v>214771</c:v>
                </c:pt>
                <c:pt idx="47">
                  <c:v>215963</c:v>
                </c:pt>
                <c:pt idx="48">
                  <c:v>212027</c:v>
                </c:pt>
                <c:pt idx="49">
                  <c:v>217035</c:v>
                </c:pt>
                <c:pt idx="50">
                  <c:v>211450</c:v>
                </c:pt>
                <c:pt idx="51">
                  <c:v>210025</c:v>
                </c:pt>
                <c:pt idx="52">
                  <c:v>210728</c:v>
                </c:pt>
                <c:pt idx="53">
                  <c:v>212479</c:v>
                </c:pt>
                <c:pt idx="54">
                  <c:v>210469</c:v>
                </c:pt>
                <c:pt idx="55">
                  <c:v>213411</c:v>
                </c:pt>
                <c:pt idx="56">
                  <c:v>210495</c:v>
                </c:pt>
                <c:pt idx="57">
                  <c:v>211709</c:v>
                </c:pt>
                <c:pt idx="58">
                  <c:v>209299</c:v>
                </c:pt>
                <c:pt idx="59">
                  <c:v>205778</c:v>
                </c:pt>
                <c:pt idx="60">
                  <c:v>204083</c:v>
                </c:pt>
                <c:pt idx="61">
                  <c:v>204278</c:v>
                </c:pt>
                <c:pt idx="62">
                  <c:v>203949</c:v>
                </c:pt>
                <c:pt idx="63">
                  <c:v>204953</c:v>
                </c:pt>
                <c:pt idx="64">
                  <c:v>203782</c:v>
                </c:pt>
                <c:pt idx="65">
                  <c:v>204381</c:v>
                </c:pt>
                <c:pt idx="66">
                  <c:v>204231</c:v>
                </c:pt>
                <c:pt idx="67">
                  <c:v>203527</c:v>
                </c:pt>
                <c:pt idx="68">
                  <c:v>201718</c:v>
                </c:pt>
                <c:pt idx="69">
                  <c:v>201229</c:v>
                </c:pt>
                <c:pt idx="70">
                  <c:v>200146</c:v>
                </c:pt>
                <c:pt idx="71">
                  <c:v>193220</c:v>
                </c:pt>
                <c:pt idx="72">
                  <c:v>194347</c:v>
                </c:pt>
                <c:pt idx="73">
                  <c:v>193506</c:v>
                </c:pt>
                <c:pt idx="74">
                  <c:v>192492</c:v>
                </c:pt>
                <c:pt idx="75">
                  <c:v>193181</c:v>
                </c:pt>
                <c:pt idx="76">
                  <c:v>191595</c:v>
                </c:pt>
                <c:pt idx="77">
                  <c:v>189680</c:v>
                </c:pt>
                <c:pt idx="78">
                  <c:v>189996</c:v>
                </c:pt>
                <c:pt idx="79">
                  <c:v>192321</c:v>
                </c:pt>
                <c:pt idx="80">
                  <c:v>190338</c:v>
                </c:pt>
                <c:pt idx="81">
                  <c:v>191855</c:v>
                </c:pt>
                <c:pt idx="82">
                  <c:v>189966</c:v>
                </c:pt>
                <c:pt idx="83">
                  <c:v>188186</c:v>
                </c:pt>
                <c:pt idx="84">
                  <c:v>189033</c:v>
                </c:pt>
                <c:pt idx="85">
                  <c:v>189386</c:v>
                </c:pt>
                <c:pt idx="86">
                  <c:v>189256</c:v>
                </c:pt>
                <c:pt idx="87">
                  <c:v>189885</c:v>
                </c:pt>
                <c:pt idx="88">
                  <c:v>188066</c:v>
                </c:pt>
                <c:pt idx="89">
                  <c:v>192620</c:v>
                </c:pt>
                <c:pt idx="90">
                  <c:v>187129</c:v>
                </c:pt>
                <c:pt idx="91">
                  <c:v>186732</c:v>
                </c:pt>
                <c:pt idx="92">
                  <c:v>182255</c:v>
                </c:pt>
                <c:pt idx="93">
                  <c:v>180594</c:v>
                </c:pt>
                <c:pt idx="94">
                  <c:v>187870</c:v>
                </c:pt>
                <c:pt idx="95">
                  <c:v>187111</c:v>
                </c:pt>
                <c:pt idx="96">
                  <c:v>185497</c:v>
                </c:pt>
                <c:pt idx="97">
                  <c:v>190185</c:v>
                </c:pt>
                <c:pt idx="98">
                  <c:v>181128</c:v>
                </c:pt>
                <c:pt idx="99">
                  <c:v>177010</c:v>
                </c:pt>
                <c:pt idx="100">
                  <c:v>176401</c:v>
                </c:pt>
                <c:pt idx="101">
                  <c:v>175002</c:v>
                </c:pt>
                <c:pt idx="102">
                  <c:v>175179</c:v>
                </c:pt>
                <c:pt idx="103">
                  <c:v>178009</c:v>
                </c:pt>
                <c:pt idx="104">
                  <c:v>178439</c:v>
                </c:pt>
                <c:pt idx="105">
                  <c:v>176482</c:v>
                </c:pt>
                <c:pt idx="106">
                  <c:v>175136</c:v>
                </c:pt>
                <c:pt idx="107">
                  <c:v>174400</c:v>
                </c:pt>
                <c:pt idx="108">
                  <c:v>175769</c:v>
                </c:pt>
                <c:pt idx="109">
                  <c:v>177607</c:v>
                </c:pt>
                <c:pt idx="110">
                  <c:v>172682</c:v>
                </c:pt>
                <c:pt idx="111">
                  <c:v>173783</c:v>
                </c:pt>
                <c:pt idx="112">
                  <c:v>173669</c:v>
                </c:pt>
                <c:pt idx="113">
                  <c:v>175627</c:v>
                </c:pt>
                <c:pt idx="114">
                  <c:v>178425</c:v>
                </c:pt>
                <c:pt idx="115">
                  <c:v>178423</c:v>
                </c:pt>
                <c:pt idx="116">
                  <c:v>175146</c:v>
                </c:pt>
                <c:pt idx="117">
                  <c:v>176452</c:v>
                </c:pt>
                <c:pt idx="118">
                  <c:v>178500</c:v>
                </c:pt>
                <c:pt idx="119">
                  <c:v>179579</c:v>
                </c:pt>
                <c:pt idx="120">
                  <c:v>178013</c:v>
                </c:pt>
                <c:pt idx="121">
                  <c:v>175813</c:v>
                </c:pt>
                <c:pt idx="122">
                  <c:v>174602</c:v>
                </c:pt>
                <c:pt idx="123">
                  <c:v>174542</c:v>
                </c:pt>
                <c:pt idx="124">
                  <c:v>175671</c:v>
                </c:pt>
                <c:pt idx="125">
                  <c:v>176916</c:v>
                </c:pt>
                <c:pt idx="126">
                  <c:v>176808</c:v>
                </c:pt>
                <c:pt idx="127">
                  <c:v>181751</c:v>
                </c:pt>
                <c:pt idx="128">
                  <c:v>180675</c:v>
                </c:pt>
                <c:pt idx="129">
                  <c:v>175614</c:v>
                </c:pt>
                <c:pt idx="130">
                  <c:v>178653</c:v>
                </c:pt>
                <c:pt idx="131">
                  <c:v>181840</c:v>
                </c:pt>
                <c:pt idx="132">
                  <c:v>180658</c:v>
                </c:pt>
                <c:pt idx="133">
                  <c:v>180102</c:v>
                </c:pt>
                <c:pt idx="134">
                  <c:v>178907</c:v>
                </c:pt>
                <c:pt idx="135">
                  <c:v>178845</c:v>
                </c:pt>
                <c:pt idx="136">
                  <c:v>174087</c:v>
                </c:pt>
                <c:pt idx="137">
                  <c:v>177681</c:v>
                </c:pt>
                <c:pt idx="138">
                  <c:v>178990</c:v>
                </c:pt>
                <c:pt idx="139">
                  <c:v>179776</c:v>
                </c:pt>
                <c:pt idx="140">
                  <c:v>181565</c:v>
                </c:pt>
                <c:pt idx="141">
                  <c:v>179361</c:v>
                </c:pt>
                <c:pt idx="142">
                  <c:v>177275</c:v>
                </c:pt>
                <c:pt idx="143">
                  <c:v>176693</c:v>
                </c:pt>
                <c:pt idx="144">
                  <c:v>172554</c:v>
                </c:pt>
                <c:pt idx="145">
                  <c:v>181126</c:v>
                </c:pt>
                <c:pt idx="146">
                  <c:v>175200</c:v>
                </c:pt>
                <c:pt idx="147">
                  <c:v>173501</c:v>
                </c:pt>
                <c:pt idx="148">
                  <c:v>179243</c:v>
                </c:pt>
                <c:pt idx="149">
                  <c:v>179668</c:v>
                </c:pt>
                <c:pt idx="150">
                  <c:v>177868</c:v>
                </c:pt>
                <c:pt idx="151">
                  <c:v>178716</c:v>
                </c:pt>
                <c:pt idx="152">
                  <c:v>178719</c:v>
                </c:pt>
                <c:pt idx="153">
                  <c:v>177763</c:v>
                </c:pt>
                <c:pt idx="154">
                  <c:v>178073</c:v>
                </c:pt>
                <c:pt idx="155">
                  <c:v>182288</c:v>
                </c:pt>
                <c:pt idx="156">
                  <c:v>175655</c:v>
                </c:pt>
                <c:pt idx="157">
                  <c:v>178978</c:v>
                </c:pt>
                <c:pt idx="158">
                  <c:v>176535</c:v>
                </c:pt>
                <c:pt idx="159">
                  <c:v>177110</c:v>
                </c:pt>
                <c:pt idx="160">
                  <c:v>173231</c:v>
                </c:pt>
                <c:pt idx="161">
                  <c:v>171950</c:v>
                </c:pt>
                <c:pt idx="162">
                  <c:v>167609</c:v>
                </c:pt>
                <c:pt idx="163">
                  <c:v>169247</c:v>
                </c:pt>
                <c:pt idx="164">
                  <c:v>170393</c:v>
                </c:pt>
                <c:pt idx="165">
                  <c:v>167842</c:v>
                </c:pt>
                <c:pt idx="166">
                  <c:v>168555</c:v>
                </c:pt>
                <c:pt idx="167">
                  <c:v>167796</c:v>
                </c:pt>
                <c:pt idx="168">
                  <c:v>164074</c:v>
                </c:pt>
                <c:pt idx="169">
                  <c:v>169004</c:v>
                </c:pt>
                <c:pt idx="170">
                  <c:v>167879</c:v>
                </c:pt>
                <c:pt idx="171">
                  <c:v>167389</c:v>
                </c:pt>
                <c:pt idx="172">
                  <c:v>167776</c:v>
                </c:pt>
                <c:pt idx="173">
                  <c:v>167043</c:v>
                </c:pt>
                <c:pt idx="174">
                  <c:v>166769</c:v>
                </c:pt>
                <c:pt idx="175">
                  <c:v>164916</c:v>
                </c:pt>
                <c:pt idx="176">
                  <c:v>164409</c:v>
                </c:pt>
                <c:pt idx="177">
                  <c:v>164417</c:v>
                </c:pt>
                <c:pt idx="178">
                  <c:v>162754</c:v>
                </c:pt>
                <c:pt idx="179">
                  <c:v>162123</c:v>
                </c:pt>
                <c:pt idx="180">
                  <c:v>160896</c:v>
                </c:pt>
                <c:pt idx="181">
                  <c:v>161542</c:v>
                </c:pt>
                <c:pt idx="182">
                  <c:v>159556</c:v>
                </c:pt>
                <c:pt idx="183">
                  <c:v>157906</c:v>
                </c:pt>
                <c:pt idx="184">
                  <c:v>157851</c:v>
                </c:pt>
                <c:pt idx="185">
                  <c:v>156316</c:v>
                </c:pt>
                <c:pt idx="186">
                  <c:v>155753</c:v>
                </c:pt>
                <c:pt idx="187">
                  <c:v>155095</c:v>
                </c:pt>
                <c:pt idx="188">
                  <c:v>156198</c:v>
                </c:pt>
                <c:pt idx="189">
                  <c:v>156791</c:v>
                </c:pt>
                <c:pt idx="190">
                  <c:v>147476</c:v>
                </c:pt>
                <c:pt idx="191">
                  <c:v>154951</c:v>
                </c:pt>
                <c:pt idx="192">
                  <c:v>153577</c:v>
                </c:pt>
                <c:pt idx="193">
                  <c:v>159507</c:v>
                </c:pt>
                <c:pt idx="194">
                  <c:v>151483</c:v>
                </c:pt>
                <c:pt idx="195">
                  <c:v>150903</c:v>
                </c:pt>
                <c:pt idx="196">
                  <c:v>150900</c:v>
                </c:pt>
                <c:pt idx="197">
                  <c:v>149474</c:v>
                </c:pt>
                <c:pt idx="198">
                  <c:v>146530</c:v>
                </c:pt>
                <c:pt idx="199">
                  <c:v>143052</c:v>
                </c:pt>
                <c:pt idx="200">
                  <c:v>143158</c:v>
                </c:pt>
                <c:pt idx="201">
                  <c:v>137262</c:v>
                </c:pt>
                <c:pt idx="202">
                  <c:v>140225</c:v>
                </c:pt>
                <c:pt idx="203">
                  <c:v>136695</c:v>
                </c:pt>
                <c:pt idx="204">
                  <c:v>134089</c:v>
                </c:pt>
                <c:pt idx="205">
                  <c:v>132143</c:v>
                </c:pt>
                <c:pt idx="206">
                  <c:v>128088</c:v>
                </c:pt>
                <c:pt idx="207">
                  <c:v>125069</c:v>
                </c:pt>
                <c:pt idx="208">
                  <c:v>126227</c:v>
                </c:pt>
                <c:pt idx="209">
                  <c:v>124020</c:v>
                </c:pt>
                <c:pt idx="210">
                  <c:v>124376</c:v>
                </c:pt>
                <c:pt idx="211">
                  <c:v>122962</c:v>
                </c:pt>
                <c:pt idx="212">
                  <c:v>123121</c:v>
                </c:pt>
                <c:pt idx="213">
                  <c:v>122606</c:v>
                </c:pt>
                <c:pt idx="214">
                  <c:v>118543</c:v>
                </c:pt>
                <c:pt idx="215">
                  <c:v>116557</c:v>
                </c:pt>
                <c:pt idx="216">
                  <c:v>118935.04639999956</c:v>
                </c:pt>
                <c:pt idx="217">
                  <c:v>118665.84949999994</c:v>
                </c:pt>
                <c:pt idx="218">
                  <c:v>113712.41169999975</c:v>
                </c:pt>
                <c:pt idx="219">
                  <c:v>113155.90550000012</c:v>
                </c:pt>
                <c:pt idx="220">
                  <c:v>110899.28360000023</c:v>
                </c:pt>
                <c:pt idx="221">
                  <c:v>111173.41520000013</c:v>
                </c:pt>
                <c:pt idx="222">
                  <c:v>109364.26399999985</c:v>
                </c:pt>
                <c:pt idx="223">
                  <c:v>107480.29129999979</c:v>
                </c:pt>
                <c:pt idx="224">
                  <c:v>107155.29350000041</c:v>
                </c:pt>
                <c:pt idx="225">
                  <c:v>107090.98889999989</c:v>
                </c:pt>
                <c:pt idx="226">
                  <c:v>107966.15659999991</c:v>
                </c:pt>
                <c:pt idx="227">
                  <c:v>108368.35589999995</c:v>
                </c:pt>
                <c:pt idx="228">
                  <c:v>108638.75493084223</c:v>
                </c:pt>
                <c:pt idx="229">
                  <c:v>108062.68692587325</c:v>
                </c:pt>
                <c:pt idx="230">
                  <c:v>105979.4241332708</c:v>
                </c:pt>
                <c:pt idx="231">
                  <c:v>103716.81187691139</c:v>
                </c:pt>
                <c:pt idx="232">
                  <c:v>101613.61856450199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D0-41C7-B28E-5A2CE4DC54F1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Pós-Sal</c:v>
                </c:pt>
              </c:strCache>
            </c:strRef>
          </c:tx>
          <c:spPr>
            <a:solidFill>
              <a:srgbClr val="00527B"/>
            </a:solidFill>
            <a:ln>
              <a:noFill/>
            </a:ln>
            <a:effectLst/>
          </c:spPr>
          <c:cat>
            <c:numRef>
              <c:f>Plan1!$A$2:$A$235</c:f>
              <c:numCache>
                <c:formatCode>m/d/yyyy</c:formatCode>
                <c:ptCount val="234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</c:numCache>
            </c:numRef>
          </c:cat>
          <c:val>
            <c:numRef>
              <c:f>Plan1!$C$2:$C$235</c:f>
              <c:numCache>
                <c:formatCode>General</c:formatCode>
                <c:ptCount val="234"/>
                <c:pt idx="0">
                  <c:v>932771</c:v>
                </c:pt>
                <c:pt idx="1">
                  <c:v>934251</c:v>
                </c:pt>
                <c:pt idx="2">
                  <c:v>972534</c:v>
                </c:pt>
                <c:pt idx="3">
                  <c:v>944258</c:v>
                </c:pt>
                <c:pt idx="4">
                  <c:v>944478</c:v>
                </c:pt>
                <c:pt idx="5">
                  <c:v>989254</c:v>
                </c:pt>
                <c:pt idx="6">
                  <c:v>966761</c:v>
                </c:pt>
                <c:pt idx="7">
                  <c:v>979131</c:v>
                </c:pt>
                <c:pt idx="8">
                  <c:v>1087657</c:v>
                </c:pt>
                <c:pt idx="9">
                  <c:v>1098176</c:v>
                </c:pt>
                <c:pt idx="10">
                  <c:v>1148707</c:v>
                </c:pt>
                <c:pt idx="11">
                  <c:v>1201407</c:v>
                </c:pt>
                <c:pt idx="12">
                  <c:v>1100897</c:v>
                </c:pt>
                <c:pt idx="13">
                  <c:v>1125085</c:v>
                </c:pt>
                <c:pt idx="14">
                  <c:v>1048672</c:v>
                </c:pt>
                <c:pt idx="15">
                  <c:v>1052608</c:v>
                </c:pt>
                <c:pt idx="16">
                  <c:v>981948</c:v>
                </c:pt>
                <c:pt idx="17">
                  <c:v>1075743</c:v>
                </c:pt>
                <c:pt idx="18">
                  <c:v>1088553</c:v>
                </c:pt>
                <c:pt idx="19">
                  <c:v>1067754</c:v>
                </c:pt>
                <c:pt idx="20">
                  <c:v>1079592</c:v>
                </c:pt>
                <c:pt idx="21">
                  <c:v>955561</c:v>
                </c:pt>
                <c:pt idx="22">
                  <c:v>1121197</c:v>
                </c:pt>
                <c:pt idx="23">
                  <c:v>1207698</c:v>
                </c:pt>
                <c:pt idx="24">
                  <c:v>1220348</c:v>
                </c:pt>
                <c:pt idx="25">
                  <c:v>1213060</c:v>
                </c:pt>
                <c:pt idx="26">
                  <c:v>1240145</c:v>
                </c:pt>
                <c:pt idx="27">
                  <c:v>1252188</c:v>
                </c:pt>
                <c:pt idx="28">
                  <c:v>1258769</c:v>
                </c:pt>
                <c:pt idx="29">
                  <c:v>1276502</c:v>
                </c:pt>
                <c:pt idx="30">
                  <c:v>1234096</c:v>
                </c:pt>
                <c:pt idx="31">
                  <c:v>1281904</c:v>
                </c:pt>
                <c:pt idx="32">
                  <c:v>1265085</c:v>
                </c:pt>
                <c:pt idx="33">
                  <c:v>1254217</c:v>
                </c:pt>
                <c:pt idx="34">
                  <c:v>1167515</c:v>
                </c:pt>
                <c:pt idx="35">
                  <c:v>1126444</c:v>
                </c:pt>
                <c:pt idx="36">
                  <c:v>1287395</c:v>
                </c:pt>
                <c:pt idx="37">
                  <c:v>1319487</c:v>
                </c:pt>
                <c:pt idx="38">
                  <c:v>1292465</c:v>
                </c:pt>
                <c:pt idx="39">
                  <c:v>1302195</c:v>
                </c:pt>
                <c:pt idx="40">
                  <c:v>1270247</c:v>
                </c:pt>
                <c:pt idx="41">
                  <c:v>1150538</c:v>
                </c:pt>
                <c:pt idx="42">
                  <c:v>1272160</c:v>
                </c:pt>
                <c:pt idx="43">
                  <c:v>1308783</c:v>
                </c:pt>
                <c:pt idx="44">
                  <c:v>1290366</c:v>
                </c:pt>
                <c:pt idx="45">
                  <c:v>1267801</c:v>
                </c:pt>
                <c:pt idx="46">
                  <c:v>1254086</c:v>
                </c:pt>
                <c:pt idx="47">
                  <c:v>1253491</c:v>
                </c:pt>
                <c:pt idx="48">
                  <c:v>1234356</c:v>
                </c:pt>
                <c:pt idx="49">
                  <c:v>1273334</c:v>
                </c:pt>
                <c:pt idx="50">
                  <c:v>1254937</c:v>
                </c:pt>
                <c:pt idx="51">
                  <c:v>1226454</c:v>
                </c:pt>
                <c:pt idx="52">
                  <c:v>1198632</c:v>
                </c:pt>
                <c:pt idx="53">
                  <c:v>1256271</c:v>
                </c:pt>
                <c:pt idx="54">
                  <c:v>1288852</c:v>
                </c:pt>
                <c:pt idx="55">
                  <c:v>1275476</c:v>
                </c:pt>
                <c:pt idx="56">
                  <c:v>1299912</c:v>
                </c:pt>
                <c:pt idx="57">
                  <c:v>1278167</c:v>
                </c:pt>
                <c:pt idx="58">
                  <c:v>1232817</c:v>
                </c:pt>
                <c:pt idx="59">
                  <c:v>1277367</c:v>
                </c:pt>
                <c:pt idx="60">
                  <c:v>1282049</c:v>
                </c:pt>
                <c:pt idx="61">
                  <c:v>1276801</c:v>
                </c:pt>
                <c:pt idx="62">
                  <c:v>1324227</c:v>
                </c:pt>
                <c:pt idx="63">
                  <c:v>1461588</c:v>
                </c:pt>
                <c:pt idx="64">
                  <c:v>1473981</c:v>
                </c:pt>
                <c:pt idx="65">
                  <c:v>1482550</c:v>
                </c:pt>
                <c:pt idx="66">
                  <c:v>1465092</c:v>
                </c:pt>
                <c:pt idx="67">
                  <c:v>1411687</c:v>
                </c:pt>
                <c:pt idx="68">
                  <c:v>1456900</c:v>
                </c:pt>
                <c:pt idx="69">
                  <c:v>1459389</c:v>
                </c:pt>
                <c:pt idx="70">
                  <c:v>1464399</c:v>
                </c:pt>
                <c:pt idx="71">
                  <c:v>1483942</c:v>
                </c:pt>
                <c:pt idx="72">
                  <c:v>1483988</c:v>
                </c:pt>
                <c:pt idx="73">
                  <c:v>1491822</c:v>
                </c:pt>
                <c:pt idx="74">
                  <c:v>1496050</c:v>
                </c:pt>
                <c:pt idx="75">
                  <c:v>1535367</c:v>
                </c:pt>
                <c:pt idx="76">
                  <c:v>1547860</c:v>
                </c:pt>
                <c:pt idx="77">
                  <c:v>1432789</c:v>
                </c:pt>
                <c:pt idx="78">
                  <c:v>1528030</c:v>
                </c:pt>
                <c:pt idx="79">
                  <c:v>1504064</c:v>
                </c:pt>
                <c:pt idx="80">
                  <c:v>1536802</c:v>
                </c:pt>
                <c:pt idx="81">
                  <c:v>1564486</c:v>
                </c:pt>
                <c:pt idx="82">
                  <c:v>1570534</c:v>
                </c:pt>
                <c:pt idx="83">
                  <c:v>1593925</c:v>
                </c:pt>
                <c:pt idx="84">
                  <c:v>1541412</c:v>
                </c:pt>
                <c:pt idx="85">
                  <c:v>1563211</c:v>
                </c:pt>
                <c:pt idx="86">
                  <c:v>1572760</c:v>
                </c:pt>
                <c:pt idx="87">
                  <c:v>1540069</c:v>
                </c:pt>
                <c:pt idx="88">
                  <c:v>1529243</c:v>
                </c:pt>
                <c:pt idx="89">
                  <c:v>1584168</c:v>
                </c:pt>
                <c:pt idx="90">
                  <c:v>1580367</c:v>
                </c:pt>
                <c:pt idx="91">
                  <c:v>1565441</c:v>
                </c:pt>
                <c:pt idx="92">
                  <c:v>1532506</c:v>
                </c:pt>
                <c:pt idx="93">
                  <c:v>1492490</c:v>
                </c:pt>
                <c:pt idx="94">
                  <c:v>1516930</c:v>
                </c:pt>
                <c:pt idx="95">
                  <c:v>1614146</c:v>
                </c:pt>
                <c:pt idx="96">
                  <c:v>1584158</c:v>
                </c:pt>
                <c:pt idx="97">
                  <c:v>1640067</c:v>
                </c:pt>
                <c:pt idx="98">
                  <c:v>1571566</c:v>
                </c:pt>
                <c:pt idx="99">
                  <c:v>1614374</c:v>
                </c:pt>
                <c:pt idx="100">
                  <c:v>1632504</c:v>
                </c:pt>
                <c:pt idx="101">
                  <c:v>1647829</c:v>
                </c:pt>
                <c:pt idx="102">
                  <c:v>1642196</c:v>
                </c:pt>
                <c:pt idx="103">
                  <c:v>1655600</c:v>
                </c:pt>
                <c:pt idx="104">
                  <c:v>1673311</c:v>
                </c:pt>
                <c:pt idx="105">
                  <c:v>1651849</c:v>
                </c:pt>
                <c:pt idx="106">
                  <c:v>1628000</c:v>
                </c:pt>
                <c:pt idx="107">
                  <c:v>1664111</c:v>
                </c:pt>
                <c:pt idx="108">
                  <c:v>1710199</c:v>
                </c:pt>
                <c:pt idx="109">
                  <c:v>1727166</c:v>
                </c:pt>
                <c:pt idx="110">
                  <c:v>1767265</c:v>
                </c:pt>
                <c:pt idx="111">
                  <c:v>1762339</c:v>
                </c:pt>
                <c:pt idx="112">
                  <c:v>1777740</c:v>
                </c:pt>
                <c:pt idx="113">
                  <c:v>1725828</c:v>
                </c:pt>
                <c:pt idx="114">
                  <c:v>1736132</c:v>
                </c:pt>
                <c:pt idx="115">
                  <c:v>1778501</c:v>
                </c:pt>
                <c:pt idx="116">
                  <c:v>1798320</c:v>
                </c:pt>
                <c:pt idx="117">
                  <c:v>1791298</c:v>
                </c:pt>
                <c:pt idx="118">
                  <c:v>1785156</c:v>
                </c:pt>
                <c:pt idx="119">
                  <c:v>1796452</c:v>
                </c:pt>
                <c:pt idx="120">
                  <c:v>1795479</c:v>
                </c:pt>
                <c:pt idx="121">
                  <c:v>1818134</c:v>
                </c:pt>
                <c:pt idx="122">
                  <c:v>1843054</c:v>
                </c:pt>
                <c:pt idx="123">
                  <c:v>1885350</c:v>
                </c:pt>
                <c:pt idx="124">
                  <c:v>1882456</c:v>
                </c:pt>
                <c:pt idx="125">
                  <c:v>1857225</c:v>
                </c:pt>
                <c:pt idx="126">
                  <c:v>1862163</c:v>
                </c:pt>
                <c:pt idx="127">
                  <c:v>1878226</c:v>
                </c:pt>
                <c:pt idx="128">
                  <c:v>1798387</c:v>
                </c:pt>
                <c:pt idx="129">
                  <c:v>1802983</c:v>
                </c:pt>
                <c:pt idx="130">
                  <c:v>1881741</c:v>
                </c:pt>
                <c:pt idx="131">
                  <c:v>1967785</c:v>
                </c:pt>
                <c:pt idx="132">
                  <c:v>1907541</c:v>
                </c:pt>
                <c:pt idx="133">
                  <c:v>1848554</c:v>
                </c:pt>
                <c:pt idx="134">
                  <c:v>1885199</c:v>
                </c:pt>
                <c:pt idx="135">
                  <c:v>1846690</c:v>
                </c:pt>
                <c:pt idx="136">
                  <c:v>1839130</c:v>
                </c:pt>
                <c:pt idx="137">
                  <c:v>1898756</c:v>
                </c:pt>
                <c:pt idx="138">
                  <c:v>1836398</c:v>
                </c:pt>
                <c:pt idx="139">
                  <c:v>1827915</c:v>
                </c:pt>
                <c:pt idx="140">
                  <c:v>1875736</c:v>
                </c:pt>
                <c:pt idx="141">
                  <c:v>1870702</c:v>
                </c:pt>
                <c:pt idx="142">
                  <c:v>1931461</c:v>
                </c:pt>
                <c:pt idx="143">
                  <c:v>1947628</c:v>
                </c:pt>
                <c:pt idx="144">
                  <c:v>1971088</c:v>
                </c:pt>
                <c:pt idx="145">
                  <c:v>2032140</c:v>
                </c:pt>
                <c:pt idx="146">
                  <c:v>1827093</c:v>
                </c:pt>
                <c:pt idx="147">
                  <c:v>1761005</c:v>
                </c:pt>
                <c:pt idx="148">
                  <c:v>1776962</c:v>
                </c:pt>
                <c:pt idx="149">
                  <c:v>1740501</c:v>
                </c:pt>
                <c:pt idx="150">
                  <c:v>1729414</c:v>
                </c:pt>
                <c:pt idx="151">
                  <c:v>1714196</c:v>
                </c:pt>
                <c:pt idx="152">
                  <c:v>1617951</c:v>
                </c:pt>
                <c:pt idx="153">
                  <c:v>1703046</c:v>
                </c:pt>
                <c:pt idx="154">
                  <c:v>1705258</c:v>
                </c:pt>
                <c:pt idx="155">
                  <c:v>1749202</c:v>
                </c:pt>
                <c:pt idx="156">
                  <c:v>1702859</c:v>
                </c:pt>
                <c:pt idx="157">
                  <c:v>1644380</c:v>
                </c:pt>
                <c:pt idx="158">
                  <c:v>1484867</c:v>
                </c:pt>
                <c:pt idx="159">
                  <c:v>1554787</c:v>
                </c:pt>
                <c:pt idx="160">
                  <c:v>1654639</c:v>
                </c:pt>
                <c:pt idx="161">
                  <c:v>1723444</c:v>
                </c:pt>
                <c:pt idx="162">
                  <c:v>1607982</c:v>
                </c:pt>
                <c:pt idx="163">
                  <c:v>1638108</c:v>
                </c:pt>
                <c:pt idx="164">
                  <c:v>1712508</c:v>
                </c:pt>
                <c:pt idx="165">
                  <c:v>1714800</c:v>
                </c:pt>
                <c:pt idx="166">
                  <c:v>1680121</c:v>
                </c:pt>
                <c:pt idx="167">
                  <c:v>1697862</c:v>
                </c:pt>
                <c:pt idx="168">
                  <c:v>1646251</c:v>
                </c:pt>
                <c:pt idx="169">
                  <c:v>1643239</c:v>
                </c:pt>
                <c:pt idx="170">
                  <c:v>1677513</c:v>
                </c:pt>
                <c:pt idx="171">
                  <c:v>1704745</c:v>
                </c:pt>
                <c:pt idx="172">
                  <c:v>1725611</c:v>
                </c:pt>
                <c:pt idx="173">
                  <c:v>1766526</c:v>
                </c:pt>
                <c:pt idx="174">
                  <c:v>1785330</c:v>
                </c:pt>
                <c:pt idx="175">
                  <c:v>1793483</c:v>
                </c:pt>
                <c:pt idx="176">
                  <c:v>1831475</c:v>
                </c:pt>
                <c:pt idx="177">
                  <c:v>1816922</c:v>
                </c:pt>
                <c:pt idx="178">
                  <c:v>1792325</c:v>
                </c:pt>
                <c:pt idx="179">
                  <c:v>1860050</c:v>
                </c:pt>
                <c:pt idx="180">
                  <c:v>1818454</c:v>
                </c:pt>
                <c:pt idx="181">
                  <c:v>1795464</c:v>
                </c:pt>
                <c:pt idx="182">
                  <c:v>1741234</c:v>
                </c:pt>
                <c:pt idx="183">
                  <c:v>1674349</c:v>
                </c:pt>
                <c:pt idx="184">
                  <c:v>1691638</c:v>
                </c:pt>
                <c:pt idx="185">
                  <c:v>1654910</c:v>
                </c:pt>
                <c:pt idx="186">
                  <c:v>1695332</c:v>
                </c:pt>
                <c:pt idx="187">
                  <c:v>1733720</c:v>
                </c:pt>
                <c:pt idx="188">
                  <c:v>1601381</c:v>
                </c:pt>
                <c:pt idx="189">
                  <c:v>1637365</c:v>
                </c:pt>
                <c:pt idx="190">
                  <c:v>1602614</c:v>
                </c:pt>
                <c:pt idx="191">
                  <c:v>1700584</c:v>
                </c:pt>
                <c:pt idx="192">
                  <c:v>1530506</c:v>
                </c:pt>
                <c:pt idx="193">
                  <c:v>1525657</c:v>
                </c:pt>
                <c:pt idx="194">
                  <c:v>1391691</c:v>
                </c:pt>
                <c:pt idx="195">
                  <c:v>1526047</c:v>
                </c:pt>
                <c:pt idx="196">
                  <c:v>1603422</c:v>
                </c:pt>
                <c:pt idx="197">
                  <c:v>1596916</c:v>
                </c:pt>
                <c:pt idx="198">
                  <c:v>1576535</c:v>
                </c:pt>
                <c:pt idx="199">
                  <c:v>1572657</c:v>
                </c:pt>
                <c:pt idx="200">
                  <c:v>1558469</c:v>
                </c:pt>
                <c:pt idx="201">
                  <c:v>1541333</c:v>
                </c:pt>
                <c:pt idx="202">
                  <c:v>1525128</c:v>
                </c:pt>
                <c:pt idx="203">
                  <c:v>1540885</c:v>
                </c:pt>
                <c:pt idx="204">
                  <c:v>1468487</c:v>
                </c:pt>
                <c:pt idx="205">
                  <c:v>1511194</c:v>
                </c:pt>
                <c:pt idx="206">
                  <c:v>1403870</c:v>
                </c:pt>
                <c:pt idx="207">
                  <c:v>1401884</c:v>
                </c:pt>
                <c:pt idx="208">
                  <c:v>1468618</c:v>
                </c:pt>
                <c:pt idx="209">
                  <c:v>1411024</c:v>
                </c:pt>
                <c:pt idx="210">
                  <c:v>1341442</c:v>
                </c:pt>
                <c:pt idx="211">
                  <c:v>1378330</c:v>
                </c:pt>
                <c:pt idx="212">
                  <c:v>1367151</c:v>
                </c:pt>
                <c:pt idx="213">
                  <c:v>1376727</c:v>
                </c:pt>
                <c:pt idx="214">
                  <c:v>1323080</c:v>
                </c:pt>
                <c:pt idx="215">
                  <c:v>1329520</c:v>
                </c:pt>
                <c:pt idx="216">
                  <c:v>1115540.8422999994</c:v>
                </c:pt>
                <c:pt idx="217">
                  <c:v>1090279.1136000003</c:v>
                </c:pt>
                <c:pt idx="218">
                  <c:v>1047683.5863000005</c:v>
                </c:pt>
                <c:pt idx="219">
                  <c:v>1060158.3061999981</c:v>
                </c:pt>
                <c:pt idx="220">
                  <c:v>1033562.6281000027</c:v>
                </c:pt>
                <c:pt idx="221">
                  <c:v>1073758.8405000046</c:v>
                </c:pt>
                <c:pt idx="222">
                  <c:v>1011829.880400002</c:v>
                </c:pt>
                <c:pt idx="223">
                  <c:v>1040152.5572000023</c:v>
                </c:pt>
                <c:pt idx="224">
                  <c:v>959829.96049999958</c:v>
                </c:pt>
                <c:pt idx="225">
                  <c:v>1036267.915600002</c:v>
                </c:pt>
                <c:pt idx="226">
                  <c:v>1009760.6003999994</c:v>
                </c:pt>
                <c:pt idx="227">
                  <c:v>1081987.7258999967</c:v>
                </c:pt>
                <c:pt idx="228">
                  <c:v>1066260.2450691578</c:v>
                </c:pt>
                <c:pt idx="229">
                  <c:v>931365.31307412672</c:v>
                </c:pt>
                <c:pt idx="230">
                  <c:v>912052.57586672925</c:v>
                </c:pt>
                <c:pt idx="231">
                  <c:v>927933.18812308856</c:v>
                </c:pt>
                <c:pt idx="232">
                  <c:v>955354.43213330104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D0-41C7-B28E-5A2CE4DC54F1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Pré-Sal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Plan1!$A$2:$A$235</c:f>
              <c:numCache>
                <c:formatCode>m/d/yyyy</c:formatCode>
                <c:ptCount val="234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</c:numCache>
            </c:numRef>
          </c:cat>
          <c:val>
            <c:numRef>
              <c:f>Plan1!$D$2:$D$235</c:f>
              <c:numCache>
                <c:formatCode>General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1465</c:v>
                </c:pt>
                <c:pt idx="112">
                  <c:v>770</c:v>
                </c:pt>
                <c:pt idx="113">
                  <c:v>13794</c:v>
                </c:pt>
                <c:pt idx="114">
                  <c:v>1046</c:v>
                </c:pt>
                <c:pt idx="115">
                  <c:v>0</c:v>
                </c:pt>
                <c:pt idx="116">
                  <c:v>16316</c:v>
                </c:pt>
                <c:pt idx="117">
                  <c:v>19826</c:v>
                </c:pt>
                <c:pt idx="118">
                  <c:v>19892</c:v>
                </c:pt>
                <c:pt idx="119">
                  <c:v>20118</c:v>
                </c:pt>
                <c:pt idx="120">
                  <c:v>20120</c:v>
                </c:pt>
                <c:pt idx="121">
                  <c:v>19532</c:v>
                </c:pt>
                <c:pt idx="122">
                  <c:v>15925</c:v>
                </c:pt>
                <c:pt idx="123">
                  <c:v>13962</c:v>
                </c:pt>
                <c:pt idx="124">
                  <c:v>13990</c:v>
                </c:pt>
                <c:pt idx="125">
                  <c:v>14156</c:v>
                </c:pt>
                <c:pt idx="126">
                  <c:v>13774</c:v>
                </c:pt>
                <c:pt idx="127">
                  <c:v>14899</c:v>
                </c:pt>
                <c:pt idx="128">
                  <c:v>15482</c:v>
                </c:pt>
                <c:pt idx="129">
                  <c:v>15912</c:v>
                </c:pt>
                <c:pt idx="130">
                  <c:v>25376</c:v>
                </c:pt>
                <c:pt idx="131">
                  <c:v>27222</c:v>
                </c:pt>
                <c:pt idx="132">
                  <c:v>30944</c:v>
                </c:pt>
                <c:pt idx="133">
                  <c:v>30146</c:v>
                </c:pt>
                <c:pt idx="134">
                  <c:v>14601</c:v>
                </c:pt>
                <c:pt idx="135">
                  <c:v>23349</c:v>
                </c:pt>
                <c:pt idx="136">
                  <c:v>54969</c:v>
                </c:pt>
                <c:pt idx="137">
                  <c:v>57215</c:v>
                </c:pt>
                <c:pt idx="138">
                  <c:v>57809</c:v>
                </c:pt>
                <c:pt idx="139">
                  <c:v>40905</c:v>
                </c:pt>
                <c:pt idx="140">
                  <c:v>38453</c:v>
                </c:pt>
                <c:pt idx="141">
                  <c:v>51048</c:v>
                </c:pt>
                <c:pt idx="142">
                  <c:v>76415</c:v>
                </c:pt>
                <c:pt idx="143">
                  <c:v>86209</c:v>
                </c:pt>
                <c:pt idx="144">
                  <c:v>83770</c:v>
                </c:pt>
                <c:pt idx="145">
                  <c:v>58131</c:v>
                </c:pt>
                <c:pt idx="146">
                  <c:v>72371</c:v>
                </c:pt>
                <c:pt idx="147">
                  <c:v>74938</c:v>
                </c:pt>
                <c:pt idx="148">
                  <c:v>80497</c:v>
                </c:pt>
                <c:pt idx="149">
                  <c:v>102077</c:v>
                </c:pt>
                <c:pt idx="150">
                  <c:v>105926</c:v>
                </c:pt>
                <c:pt idx="151">
                  <c:v>101538</c:v>
                </c:pt>
                <c:pt idx="152">
                  <c:v>117608</c:v>
                </c:pt>
                <c:pt idx="153">
                  <c:v>122337</c:v>
                </c:pt>
                <c:pt idx="154">
                  <c:v>152168</c:v>
                </c:pt>
                <c:pt idx="155">
                  <c:v>155120</c:v>
                </c:pt>
                <c:pt idx="156">
                  <c:v>171864</c:v>
                </c:pt>
                <c:pt idx="157">
                  <c:v>191010</c:v>
                </c:pt>
                <c:pt idx="158">
                  <c:v>188203</c:v>
                </c:pt>
                <c:pt idx="159">
                  <c:v>187955</c:v>
                </c:pt>
                <c:pt idx="160">
                  <c:v>162409</c:v>
                </c:pt>
                <c:pt idx="161">
                  <c:v>202627</c:v>
                </c:pt>
                <c:pt idx="162">
                  <c:v>195850</c:v>
                </c:pt>
                <c:pt idx="163">
                  <c:v>200582</c:v>
                </c:pt>
                <c:pt idx="164">
                  <c:v>207912</c:v>
                </c:pt>
                <c:pt idx="165">
                  <c:v>192942</c:v>
                </c:pt>
                <c:pt idx="166">
                  <c:v>229238</c:v>
                </c:pt>
                <c:pt idx="167">
                  <c:v>240714</c:v>
                </c:pt>
                <c:pt idx="168">
                  <c:v>239161</c:v>
                </c:pt>
                <c:pt idx="169">
                  <c:v>273941</c:v>
                </c:pt>
                <c:pt idx="170">
                  <c:v>270181</c:v>
                </c:pt>
                <c:pt idx="171">
                  <c:v>270732</c:v>
                </c:pt>
                <c:pt idx="172">
                  <c:v>292788</c:v>
                </c:pt>
                <c:pt idx="173">
                  <c:v>309071</c:v>
                </c:pt>
                <c:pt idx="174">
                  <c:v>311663</c:v>
                </c:pt>
                <c:pt idx="175">
                  <c:v>364548</c:v>
                </c:pt>
                <c:pt idx="176">
                  <c:v>359450</c:v>
                </c:pt>
                <c:pt idx="177">
                  <c:v>408146</c:v>
                </c:pt>
                <c:pt idx="178">
                  <c:v>399361</c:v>
                </c:pt>
                <c:pt idx="179">
                  <c:v>471681</c:v>
                </c:pt>
                <c:pt idx="180">
                  <c:v>486701</c:v>
                </c:pt>
                <c:pt idx="181">
                  <c:v>470797</c:v>
                </c:pt>
                <c:pt idx="182">
                  <c:v>509108</c:v>
                </c:pt>
                <c:pt idx="183">
                  <c:v>558809</c:v>
                </c:pt>
                <c:pt idx="184">
                  <c:v>559437</c:v>
                </c:pt>
                <c:pt idx="185">
                  <c:v>581384</c:v>
                </c:pt>
                <c:pt idx="186">
                  <c:v>611053</c:v>
                </c:pt>
                <c:pt idx="187">
                  <c:v>654439</c:v>
                </c:pt>
                <c:pt idx="188">
                  <c:v>634455</c:v>
                </c:pt>
                <c:pt idx="189">
                  <c:v>608999</c:v>
                </c:pt>
                <c:pt idx="190">
                  <c:v>626375</c:v>
                </c:pt>
                <c:pt idx="191">
                  <c:v>673696</c:v>
                </c:pt>
                <c:pt idx="192">
                  <c:v>665846</c:v>
                </c:pt>
                <c:pt idx="193">
                  <c:v>725497</c:v>
                </c:pt>
                <c:pt idx="194">
                  <c:v>698474</c:v>
                </c:pt>
                <c:pt idx="195">
                  <c:v>593123</c:v>
                </c:pt>
                <c:pt idx="196">
                  <c:v>712828</c:v>
                </c:pt>
                <c:pt idx="197">
                  <c:v>789572</c:v>
                </c:pt>
                <c:pt idx="198">
                  <c:v>837406</c:v>
                </c:pt>
                <c:pt idx="199">
                  <c:v>870907</c:v>
                </c:pt>
                <c:pt idx="200">
                  <c:v>966499</c:v>
                </c:pt>
                <c:pt idx="201">
                  <c:v>942596</c:v>
                </c:pt>
                <c:pt idx="202">
                  <c:v>940502</c:v>
                </c:pt>
                <c:pt idx="203">
                  <c:v>1049730</c:v>
                </c:pt>
                <c:pt idx="204">
                  <c:v>1081531</c:v>
                </c:pt>
                <c:pt idx="205">
                  <c:v>1029946</c:v>
                </c:pt>
                <c:pt idx="206">
                  <c:v>1015819</c:v>
                </c:pt>
                <c:pt idx="207">
                  <c:v>1009948</c:v>
                </c:pt>
                <c:pt idx="208">
                  <c:v>1056061</c:v>
                </c:pt>
                <c:pt idx="209">
                  <c:v>1137176</c:v>
                </c:pt>
                <c:pt idx="210">
                  <c:v>1154476</c:v>
                </c:pt>
                <c:pt idx="211">
                  <c:v>1072399</c:v>
                </c:pt>
                <c:pt idx="212">
                  <c:v>1160124</c:v>
                </c:pt>
                <c:pt idx="213">
                  <c:v>1125219</c:v>
                </c:pt>
                <c:pt idx="214">
                  <c:v>1150830</c:v>
                </c:pt>
                <c:pt idx="215">
                  <c:v>1164167</c:v>
                </c:pt>
                <c:pt idx="216">
                  <c:v>1380689.0826000001</c:v>
                </c:pt>
                <c:pt idx="217">
                  <c:v>1408373.9781000004</c:v>
                </c:pt>
                <c:pt idx="218">
                  <c:v>1395903.5868000002</c:v>
                </c:pt>
                <c:pt idx="219">
                  <c:v>1423413.5714000002</c:v>
                </c:pt>
                <c:pt idx="220">
                  <c:v>1462993.9652999993</c:v>
                </c:pt>
                <c:pt idx="221">
                  <c:v>1404912.8125000005</c:v>
                </c:pt>
                <c:pt idx="222">
                  <c:v>1453916.8341000006</c:v>
                </c:pt>
                <c:pt idx="223">
                  <c:v>1374113.0763999994</c:v>
                </c:pt>
                <c:pt idx="224">
                  <c:v>1418738.5751000005</c:v>
                </c:pt>
                <c:pt idx="225">
                  <c:v>1470705.7756999999</c:v>
                </c:pt>
                <c:pt idx="226">
                  <c:v>1449608.131800001</c:v>
                </c:pt>
                <c:pt idx="227">
                  <c:v>1500658.0192999993</c:v>
                </c:pt>
                <c:pt idx="228">
                  <c:v>1456027</c:v>
                </c:pt>
                <c:pt idx="229">
                  <c:v>1449996</c:v>
                </c:pt>
                <c:pt idx="230">
                  <c:v>1542064</c:v>
                </c:pt>
                <c:pt idx="231">
                  <c:v>1572252</c:v>
                </c:pt>
                <c:pt idx="232">
                  <c:v>1673973.5774766325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D0-41C7-B28E-5A2CE4DC54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5069584"/>
        <c:axId val="835069976"/>
      </c:areaChart>
      <c:dateAx>
        <c:axId val="835069584"/>
        <c:scaling>
          <c:orientation val="minMax"/>
          <c:min val="36557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pt-BR"/>
          </a:p>
        </c:txPr>
        <c:crossAx val="835069976"/>
        <c:crosses val="autoZero"/>
        <c:auto val="0"/>
        <c:lblOffset val="100"/>
        <c:baseTimeUnit val="months"/>
        <c:majorUnit val="7"/>
        <c:majorTimeUnit val="months"/>
      </c:dateAx>
      <c:valAx>
        <c:axId val="8350699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35069584"/>
        <c:crosses val="autoZero"/>
        <c:crossBetween val="midCat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Tabela!$E$1</c:f>
              <c:strCache>
                <c:ptCount val="1"/>
                <c:pt idx="0">
                  <c:v>Petrobras</c:v>
                </c:pt>
              </c:strCache>
            </c:strRef>
          </c:tx>
          <c:spPr>
            <a:solidFill>
              <a:srgbClr val="7FC241"/>
            </a:solidFill>
            <a:ln w="25400">
              <a:noFill/>
            </a:ln>
            <a:effectLst/>
          </c:spPr>
          <c:cat>
            <c:numRef>
              <c:f>Tabela!$A$2:$A$56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  <c:extLst/>
            </c:numRef>
          </c:cat>
          <c:val>
            <c:numRef>
              <c:f>Tabela!$E$2:$E$56</c:f>
              <c:numCache>
                <c:formatCode>0.0</c:formatCode>
                <c:ptCount val="20"/>
                <c:pt idx="0">
                  <c:v>1.2701225780318743</c:v>
                </c:pt>
                <c:pt idx="1">
                  <c:v>1.3353216845077598</c:v>
                </c:pt>
                <c:pt idx="2">
                  <c:v>1.4940524432400568</c:v>
                </c:pt>
                <c:pt idx="3">
                  <c:v>1.5388733273115069</c:v>
                </c:pt>
                <c:pt idx="4">
                  <c:v>1.4879611582081032</c:v>
                </c:pt>
                <c:pt idx="5">
                  <c:v>1.6693330282966419</c:v>
                </c:pt>
                <c:pt idx="6">
                  <c:v>1.7666575469500023</c:v>
                </c:pt>
                <c:pt idx="7">
                  <c:v>1.7818969779184346</c:v>
                </c:pt>
                <c:pt idx="8">
                  <c:v>1.8457143579533424</c:v>
                </c:pt>
                <c:pt idx="9">
                  <c:v>1.9609462132688928</c:v>
                </c:pt>
                <c:pt idx="10">
                  <c:v>1.9668042502901708</c:v>
                </c:pt>
                <c:pt idx="11">
                  <c:v>1.9751403972871855</c:v>
                </c:pt>
                <c:pt idx="12">
                  <c:v>1.9410114817661785</c:v>
                </c:pt>
                <c:pt idx="13">
                  <c:v>1.9069072002277638</c:v>
                </c:pt>
                <c:pt idx="14">
                  <c:v>2.0043382368940548</c:v>
                </c:pt>
                <c:pt idx="15">
                  <c:v>2.108426901088869</c:v>
                </c:pt>
                <c:pt idx="16">
                  <c:v>2.1121252642583532</c:v>
                </c:pt>
                <c:pt idx="17">
                  <c:v>2.0867252674373127</c:v>
                </c:pt>
                <c:pt idx="18">
                  <c:v>1.931</c:v>
                </c:pt>
                <c:pt idx="19">
                  <c:v>1.9188000000000001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451-4AE9-907F-8B0EC11C0A36}"/>
            </c:ext>
          </c:extLst>
        </c:ser>
        <c:ser>
          <c:idx val="1"/>
          <c:order val="1"/>
          <c:tx>
            <c:strRef>
              <c:f>Tabela!$D$1</c:f>
              <c:strCache>
                <c:ptCount val="1"/>
                <c:pt idx="0">
                  <c:v>Outros</c:v>
                </c:pt>
              </c:strCache>
            </c:strRef>
          </c:tx>
          <c:spPr>
            <a:solidFill>
              <a:srgbClr val="00619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numRef>
              <c:f>Tabela!$A$2:$A$56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  <c:extLst/>
            </c:numRef>
          </c:cat>
          <c:val>
            <c:numRef>
              <c:f>Tabela!$D$2:$D$56</c:f>
              <c:numCache>
                <c:formatCode>0.0</c:formatCode>
                <c:ptCount val="20"/>
                <c:pt idx="0">
                  <c:v>6.0774219681256096E-3</c:v>
                </c:pt>
                <c:pt idx="1">
                  <c:v>3.7783154922402711E-3</c:v>
                </c:pt>
                <c:pt idx="2">
                  <c:v>3.6475567599432109E-3</c:v>
                </c:pt>
                <c:pt idx="3">
                  <c:v>1.8926672688492938E-2</c:v>
                </c:pt>
                <c:pt idx="4">
                  <c:v>5.4838841791896853E-2</c:v>
                </c:pt>
                <c:pt idx="5">
                  <c:v>3.6242832209518072E-2</c:v>
                </c:pt>
                <c:pt idx="6">
                  <c:v>3.9471865972382669E-2</c:v>
                </c:pt>
                <c:pt idx="7">
                  <c:v>4.9095340625937338E-2</c:v>
                </c:pt>
                <c:pt idx="8">
                  <c:v>5.1410210561769011E-2</c:v>
                </c:pt>
                <c:pt idx="9">
                  <c:v>6.8014229870945284E-2</c:v>
                </c:pt>
                <c:pt idx="10">
                  <c:v>0.17005999440373709</c:v>
                </c:pt>
                <c:pt idx="11">
                  <c:v>0.20365517430173266</c:v>
                </c:pt>
                <c:pt idx="12">
                  <c:v>0.20391050489042772</c:v>
                </c:pt>
                <c:pt idx="13">
                  <c:v>0.20296456522359702</c:v>
                </c:pt>
                <c:pt idx="14">
                  <c:v>0.33695920960231562</c:v>
                </c:pt>
                <c:pt idx="15">
                  <c:v>0.41651344817181862</c:v>
                </c:pt>
                <c:pt idx="16">
                  <c:v>0.49270595082117113</c:v>
                </c:pt>
                <c:pt idx="17">
                  <c:v>0.64227473256268741</c:v>
                </c:pt>
                <c:pt idx="18">
                  <c:v>0.65400000000000003</c:v>
                </c:pt>
                <c:pt idx="19">
                  <c:v>0.68642000000000003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451-4AE9-907F-8B0EC11C0A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2633584"/>
        <c:axId val="762633976"/>
      </c:areaChart>
      <c:catAx>
        <c:axId val="762633584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pt-BR"/>
          </a:p>
        </c:txPr>
        <c:crossAx val="762633976"/>
        <c:crosses val="autoZero"/>
        <c:auto val="1"/>
        <c:lblAlgn val="ctr"/>
        <c:lblOffset val="100"/>
        <c:tickLblSkip val="2"/>
        <c:tickMarkSkip val="5"/>
        <c:noMultiLvlLbl val="0"/>
      </c:catAx>
      <c:valAx>
        <c:axId val="76263397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7626335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302323200984892"/>
          <c:y val="0.12357437854656564"/>
          <c:w val="0.60498806474509592"/>
          <c:h val="0.66152540482419764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Investimento 2019-2023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D75-4742-8EFA-0E11FC471FB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D75-4742-8EFA-0E11FC471FB5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defRPr>
                    </a:pPr>
                    <a:fld id="{3F2A8966-5BD6-4448-BB59-0891553FCF9B}" type="PERCENTAGE">
                      <a:rPr lang="en-US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D75-4742-8EFA-0E11FC471FB5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defRPr>
                    </a:pPr>
                    <a:fld id="{AA2B0433-428B-44F1-BD4C-9955E2A50BE2}" type="PERCENTAG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D75-4742-8EFA-0E11FC471F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Petrobras</c:v>
                </c:pt>
                <c:pt idx="1">
                  <c:v>Outros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68.8</c:v>
                </c:pt>
                <c:pt idx="1">
                  <c:v>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75-4742-8EFA-0E11FC471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</a:defRPr>
      </a:pPr>
      <a:endParaRPr lang="pt-BR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302323200984892"/>
          <c:y val="0.12357437854656564"/>
          <c:w val="0.60498806474509592"/>
          <c:h val="0.66152540482419764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Investimento 2019-2023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0BC-4D45-BFED-A6E6230BBE3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0BC-4D45-BFED-A6E6230BBE3C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defRPr>
                    </a:pPr>
                    <a:fld id="{3F2A8966-5BD6-4448-BB59-0891553FCF9B}" type="PERCENTAGE">
                      <a:rPr lang="en-US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0BC-4D45-BFED-A6E6230BBE3C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defRPr>
                    </a:pPr>
                    <a:fld id="{AA2B0433-428B-44F1-BD4C-9955E2A50BE2}" type="PERCENTAG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0BC-4D45-BFED-A6E6230BBE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Petrobras</c:v>
                </c:pt>
                <c:pt idx="1">
                  <c:v>Outros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165.12</c:v>
                </c:pt>
                <c:pt idx="1">
                  <c:v>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BC-4D45-BFED-A6E6230BB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</a:defRPr>
      </a:pPr>
      <a:endParaRPr lang="pt-BR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302323200984892"/>
          <c:y val="0.12357437854656564"/>
          <c:w val="0.60498806474509592"/>
          <c:h val="0.66152540482419764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Investimento 2019-2023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ECC-4250-B627-A3878817F65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ECC-4250-B627-A3878817F652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defRPr>
                    </a:pPr>
                    <a:fld id="{3F2A8966-5BD6-4448-BB59-0891553FCF9B}" type="PERCENTAGE">
                      <a:rPr lang="en-US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ECC-4250-B627-A3878817F652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defRPr>
                    </a:pPr>
                    <a:fld id="{AA2B0433-428B-44F1-BD4C-9955E2A50BE2}" type="PERCENTAG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ECC-4250-B627-A3878817F6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Petrobras</c:v>
                </c:pt>
                <c:pt idx="1">
                  <c:v>Outros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276.60000000000002</c:v>
                </c:pt>
                <c:pt idx="1">
                  <c:v>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CC-4250-B627-A3878817F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</a:defRPr>
      </a:pPr>
      <a:endParaRPr lang="pt-BR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417663915198344"/>
          <c:y val="0"/>
          <c:w val="0.84951335204005973"/>
          <c:h val="0.99461977824589942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00619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Tabela!$A$3:$A$26</c:f>
              <c:strCache>
                <c:ptCount val="24"/>
                <c:pt idx="0">
                  <c:v>Irã</c:v>
                </c:pt>
                <c:pt idx="1">
                  <c:v>Venezuela</c:v>
                </c:pt>
                <c:pt idx="2">
                  <c:v>Rússia</c:v>
                </c:pt>
                <c:pt idx="3">
                  <c:v>Arábia Sudita</c:v>
                </c:pt>
                <c:pt idx="4">
                  <c:v>Canadá</c:v>
                </c:pt>
                <c:pt idx="5">
                  <c:v>Catar</c:v>
                </c:pt>
                <c:pt idx="6">
                  <c:v>Iraque</c:v>
                </c:pt>
                <c:pt idx="7">
                  <c:v>Emirados Árabes</c:v>
                </c:pt>
                <c:pt idx="8">
                  <c:v>EUA</c:v>
                </c:pt>
                <c:pt idx="9">
                  <c:v>Turcomenistão</c:v>
                </c:pt>
                <c:pt idx="10">
                  <c:v>Kuwait</c:v>
                </c:pt>
                <c:pt idx="11">
                  <c:v>Nigéria</c:v>
                </c:pt>
                <c:pt idx="12">
                  <c:v>China</c:v>
                </c:pt>
                <c:pt idx="13">
                  <c:v>Líbia</c:v>
                </c:pt>
                <c:pt idx="14">
                  <c:v>Argélia</c:v>
                </c:pt>
                <c:pt idx="15">
                  <c:v>Cazaquistão</c:v>
                </c:pt>
                <c:pt idx="16">
                  <c:v>Azerbaijão</c:v>
                </c:pt>
                <c:pt idx="17">
                  <c:v>Indonésia</c:v>
                </c:pt>
                <c:pt idx="18">
                  <c:v>Noruega</c:v>
                </c:pt>
                <c:pt idx="19">
                  <c:v>Austrália</c:v>
                </c:pt>
                <c:pt idx="20">
                  <c:v>Malásia</c:v>
                </c:pt>
                <c:pt idx="21">
                  <c:v>Egito</c:v>
                </c:pt>
                <c:pt idx="22">
                  <c:v>Brasil</c:v>
                </c:pt>
                <c:pt idx="23">
                  <c:v>Índia</c:v>
                </c:pt>
              </c:strCache>
            </c:strRef>
          </c:cat>
          <c:val>
            <c:numRef>
              <c:f>Tabela!$B$3:$B$26</c:f>
              <c:numCache>
                <c:formatCode>General</c:formatCode>
                <c:ptCount val="24"/>
                <c:pt idx="0">
                  <c:v>155.6</c:v>
                </c:pt>
                <c:pt idx="1">
                  <c:v>303.3</c:v>
                </c:pt>
                <c:pt idx="2">
                  <c:v>106.19</c:v>
                </c:pt>
                <c:pt idx="3">
                  <c:v>297.7</c:v>
                </c:pt>
                <c:pt idx="4">
                  <c:v>167.8</c:v>
                </c:pt>
                <c:pt idx="5">
                  <c:v>25.24</c:v>
                </c:pt>
                <c:pt idx="6">
                  <c:v>147.19999999999999</c:v>
                </c:pt>
                <c:pt idx="7">
                  <c:v>97.8</c:v>
                </c:pt>
                <c:pt idx="8">
                  <c:v>61.2</c:v>
                </c:pt>
                <c:pt idx="9">
                  <c:v>0.6</c:v>
                </c:pt>
                <c:pt idx="10">
                  <c:v>101.5</c:v>
                </c:pt>
                <c:pt idx="11">
                  <c:v>37.450000000000003</c:v>
                </c:pt>
                <c:pt idx="12">
                  <c:v>25.9</c:v>
                </c:pt>
                <c:pt idx="13">
                  <c:v>48.36</c:v>
                </c:pt>
                <c:pt idx="14">
                  <c:v>12.2</c:v>
                </c:pt>
                <c:pt idx="15">
                  <c:v>30</c:v>
                </c:pt>
                <c:pt idx="16">
                  <c:v>7</c:v>
                </c:pt>
                <c:pt idx="17">
                  <c:v>3.15</c:v>
                </c:pt>
                <c:pt idx="18">
                  <c:v>8.64</c:v>
                </c:pt>
                <c:pt idx="19">
                  <c:v>3.99</c:v>
                </c:pt>
                <c:pt idx="20">
                  <c:v>3.02</c:v>
                </c:pt>
                <c:pt idx="21">
                  <c:v>3.33</c:v>
                </c:pt>
                <c:pt idx="22">
                  <c:v>13.43</c:v>
                </c:pt>
                <c:pt idx="23">
                  <c:v>4.4800000000000004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48-4B5C-8500-A1EDF1DF7C09}"/>
            </c:ext>
          </c:extLst>
        </c:ser>
        <c:ser>
          <c:idx val="1"/>
          <c:order val="1"/>
          <c:spPr>
            <a:solidFill>
              <a:srgbClr val="7FC24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Tabela!$A$3:$A$26</c:f>
              <c:strCache>
                <c:ptCount val="24"/>
                <c:pt idx="0">
                  <c:v>Irã</c:v>
                </c:pt>
                <c:pt idx="1">
                  <c:v>Venezuela</c:v>
                </c:pt>
                <c:pt idx="2">
                  <c:v>Rússia</c:v>
                </c:pt>
                <c:pt idx="3">
                  <c:v>Arábia Sudita</c:v>
                </c:pt>
                <c:pt idx="4">
                  <c:v>Canadá</c:v>
                </c:pt>
                <c:pt idx="5">
                  <c:v>Catar</c:v>
                </c:pt>
                <c:pt idx="6">
                  <c:v>Iraque</c:v>
                </c:pt>
                <c:pt idx="7">
                  <c:v>Emirados Árabes</c:v>
                </c:pt>
                <c:pt idx="8">
                  <c:v>EUA</c:v>
                </c:pt>
                <c:pt idx="9">
                  <c:v>Turcomenistão</c:v>
                </c:pt>
                <c:pt idx="10">
                  <c:v>Kuwait</c:v>
                </c:pt>
                <c:pt idx="11">
                  <c:v>Nigéria</c:v>
                </c:pt>
                <c:pt idx="12">
                  <c:v>China</c:v>
                </c:pt>
                <c:pt idx="13">
                  <c:v>Líbia</c:v>
                </c:pt>
                <c:pt idx="14">
                  <c:v>Argélia</c:v>
                </c:pt>
                <c:pt idx="15">
                  <c:v>Cazaquistão</c:v>
                </c:pt>
                <c:pt idx="16">
                  <c:v>Azerbaijão</c:v>
                </c:pt>
                <c:pt idx="17">
                  <c:v>Indonésia</c:v>
                </c:pt>
                <c:pt idx="18">
                  <c:v>Noruega</c:v>
                </c:pt>
                <c:pt idx="19">
                  <c:v>Austrália</c:v>
                </c:pt>
                <c:pt idx="20">
                  <c:v>Malásia</c:v>
                </c:pt>
                <c:pt idx="21">
                  <c:v>Egito</c:v>
                </c:pt>
                <c:pt idx="22">
                  <c:v>Brasil</c:v>
                </c:pt>
                <c:pt idx="23">
                  <c:v>Índia</c:v>
                </c:pt>
              </c:strCache>
            </c:strRef>
          </c:cat>
          <c:val>
            <c:numRef>
              <c:f>Tabela!$C$3:$C$26</c:f>
              <c:numCache>
                <c:formatCode>0.0</c:formatCode>
                <c:ptCount val="24"/>
                <c:pt idx="0">
                  <c:v>187.57199999999997</c:v>
                </c:pt>
                <c:pt idx="1">
                  <c:v>37.043999999999997</c:v>
                </c:pt>
                <c:pt idx="2">
                  <c:v>228.96719999999999</c:v>
                </c:pt>
                <c:pt idx="3">
                  <c:v>34.633199999999995</c:v>
                </c:pt>
                <c:pt idx="4">
                  <c:v>10.878</c:v>
                </c:pt>
                <c:pt idx="5">
                  <c:v>145.23599999999999</c:v>
                </c:pt>
                <c:pt idx="6">
                  <c:v>20.9328</c:v>
                </c:pt>
                <c:pt idx="7">
                  <c:v>34.927199999999999</c:v>
                </c:pt>
                <c:pt idx="8">
                  <c:v>69.913200000000003</c:v>
                </c:pt>
                <c:pt idx="9">
                  <c:v>114.60119999999999</c:v>
                </c:pt>
                <c:pt idx="10">
                  <c:v>9.9371999999999989</c:v>
                </c:pt>
                <c:pt idx="11">
                  <c:v>31.457999999999998</c:v>
                </c:pt>
                <c:pt idx="12">
                  <c:v>35.691600000000001</c:v>
                </c:pt>
                <c:pt idx="13">
                  <c:v>8.4084000000000003</c:v>
                </c:pt>
                <c:pt idx="14">
                  <c:v>25.519199999999998</c:v>
                </c:pt>
                <c:pt idx="15">
                  <c:v>5.8212000000000002</c:v>
                </c:pt>
                <c:pt idx="16">
                  <c:v>12.5244</c:v>
                </c:pt>
                <c:pt idx="17">
                  <c:v>16.2288</c:v>
                </c:pt>
                <c:pt idx="18">
                  <c:v>9.466800000000001</c:v>
                </c:pt>
                <c:pt idx="19">
                  <c:v>14.0532</c:v>
                </c:pt>
                <c:pt idx="20">
                  <c:v>14.0532</c:v>
                </c:pt>
                <c:pt idx="21">
                  <c:v>12.5832</c:v>
                </c:pt>
                <c:pt idx="22">
                  <c:v>2.2343999999999999</c:v>
                </c:pt>
                <c:pt idx="23">
                  <c:v>7.5852000000000004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48-4B5C-8500-A1EDF1DF7C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58122272"/>
        <c:axId val="758123840"/>
      </c:barChart>
      <c:catAx>
        <c:axId val="7581222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pt-BR"/>
          </a:p>
        </c:txPr>
        <c:crossAx val="758123840"/>
        <c:crosses val="autoZero"/>
        <c:auto val="1"/>
        <c:lblAlgn val="ctr"/>
        <c:lblOffset val="100"/>
        <c:noMultiLvlLbl val="0"/>
      </c:catAx>
      <c:valAx>
        <c:axId val="75812384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75812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pt-BR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6976773295061667"/>
          <c:w val="0.99912753981362457"/>
          <c:h val="0.505920083414258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7D8B8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7FC24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3A36-442E-9AFA-8D1D9C168A6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7D8B8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913-4054-A02D-5E393972AB5D}"/>
                </c:ext>
              </c:extLst>
            </c:dLbl>
            <c:dLbl>
              <c:idx val="1"/>
              <c:layout>
                <c:manualLayout>
                  <c:x val="-2.1327985106381112E-3"/>
                  <c:y val="1.44714337146159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7FC24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defRPr>
                    </a:pPr>
                    <a:fld id="{5A5C590E-EBC8-4639-9096-21997ADE0AB2}" type="VALUE">
                      <a:rPr lang="en-US">
                        <a:solidFill>
                          <a:srgbClr val="7FC242"/>
                        </a:solidFill>
                      </a:rPr>
                      <a:pPr>
                        <a:defRPr sz="1600" b="1">
                          <a:solidFill>
                            <a:srgbClr val="7FC242"/>
                          </a:solidFill>
                        </a:defRPr>
                      </a:pPr>
                      <a:t>[VALUE]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7FC24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A36-442E-9AFA-8D1D9C168A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7FC24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Sheet1!$C$3:$D$3</c:f>
              <c:strCache>
                <c:ptCount val="2"/>
                <c:pt idx="0">
                  <c:v>Provadas</c:v>
                </c:pt>
                <c:pt idx="1">
                  <c:v>Outros recursos recuperáveis</c:v>
                </c:pt>
              </c:strCache>
            </c:strRef>
          </c:cat>
          <c:val>
            <c:numRef>
              <c:f>Sheet1!$C$5:$D$5</c:f>
              <c:numCache>
                <c:formatCode>0</c:formatCode>
                <c:ptCount val="2"/>
                <c:pt idx="0">
                  <c:v>16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70-4FD3-807C-F08C668538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58120312"/>
        <c:axId val="758124232"/>
      </c:barChart>
      <c:catAx>
        <c:axId val="758120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pt-BR"/>
          </a:p>
        </c:txPr>
        <c:crossAx val="758124232"/>
        <c:crosses val="autoZero"/>
        <c:auto val="1"/>
        <c:lblAlgn val="ctr"/>
        <c:lblOffset val="100"/>
        <c:noMultiLvlLbl val="0"/>
      </c:catAx>
      <c:valAx>
        <c:axId val="75812423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758120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pt-B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51691881152041E-2"/>
          <c:y val="3.380611315678024E-2"/>
          <c:w val="0.9744966162376959"/>
          <c:h val="0.7900863972452542"/>
        </c:manualLayout>
      </c:layou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Planilha1!$A$2:$A$14</c:f>
              <c:numCache>
                <c:formatCode>General</c:formatCode>
                <c:ptCount val="13"/>
                <c:pt idx="0">
                  <c:v>2015</c:v>
                </c:pt>
                <c:pt idx="2">
                  <c:v>2020</c:v>
                </c:pt>
                <c:pt idx="4">
                  <c:v>2025</c:v>
                </c:pt>
                <c:pt idx="6">
                  <c:v>2030</c:v>
                </c:pt>
                <c:pt idx="8">
                  <c:v>2035</c:v>
                </c:pt>
                <c:pt idx="10">
                  <c:v>2040</c:v>
                </c:pt>
                <c:pt idx="12">
                  <c:v>2045</c:v>
                </c:pt>
              </c:numCache>
            </c:numRef>
          </c:cat>
          <c:val>
            <c:numRef>
              <c:f>Planilha1!$B$2:$B$14</c:f>
              <c:numCache>
                <c:formatCode>General</c:formatCode>
                <c:ptCount val="13"/>
                <c:pt idx="1">
                  <c:v>98</c:v>
                </c:pt>
                <c:pt idx="2">
                  <c:v>100</c:v>
                </c:pt>
                <c:pt idx="3">
                  <c:v>102.5</c:v>
                </c:pt>
                <c:pt idx="4">
                  <c:v>105</c:v>
                </c:pt>
                <c:pt idx="5">
                  <c:v>106.5</c:v>
                </c:pt>
                <c:pt idx="6">
                  <c:v>107</c:v>
                </c:pt>
                <c:pt idx="7">
                  <c:v>107</c:v>
                </c:pt>
                <c:pt idx="8">
                  <c:v>106.5</c:v>
                </c:pt>
                <c:pt idx="9">
                  <c:v>105.5</c:v>
                </c:pt>
                <c:pt idx="10">
                  <c:v>104</c:v>
                </c:pt>
                <c:pt idx="11">
                  <c:v>102</c:v>
                </c:pt>
                <c:pt idx="12">
                  <c:v>100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E21-4604-969A-A9D9F64DF7F7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</c:v>
                </c:pt>
              </c:strCache>
            </c:strRef>
          </c:tx>
          <c:spPr>
            <a:ln w="28575" cap="rnd">
              <a:solidFill>
                <a:schemeClr val="bg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Planilha1!$A$2:$A$14</c:f>
              <c:numCache>
                <c:formatCode>General</c:formatCode>
                <c:ptCount val="13"/>
                <c:pt idx="0">
                  <c:v>2015</c:v>
                </c:pt>
                <c:pt idx="2">
                  <c:v>2020</c:v>
                </c:pt>
                <c:pt idx="4">
                  <c:v>2025</c:v>
                </c:pt>
                <c:pt idx="6">
                  <c:v>2030</c:v>
                </c:pt>
                <c:pt idx="8">
                  <c:v>2035</c:v>
                </c:pt>
                <c:pt idx="10">
                  <c:v>2040</c:v>
                </c:pt>
                <c:pt idx="12">
                  <c:v>2045</c:v>
                </c:pt>
              </c:numCache>
            </c:numRef>
          </c:cat>
          <c:val>
            <c:numRef>
              <c:f>Planilha1!$C$2:$C$14</c:f>
              <c:numCache>
                <c:formatCode>General</c:formatCode>
                <c:ptCount val="13"/>
                <c:pt idx="1">
                  <c:v>98</c:v>
                </c:pt>
                <c:pt idx="2">
                  <c:v>101</c:v>
                </c:pt>
                <c:pt idx="3">
                  <c:v>104</c:v>
                </c:pt>
                <c:pt idx="4">
                  <c:v>107</c:v>
                </c:pt>
                <c:pt idx="5">
                  <c:v>109.5</c:v>
                </c:pt>
                <c:pt idx="6">
                  <c:v>111.5</c:v>
                </c:pt>
                <c:pt idx="7">
                  <c:v>113</c:v>
                </c:pt>
                <c:pt idx="8">
                  <c:v>113</c:v>
                </c:pt>
                <c:pt idx="9">
                  <c:v>112.5</c:v>
                </c:pt>
                <c:pt idx="10">
                  <c:v>111</c:v>
                </c:pt>
                <c:pt idx="11">
                  <c:v>109</c:v>
                </c:pt>
                <c:pt idx="12">
                  <c:v>107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E21-4604-969A-A9D9F64DF7F7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3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Planilha1!$A$2:$A$14</c:f>
              <c:numCache>
                <c:formatCode>General</c:formatCode>
                <c:ptCount val="13"/>
                <c:pt idx="0">
                  <c:v>2015</c:v>
                </c:pt>
                <c:pt idx="2">
                  <c:v>2020</c:v>
                </c:pt>
                <c:pt idx="4">
                  <c:v>2025</c:v>
                </c:pt>
                <c:pt idx="6">
                  <c:v>2030</c:v>
                </c:pt>
                <c:pt idx="8">
                  <c:v>2035</c:v>
                </c:pt>
                <c:pt idx="10">
                  <c:v>2040</c:v>
                </c:pt>
                <c:pt idx="12">
                  <c:v>2045</c:v>
                </c:pt>
              </c:numCache>
            </c:numRef>
          </c:cat>
          <c:val>
            <c:numRef>
              <c:f>Planilha1!$D$2:$D$14</c:f>
              <c:numCache>
                <c:formatCode>General</c:formatCode>
                <c:ptCount val="13"/>
                <c:pt idx="1">
                  <c:v>98</c:v>
                </c:pt>
                <c:pt idx="2">
                  <c:v>102</c:v>
                </c:pt>
                <c:pt idx="3">
                  <c:v>105</c:v>
                </c:pt>
                <c:pt idx="4">
                  <c:v>108</c:v>
                </c:pt>
                <c:pt idx="5">
                  <c:v>110.5</c:v>
                </c:pt>
                <c:pt idx="6">
                  <c:v>113</c:v>
                </c:pt>
                <c:pt idx="7">
                  <c:v>114.3</c:v>
                </c:pt>
                <c:pt idx="8">
                  <c:v>115</c:v>
                </c:pt>
                <c:pt idx="9">
                  <c:v>115.5</c:v>
                </c:pt>
                <c:pt idx="10">
                  <c:v>115.5</c:v>
                </c:pt>
                <c:pt idx="11">
                  <c:v>115</c:v>
                </c:pt>
                <c:pt idx="12">
                  <c:v>114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E21-4604-969A-A9D9F64DF7F7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4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Planilha1!$A$2:$A$14</c:f>
              <c:numCache>
                <c:formatCode>General</c:formatCode>
                <c:ptCount val="13"/>
                <c:pt idx="0">
                  <c:v>2015</c:v>
                </c:pt>
                <c:pt idx="2">
                  <c:v>2020</c:v>
                </c:pt>
                <c:pt idx="4">
                  <c:v>2025</c:v>
                </c:pt>
                <c:pt idx="6">
                  <c:v>2030</c:v>
                </c:pt>
                <c:pt idx="8">
                  <c:v>2035</c:v>
                </c:pt>
                <c:pt idx="10">
                  <c:v>2040</c:v>
                </c:pt>
                <c:pt idx="12">
                  <c:v>2045</c:v>
                </c:pt>
              </c:numCache>
            </c:numRef>
          </c:cat>
          <c:val>
            <c:numRef>
              <c:f>Planilha1!$E$2:$E$14</c:f>
              <c:numCache>
                <c:formatCode>General</c:formatCode>
                <c:ptCount val="13"/>
                <c:pt idx="0">
                  <c:v>95</c:v>
                </c:pt>
                <c:pt idx="1">
                  <c:v>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E21-4604-969A-A9D9F64DF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6330720"/>
        <c:axId val="836337384"/>
      </c:lineChart>
      <c:catAx>
        <c:axId val="83633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pt-BR"/>
          </a:p>
        </c:txPr>
        <c:crossAx val="836337384"/>
        <c:crosses val="autoZero"/>
        <c:auto val="1"/>
        <c:lblAlgn val="ctr"/>
        <c:lblOffset val="100"/>
        <c:noMultiLvlLbl val="0"/>
      </c:catAx>
      <c:valAx>
        <c:axId val="836337384"/>
        <c:scaling>
          <c:orientation val="minMax"/>
          <c:max val="120"/>
          <c:min val="9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3633072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0.45019</cdr:x>
      <cdr:y>0.57794</cdr:y>
    </cdr:from>
    <cdr:to>
      <cdr:x>0.55039</cdr:x>
      <cdr:y>0.78198</cdr:y>
    </cdr:to>
    <cdr:cxnSp macro="">
      <cdr:nvCxnSpPr>
        <cdr:cNvPr id="2" name="Conector reto 1">
          <a:extLst xmlns:a="http://schemas.openxmlformats.org/drawingml/2006/main">
            <a:ext uri="{FF2B5EF4-FFF2-40B4-BE49-F238E27FC236}">
              <a16:creationId xmlns:a16="http://schemas.microsoft.com/office/drawing/2014/main" id="{B1F33582-ACC4-4BCB-A918-1996F3742B45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2819837" y="2187478"/>
          <a:ext cx="627636" cy="77228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CCCCC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0.21351</cdr:x>
      <cdr:y>0.77837</cdr:y>
    </cdr:from>
    <cdr:to>
      <cdr:x>0.31121</cdr:x>
      <cdr:y>0.82779</cdr:y>
    </cdr:to>
    <cdr:cxnSp macro="">
      <cdr:nvCxnSpPr>
        <cdr:cNvPr id="4" name="Conector reto 3">
          <a:extLst xmlns:a="http://schemas.openxmlformats.org/drawingml/2006/main">
            <a:ext uri="{FF2B5EF4-FFF2-40B4-BE49-F238E27FC236}">
              <a16:creationId xmlns:a16="http://schemas.microsoft.com/office/drawing/2014/main" id="{E21FB260-115A-480C-812C-172DC108DEA5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1337339" y="2946112"/>
          <a:ext cx="612000" cy="18705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CCCCC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0.68689</cdr:x>
      <cdr:y>0.51056</cdr:y>
    </cdr:from>
    <cdr:to>
      <cdr:x>0.79126</cdr:x>
      <cdr:y>0.57926</cdr:y>
    </cdr:to>
    <cdr:cxnSp macro="">
      <cdr:nvCxnSpPr>
        <cdr:cNvPr id="6" name="Conector reto 5">
          <a:extLst xmlns:a="http://schemas.openxmlformats.org/drawingml/2006/main">
            <a:ext uri="{FF2B5EF4-FFF2-40B4-BE49-F238E27FC236}">
              <a16:creationId xmlns:a16="http://schemas.microsoft.com/office/drawing/2014/main" id="{5ECFFF6A-C9B8-4E25-A450-E0E5D681B140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4302507" y="1932469"/>
          <a:ext cx="653726" cy="26001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CCCCC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0.21351</cdr:x>
      <cdr:y>0.56833</cdr:y>
    </cdr:from>
    <cdr:to>
      <cdr:x>0.31121</cdr:x>
      <cdr:y>0.6857</cdr:y>
    </cdr:to>
    <cdr:cxnSp macro="">
      <cdr:nvCxnSpPr>
        <cdr:cNvPr id="8" name="Conector reto 7">
          <a:extLst xmlns:a="http://schemas.openxmlformats.org/drawingml/2006/main">
            <a:ext uri="{FF2B5EF4-FFF2-40B4-BE49-F238E27FC236}">
              <a16:creationId xmlns:a16="http://schemas.microsoft.com/office/drawing/2014/main" id="{DAD703FA-52C7-4C66-A968-65C1C40A0510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1337339" y="2151115"/>
          <a:ext cx="612000" cy="44424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CCCCC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0.44674</cdr:x>
      <cdr:y>0.24894</cdr:y>
    </cdr:from>
    <cdr:to>
      <cdr:x>0.55185</cdr:x>
      <cdr:y>0.55874</cdr:y>
    </cdr:to>
    <cdr:cxnSp macro="">
      <cdr:nvCxnSpPr>
        <cdr:cNvPr id="10" name="Conector reto 9">
          <a:extLst xmlns:a="http://schemas.openxmlformats.org/drawingml/2006/main">
            <a:ext uri="{FF2B5EF4-FFF2-40B4-BE49-F238E27FC236}">
              <a16:creationId xmlns:a16="http://schemas.microsoft.com/office/drawing/2014/main" id="{065A6FF8-4B7A-45C5-9C3C-F1535443B785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2798249" y="942234"/>
          <a:ext cx="658368" cy="117259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CCCCC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0.68615</cdr:x>
      <cdr:y>0.0902</cdr:y>
    </cdr:from>
    <cdr:to>
      <cdr:x>0.78834</cdr:x>
      <cdr:y>0.24894</cdr:y>
    </cdr:to>
    <cdr:cxnSp macro="">
      <cdr:nvCxnSpPr>
        <cdr:cNvPr id="13" name="Conector reto 12">
          <a:extLst xmlns:a="http://schemas.openxmlformats.org/drawingml/2006/main">
            <a:ext uri="{FF2B5EF4-FFF2-40B4-BE49-F238E27FC236}">
              <a16:creationId xmlns:a16="http://schemas.microsoft.com/office/drawing/2014/main" id="{201DE529-C229-458F-A2D0-16F8AAD21E0D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4297865" y="341413"/>
          <a:ext cx="640080" cy="60082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CCCCC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0.32086</cdr:x>
      <cdr:y>0.37661</cdr:y>
    </cdr:from>
    <cdr:to>
      <cdr:x>0.67914</cdr:x>
      <cdr:y>0.56974</cdr:y>
    </cdr:to>
    <cdr:sp macro="" textlink="">
      <cdr:nvSpPr>
        <cdr:cNvPr id="2" name="CaixaDeTexto 5">
          <a:extLst xmlns:a="http://schemas.openxmlformats.org/drawingml/2006/main">
            <a:ext uri="{FF2B5EF4-FFF2-40B4-BE49-F238E27FC236}">
              <a16:creationId xmlns:a16="http://schemas.microsoft.com/office/drawing/2014/main" id="{3AD90F53-18C9-4208-B239-33C432F64111}"/>
            </a:ext>
          </a:extLst>
        </cdr:cNvPr>
        <cdr:cNvSpPr txBox="1"/>
      </cdr:nvSpPr>
      <cdr:spPr>
        <a:xfrm xmlns:a="http://schemas.openxmlformats.org/drawingml/2006/main">
          <a:off x="909060" y="975812"/>
          <a:ext cx="1015079" cy="5004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marL="0" algn="l" defTabSz="913957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6979" algn="l" defTabSz="913957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3957" algn="l" defTabSz="913957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0936" algn="l" defTabSz="913957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7915" algn="l" defTabSz="913957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4892" algn="l" defTabSz="913957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1871" algn="l" defTabSz="913957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198849" algn="l" defTabSz="913957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5828" algn="l" defTabSz="913957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000" b="1" i="1" dirty="0">
              <a:solidFill>
                <a:srgbClr val="4B4D4D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GAP </a:t>
          </a:r>
        </a:p>
        <a:p xmlns:a="http://schemas.openxmlformats.org/drawingml/2006/main">
          <a:pPr algn="ctr"/>
          <a:r>
            <a:rPr lang="pt-BR" sz="1000" b="1" i="1" dirty="0">
              <a:solidFill>
                <a:srgbClr val="4B4D4D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US$ 156,2 bi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0.32086</cdr:x>
      <cdr:y>0.37661</cdr:y>
    </cdr:from>
    <cdr:to>
      <cdr:x>0.67914</cdr:x>
      <cdr:y>0.56974</cdr:y>
    </cdr:to>
    <cdr:sp macro="" textlink="">
      <cdr:nvSpPr>
        <cdr:cNvPr id="2" name="CaixaDeTexto 5">
          <a:extLst xmlns:a="http://schemas.openxmlformats.org/drawingml/2006/main">
            <a:ext uri="{FF2B5EF4-FFF2-40B4-BE49-F238E27FC236}">
              <a16:creationId xmlns:a16="http://schemas.microsoft.com/office/drawing/2014/main" id="{3AD90F53-18C9-4208-B239-33C432F64111}"/>
            </a:ext>
          </a:extLst>
        </cdr:cNvPr>
        <cdr:cNvSpPr txBox="1"/>
      </cdr:nvSpPr>
      <cdr:spPr>
        <a:xfrm xmlns:a="http://schemas.openxmlformats.org/drawingml/2006/main">
          <a:off x="909060" y="975812"/>
          <a:ext cx="1015079" cy="5004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marL="0" algn="l" defTabSz="913957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6979" algn="l" defTabSz="913957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3957" algn="l" defTabSz="913957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0936" algn="l" defTabSz="913957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7915" algn="l" defTabSz="913957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4892" algn="l" defTabSz="913957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1871" algn="l" defTabSz="913957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198849" algn="l" defTabSz="913957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5828" algn="l" defTabSz="913957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000" b="1" i="1" dirty="0">
              <a:solidFill>
                <a:srgbClr val="4B4D4D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GAP </a:t>
          </a:r>
        </a:p>
        <a:p xmlns:a="http://schemas.openxmlformats.org/drawingml/2006/main">
          <a:pPr algn="ctr"/>
          <a:r>
            <a:rPr lang="pt-BR" sz="1000" b="1" i="1" dirty="0">
              <a:solidFill>
                <a:srgbClr val="4B4D4D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US$ 375</a:t>
          </a:r>
        </a:p>
        <a:p xmlns:a="http://schemas.openxmlformats.org/drawingml/2006/main">
          <a:pPr algn="ctr"/>
          <a:r>
            <a:rPr lang="pt-BR" sz="1000" b="1" i="1" dirty="0">
              <a:solidFill>
                <a:srgbClr val="4B4D4D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bi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0.32086</cdr:x>
      <cdr:y>0.37661</cdr:y>
    </cdr:from>
    <cdr:to>
      <cdr:x>0.67914</cdr:x>
      <cdr:y>0.56974</cdr:y>
    </cdr:to>
    <cdr:sp macro="" textlink="">
      <cdr:nvSpPr>
        <cdr:cNvPr id="2" name="CaixaDeTexto 5">
          <a:extLst xmlns:a="http://schemas.openxmlformats.org/drawingml/2006/main">
            <a:ext uri="{FF2B5EF4-FFF2-40B4-BE49-F238E27FC236}">
              <a16:creationId xmlns:a16="http://schemas.microsoft.com/office/drawing/2014/main" id="{3AD90F53-18C9-4208-B239-33C432F64111}"/>
            </a:ext>
          </a:extLst>
        </cdr:cNvPr>
        <cdr:cNvSpPr txBox="1"/>
      </cdr:nvSpPr>
      <cdr:spPr>
        <a:xfrm xmlns:a="http://schemas.openxmlformats.org/drawingml/2006/main">
          <a:off x="909060" y="975812"/>
          <a:ext cx="1015079" cy="5004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marL="0" algn="l" defTabSz="913957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6979" algn="l" defTabSz="913957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3957" algn="l" defTabSz="913957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0936" algn="l" defTabSz="913957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7915" algn="l" defTabSz="913957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4892" algn="l" defTabSz="913957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1871" algn="l" defTabSz="913957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198849" algn="l" defTabSz="913957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5828" algn="l" defTabSz="913957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000" b="1" i="1" dirty="0">
              <a:solidFill>
                <a:srgbClr val="4B4D4D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GAP </a:t>
          </a:r>
        </a:p>
        <a:p xmlns:a="http://schemas.openxmlformats.org/drawingml/2006/main">
          <a:pPr algn="ctr"/>
          <a:r>
            <a:rPr lang="pt-BR" sz="1000" b="1" i="1" dirty="0">
              <a:solidFill>
                <a:srgbClr val="4B4D4D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US$ 321</a:t>
          </a:r>
        </a:p>
        <a:p xmlns:a="http://schemas.openxmlformats.org/drawingml/2006/main">
          <a:pPr algn="ctr"/>
          <a:r>
            <a:rPr lang="pt-BR" sz="1000" b="1" i="1" dirty="0">
              <a:solidFill>
                <a:srgbClr val="4B4D4D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bi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0.02659</cdr:x>
      <cdr:y>0.8844</cdr:y>
    </cdr:from>
    <cdr:to>
      <cdr:x>0.07529</cdr:x>
      <cdr:y>0.97102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923302D4-92C9-49F5-811A-DBD6BE887BF2}"/>
            </a:ext>
          </a:extLst>
        </cdr:cNvPr>
        <cdr:cNvSpPr txBox="1"/>
      </cdr:nvSpPr>
      <cdr:spPr>
        <a:xfrm xmlns:a="http://schemas.openxmlformats.org/drawingml/2006/main">
          <a:off x="296352" y="3915065"/>
          <a:ext cx="542925" cy="3834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13929-97FE-4BC2-83AE-EF9A742736F3}" type="datetimeFigureOut">
              <a:rPr lang="pt-BR" smtClean="0"/>
              <a:t>10/07/2019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F3009-A189-4924-AD9B-242520CB1A2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771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2580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0824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3950" cy="34893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spcFirstLastPara="1" wrap="square" lIns="93271" tIns="93271" rIns="93271" bIns="9327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8620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0226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2578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lIns="93324" tIns="46662" rIns="93324" bIns="46662"/>
          <a:lstStyle/>
          <a:p>
            <a:fld id="{E284A04A-4CB3-4AE5-9A19-144F57727A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42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20 anos depois da abertura do mercado com a Lei do Petróleo (</a:t>
            </a:r>
            <a:r>
              <a:rPr lang="pt-BR" sz="312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9.478, de 6 de agosto de 1997), o cenário de exploração e produção se mostra mais diversificado com um número maior de players e diversidade de modelos como concessão, partilha e cessão onerosa. </a:t>
            </a:r>
          </a:p>
          <a:p>
            <a:endParaRPr lang="pt-BR" sz="312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312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1998, na chamada Rodada Zero, a Petrobras garantiu a continuidade nos blocos que estava explorando. Dessa forma, essa rodada marca a transição entre os períodos. É interessante observar que estes blocos estavam na região do Pré-Sal e foram devolvidos. Contudo, os processos exploratórios executados não chegaram à camada do Pré-Sal, que acabou sendo descoberta em meados de 2006.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A2D548-2418-41E4-B1C8-959181E69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39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2982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38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00" b="0" dirty="0"/>
              <a:t>Ao contrário da produção</a:t>
            </a:r>
            <a:r>
              <a:rPr lang="pt-BR" sz="600" b="0" baseline="0" dirty="0"/>
              <a:t> nacional, que vem crescendo nos últimos anos, a</a:t>
            </a:r>
            <a:r>
              <a:rPr lang="pt-BR" sz="600" b="0" dirty="0"/>
              <a:t> parcela de produção da Petrobras na produção nacional</a:t>
            </a:r>
            <a:r>
              <a:rPr lang="pt-BR" sz="600" b="0" baseline="0" dirty="0"/>
              <a:t> </a:t>
            </a:r>
            <a:r>
              <a:rPr lang="pt-BR" sz="600" b="0" dirty="0"/>
              <a:t>vem caindo desde 2006,</a:t>
            </a:r>
            <a:r>
              <a:rPr lang="pt-BR" sz="600" b="0" baseline="0" dirty="0"/>
              <a:t> sendo que de 2014 a 2017, caiu em 10%, chegando no ano passado a 76% da produção nacional. Ao contrário, a arrecadação do Governo com impostos federais devido ao setor de Óleo e Gás vem aumentando nos últimos anos, chegando ao recorde de 167 bilhões de reais em 2017, o maior patamar da nossa história.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2D548-2418-41E4-B1C8-959181E694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68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20 anos depois da abertura do mercado com a Lei do Petróleo (</a:t>
            </a:r>
            <a:r>
              <a:rPr lang="pt-BR" sz="312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9.478, de 6 de agosto de 1997), o cenário de exploração e produção se mostra mais diversificado com um número maior de players e diversidade de modelos como concessão, partilha e cessão onerosa. </a:t>
            </a:r>
          </a:p>
          <a:p>
            <a:endParaRPr lang="pt-BR" sz="312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312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1998, na chamada Rodada Zero, a Petrobras garantiu a continuidade nos blocos que estava explorando. Dessa forma, essa rodada marca a transição entre os períodos. É interessante observar que estes blocos estavam na região do Pré-Sal e foram devolvidos. Contudo, os processos exploratórios executados não chegaram à camada do Pré-Sal, que acabou sendo descoberta em meados de 2006.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A2D548-2418-41E4-B1C8-959181E69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39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2679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Considerando 15 bilhões de BOE de reservas provadas +</a:t>
            </a:r>
            <a:r>
              <a:rPr lang="pt-BR" baseline="0" dirty="0"/>
              <a:t> </a:t>
            </a:r>
            <a:r>
              <a:rPr lang="pt-BR" dirty="0"/>
              <a:t>40 bilhões de boe:</a:t>
            </a:r>
          </a:p>
          <a:p>
            <a:r>
              <a:rPr lang="pt-BR" sz="31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CESSÃO ONEROSA: 5 + 6 (excedente) = 11 bilhões boe</a:t>
            </a:r>
          </a:p>
          <a:p>
            <a:r>
              <a:rPr lang="pt-BR" sz="31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MERO (LIBRA): 3,3 (Mero 1) + 10 = 13 bilhões boe</a:t>
            </a:r>
          </a:p>
          <a:p>
            <a:r>
              <a:rPr lang="pt-BR" sz="31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CAMPOS Rodada 14: = 4 bilhões boe</a:t>
            </a:r>
          </a:p>
          <a:p>
            <a:r>
              <a:rPr lang="pt-BR" sz="31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CAMPOS Rodada 15: = 2 bilhões boe</a:t>
            </a:r>
          </a:p>
          <a:p>
            <a:r>
              <a:rPr lang="pt-BR" sz="31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RODADA DE PARTILHA: RPP2-RPP5 = 10 bilhões boe</a:t>
            </a:r>
          </a:p>
          <a:p>
            <a:endParaRPr lang="pt-BR" sz="312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238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Teríamos 55 bilhões de boe. O</a:t>
            </a:r>
            <a:r>
              <a:rPr lang="pt-BR" baseline="0" dirty="0"/>
              <a:t> Brasil ficaria em 15º lugar no ranking.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2D548-2418-41E4-B1C8-959181E694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67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Mapa com exploração das bacias brasileiras, mostrando que pouco ainda foi explorado ANP </a:t>
            </a:r>
          </a:p>
          <a:p>
            <a:endParaRPr lang="pt-BR" dirty="0"/>
          </a:p>
          <a:p>
            <a:r>
              <a:rPr lang="pt-BR" dirty="0"/>
              <a:t>comparar com os EUA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lIns="93324" tIns="46662" rIns="93324" bIns="46662"/>
          <a:lstStyle/>
          <a:p>
            <a:pPr algn="r" defTabSz="933237">
              <a:buClrTx/>
              <a:defRPr/>
            </a:pPr>
            <a:fld id="{E284A04A-4CB3-4AE5-9A19-144F57727AAA}" type="slidenum">
              <a:rPr lang="en-US" sz="1300" kern="1200">
                <a:solidFill>
                  <a:prstClr val="black"/>
                </a:solidFill>
                <a:latin typeface="Calibri" panose="020F0502020204030204"/>
                <a:ea typeface="+mn-ea"/>
              </a:rPr>
              <a:pPr algn="r" defTabSz="933237">
                <a:buClrTx/>
                <a:defRPr/>
              </a:pPr>
              <a:t>9</a:t>
            </a:fld>
            <a:endParaRPr lang="en-US" sz="1300" kern="120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10380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lIns="93287" tIns="46643" rIns="93287" bIns="46643"/>
          <a:lstStyle/>
          <a:p>
            <a:pPr marL="0" marR="0" lvl="0" indent="0" algn="r" defTabSz="932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E284A04A-4CB3-4AE5-9A19-144F57727AAA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328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925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8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8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9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9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9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9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9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9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9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9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4058800" cy="6858000"/>
          </a:xfrm>
          <a:prstGeom prst="rect">
            <a:avLst/>
          </a:prstGeom>
          <a:solidFill>
            <a:srgbClr val="00527B">
              <a:alpha val="86150"/>
            </a:srgbClr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058800" y="0"/>
            <a:ext cx="8133200" cy="6858000"/>
          </a:xfrm>
          <a:prstGeom prst="rect">
            <a:avLst/>
          </a:prstGeom>
          <a:solidFill>
            <a:srgbClr val="7FC242">
              <a:alpha val="85490"/>
            </a:srgbClr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4905768" y="3671800"/>
            <a:ext cx="65384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329600" y="3716000"/>
            <a:ext cx="1729200" cy="172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581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left" preserve="1">
  <p:cSld name="Third - 2 columns lef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8133033" y="0"/>
            <a:ext cx="4058800" cy="6858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 flipH="1">
            <a:off x="0" y="0"/>
            <a:ext cx="8133200" cy="6858000"/>
          </a:xfrm>
          <a:prstGeom prst="rect">
            <a:avLst/>
          </a:prstGeom>
          <a:solidFill>
            <a:srgbClr val="7FC242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579608" y="1061833"/>
            <a:ext cx="6958400" cy="892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579109" y="2153167"/>
            <a:ext cx="3377200" cy="4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402" lvl="0" indent="-423196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6">
                <a:solidFill>
                  <a:srgbClr val="FFFFFF"/>
                </a:solidFill>
              </a:defRPr>
            </a:lvl1pPr>
            <a:lvl2pPr marL="1218804" lvl="1" indent="-42319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6">
                <a:solidFill>
                  <a:srgbClr val="FFFFFF"/>
                </a:solidFill>
              </a:defRPr>
            </a:lvl2pPr>
            <a:lvl3pPr marL="1828205" lvl="2" indent="-42319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6">
                <a:solidFill>
                  <a:srgbClr val="FFFFFF"/>
                </a:solidFill>
              </a:defRPr>
            </a:lvl3pPr>
            <a:lvl4pPr marL="2437607" lvl="3" indent="-42319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6">
                <a:solidFill>
                  <a:srgbClr val="FFFFFF"/>
                </a:solidFill>
              </a:defRPr>
            </a:lvl4pPr>
            <a:lvl5pPr marL="3047010" lvl="4" indent="-42319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6">
                <a:solidFill>
                  <a:srgbClr val="FFFFFF"/>
                </a:solidFill>
              </a:defRPr>
            </a:lvl5pPr>
            <a:lvl6pPr marL="3656412" lvl="5" indent="-42319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6">
                <a:solidFill>
                  <a:srgbClr val="FFFFFF"/>
                </a:solidFill>
              </a:defRPr>
            </a:lvl6pPr>
            <a:lvl7pPr marL="4265813" lvl="6" indent="-42319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6">
                <a:solidFill>
                  <a:srgbClr val="FFFFFF"/>
                </a:solidFill>
              </a:defRPr>
            </a:lvl7pPr>
            <a:lvl8pPr marL="4875215" lvl="7" indent="-42319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6">
                <a:solidFill>
                  <a:srgbClr val="FFFFFF"/>
                </a:solidFill>
              </a:defRPr>
            </a:lvl8pPr>
            <a:lvl9pPr marL="5484617" lvl="8" indent="-42319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6">
                <a:solidFill>
                  <a:srgbClr val="FFFFFF"/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160112" y="2153167"/>
            <a:ext cx="3377200" cy="4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402" lvl="0" indent="-423196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6">
                <a:solidFill>
                  <a:srgbClr val="FFFFFF"/>
                </a:solidFill>
              </a:defRPr>
            </a:lvl1pPr>
            <a:lvl2pPr marL="1218804" lvl="1" indent="-42319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6">
                <a:solidFill>
                  <a:srgbClr val="FFFFFF"/>
                </a:solidFill>
              </a:defRPr>
            </a:lvl2pPr>
            <a:lvl3pPr marL="1828205" lvl="2" indent="-42319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6">
                <a:solidFill>
                  <a:srgbClr val="FFFFFF"/>
                </a:solidFill>
              </a:defRPr>
            </a:lvl3pPr>
            <a:lvl4pPr marL="2437607" lvl="3" indent="-42319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6">
                <a:solidFill>
                  <a:srgbClr val="FFFFFF"/>
                </a:solidFill>
              </a:defRPr>
            </a:lvl4pPr>
            <a:lvl5pPr marL="3047010" lvl="4" indent="-42319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6">
                <a:solidFill>
                  <a:srgbClr val="FFFFFF"/>
                </a:solidFill>
              </a:defRPr>
            </a:lvl5pPr>
            <a:lvl6pPr marL="3656412" lvl="5" indent="-42319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6">
                <a:solidFill>
                  <a:srgbClr val="FFFFFF"/>
                </a:solidFill>
              </a:defRPr>
            </a:lvl6pPr>
            <a:lvl7pPr marL="4265813" lvl="6" indent="-42319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6">
                <a:solidFill>
                  <a:srgbClr val="FFFFFF"/>
                </a:solidFill>
              </a:defRPr>
            </a:lvl7pPr>
            <a:lvl8pPr marL="4875215" lvl="7" indent="-42319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6">
                <a:solidFill>
                  <a:srgbClr val="FFFFFF"/>
                </a:solidFill>
              </a:defRPr>
            </a:lvl8pPr>
            <a:lvl9pPr marL="5484617" lvl="8" indent="-42319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6">
                <a:solidFill>
                  <a:srgbClr val="FFFFFF"/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64" name="Shape 64"/>
          <p:cNvCxnSpPr/>
          <p:nvPr/>
        </p:nvCxnSpPr>
        <p:spPr>
          <a:xfrm>
            <a:off x="727058" y="2042961"/>
            <a:ext cx="6032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0CDBA587-C331-4CF9-8A22-E8C50B9B97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154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2473-CBC2-1D46-81E7-432B900806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E054-0C9C-144B-938B-B85887F96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2000">
        <p:fade/>
      </p:transition>
    </mc:Choice>
    <mc:Fallback xmlns="">
      <p:transition xmlns:p14="http://schemas.microsoft.com/office/powerpoint/2010/main" spd="slow" advTm="2000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2473-CBC2-1D46-81E7-432B900806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E054-0C9C-144B-938B-B85887F96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6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2000">
        <p:fade/>
      </p:transition>
    </mc:Choice>
    <mc:Fallback xmlns="">
      <p:transition xmlns:p14="http://schemas.microsoft.com/office/powerpoint/2010/main" spd="slow" advTm="2000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1502"/>
            <a:ext cx="10363200" cy="14689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489C-12DA-0645-B4DE-BE87C448F0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ACD8-4D6D-194E-B657-0D18A865AB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848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489C-12DA-0645-B4DE-BE87C448F0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ACD8-4D6D-194E-B657-0D18A865AB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08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9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6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489C-12DA-0645-B4DE-BE87C448F0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ACD8-4D6D-194E-B657-0D18A865AB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737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489C-12DA-0645-B4DE-BE87C448F0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ACD8-4D6D-194E-B657-0D18A865AB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627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4585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4" indent="0">
              <a:buNone/>
              <a:defRPr sz="2667" b="1"/>
            </a:lvl2pPr>
            <a:lvl3pPr marL="1219187" indent="0">
              <a:buNone/>
              <a:defRPr sz="2400" b="1"/>
            </a:lvl3pPr>
            <a:lvl4pPr marL="1828780" indent="0">
              <a:buNone/>
              <a:defRPr sz="2133" b="1"/>
            </a:lvl4pPr>
            <a:lvl5pPr marL="2438374" indent="0">
              <a:buNone/>
              <a:defRPr sz="2133" b="1"/>
            </a:lvl5pPr>
            <a:lvl6pPr marL="3047967" indent="0">
              <a:buNone/>
              <a:defRPr sz="2133" b="1"/>
            </a:lvl6pPr>
            <a:lvl7pPr marL="3657561" indent="0">
              <a:buNone/>
              <a:defRPr sz="2133" b="1"/>
            </a:lvl7pPr>
            <a:lvl8pPr marL="4267154" indent="0">
              <a:buNone/>
              <a:defRPr sz="2133" b="1"/>
            </a:lvl8pPr>
            <a:lvl9pPr marL="4876748" indent="0">
              <a:buNone/>
              <a:defRPr sz="213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9" y="1534585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4" indent="0">
              <a:buNone/>
              <a:defRPr sz="2667" b="1"/>
            </a:lvl2pPr>
            <a:lvl3pPr marL="1219187" indent="0">
              <a:buNone/>
              <a:defRPr sz="2400" b="1"/>
            </a:lvl3pPr>
            <a:lvl4pPr marL="1828780" indent="0">
              <a:buNone/>
              <a:defRPr sz="2133" b="1"/>
            </a:lvl4pPr>
            <a:lvl5pPr marL="2438374" indent="0">
              <a:buNone/>
              <a:defRPr sz="2133" b="1"/>
            </a:lvl5pPr>
            <a:lvl6pPr marL="3047967" indent="0">
              <a:buNone/>
              <a:defRPr sz="2133" b="1"/>
            </a:lvl6pPr>
            <a:lvl7pPr marL="3657561" indent="0">
              <a:buNone/>
              <a:defRPr sz="2133" b="1"/>
            </a:lvl7pPr>
            <a:lvl8pPr marL="4267154" indent="0">
              <a:buNone/>
              <a:defRPr sz="2133" b="1"/>
            </a:lvl8pPr>
            <a:lvl9pPr marL="4876748" indent="0">
              <a:buNone/>
              <a:defRPr sz="213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9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489C-12DA-0645-B4DE-BE87C448F0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ACD8-4D6D-194E-B657-0D18A865AB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1414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489C-12DA-0645-B4DE-BE87C448F0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ACD8-4D6D-194E-B657-0D18A865AB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009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489C-12DA-0645-B4DE-BE87C448F0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ACD8-4D6D-194E-B657-0D18A865AB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650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9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68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94" indent="0">
              <a:buNone/>
              <a:defRPr sz="1600"/>
            </a:lvl2pPr>
            <a:lvl3pPr marL="1219187" indent="0">
              <a:buNone/>
              <a:defRPr sz="1333"/>
            </a:lvl3pPr>
            <a:lvl4pPr marL="1828780" indent="0">
              <a:buNone/>
              <a:defRPr sz="1200"/>
            </a:lvl4pPr>
            <a:lvl5pPr marL="2438374" indent="0">
              <a:buNone/>
              <a:defRPr sz="1200"/>
            </a:lvl5pPr>
            <a:lvl6pPr marL="3047967" indent="0">
              <a:buNone/>
              <a:defRPr sz="1200"/>
            </a:lvl6pPr>
            <a:lvl7pPr marL="3657561" indent="0">
              <a:buNone/>
              <a:defRPr sz="1200"/>
            </a:lvl7pPr>
            <a:lvl8pPr marL="4267154" indent="0">
              <a:buNone/>
              <a:defRPr sz="1200"/>
            </a:lvl8pPr>
            <a:lvl9pPr marL="4876748" indent="0">
              <a:buNone/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489C-12DA-0645-B4DE-BE87C448F0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ACD8-4D6D-194E-B657-0D18A865AB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" type="titleOnly" preserve="1">
  <p:cSld name="Title only (white)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0"/>
            <a:ext cx="4058800" cy="6858000"/>
          </a:xfrm>
          <a:prstGeom prst="rect">
            <a:avLst/>
          </a:prstGeom>
          <a:solidFill>
            <a:srgbClr val="7FC242">
              <a:alpha val="85880"/>
            </a:srgbClr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4058633" y="0"/>
            <a:ext cx="813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589873" y="1393533"/>
            <a:ext cx="2863200" cy="89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A6DD150-5226-4CEA-90CA-240634F47B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095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7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94" indent="0">
              <a:buNone/>
              <a:defRPr sz="3733"/>
            </a:lvl2pPr>
            <a:lvl3pPr marL="1219187" indent="0">
              <a:buNone/>
              <a:defRPr sz="3200"/>
            </a:lvl3pPr>
            <a:lvl4pPr marL="1828780" indent="0">
              <a:buNone/>
              <a:defRPr sz="2667"/>
            </a:lvl4pPr>
            <a:lvl5pPr marL="2438374" indent="0">
              <a:buNone/>
              <a:defRPr sz="2667"/>
            </a:lvl5pPr>
            <a:lvl6pPr marL="3047967" indent="0">
              <a:buNone/>
              <a:defRPr sz="2667"/>
            </a:lvl6pPr>
            <a:lvl7pPr marL="3657561" indent="0">
              <a:buNone/>
              <a:defRPr sz="2667"/>
            </a:lvl7pPr>
            <a:lvl8pPr marL="4267154" indent="0">
              <a:buNone/>
              <a:defRPr sz="2667"/>
            </a:lvl8pPr>
            <a:lvl9pPr marL="4876748" indent="0">
              <a:buNone/>
              <a:defRPr sz="2667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84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94" indent="0">
              <a:buNone/>
              <a:defRPr sz="1600"/>
            </a:lvl2pPr>
            <a:lvl3pPr marL="1219187" indent="0">
              <a:buNone/>
              <a:defRPr sz="1333"/>
            </a:lvl3pPr>
            <a:lvl4pPr marL="1828780" indent="0">
              <a:buNone/>
              <a:defRPr sz="1200"/>
            </a:lvl4pPr>
            <a:lvl5pPr marL="2438374" indent="0">
              <a:buNone/>
              <a:defRPr sz="1200"/>
            </a:lvl5pPr>
            <a:lvl6pPr marL="3047967" indent="0">
              <a:buNone/>
              <a:defRPr sz="1200"/>
            </a:lvl6pPr>
            <a:lvl7pPr marL="3657561" indent="0">
              <a:buNone/>
              <a:defRPr sz="1200"/>
            </a:lvl7pPr>
            <a:lvl8pPr marL="4267154" indent="0">
              <a:buNone/>
              <a:defRPr sz="1200"/>
            </a:lvl8pPr>
            <a:lvl9pPr marL="4876748" indent="0">
              <a:buNone/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489C-12DA-0645-B4DE-BE87C448F0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ACD8-4D6D-194E-B657-0D18A865AB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918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489C-12DA-0645-B4DE-BE87C448F0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ACD8-4D6D-194E-B657-0D18A865AB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571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84"/>
            <a:ext cx="2743200" cy="585046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84"/>
            <a:ext cx="8026400" cy="585046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489C-12DA-0645-B4DE-BE87C448F0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ACD8-4D6D-194E-B657-0D18A865AB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72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4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4194-1C09-1343-84F4-A4BED54E34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A83-CC5C-2249-9501-5DF68DDD53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1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4194-1C09-1343-84F4-A4BED54E34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A83-CC5C-2249-9501-5DF68DDD53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0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4194-1C09-1343-84F4-A4BED54E34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A83-CC5C-2249-9501-5DF68DDD53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46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4194-1C09-1343-84F4-A4BED54E34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A83-CC5C-2249-9501-5DF68DDD53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1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7" indent="0">
              <a:buNone/>
              <a:defRPr sz="2000" b="1"/>
            </a:lvl2pPr>
            <a:lvl3pPr marL="914413" indent="0">
              <a:buNone/>
              <a:defRPr sz="1800" b="1"/>
            </a:lvl3pPr>
            <a:lvl4pPr marL="1371620" indent="0">
              <a:buNone/>
              <a:defRPr sz="1600" b="1"/>
            </a:lvl4pPr>
            <a:lvl5pPr marL="1828826" indent="0">
              <a:buNone/>
              <a:defRPr sz="1600" b="1"/>
            </a:lvl5pPr>
            <a:lvl6pPr marL="2286033" indent="0">
              <a:buNone/>
              <a:defRPr sz="1600" b="1"/>
            </a:lvl6pPr>
            <a:lvl7pPr marL="2743239" indent="0">
              <a:buNone/>
              <a:defRPr sz="1600" b="1"/>
            </a:lvl7pPr>
            <a:lvl8pPr marL="3200446" indent="0">
              <a:buNone/>
              <a:defRPr sz="1600" b="1"/>
            </a:lvl8pPr>
            <a:lvl9pPr marL="3657652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7" indent="0">
              <a:buNone/>
              <a:defRPr sz="2000" b="1"/>
            </a:lvl2pPr>
            <a:lvl3pPr marL="914413" indent="0">
              <a:buNone/>
              <a:defRPr sz="1800" b="1"/>
            </a:lvl3pPr>
            <a:lvl4pPr marL="1371620" indent="0">
              <a:buNone/>
              <a:defRPr sz="1600" b="1"/>
            </a:lvl4pPr>
            <a:lvl5pPr marL="1828826" indent="0">
              <a:buNone/>
              <a:defRPr sz="1600" b="1"/>
            </a:lvl5pPr>
            <a:lvl6pPr marL="2286033" indent="0">
              <a:buNone/>
              <a:defRPr sz="1600" b="1"/>
            </a:lvl6pPr>
            <a:lvl7pPr marL="2743239" indent="0">
              <a:buNone/>
              <a:defRPr sz="1600" b="1"/>
            </a:lvl7pPr>
            <a:lvl8pPr marL="3200446" indent="0">
              <a:buNone/>
              <a:defRPr sz="1600" b="1"/>
            </a:lvl8pPr>
            <a:lvl9pPr marL="3657652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4194-1C09-1343-84F4-A4BED54E34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A83-CC5C-2249-9501-5DF68DDD53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32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4194-1C09-1343-84F4-A4BED54E34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A83-CC5C-2249-9501-5DF68DDD53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1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4194-1C09-1343-84F4-A4BED54E34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A83-CC5C-2249-9501-5DF68DDD53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9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" type="titleOnly" preserve="1">
  <p:cSld name="1_Title only (white)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0"/>
            <a:ext cx="4058800" cy="6858000"/>
          </a:xfrm>
          <a:prstGeom prst="rect">
            <a:avLst/>
          </a:prstGeom>
          <a:solidFill>
            <a:srgbClr val="7FC242">
              <a:alpha val="85880"/>
            </a:srgbClr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4058633" y="0"/>
            <a:ext cx="813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589873" y="1393533"/>
            <a:ext cx="2863200" cy="89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DDBD162-2EAE-4A33-BBF5-96E1D4D9F2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6629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6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7" indent="0">
              <a:buNone/>
              <a:defRPr sz="1200"/>
            </a:lvl2pPr>
            <a:lvl3pPr marL="914413" indent="0">
              <a:buNone/>
              <a:defRPr sz="1000"/>
            </a:lvl3pPr>
            <a:lvl4pPr marL="1371620" indent="0">
              <a:buNone/>
              <a:defRPr sz="900"/>
            </a:lvl4pPr>
            <a:lvl5pPr marL="1828826" indent="0">
              <a:buNone/>
              <a:defRPr sz="900"/>
            </a:lvl5pPr>
            <a:lvl6pPr marL="2286033" indent="0">
              <a:buNone/>
              <a:defRPr sz="900"/>
            </a:lvl6pPr>
            <a:lvl7pPr marL="2743239" indent="0">
              <a:buNone/>
              <a:defRPr sz="900"/>
            </a:lvl7pPr>
            <a:lvl8pPr marL="3200446" indent="0">
              <a:buNone/>
              <a:defRPr sz="900"/>
            </a:lvl8pPr>
            <a:lvl9pPr marL="3657652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4194-1C09-1343-84F4-A4BED54E34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A83-CC5C-2249-9501-5DF68DDD53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0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7" indent="0">
              <a:buNone/>
              <a:defRPr sz="2800"/>
            </a:lvl2pPr>
            <a:lvl3pPr marL="914413" indent="0">
              <a:buNone/>
              <a:defRPr sz="2400"/>
            </a:lvl3pPr>
            <a:lvl4pPr marL="1371620" indent="0">
              <a:buNone/>
              <a:defRPr sz="2000"/>
            </a:lvl4pPr>
            <a:lvl5pPr marL="1828826" indent="0">
              <a:buNone/>
              <a:defRPr sz="2000"/>
            </a:lvl5pPr>
            <a:lvl6pPr marL="2286033" indent="0">
              <a:buNone/>
              <a:defRPr sz="2000"/>
            </a:lvl6pPr>
            <a:lvl7pPr marL="2743239" indent="0">
              <a:buNone/>
              <a:defRPr sz="2000"/>
            </a:lvl7pPr>
            <a:lvl8pPr marL="3200446" indent="0">
              <a:buNone/>
              <a:defRPr sz="2000"/>
            </a:lvl8pPr>
            <a:lvl9pPr marL="3657652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7" indent="0">
              <a:buNone/>
              <a:defRPr sz="1200"/>
            </a:lvl2pPr>
            <a:lvl3pPr marL="914413" indent="0">
              <a:buNone/>
              <a:defRPr sz="1000"/>
            </a:lvl3pPr>
            <a:lvl4pPr marL="1371620" indent="0">
              <a:buNone/>
              <a:defRPr sz="900"/>
            </a:lvl4pPr>
            <a:lvl5pPr marL="1828826" indent="0">
              <a:buNone/>
              <a:defRPr sz="900"/>
            </a:lvl5pPr>
            <a:lvl6pPr marL="2286033" indent="0">
              <a:buNone/>
              <a:defRPr sz="900"/>
            </a:lvl6pPr>
            <a:lvl7pPr marL="2743239" indent="0">
              <a:buNone/>
              <a:defRPr sz="900"/>
            </a:lvl7pPr>
            <a:lvl8pPr marL="3200446" indent="0">
              <a:buNone/>
              <a:defRPr sz="900"/>
            </a:lvl8pPr>
            <a:lvl9pPr marL="3657652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4194-1C09-1343-84F4-A4BED54E34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A83-CC5C-2249-9501-5DF68DDD53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32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4194-1C09-1343-84F4-A4BED54E34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A83-CC5C-2249-9501-5DF68DDD53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6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4194-1C09-1343-84F4-A4BED54E34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A83-CC5C-2249-9501-5DF68DDD53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3" marR="0" lvl="0" indent="12700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10" marR="0" lvl="1" indent="762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16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23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29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36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42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49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55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1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2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2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3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39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4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52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1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2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2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3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39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4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52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74697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7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13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2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26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33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39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46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52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1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2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2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3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39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4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52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1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2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2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3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39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4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52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407352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3" marR="0" lvl="0" indent="12700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10" marR="0" lvl="1" indent="762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16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23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29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36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42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49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55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3" marR="0" lvl="0" indent="12700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10" marR="0" lvl="1" indent="762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16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23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29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36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42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49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55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1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2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2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3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39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4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52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1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2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2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3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39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4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52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99352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7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13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2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26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33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39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46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52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3" marR="0" lvl="0" indent="12700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10" marR="0" lvl="1" indent="762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16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23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29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36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42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49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55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6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7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13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2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26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33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39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46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52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6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3" marR="0" lvl="0" indent="12700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10" marR="0" lvl="1" indent="762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16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23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29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36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42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49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55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1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2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2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3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39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4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52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1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2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2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3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39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4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52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841186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1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2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2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3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39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4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52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1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2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2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3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39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4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52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0547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199" cy="48736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3" marR="0" lvl="0" indent="17780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10" marR="0" lvl="1" indent="12700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16" marR="0" lvl="2" indent="762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23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29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36" marR="0" lvl="5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42" marR="0" lvl="6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49" marR="0" lvl="7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55" marR="0" lvl="8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7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13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2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26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33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39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46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52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1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2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2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3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39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4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52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1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2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2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3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39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4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52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3445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" type="titleOnly" preserve="1">
  <p:cSld name="1_Title only (white)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0"/>
            <a:ext cx="4058800" cy="6858000"/>
          </a:xfrm>
          <a:prstGeom prst="rect">
            <a:avLst/>
          </a:prstGeom>
          <a:solidFill>
            <a:srgbClr val="7FC242">
              <a:alpha val="85880"/>
            </a:srgbClr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4058633" y="0"/>
            <a:ext cx="813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589873" y="1393533"/>
            <a:ext cx="2863200" cy="89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08748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199" cy="48736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7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13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2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26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33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39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46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52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BR"/>
              <a:t>Clique no ícone para adicionar uma imagem</a:t>
            </a: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7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13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2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26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33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39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46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52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1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2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2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3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39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4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52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1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2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2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3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39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4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52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90901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4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3" marR="0" lvl="0" indent="12700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10" marR="0" lvl="1" indent="762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16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23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29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36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42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49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55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1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2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2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3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39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4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52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1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2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2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3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39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4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52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482109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0" y="1956595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0" y="-596104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3" marR="0" lvl="0" indent="12700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10" marR="0" lvl="1" indent="762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16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23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29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36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42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49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55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1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2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2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3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39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4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52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1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2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2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3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39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4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52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48010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5EA69-8AB1-F34E-AE9D-4050B8426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B3C8-B145-5849-887C-8ACD66FA7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1994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5EA69-8AB1-F34E-AE9D-4050B8426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B3C8-B145-5849-887C-8ACD66FA7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4435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60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826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843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804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765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726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687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5EA69-8AB1-F34E-AE9D-4050B8426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B3C8-B145-5849-887C-8ACD66FA7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8397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5EA69-8AB1-F34E-AE9D-4050B8426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B3C8-B145-5849-887C-8ACD66FA7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780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8" indent="0">
              <a:buNone/>
              <a:defRPr sz="2667" b="1"/>
            </a:lvl2pPr>
            <a:lvl3pPr marL="1219218" indent="0">
              <a:buNone/>
              <a:defRPr sz="2400" b="1"/>
            </a:lvl3pPr>
            <a:lvl4pPr marL="1828826" indent="0">
              <a:buNone/>
              <a:defRPr sz="2133" b="1"/>
            </a:lvl4pPr>
            <a:lvl5pPr marL="2438434" indent="0">
              <a:buNone/>
              <a:defRPr sz="2133" b="1"/>
            </a:lvl5pPr>
            <a:lvl6pPr marL="3048044" indent="0">
              <a:buNone/>
              <a:defRPr sz="2133" b="1"/>
            </a:lvl6pPr>
            <a:lvl7pPr marL="3657652" indent="0">
              <a:buNone/>
              <a:defRPr sz="2133" b="1"/>
            </a:lvl7pPr>
            <a:lvl8pPr marL="4267261" indent="0">
              <a:buNone/>
              <a:defRPr sz="2133" b="1"/>
            </a:lvl8pPr>
            <a:lvl9pPr marL="4876870" indent="0">
              <a:buNone/>
              <a:defRPr sz="213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8" indent="0">
              <a:buNone/>
              <a:defRPr sz="2667" b="1"/>
            </a:lvl2pPr>
            <a:lvl3pPr marL="1219218" indent="0">
              <a:buNone/>
              <a:defRPr sz="2400" b="1"/>
            </a:lvl3pPr>
            <a:lvl4pPr marL="1828826" indent="0">
              <a:buNone/>
              <a:defRPr sz="2133" b="1"/>
            </a:lvl4pPr>
            <a:lvl5pPr marL="2438434" indent="0">
              <a:buNone/>
              <a:defRPr sz="2133" b="1"/>
            </a:lvl5pPr>
            <a:lvl6pPr marL="3048044" indent="0">
              <a:buNone/>
              <a:defRPr sz="2133" b="1"/>
            </a:lvl6pPr>
            <a:lvl7pPr marL="3657652" indent="0">
              <a:buNone/>
              <a:defRPr sz="2133" b="1"/>
            </a:lvl7pPr>
            <a:lvl8pPr marL="4267261" indent="0">
              <a:buNone/>
              <a:defRPr sz="2133" b="1"/>
            </a:lvl8pPr>
            <a:lvl9pPr marL="4876870" indent="0">
              <a:buNone/>
              <a:defRPr sz="213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5EA69-8AB1-F34E-AE9D-4050B8426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B3C8-B145-5849-887C-8ACD66FA7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0099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5EA69-8AB1-F34E-AE9D-4050B8426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B3C8-B145-5849-887C-8ACD66FA7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303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5EA69-8AB1-F34E-AE9D-4050B8426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B3C8-B145-5849-887C-8ACD66FA7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618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" type="titleOnly" preserve="1">
  <p:cSld name="1_Title only (white)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-184826" y="0"/>
            <a:ext cx="6439712" cy="6858000"/>
          </a:xfrm>
          <a:prstGeom prst="rect">
            <a:avLst/>
          </a:prstGeom>
          <a:solidFill>
            <a:srgbClr val="E4E4E3">
              <a:alpha val="85880"/>
            </a:srgbClr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6381346" y="0"/>
            <a:ext cx="581048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716333" y="0"/>
            <a:ext cx="7756459" cy="8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79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969529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4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9608" indent="0">
              <a:buNone/>
              <a:defRPr sz="1600"/>
            </a:lvl2pPr>
            <a:lvl3pPr marL="1219218" indent="0">
              <a:buNone/>
              <a:defRPr sz="1333"/>
            </a:lvl3pPr>
            <a:lvl4pPr marL="1828826" indent="0">
              <a:buNone/>
              <a:defRPr sz="1200"/>
            </a:lvl4pPr>
            <a:lvl5pPr marL="2438434" indent="0">
              <a:buNone/>
              <a:defRPr sz="1200"/>
            </a:lvl5pPr>
            <a:lvl6pPr marL="3048044" indent="0">
              <a:buNone/>
              <a:defRPr sz="1200"/>
            </a:lvl6pPr>
            <a:lvl7pPr marL="3657652" indent="0">
              <a:buNone/>
              <a:defRPr sz="1200"/>
            </a:lvl7pPr>
            <a:lvl8pPr marL="4267261" indent="0">
              <a:buNone/>
              <a:defRPr sz="1200"/>
            </a:lvl8pPr>
            <a:lvl9pPr marL="4876870" indent="0">
              <a:buNone/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5EA69-8AB1-F34E-AE9D-4050B8426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B3C8-B145-5849-887C-8ACD66FA7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6735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608" indent="0">
              <a:buNone/>
              <a:defRPr sz="3734"/>
            </a:lvl2pPr>
            <a:lvl3pPr marL="1219218" indent="0">
              <a:buNone/>
              <a:defRPr sz="3200"/>
            </a:lvl3pPr>
            <a:lvl4pPr marL="1828826" indent="0">
              <a:buNone/>
              <a:defRPr sz="2667"/>
            </a:lvl4pPr>
            <a:lvl5pPr marL="2438434" indent="0">
              <a:buNone/>
              <a:defRPr sz="2667"/>
            </a:lvl5pPr>
            <a:lvl6pPr marL="3048044" indent="0">
              <a:buNone/>
              <a:defRPr sz="2667"/>
            </a:lvl6pPr>
            <a:lvl7pPr marL="3657652" indent="0">
              <a:buNone/>
              <a:defRPr sz="2667"/>
            </a:lvl7pPr>
            <a:lvl8pPr marL="4267261" indent="0">
              <a:buNone/>
              <a:defRPr sz="2667"/>
            </a:lvl8pPr>
            <a:lvl9pPr marL="4876870" indent="0">
              <a:buNone/>
              <a:defRPr sz="2667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9608" indent="0">
              <a:buNone/>
              <a:defRPr sz="1600"/>
            </a:lvl2pPr>
            <a:lvl3pPr marL="1219218" indent="0">
              <a:buNone/>
              <a:defRPr sz="1333"/>
            </a:lvl3pPr>
            <a:lvl4pPr marL="1828826" indent="0">
              <a:buNone/>
              <a:defRPr sz="1200"/>
            </a:lvl4pPr>
            <a:lvl5pPr marL="2438434" indent="0">
              <a:buNone/>
              <a:defRPr sz="1200"/>
            </a:lvl5pPr>
            <a:lvl6pPr marL="3048044" indent="0">
              <a:buNone/>
              <a:defRPr sz="1200"/>
            </a:lvl6pPr>
            <a:lvl7pPr marL="3657652" indent="0">
              <a:buNone/>
              <a:defRPr sz="1200"/>
            </a:lvl7pPr>
            <a:lvl8pPr marL="4267261" indent="0">
              <a:buNone/>
              <a:defRPr sz="1200"/>
            </a:lvl8pPr>
            <a:lvl9pPr marL="4876870" indent="0">
              <a:buNone/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5EA69-8AB1-F34E-AE9D-4050B8426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B3C8-B145-5849-887C-8ACD66FA7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0136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5EA69-8AB1-F34E-AE9D-4050B8426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B3C8-B145-5849-887C-8ACD66FA7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0393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5EA69-8AB1-F34E-AE9D-4050B8426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B3C8-B145-5849-887C-8ACD66FA7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4572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94227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68202" tIns="34271" rIns="68202" bIns="34271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lIns="68202" tIns="34271" rIns="68202" bIns="34271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658"/>
            <a:ext cx="2844800" cy="366183"/>
          </a:xfrm>
          <a:prstGeom prst="rect">
            <a:avLst/>
          </a:prstGeom>
        </p:spPr>
        <p:txBody>
          <a:bodyPr lIns="68202" tIns="34271" rIns="68202" bIns="34271"/>
          <a:lstStyle>
            <a:lvl1pPr>
              <a:defRPr/>
            </a:lvl1pPr>
          </a:lstStyle>
          <a:p>
            <a:pPr defTabSz="6037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2EEBAD4-B794-4593-A59E-7B4DD267FCED}" type="datetimeFigureOut">
              <a:rPr lang="en-US" smtClean="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pPr defTabSz="60371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7/10/2019</a:t>
            </a:fld>
            <a:endParaRPr lang="en-US" dirty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658"/>
            <a:ext cx="3860800" cy="366183"/>
          </a:xfrm>
          <a:prstGeom prst="rect">
            <a:avLst/>
          </a:prstGeom>
        </p:spPr>
        <p:txBody>
          <a:bodyPr lIns="68202" tIns="34271" rIns="68202" bIns="34271"/>
          <a:lstStyle>
            <a:lvl1pPr>
              <a:defRPr/>
            </a:lvl1pPr>
          </a:lstStyle>
          <a:p>
            <a:pPr defTabSz="6037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658"/>
            <a:ext cx="2844800" cy="366183"/>
          </a:xfrm>
          <a:prstGeom prst="rect">
            <a:avLst/>
          </a:prstGeom>
        </p:spPr>
        <p:txBody>
          <a:bodyPr lIns="68202" tIns="34271" rIns="68202" bIns="34271"/>
          <a:lstStyle>
            <a:lvl1pPr>
              <a:defRPr/>
            </a:lvl1pPr>
          </a:lstStyle>
          <a:p>
            <a:pPr defTabSz="6037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F62AD5E-955E-4EFB-8C40-E1FC5807F60F}" type="slidenum">
              <a:rPr lang="en-US" smtClean="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pPr defTabSz="60371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7952617"/>
      </p:ext>
    </p:extLst>
  </p:cSld>
  <p:clrMapOvr>
    <a:masterClrMapping/>
  </p:clrMapOvr>
  <p:transition spd="slow" advClick="0" advTm="1000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90570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30870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87836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513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>
  <p:cSld name="Title only 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0" y="0"/>
            <a:ext cx="4058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4058633" y="0"/>
            <a:ext cx="8133200" cy="6858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589873" y="1393533"/>
            <a:ext cx="2863200" cy="89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44EB909-92CD-43D4-9F91-5C34464CFA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5404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13057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4FE6AD-2BF8-DD49-BDD9-EABDABFC6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845D14-CFF2-9241-BCB5-22049D404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6A4294A-4CA1-9147-8405-CC374701C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85E513E-066D-0849-B4CB-1A3BD7B65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6418CB1-AAAD-4846-95F5-4348FC52A1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16C6244-6104-AB41-8FFE-83620A205B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A7DFFE-8E9B-2044-8E31-711B6484FA94}" type="datetimeFigureOut">
              <a:rPr lang="pt-BR" smtClean="0">
                <a:solidFill>
                  <a:prstClr val="black"/>
                </a:solidFill>
              </a:rPr>
              <a:pPr/>
              <a:t>10/07/2019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167FD31-F629-2B4D-B98C-C91F1AEF6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AFD4167-CFCB-8D46-8AB7-382E15A63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EDC98A-C875-2B43-8334-683D194D260E}" type="slidenum">
              <a:rPr lang="pt-BR" smtClean="0">
                <a:solidFill>
                  <a:prstClr val="black"/>
                </a:solidFill>
              </a:rPr>
              <a:pPr/>
              <a:t>‹#›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6739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B2BFA8-E13C-0A44-BC0F-E2E39BD89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BB8D934-ED39-3D43-82B4-21C6DD03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A7DFFE-8E9B-2044-8E31-711B6484FA94}" type="datetimeFigureOut">
              <a:rPr lang="pt-BR" smtClean="0">
                <a:solidFill>
                  <a:prstClr val="black"/>
                </a:solidFill>
              </a:rPr>
              <a:pPr/>
              <a:t>10/07/2019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C95FDBE-6D1A-B74D-909E-F1BBF0F79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74BAA7C-5DEA-2A41-918F-DA68B695E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EDC98A-C875-2B43-8334-683D194D260E}" type="slidenum">
              <a:rPr lang="pt-BR" smtClean="0">
                <a:solidFill>
                  <a:prstClr val="black"/>
                </a:solidFill>
              </a:rPr>
              <a:pPr/>
              <a:t>‹#›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2737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3768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33B9C-B372-C34D-868D-FDAF0C11F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F994EE-610E-F148-9143-1D6342216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6A407D5-116E-6447-BF08-425E9A576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D752CDD-5656-7F40-A42D-A0FB6B4C20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A7DFFE-8E9B-2044-8E31-711B6484FA94}" type="datetimeFigureOut">
              <a:rPr lang="pt-BR" smtClean="0">
                <a:solidFill>
                  <a:prstClr val="black"/>
                </a:solidFill>
              </a:rPr>
              <a:pPr/>
              <a:t>10/07/2019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9852B6-49B4-4E42-9FEA-7CFF6DB60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1EF8EB2-A35A-9441-8103-138F3EC6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EDC98A-C875-2B43-8334-683D194D260E}" type="slidenum">
              <a:rPr lang="pt-BR" smtClean="0">
                <a:solidFill>
                  <a:prstClr val="black"/>
                </a:solidFill>
              </a:rPr>
              <a:pPr/>
              <a:t>‹#›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8556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075254-F26B-A746-B6B6-2FF523EE2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1CE2F33-6B14-8940-8BB5-D5D1EB147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652CF40-E3C4-E34A-BED1-7CE3AD9F8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D7025D-8122-1B4F-9C09-8C25B413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A7DFFE-8E9B-2044-8E31-711B6484FA94}" type="datetimeFigureOut">
              <a:rPr lang="pt-BR" smtClean="0">
                <a:solidFill>
                  <a:prstClr val="black"/>
                </a:solidFill>
              </a:rPr>
              <a:pPr/>
              <a:t>10/07/2019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044379-9E0F-F24C-8BD0-BCCF7131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EAC0432-2E8E-AF40-A2CF-A53A52346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EDC98A-C875-2B43-8334-683D194D260E}" type="slidenum">
              <a:rPr lang="pt-BR" smtClean="0">
                <a:solidFill>
                  <a:prstClr val="black"/>
                </a:solidFill>
              </a:rPr>
              <a:pPr/>
              <a:t>‹#›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3756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68E44F-55C4-6447-B82F-275D66CBD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9C81384-2B84-3D48-B723-BB5E4F2CE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3D743E-E378-4F44-B5AE-ADEFFBBF56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A7DFFE-8E9B-2044-8E31-711B6484FA94}" type="datetimeFigureOut">
              <a:rPr lang="pt-BR" smtClean="0">
                <a:solidFill>
                  <a:prstClr val="black"/>
                </a:solidFill>
              </a:rPr>
              <a:pPr/>
              <a:t>10/07/2019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853544-CB46-8847-8F07-52DBAF31E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823C27-E335-AD4A-AD03-3D5348521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EDC98A-C875-2B43-8334-683D194D260E}" type="slidenum">
              <a:rPr lang="pt-BR" smtClean="0">
                <a:solidFill>
                  <a:prstClr val="black"/>
                </a:solidFill>
              </a:rPr>
              <a:pPr/>
              <a:t>‹#›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5812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0B923FB-6B85-B44F-9F34-9345B77084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B022012-3DD8-9747-996C-6FE55B554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FE9161-E769-3E4B-90F5-6A11C365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A7DFFE-8E9B-2044-8E31-711B6484FA94}" type="datetimeFigureOut">
              <a:rPr lang="pt-BR" smtClean="0">
                <a:solidFill>
                  <a:prstClr val="black"/>
                </a:solidFill>
              </a:rPr>
              <a:pPr/>
              <a:t>10/07/2019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D88912-5D27-E641-8AB5-744EFEB1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515B06-3DBD-4744-BAAB-BC518284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EDC98A-C875-2B43-8334-683D194D260E}" type="slidenum">
              <a:rPr lang="pt-BR" smtClean="0">
                <a:solidFill>
                  <a:prstClr val="black"/>
                </a:solidFill>
              </a:rPr>
              <a:pPr/>
              <a:t>‹#›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8231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fundos_ppt_techweek-1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8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7442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visual_techweekV4-1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99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>
  <p:cSld name="1_Title only 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0" y="0"/>
            <a:ext cx="4058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7772400" y="0"/>
            <a:ext cx="4419433" cy="6858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762594" y="-20320"/>
            <a:ext cx="6837087" cy="89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3999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E7D98F7-5665-4878-91E3-44C38C45B6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1311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visual_techweekV4-1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3439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undo-11-1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4874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5577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9896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D5CE-D328-794A-98B4-C9A0389464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F786-14F2-304E-ABE6-6B5A0269D8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4299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8252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921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1405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1747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8428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>
  <p:cSld name="1_Title only 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11988800" y="0"/>
            <a:ext cx="203033" cy="6858000"/>
          </a:xfrm>
          <a:prstGeom prst="rect">
            <a:avLst/>
          </a:prstGeom>
          <a:solidFill>
            <a:srgbClr val="00527B">
              <a:alpha val="86150"/>
            </a:srgbClr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65028" y="2"/>
            <a:ext cx="10208543" cy="715601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F8C8543-C2D4-4EB1-AF42-F92F07005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591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9112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7E7E7E"/>
                </a:solidFill>
                <a:latin typeface="Verdana"/>
                <a:cs typeface="Verdana"/>
              </a:defRPr>
            </a:lvl1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4526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3591098" cy="6858000"/>
          </a:xfrm>
          <a:prstGeom prst="rect">
            <a:avLst/>
          </a:prstGeom>
          <a:solidFill>
            <a:srgbClr val="00527B">
              <a:alpha val="86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4905767" y="3671800"/>
            <a:ext cx="65384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00416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  <p:sp>
        <p:nvSpPr>
          <p:cNvPr id="14" name="Shape 14"/>
          <p:cNvSpPr/>
          <p:nvPr/>
        </p:nvSpPr>
        <p:spPr>
          <a:xfrm>
            <a:off x="1872400" y="3682749"/>
            <a:ext cx="1729200" cy="172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282013312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7FC242">
              <a:alpha val="85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7" name="Shape 17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 dirty="0"/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694000" y="3001433"/>
            <a:ext cx="4900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694000" y="4802733"/>
            <a:ext cx="4900000" cy="76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867">
                <a:solidFill>
                  <a:srgbClr val="7FC24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867">
                <a:solidFill>
                  <a:srgbClr val="FFA8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867">
                <a:solidFill>
                  <a:srgbClr val="FFA8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867">
                <a:solidFill>
                  <a:srgbClr val="FFA8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867">
                <a:solidFill>
                  <a:srgbClr val="FFA8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867">
                <a:solidFill>
                  <a:srgbClr val="FFA8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867">
                <a:solidFill>
                  <a:srgbClr val="FFA8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867">
                <a:solidFill>
                  <a:srgbClr val="FFA8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867">
                <a:solidFill>
                  <a:srgbClr val="FFA800"/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dirty="0"/>
          </a:p>
        </p:txBody>
      </p:sp>
      <p:cxnSp>
        <p:nvCxnSpPr>
          <p:cNvPr id="22" name="Shape 22"/>
          <p:cNvCxnSpPr/>
          <p:nvPr/>
        </p:nvCxnSpPr>
        <p:spPr>
          <a:xfrm>
            <a:off x="6849020" y="4648200"/>
            <a:ext cx="603200" cy="0"/>
          </a:xfrm>
          <a:prstGeom prst="straightConnector1">
            <a:avLst/>
          </a:prstGeom>
          <a:noFill/>
          <a:ln w="28575" cap="flat" cmpd="sng">
            <a:solidFill>
              <a:srgbClr val="7FC24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B093CEF0-EAC9-4F5A-90A9-0D72F57568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1803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right" type="tx" preserve="1">
  <p:cSld name="Half - Text righ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7FC242">
              <a:alpha val="85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3" name="Shape 33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658967" y="924867"/>
            <a:ext cx="4923200" cy="102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658967" y="2113468"/>
            <a:ext cx="4923200" cy="4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Clr>
                <a:srgbClr val="7FC242"/>
              </a:buClr>
              <a:buSzPts val="1800"/>
              <a:buChar char="▫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Clr>
                <a:srgbClr val="FFC200"/>
              </a:buClr>
              <a:buSzPts val="1800"/>
              <a:buChar char="▪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9549589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left" preserve="1">
  <p:cSld name="Half - Text lef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7FC2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1" name="Shape 4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527B">
              <a:alpha val="86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578357" y="924867"/>
            <a:ext cx="4923200" cy="102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578357" y="2113468"/>
            <a:ext cx="4923200" cy="4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605F5E0-FA59-4FC7-9152-B0FD6D346B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9808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left" preserve="1">
  <p:cSld name="1_Half - Text lef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0" y="0"/>
            <a:ext cx="5252720" cy="6858000"/>
          </a:xfrm>
          <a:prstGeom prst="rect">
            <a:avLst/>
          </a:prstGeom>
          <a:solidFill>
            <a:srgbClr val="7FC2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1" name="Shape 41"/>
          <p:cNvSpPr/>
          <p:nvPr/>
        </p:nvSpPr>
        <p:spPr>
          <a:xfrm>
            <a:off x="5232400" y="0"/>
            <a:ext cx="6959600" cy="6858000"/>
          </a:xfrm>
          <a:prstGeom prst="rect">
            <a:avLst/>
          </a:prstGeom>
          <a:solidFill>
            <a:srgbClr val="00527B">
              <a:alpha val="86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578357" y="924867"/>
            <a:ext cx="4923200" cy="102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578357" y="2113468"/>
            <a:ext cx="4923200" cy="4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4EADFD0-47E6-463C-AA02-7D20CBE957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9886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left">
  <p:cSld name="Third - 2 columns lef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8133033" y="0"/>
            <a:ext cx="4058800" cy="6858000"/>
          </a:xfrm>
          <a:prstGeom prst="rect">
            <a:avLst/>
          </a:prstGeom>
          <a:solidFill>
            <a:srgbClr val="00527B">
              <a:alpha val="86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8" name="Shape 58"/>
          <p:cNvSpPr/>
          <p:nvPr/>
        </p:nvSpPr>
        <p:spPr>
          <a:xfrm flipH="1">
            <a:off x="0" y="0"/>
            <a:ext cx="8133200" cy="6858000"/>
          </a:xfrm>
          <a:prstGeom prst="rect">
            <a:avLst/>
          </a:prstGeom>
          <a:solidFill>
            <a:srgbClr val="7FC2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579608" y="1061833"/>
            <a:ext cx="6958400" cy="892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579108" y="2153167"/>
            <a:ext cx="3377200" cy="4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7">
                <a:solidFill>
                  <a:srgbClr val="FFFFFF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7">
                <a:solidFill>
                  <a:srgbClr val="FFFFFF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7">
                <a:solidFill>
                  <a:srgbClr val="FFFFFF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7">
                <a:solidFill>
                  <a:srgbClr val="FFFFFF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160112" y="2153167"/>
            <a:ext cx="3377200" cy="4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7">
                <a:solidFill>
                  <a:srgbClr val="FFFFFF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7">
                <a:solidFill>
                  <a:srgbClr val="FFFFFF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7">
                <a:solidFill>
                  <a:srgbClr val="FFFFFF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7">
                <a:solidFill>
                  <a:srgbClr val="FFFFFF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64" name="Shape 64"/>
          <p:cNvCxnSpPr/>
          <p:nvPr/>
        </p:nvCxnSpPr>
        <p:spPr>
          <a:xfrm>
            <a:off x="727057" y="2042961"/>
            <a:ext cx="6032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0CDBA587-C331-4CF9-8A22-E8C50B9B97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7742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" type="titleOnly">
  <p:cSld name="Title only (white)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0"/>
            <a:ext cx="4058800" cy="6858000"/>
          </a:xfrm>
          <a:prstGeom prst="rect">
            <a:avLst/>
          </a:prstGeom>
          <a:solidFill>
            <a:srgbClr val="7FC242">
              <a:alpha val="85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67" name="Shape 67"/>
          <p:cNvSpPr/>
          <p:nvPr/>
        </p:nvSpPr>
        <p:spPr>
          <a:xfrm>
            <a:off x="4058633" y="0"/>
            <a:ext cx="813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589873" y="1393533"/>
            <a:ext cx="2863200" cy="89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A6DD150-5226-4CEA-90CA-240634F47B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7849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" type="titleOnly" preserve="1">
  <p:cSld name="1_Title only (white)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0"/>
            <a:ext cx="4058800" cy="6858000"/>
          </a:xfrm>
          <a:prstGeom prst="rect">
            <a:avLst/>
          </a:prstGeom>
          <a:solidFill>
            <a:srgbClr val="7FC242">
              <a:alpha val="85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67" name="Shape 67"/>
          <p:cNvSpPr/>
          <p:nvPr/>
        </p:nvSpPr>
        <p:spPr>
          <a:xfrm>
            <a:off x="4058633" y="0"/>
            <a:ext cx="813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589873" y="1393533"/>
            <a:ext cx="2863200" cy="89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DDBD162-2EAE-4A33-BBF5-96E1D4D9F2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2981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" type="titleOnly" preserve="1">
  <p:cSld name="1_Title only (white)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0"/>
            <a:ext cx="4058800" cy="6858000"/>
          </a:xfrm>
          <a:prstGeom prst="rect">
            <a:avLst/>
          </a:prstGeom>
          <a:solidFill>
            <a:srgbClr val="7FC242">
              <a:alpha val="85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67" name="Shape 67"/>
          <p:cNvSpPr/>
          <p:nvPr/>
        </p:nvSpPr>
        <p:spPr>
          <a:xfrm>
            <a:off x="4058633" y="0"/>
            <a:ext cx="813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589873" y="1393533"/>
            <a:ext cx="2863200" cy="89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7526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bright)" preserve="1">
  <p:cSld name="Blank (bright)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4"/>
          <p:cNvSpPr/>
          <p:nvPr/>
        </p:nvSpPr>
        <p:spPr>
          <a:xfrm>
            <a:off x="11988800" y="0"/>
            <a:ext cx="203033" cy="6858000"/>
          </a:xfrm>
          <a:prstGeom prst="rect">
            <a:avLst/>
          </a:prstGeom>
          <a:solidFill>
            <a:srgbClr val="00527B">
              <a:alpha val="86150"/>
            </a:srgbClr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F8C8543-C2D4-4EB1-AF42-F92F07005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591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885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" type="titleOnly" preserve="1">
  <p:cSld name="1_Title only (white)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-184826" y="0"/>
            <a:ext cx="6439712" cy="6858000"/>
          </a:xfrm>
          <a:prstGeom prst="rect">
            <a:avLst/>
          </a:prstGeom>
          <a:solidFill>
            <a:srgbClr val="E4E4E3">
              <a:alpha val="85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67" name="Shape 67"/>
          <p:cNvSpPr/>
          <p:nvPr/>
        </p:nvSpPr>
        <p:spPr>
          <a:xfrm>
            <a:off x="6381345" y="0"/>
            <a:ext cx="581048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716332" y="0"/>
            <a:ext cx="7756459" cy="8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518374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>
  <p:cSld name="Title only 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0" y="0"/>
            <a:ext cx="4058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74" name="Shape 74"/>
          <p:cNvSpPr/>
          <p:nvPr/>
        </p:nvSpPr>
        <p:spPr>
          <a:xfrm>
            <a:off x="4058633" y="0"/>
            <a:ext cx="8133200" cy="6858000"/>
          </a:xfrm>
          <a:prstGeom prst="rect">
            <a:avLst/>
          </a:prstGeom>
          <a:solidFill>
            <a:srgbClr val="00527B">
              <a:alpha val="86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589873" y="1393533"/>
            <a:ext cx="2863200" cy="89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44EB909-92CD-43D4-9F91-5C34464CFA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F8C8543-C2D4-4EB1-AF42-F92F070057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591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44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>
  <p:cSld name="1_Title only 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0" y="0"/>
            <a:ext cx="4058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74" name="Shape 74"/>
          <p:cNvSpPr/>
          <p:nvPr/>
        </p:nvSpPr>
        <p:spPr>
          <a:xfrm>
            <a:off x="7772400" y="0"/>
            <a:ext cx="4419433" cy="6858000"/>
          </a:xfrm>
          <a:prstGeom prst="rect">
            <a:avLst/>
          </a:prstGeom>
          <a:solidFill>
            <a:srgbClr val="00527B">
              <a:alpha val="86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762593" y="-20320"/>
            <a:ext cx="6837087" cy="89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E7D98F7-5665-4878-91E3-44C38C45B6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5491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>
  <p:cSld name="1_Title only 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11988800" y="0"/>
            <a:ext cx="203033" cy="6858000"/>
          </a:xfrm>
          <a:prstGeom prst="rect">
            <a:avLst/>
          </a:prstGeom>
          <a:solidFill>
            <a:srgbClr val="00527B">
              <a:alpha val="86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65027" y="0"/>
            <a:ext cx="10208543" cy="715601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F8C8543-C2D4-4EB1-AF42-F92F07005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591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7380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bright)" preserve="1">
  <p:cSld name="Blank (bright)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4"/>
          <p:cNvSpPr/>
          <p:nvPr/>
        </p:nvSpPr>
        <p:spPr>
          <a:xfrm>
            <a:off x="11988800" y="0"/>
            <a:ext cx="203033" cy="6858000"/>
          </a:xfrm>
          <a:prstGeom prst="rect">
            <a:avLst/>
          </a:prstGeom>
          <a:solidFill>
            <a:srgbClr val="00527B">
              <a:alpha val="86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F8C8543-C2D4-4EB1-AF42-F92F07005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5919" y="6205309"/>
            <a:ext cx="652692" cy="652692"/>
          </a:xfrm>
          <a:prstGeom prst="rect">
            <a:avLst/>
          </a:prstGeom>
        </p:spPr>
      </p:pic>
      <p:sp>
        <p:nvSpPr>
          <p:cNvPr id="4" name="Shape 74"/>
          <p:cNvSpPr/>
          <p:nvPr userDrawn="1"/>
        </p:nvSpPr>
        <p:spPr>
          <a:xfrm>
            <a:off x="11988800" y="0"/>
            <a:ext cx="203033" cy="6858000"/>
          </a:xfrm>
          <a:prstGeom prst="rect">
            <a:avLst/>
          </a:prstGeom>
          <a:solidFill>
            <a:srgbClr val="00527B">
              <a:alpha val="86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F8C8543-C2D4-4EB1-AF42-F92F070057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591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0795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dark)" type="blank">
  <p:cSld name="Blank (dark)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133" y="-7733"/>
            <a:ext cx="12192000" cy="6866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87" name="Shape 87"/>
          <p:cNvSpPr/>
          <p:nvPr/>
        </p:nvSpPr>
        <p:spPr>
          <a:xfrm>
            <a:off x="0" y="-7900"/>
            <a:ext cx="12192000" cy="6866000"/>
          </a:xfrm>
          <a:prstGeom prst="frame">
            <a:avLst>
              <a:gd name="adj1" fmla="val 5041"/>
            </a:avLst>
          </a:prstGeom>
          <a:solidFill>
            <a:srgbClr val="7FC2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06923438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F4B51A83-CC5C-2249-9501-5DF68DDD5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51850"/>
      </p:ext>
    </p:extLst>
  </p:cSld>
  <p:clrMapOvr>
    <a:masterClrMapping/>
  </p:clrMapOvr>
  <p:transition spd="med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ulo (men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2"/>
          <p:cNvSpPr>
            <a:spLocks noGrp="1"/>
          </p:cNvSpPr>
          <p:nvPr>
            <p:ph type="body" sz="quarter" idx="12"/>
          </p:nvPr>
        </p:nvSpPr>
        <p:spPr>
          <a:xfrm>
            <a:off x="782302" y="6551271"/>
            <a:ext cx="10625546" cy="22789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7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782303" y="1241480"/>
            <a:ext cx="9861673" cy="252000"/>
          </a:xfrm>
          <a:prstGeom prst="rect">
            <a:avLst/>
          </a:prstGeom>
        </p:spPr>
        <p:txBody>
          <a:bodyPr wrap="square" lIns="36000" tIns="0" rIns="36000" bIns="0"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782302" y="1516659"/>
            <a:ext cx="3733184" cy="21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831E611-01DF-4C44-BA99-6C43F0AE92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063" y="319163"/>
            <a:ext cx="10112756" cy="922317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8D94041-C41A-7745-AA9B-5005B5495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03" y="319162"/>
            <a:ext cx="9009546" cy="909492"/>
          </a:xfrm>
          <a:prstGeom prst="rect">
            <a:avLst/>
          </a:prstGeom>
        </p:spPr>
        <p:txBody>
          <a:bodyPr/>
          <a:lstStyle>
            <a:lvl1pPr>
              <a:defRPr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7680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90">
        <p:fade/>
      </p:transition>
    </mc:Choice>
    <mc:Fallback xmlns="">
      <p:transition spd="med" advTm="99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82">
          <p15:clr>
            <a:srgbClr val="FBAE40"/>
          </p15:clr>
        </p15:guide>
      </p15:sldGuideLst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g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BA2C7FF1-3C3A-294B-81C6-25ADFE22223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>
              <a:solidFill>
                <a:srgbClr val="FFFFFF"/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prstGeom prst="roundRect">
            <a:avLst>
              <a:gd name="adj" fmla="val 61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&amp; Drop Your Image Here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6C299B9-0BB3-F846-83E7-EC39866999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0766" y="199619"/>
            <a:ext cx="244566" cy="21195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9F0589D-E88E-E84F-99E6-A95BBAA09C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27664" y="6037942"/>
            <a:ext cx="426933" cy="67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6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90">
        <p:fade/>
      </p:transition>
    </mc:Choice>
    <mc:Fallback xmlns="">
      <p:transition spd="med" advTm="990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ulo (men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782302" y="1241872"/>
            <a:ext cx="4804165" cy="318924"/>
          </a:xfrm>
          <a:prstGeom prst="rect">
            <a:avLst/>
          </a:prstGeom>
        </p:spPr>
        <p:txBody>
          <a:bodyPr wrap="square" tIns="36000" rIns="36000" bIns="36000">
            <a:spAutoFit/>
          </a:bodyPr>
          <a:lstStyle>
            <a:lvl1pPr marL="269875" indent="-2698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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9947" indent="-342900">
              <a:buFont typeface="Wingdings" panose="05000000000000000000" pitchFamily="2" charset="2"/>
              <a:buChar char=""/>
              <a:defRPr/>
            </a:lvl2pPr>
            <a:lvl3pPr marL="1256994" indent="-342900">
              <a:buFont typeface="Wingdings" panose="05000000000000000000" pitchFamily="2" charset="2"/>
              <a:buChar char=""/>
              <a:defRPr/>
            </a:lvl3pPr>
            <a:lvl4pPr marL="1714041" indent="-342900">
              <a:buFont typeface="Wingdings" panose="05000000000000000000" pitchFamily="2" charset="2"/>
              <a:buChar char=""/>
              <a:defRPr/>
            </a:lvl4pPr>
            <a:lvl5pPr marL="2171088" indent="-342900">
              <a:buFont typeface="Wingdings" panose="05000000000000000000" pitchFamily="2" charset="2"/>
              <a:buChar char=""/>
              <a:defRPr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23" name="Espaço Reservado para Texto 2"/>
          <p:cNvSpPr>
            <a:spLocks noGrp="1"/>
          </p:cNvSpPr>
          <p:nvPr>
            <p:ph type="body" sz="quarter" idx="12"/>
          </p:nvPr>
        </p:nvSpPr>
        <p:spPr>
          <a:xfrm>
            <a:off x="782302" y="6551271"/>
            <a:ext cx="10625546" cy="22789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831E611-01DF-4C44-BA99-6C43F0AE92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063" y="319163"/>
            <a:ext cx="10112756" cy="922317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88D94041-C41A-7745-AA9B-5005B5495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03" y="319162"/>
            <a:ext cx="8899056" cy="909492"/>
          </a:xfrm>
          <a:prstGeom prst="rect">
            <a:avLst/>
          </a:prstGeom>
        </p:spPr>
        <p:txBody>
          <a:bodyPr/>
          <a:lstStyle>
            <a:lvl1pPr>
              <a:defRPr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0593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90">
        <p:fade/>
      </p:transition>
    </mc:Choice>
    <mc:Fallback xmlns="">
      <p:transition spd="med" advTm="99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4">
            <a:extLst>
              <a:ext uri="{FF2B5EF4-FFF2-40B4-BE49-F238E27FC236}">
                <a16:creationId xmlns:a16="http://schemas.microsoft.com/office/drawing/2014/main" id="{A564F7FE-55F4-4C16-96C3-F1714A69DAA1}"/>
              </a:ext>
            </a:extLst>
          </p:cNvPr>
          <p:cNvSpPr/>
          <p:nvPr/>
        </p:nvSpPr>
        <p:spPr>
          <a:xfrm>
            <a:off x="12117368" y="0"/>
            <a:ext cx="74465" cy="6858000"/>
          </a:xfrm>
          <a:prstGeom prst="rect">
            <a:avLst/>
          </a:prstGeom>
          <a:solidFill>
            <a:srgbClr val="84BD25">
              <a:alpha val="47000"/>
            </a:srgbClr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CE60E87-8B3A-4A3C-8757-0B18E5EBB3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384" y="6205309"/>
            <a:ext cx="652692" cy="652692"/>
          </a:xfrm>
          <a:prstGeom prst="rect">
            <a:avLst/>
          </a:prstGeom>
        </p:spPr>
      </p:pic>
      <p:sp>
        <p:nvSpPr>
          <p:cNvPr id="6" name="Shape 16">
            <a:extLst>
              <a:ext uri="{FF2B5EF4-FFF2-40B4-BE49-F238E27FC236}">
                <a16:creationId xmlns:a16="http://schemas.microsoft.com/office/drawing/2014/main" id="{3383D38B-BCD6-4C2C-90F9-30D482638DC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644493" y="6322425"/>
            <a:ext cx="731600" cy="5248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86CB4B4D-7CA3-9044-876B-883B54F8677D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5886715"/>
      </p:ext>
    </p:extLst>
  </p:cSld>
  <p:clrMapOvr>
    <a:masterClrMapping/>
  </p:clrMapOvr>
  <p:transition>
    <p:fade thruBlk="1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4">
            <a:extLst>
              <a:ext uri="{FF2B5EF4-FFF2-40B4-BE49-F238E27FC236}">
                <a16:creationId xmlns:a16="http://schemas.microsoft.com/office/drawing/2014/main" id="{A564F7FE-55F4-4C16-96C3-F1714A69DAA1}"/>
              </a:ext>
            </a:extLst>
          </p:cNvPr>
          <p:cNvSpPr/>
          <p:nvPr userDrawn="1"/>
        </p:nvSpPr>
        <p:spPr>
          <a:xfrm>
            <a:off x="12117368" y="0"/>
            <a:ext cx="74465" cy="6858000"/>
          </a:xfrm>
          <a:prstGeom prst="rect">
            <a:avLst/>
          </a:prstGeom>
          <a:solidFill>
            <a:srgbClr val="84BD25">
              <a:alpha val="47000"/>
            </a:srgbClr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CE60E87-8B3A-4A3C-8757-0B18E5EBB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384" y="6205309"/>
            <a:ext cx="652692" cy="652692"/>
          </a:xfrm>
          <a:prstGeom prst="rect">
            <a:avLst/>
          </a:prstGeom>
        </p:spPr>
      </p:pic>
      <p:sp>
        <p:nvSpPr>
          <p:cNvPr id="6" name="Shape 16">
            <a:extLst>
              <a:ext uri="{FF2B5EF4-FFF2-40B4-BE49-F238E27FC236}">
                <a16:creationId xmlns:a16="http://schemas.microsoft.com/office/drawing/2014/main" id="{3383D38B-BCD6-4C2C-90F9-30D482638DC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644493" y="6322425"/>
            <a:ext cx="731600" cy="5248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86CB4B4D-7CA3-9044-876B-883B54F8677D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1068753"/>
      </p:ext>
    </p:extLst>
  </p:cSld>
  <p:clrMapOvr>
    <a:masterClrMapping/>
  </p:clrMapOvr>
  <p:transition>
    <p:fade thruBlk="1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ulo (men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8418829" y="1587146"/>
            <a:ext cx="3222021" cy="642090"/>
          </a:xfrm>
        </p:spPr>
        <p:txBody>
          <a:bodyPr wrap="square" tIns="36000" rIns="36000" bIns="36000">
            <a:spAutoFit/>
          </a:bodyPr>
          <a:lstStyle>
            <a:lvl1pPr marL="269875" indent="-2698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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9947" indent="-342900">
              <a:buFont typeface="Wingdings" panose="05000000000000000000" pitchFamily="2" charset="2"/>
              <a:buChar char=""/>
              <a:defRPr/>
            </a:lvl2pPr>
            <a:lvl3pPr marL="1256994" indent="-342900">
              <a:buFont typeface="Wingdings" panose="05000000000000000000" pitchFamily="2" charset="2"/>
              <a:buChar char=""/>
              <a:defRPr/>
            </a:lvl3pPr>
            <a:lvl4pPr marL="1714041" indent="-342900">
              <a:buFont typeface="Wingdings" panose="05000000000000000000" pitchFamily="2" charset="2"/>
              <a:buChar char=""/>
              <a:defRPr/>
            </a:lvl4pPr>
            <a:lvl5pPr marL="2171088" indent="-342900">
              <a:buFont typeface="Wingdings" panose="05000000000000000000" pitchFamily="2" charset="2"/>
              <a:buChar char=""/>
              <a:defRPr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23" name="Espaço Reservado para Texto 2"/>
          <p:cNvSpPr>
            <a:spLocks noGrp="1"/>
          </p:cNvSpPr>
          <p:nvPr>
            <p:ph type="body" sz="quarter" idx="12"/>
          </p:nvPr>
        </p:nvSpPr>
        <p:spPr>
          <a:xfrm>
            <a:off x="782302" y="6551271"/>
            <a:ext cx="10625546" cy="227895"/>
          </a:xfrm>
        </p:spPr>
        <p:txBody>
          <a:bodyPr lIns="0" tIns="0" rIns="0" bIns="0"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782303" y="1241480"/>
            <a:ext cx="9861673" cy="252000"/>
          </a:xfrm>
        </p:spPr>
        <p:txBody>
          <a:bodyPr wrap="square" lIns="36000" tIns="0" rIns="36000" bIns="0"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782302" y="1516659"/>
            <a:ext cx="3733184" cy="216000"/>
          </a:xfrm>
        </p:spPr>
        <p:txBody>
          <a:bodyPr>
            <a:noAutofit/>
          </a:bodyPr>
          <a:lstStyle>
            <a:lvl1pPr marL="0" indent="0"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831E611-01DF-4C44-BA99-6C43F0AE92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063" y="319163"/>
            <a:ext cx="10112756" cy="922317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88D94041-C41A-7745-AA9B-5005B5495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03" y="319162"/>
            <a:ext cx="9009546" cy="909492"/>
          </a:xfrm>
        </p:spPr>
        <p:txBody>
          <a:bodyPr/>
          <a:lstStyle>
            <a:lvl1pPr>
              <a:defRPr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1836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90">
        <p:fade/>
      </p:transition>
    </mc:Choice>
    <mc:Fallback xmlns="">
      <p:transition spd="med" advTm="990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4058800" cy="68580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" name="Shape 11"/>
          <p:cNvSpPr/>
          <p:nvPr/>
        </p:nvSpPr>
        <p:spPr>
          <a:xfrm>
            <a:off x="4058800" y="0"/>
            <a:ext cx="8133200" cy="6858000"/>
          </a:xfrm>
          <a:prstGeom prst="rect">
            <a:avLst/>
          </a:prstGeom>
          <a:solidFill>
            <a:srgbClr val="7FC242">
              <a:alpha val="854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4905767" y="3671800"/>
            <a:ext cx="65384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329600" y="3716000"/>
            <a:ext cx="1729200" cy="172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239395190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1_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3591098" cy="68580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4905767" y="3671800"/>
            <a:ext cx="65384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00416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  <p:sp>
        <p:nvSpPr>
          <p:cNvPr id="14" name="Shape 14"/>
          <p:cNvSpPr/>
          <p:nvPr/>
        </p:nvSpPr>
        <p:spPr>
          <a:xfrm>
            <a:off x="1872400" y="3682749"/>
            <a:ext cx="1729200" cy="172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248368652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7FC242">
              <a:alpha val="85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7" name="Shape 17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 dirty="0"/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694000" y="3001433"/>
            <a:ext cx="4900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694000" y="4802733"/>
            <a:ext cx="4900000" cy="76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867">
                <a:solidFill>
                  <a:srgbClr val="7FC24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867">
                <a:solidFill>
                  <a:srgbClr val="FFA8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867">
                <a:solidFill>
                  <a:srgbClr val="FFA8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867">
                <a:solidFill>
                  <a:srgbClr val="FFA8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867">
                <a:solidFill>
                  <a:srgbClr val="FFA8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867">
                <a:solidFill>
                  <a:srgbClr val="FFA8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867">
                <a:solidFill>
                  <a:srgbClr val="FFA8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867">
                <a:solidFill>
                  <a:srgbClr val="FFA8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867">
                <a:solidFill>
                  <a:srgbClr val="FFA800"/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dirty="0"/>
          </a:p>
        </p:txBody>
      </p:sp>
      <p:cxnSp>
        <p:nvCxnSpPr>
          <p:cNvPr id="22" name="Shape 22"/>
          <p:cNvCxnSpPr/>
          <p:nvPr/>
        </p:nvCxnSpPr>
        <p:spPr>
          <a:xfrm>
            <a:off x="6849020" y="4648200"/>
            <a:ext cx="603200" cy="0"/>
          </a:xfrm>
          <a:prstGeom prst="straightConnector1">
            <a:avLst/>
          </a:prstGeom>
          <a:noFill/>
          <a:ln w="28575" cap="flat" cmpd="sng">
            <a:solidFill>
              <a:srgbClr val="7FC24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B093CEF0-EAC9-4F5A-90A9-0D72F57568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9532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right" type="tx" preserve="1">
  <p:cSld name="Half - Text righ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7FC242">
              <a:alpha val="85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3" name="Shape 33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658967" y="924867"/>
            <a:ext cx="4923200" cy="102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658967" y="2113468"/>
            <a:ext cx="4923200" cy="4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Clr>
                <a:srgbClr val="7FC242"/>
              </a:buClr>
              <a:buSzPts val="1800"/>
              <a:buChar char="▫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Clr>
                <a:srgbClr val="FFC200"/>
              </a:buClr>
              <a:buSzPts val="1800"/>
              <a:buChar char="▪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4147906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left" preserve="1">
  <p:cSld name="Half - Text lef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7FC2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1" name="Shape 4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578357" y="924867"/>
            <a:ext cx="4923200" cy="102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578357" y="2113468"/>
            <a:ext cx="4923200" cy="4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605F5E0-FA59-4FC7-9152-B0FD6D346B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1567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left" preserve="1">
  <p:cSld name="1_Half - Text lef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0" y="0"/>
            <a:ext cx="5252720" cy="6858000"/>
          </a:xfrm>
          <a:prstGeom prst="rect">
            <a:avLst/>
          </a:prstGeom>
          <a:solidFill>
            <a:srgbClr val="7FC2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1" name="Shape 41"/>
          <p:cNvSpPr/>
          <p:nvPr/>
        </p:nvSpPr>
        <p:spPr>
          <a:xfrm>
            <a:off x="5232400" y="0"/>
            <a:ext cx="6959600" cy="6858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578357" y="924867"/>
            <a:ext cx="4923200" cy="102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578357" y="2113468"/>
            <a:ext cx="4923200" cy="4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4EADFD0-47E6-463C-AA02-7D20CBE957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8365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left" preserve="1">
  <p:cSld name="Third - 2 columns lef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8133033" y="0"/>
            <a:ext cx="4058800" cy="6858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8" name="Shape 58"/>
          <p:cNvSpPr/>
          <p:nvPr/>
        </p:nvSpPr>
        <p:spPr>
          <a:xfrm flipH="1">
            <a:off x="0" y="0"/>
            <a:ext cx="8133200" cy="6858000"/>
          </a:xfrm>
          <a:prstGeom prst="rect">
            <a:avLst/>
          </a:prstGeom>
          <a:solidFill>
            <a:srgbClr val="7FC2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579608" y="1061833"/>
            <a:ext cx="6958400" cy="892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579108" y="2153167"/>
            <a:ext cx="3377200" cy="4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7">
                <a:solidFill>
                  <a:srgbClr val="FFFFFF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7">
                <a:solidFill>
                  <a:srgbClr val="FFFFFF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7">
                <a:solidFill>
                  <a:srgbClr val="FFFFFF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7">
                <a:solidFill>
                  <a:srgbClr val="FFFFFF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160112" y="2153167"/>
            <a:ext cx="3377200" cy="4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7">
                <a:solidFill>
                  <a:srgbClr val="FFFFFF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7">
                <a:solidFill>
                  <a:srgbClr val="FFFFFF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7">
                <a:solidFill>
                  <a:srgbClr val="FFFFFF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7">
                <a:solidFill>
                  <a:srgbClr val="FFFFFF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64" name="Shape 64"/>
          <p:cNvCxnSpPr/>
          <p:nvPr/>
        </p:nvCxnSpPr>
        <p:spPr>
          <a:xfrm>
            <a:off x="727057" y="2042961"/>
            <a:ext cx="6032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0CDBA587-C331-4CF9-8A22-E8C50B9B97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8767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" type="titleOnly" preserve="1">
  <p:cSld name="Title only (white)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0"/>
            <a:ext cx="4058800" cy="6858000"/>
          </a:xfrm>
          <a:prstGeom prst="rect">
            <a:avLst/>
          </a:prstGeom>
          <a:solidFill>
            <a:srgbClr val="7FC242">
              <a:alpha val="85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67" name="Shape 67"/>
          <p:cNvSpPr/>
          <p:nvPr/>
        </p:nvSpPr>
        <p:spPr>
          <a:xfrm>
            <a:off x="4058633" y="0"/>
            <a:ext cx="813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589873" y="1393533"/>
            <a:ext cx="2863200" cy="89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A6DD150-5226-4CEA-90CA-240634F47B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6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1_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" y="0"/>
            <a:ext cx="3591098" cy="6858000"/>
          </a:xfrm>
          <a:prstGeom prst="rect">
            <a:avLst/>
          </a:prstGeom>
          <a:solidFill>
            <a:srgbClr val="00527B">
              <a:alpha val="86150"/>
            </a:srgbClr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4905768" y="3671800"/>
            <a:ext cx="65384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00416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  <p:sp>
        <p:nvSpPr>
          <p:cNvPr id="14" name="Shape 14"/>
          <p:cNvSpPr/>
          <p:nvPr/>
        </p:nvSpPr>
        <p:spPr>
          <a:xfrm>
            <a:off x="1872400" y="3682749"/>
            <a:ext cx="1729200" cy="172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1820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dark)" type="blank" preserve="1">
  <p:cSld name="Blank (dark)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134" y="-7733"/>
            <a:ext cx="12192000" cy="6866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1" y="-7900"/>
            <a:ext cx="12192000" cy="6866000"/>
          </a:xfrm>
          <a:prstGeom prst="frame">
            <a:avLst>
              <a:gd name="adj1" fmla="val 5041"/>
            </a:avLst>
          </a:prstGeom>
          <a:solidFill>
            <a:srgbClr val="7FC242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170638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" type="titleOnly" preserve="1">
  <p:cSld name="1_Title only (white)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0"/>
            <a:ext cx="4058800" cy="6858000"/>
          </a:xfrm>
          <a:prstGeom prst="rect">
            <a:avLst/>
          </a:prstGeom>
          <a:solidFill>
            <a:srgbClr val="7FC242">
              <a:alpha val="85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67" name="Shape 67"/>
          <p:cNvSpPr/>
          <p:nvPr/>
        </p:nvSpPr>
        <p:spPr>
          <a:xfrm>
            <a:off x="4058633" y="0"/>
            <a:ext cx="813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589873" y="1393533"/>
            <a:ext cx="2863200" cy="89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DDBD162-2EAE-4A33-BBF5-96E1D4D9F2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1266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" type="titleOnly" preserve="1">
  <p:cSld name="1_Title only (white)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0"/>
            <a:ext cx="4058800" cy="6858000"/>
          </a:xfrm>
          <a:prstGeom prst="rect">
            <a:avLst/>
          </a:prstGeom>
          <a:solidFill>
            <a:srgbClr val="7FC242">
              <a:alpha val="85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67" name="Shape 67"/>
          <p:cNvSpPr/>
          <p:nvPr/>
        </p:nvSpPr>
        <p:spPr>
          <a:xfrm>
            <a:off x="4058633" y="0"/>
            <a:ext cx="813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589873" y="1393533"/>
            <a:ext cx="2863200" cy="89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998003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" type="titleOnly" preserve="1">
  <p:cSld name="1_Title only (white)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-184826" y="0"/>
            <a:ext cx="6439712" cy="6858000"/>
          </a:xfrm>
          <a:prstGeom prst="rect">
            <a:avLst/>
          </a:prstGeom>
          <a:solidFill>
            <a:srgbClr val="E4E4E3">
              <a:alpha val="85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 dirty="0"/>
          </a:p>
        </p:txBody>
      </p:sp>
      <p:sp>
        <p:nvSpPr>
          <p:cNvPr id="67" name="Shape 67"/>
          <p:cNvSpPr/>
          <p:nvPr/>
        </p:nvSpPr>
        <p:spPr>
          <a:xfrm>
            <a:off x="6381345" y="0"/>
            <a:ext cx="581048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716332" y="0"/>
            <a:ext cx="7756459" cy="8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153292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>
  <p:cSld name="Title only 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4058633" y="0"/>
            <a:ext cx="8133200" cy="6858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589873" y="1393533"/>
            <a:ext cx="2863200" cy="89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44EB909-92CD-43D4-9F91-5C34464CFA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9272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>
  <p:cSld name="1_Title only 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0" y="0"/>
            <a:ext cx="4058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74" name="Shape 74"/>
          <p:cNvSpPr/>
          <p:nvPr/>
        </p:nvSpPr>
        <p:spPr>
          <a:xfrm>
            <a:off x="7772400" y="0"/>
            <a:ext cx="4419433" cy="6858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762593" y="-20320"/>
            <a:ext cx="6837087" cy="89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E7D98F7-5665-4878-91E3-44C38C45B6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2552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>
  <p:cSld name="1_Title only 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0" y="0"/>
            <a:ext cx="4058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74" name="Shape 74"/>
          <p:cNvSpPr/>
          <p:nvPr/>
        </p:nvSpPr>
        <p:spPr>
          <a:xfrm>
            <a:off x="11988800" y="0"/>
            <a:ext cx="203033" cy="6858000"/>
          </a:xfrm>
          <a:prstGeom prst="rect">
            <a:avLst/>
          </a:prstGeom>
          <a:solidFill>
            <a:srgbClr val="00527B">
              <a:alpha val="86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76" name="Shape 76"/>
          <p:cNvSpPr/>
          <p:nvPr/>
        </p:nvSpPr>
        <p:spPr>
          <a:xfrm>
            <a:off x="0" y="0"/>
            <a:ext cx="715600" cy="715600"/>
          </a:xfrm>
          <a:prstGeom prst="rect">
            <a:avLst/>
          </a:prstGeom>
          <a:solidFill>
            <a:srgbClr val="7FC2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731599" y="-1"/>
            <a:ext cx="10208543" cy="715601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-8000" y="0"/>
            <a:ext cx="7316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F8C8543-C2D4-4EB1-AF42-F92F07005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591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9617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bright)" preserve="1">
  <p:cSld name="Blank (bright)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91"/>
          <p:cNvSpPr/>
          <p:nvPr/>
        </p:nvSpPr>
        <p:spPr>
          <a:xfrm>
            <a:off x="133" y="-7733"/>
            <a:ext cx="12192000" cy="6866000"/>
          </a:xfrm>
          <a:prstGeom prst="rect">
            <a:avLst/>
          </a:prstGeom>
          <a:solidFill>
            <a:schemeClr val="bg1">
              <a:alpha val="858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93" name="Shape 93"/>
          <p:cNvSpPr/>
          <p:nvPr/>
        </p:nvSpPr>
        <p:spPr>
          <a:xfrm>
            <a:off x="5738200" y="6142667"/>
            <a:ext cx="715600" cy="71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5738100" y="6142333"/>
            <a:ext cx="7156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2000">
                <a:solidFill>
                  <a:srgbClr val="0052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ctr" rtl="0">
              <a:buNone/>
              <a:defRPr>
                <a:solidFill>
                  <a:srgbClr val="294667"/>
                </a:solidFill>
              </a:defRPr>
            </a:lvl2pPr>
            <a:lvl3pPr lvl="2" algn="ctr" rtl="0">
              <a:buNone/>
              <a:defRPr>
                <a:solidFill>
                  <a:srgbClr val="294667"/>
                </a:solidFill>
              </a:defRPr>
            </a:lvl3pPr>
            <a:lvl4pPr lvl="3" algn="ctr" rtl="0">
              <a:buNone/>
              <a:defRPr>
                <a:solidFill>
                  <a:srgbClr val="294667"/>
                </a:solidFill>
              </a:defRPr>
            </a:lvl4pPr>
            <a:lvl5pPr lvl="4" algn="ctr" rtl="0">
              <a:buNone/>
              <a:defRPr>
                <a:solidFill>
                  <a:srgbClr val="294667"/>
                </a:solidFill>
              </a:defRPr>
            </a:lvl5pPr>
            <a:lvl6pPr lvl="5" algn="ctr" rtl="0">
              <a:buNone/>
              <a:defRPr>
                <a:solidFill>
                  <a:srgbClr val="294667"/>
                </a:solidFill>
              </a:defRPr>
            </a:lvl6pPr>
            <a:lvl7pPr lvl="6" algn="ctr" rtl="0">
              <a:buNone/>
              <a:defRPr>
                <a:solidFill>
                  <a:srgbClr val="294667"/>
                </a:solidFill>
              </a:defRPr>
            </a:lvl7pPr>
            <a:lvl8pPr lvl="7" algn="ctr" rtl="0">
              <a:buNone/>
              <a:defRPr>
                <a:solidFill>
                  <a:srgbClr val="294667"/>
                </a:solidFill>
              </a:defRPr>
            </a:lvl8pPr>
            <a:lvl9pPr lvl="8" algn="ctr" rtl="0">
              <a:buNone/>
              <a:defRPr>
                <a:solidFill>
                  <a:srgbClr val="294667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 dirty="0"/>
          </a:p>
        </p:txBody>
      </p:sp>
      <p:sp>
        <p:nvSpPr>
          <p:cNvPr id="6" name="Shape 74"/>
          <p:cNvSpPr/>
          <p:nvPr/>
        </p:nvSpPr>
        <p:spPr>
          <a:xfrm>
            <a:off x="11988800" y="0"/>
            <a:ext cx="203033" cy="6858000"/>
          </a:xfrm>
          <a:prstGeom prst="rect">
            <a:avLst/>
          </a:prstGeom>
          <a:solidFill>
            <a:srgbClr val="00527B">
              <a:alpha val="86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F8C8543-C2D4-4EB1-AF42-F92F07005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591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3099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dark)" type="blank" preserve="1">
  <p:cSld name="Blank (dark)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133" y="-7733"/>
            <a:ext cx="12192000" cy="6866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87" name="Shape 87"/>
          <p:cNvSpPr/>
          <p:nvPr/>
        </p:nvSpPr>
        <p:spPr>
          <a:xfrm>
            <a:off x="0" y="-7900"/>
            <a:ext cx="12192000" cy="6866000"/>
          </a:xfrm>
          <a:prstGeom prst="frame">
            <a:avLst>
              <a:gd name="adj1" fmla="val 5041"/>
            </a:avLst>
          </a:prstGeom>
          <a:solidFill>
            <a:srgbClr val="7FC2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38109490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324184"/>
      </p:ext>
    </p:extLst>
  </p:cSld>
  <p:clrMapOvr>
    <a:masterClrMapping/>
  </p:clrMapOvr>
  <p:transition spd="med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71BA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0" tIns="60945" rIns="121890" bIns="60945"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ea typeface="ＭＳ Ｐゴシック" pitchFamily="29" charset="-128"/>
            </a:endParaRPr>
          </a:p>
        </p:txBody>
      </p:sp>
      <p:cxnSp>
        <p:nvCxnSpPr>
          <p:cNvPr id="9" name="Straight Connector 7"/>
          <p:cNvCxnSpPr/>
          <p:nvPr/>
        </p:nvCxnSpPr>
        <p:spPr>
          <a:xfrm>
            <a:off x="0" y="952500"/>
            <a:ext cx="312342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5"/>
          <p:cNvCxnSpPr/>
          <p:nvPr/>
        </p:nvCxnSpPr>
        <p:spPr>
          <a:xfrm>
            <a:off x="0" y="1219200"/>
            <a:ext cx="12361907" cy="0"/>
          </a:xfrm>
          <a:prstGeom prst="line">
            <a:avLst/>
          </a:prstGeom>
          <a:ln w="25400">
            <a:solidFill>
              <a:srgbClr val="004D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476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2499246"/>
      </p:ext>
    </p:extLst>
  </p:cSld>
  <p:clrMapOvr>
    <a:masterClrMapping/>
  </p:clrMapOvr>
  <p:transition spd="med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DC69-F10C-4375-8306-E4673017673A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E66E-7FB2-4333-8E61-D03F9F4A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5254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1A75-A5F0-42B3-A8ED-E6A06F2E88C6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E0E7-7AEE-4483-B690-C3224A966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9735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4058800" cy="68580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" name="Shape 11"/>
          <p:cNvSpPr/>
          <p:nvPr/>
        </p:nvSpPr>
        <p:spPr>
          <a:xfrm>
            <a:off x="4058800" y="0"/>
            <a:ext cx="8133200" cy="6858000"/>
          </a:xfrm>
          <a:prstGeom prst="rect">
            <a:avLst/>
          </a:prstGeom>
          <a:solidFill>
            <a:srgbClr val="7FC242">
              <a:alpha val="854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4905767" y="3671800"/>
            <a:ext cx="65384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329600" y="3716000"/>
            <a:ext cx="1729200" cy="172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401740217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1_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3591098" cy="68580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4905767" y="3671800"/>
            <a:ext cx="65384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00416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4" name="Shape 14"/>
          <p:cNvSpPr/>
          <p:nvPr/>
        </p:nvSpPr>
        <p:spPr>
          <a:xfrm>
            <a:off x="1872400" y="3682749"/>
            <a:ext cx="1729200" cy="172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71933563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right" type="tx" preserve="1">
  <p:cSld name="Half - Text righ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7FC242">
              <a:alpha val="85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3" name="Shape 33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658967" y="924867"/>
            <a:ext cx="4923200" cy="102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658967" y="2113468"/>
            <a:ext cx="4923200" cy="4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Clr>
                <a:srgbClr val="7FC242"/>
              </a:buClr>
              <a:buSzPts val="1800"/>
              <a:buChar char="▫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Clr>
                <a:srgbClr val="FFC200"/>
              </a:buClr>
              <a:buSzPts val="1800"/>
              <a:buChar char="▪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876793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left" preserve="1">
  <p:cSld name="Half - Text lef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7FC2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1" name="Shape 4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578357" y="924867"/>
            <a:ext cx="4923200" cy="102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578357" y="2113468"/>
            <a:ext cx="4923200" cy="4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605F5E0-FA59-4FC7-9152-B0FD6D346B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8608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left" preserve="1">
  <p:cSld name="1_Half - Text lef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0" y="0"/>
            <a:ext cx="5252720" cy="6858000"/>
          </a:xfrm>
          <a:prstGeom prst="rect">
            <a:avLst/>
          </a:prstGeom>
          <a:solidFill>
            <a:srgbClr val="7FC2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1" name="Shape 41"/>
          <p:cNvSpPr/>
          <p:nvPr/>
        </p:nvSpPr>
        <p:spPr>
          <a:xfrm>
            <a:off x="5232400" y="0"/>
            <a:ext cx="6959600" cy="6858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578357" y="924867"/>
            <a:ext cx="4923200" cy="102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578357" y="2113468"/>
            <a:ext cx="4923200" cy="4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4EADFD0-47E6-463C-AA02-7D20CBE957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8335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left">
  <p:cSld name="Third - 2 columns lef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8133033" y="0"/>
            <a:ext cx="4058800" cy="6858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8" name="Shape 58"/>
          <p:cNvSpPr/>
          <p:nvPr/>
        </p:nvSpPr>
        <p:spPr>
          <a:xfrm flipH="1">
            <a:off x="0" y="0"/>
            <a:ext cx="8133200" cy="6858000"/>
          </a:xfrm>
          <a:prstGeom prst="rect">
            <a:avLst/>
          </a:prstGeom>
          <a:solidFill>
            <a:srgbClr val="7FC2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579608" y="1061833"/>
            <a:ext cx="6958400" cy="892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579108" y="2153167"/>
            <a:ext cx="3377200" cy="4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7">
                <a:solidFill>
                  <a:srgbClr val="FFFFFF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7">
                <a:solidFill>
                  <a:srgbClr val="FFFFFF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7">
                <a:solidFill>
                  <a:srgbClr val="FFFFFF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7">
                <a:solidFill>
                  <a:srgbClr val="FFFFFF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160112" y="2153167"/>
            <a:ext cx="3377200" cy="4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7">
                <a:solidFill>
                  <a:srgbClr val="FFFFFF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7">
                <a:solidFill>
                  <a:srgbClr val="FFFFFF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7">
                <a:solidFill>
                  <a:srgbClr val="FFFFFF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7">
                <a:solidFill>
                  <a:srgbClr val="FFFFFF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64" name="Shape 64"/>
          <p:cNvCxnSpPr/>
          <p:nvPr/>
        </p:nvCxnSpPr>
        <p:spPr>
          <a:xfrm>
            <a:off x="727057" y="2042961"/>
            <a:ext cx="6032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0CDBA587-C331-4CF9-8A22-E8C50B9B97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9838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" type="titleOnly">
  <p:cSld name="Title only (white)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0"/>
            <a:ext cx="4058800" cy="6858000"/>
          </a:xfrm>
          <a:prstGeom prst="rect">
            <a:avLst/>
          </a:prstGeom>
          <a:solidFill>
            <a:srgbClr val="7FC242">
              <a:alpha val="85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67" name="Shape 67"/>
          <p:cNvSpPr/>
          <p:nvPr/>
        </p:nvSpPr>
        <p:spPr>
          <a:xfrm>
            <a:off x="4058633" y="0"/>
            <a:ext cx="813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589873" y="1393533"/>
            <a:ext cx="2863200" cy="89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A6DD150-5226-4CEA-90CA-240634F47B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3476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" type="titleOnly" preserve="1">
  <p:cSld name="1_Title only (white)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0"/>
            <a:ext cx="4058800" cy="6858000"/>
          </a:xfrm>
          <a:prstGeom prst="rect">
            <a:avLst/>
          </a:prstGeom>
          <a:solidFill>
            <a:srgbClr val="7FC242">
              <a:alpha val="85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67" name="Shape 67"/>
          <p:cNvSpPr/>
          <p:nvPr/>
        </p:nvSpPr>
        <p:spPr>
          <a:xfrm>
            <a:off x="4058633" y="0"/>
            <a:ext cx="813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589873" y="1393533"/>
            <a:ext cx="2863200" cy="89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DDBD162-2EAE-4A33-BBF5-96E1D4D9F2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58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/>
        </p:nvSpPr>
        <p:spPr>
          <a:xfrm>
            <a:off x="1" y="0"/>
            <a:ext cx="12192000" cy="1219200"/>
          </a:xfrm>
          <a:prstGeom prst="rect">
            <a:avLst/>
          </a:prstGeom>
          <a:solidFill>
            <a:srgbClr val="71BA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58" tIns="60929" rIns="121858" bIns="60929" anchor="ctr"/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t-BR" sz="1866" kern="0" dirty="0">
              <a:solidFill>
                <a:srgbClr val="FFFFFF"/>
              </a:solidFill>
              <a:ea typeface="ＭＳ Ｐゴシック" pitchFamily="29" charset="-128"/>
              <a:sym typeface="Arial"/>
            </a:endParaRPr>
          </a:p>
        </p:txBody>
      </p:sp>
      <p:cxnSp>
        <p:nvCxnSpPr>
          <p:cNvPr id="9" name="Straight Connector 7"/>
          <p:cNvCxnSpPr/>
          <p:nvPr/>
        </p:nvCxnSpPr>
        <p:spPr>
          <a:xfrm>
            <a:off x="0" y="952500"/>
            <a:ext cx="312342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5"/>
          <p:cNvCxnSpPr/>
          <p:nvPr/>
        </p:nvCxnSpPr>
        <p:spPr>
          <a:xfrm>
            <a:off x="0" y="1219200"/>
            <a:ext cx="12361907" cy="0"/>
          </a:xfrm>
          <a:prstGeom prst="line">
            <a:avLst/>
          </a:prstGeom>
          <a:ln w="25400">
            <a:solidFill>
              <a:srgbClr val="004D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93317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" type="titleOnly" preserve="1">
  <p:cSld name="1_Title only (white)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0"/>
            <a:ext cx="4058800" cy="6858000"/>
          </a:xfrm>
          <a:prstGeom prst="rect">
            <a:avLst/>
          </a:prstGeom>
          <a:solidFill>
            <a:srgbClr val="7FC242">
              <a:alpha val="85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67" name="Shape 67"/>
          <p:cNvSpPr/>
          <p:nvPr/>
        </p:nvSpPr>
        <p:spPr>
          <a:xfrm>
            <a:off x="4058633" y="0"/>
            <a:ext cx="813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589873" y="1393533"/>
            <a:ext cx="2863200" cy="89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450803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" type="titleOnly" preserve="1">
  <p:cSld name="1_Title only (white)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 userDrawn="1"/>
        </p:nvSpPr>
        <p:spPr>
          <a:xfrm>
            <a:off x="-184826" y="0"/>
            <a:ext cx="6439712" cy="6858000"/>
          </a:xfrm>
          <a:prstGeom prst="rect">
            <a:avLst/>
          </a:prstGeom>
          <a:solidFill>
            <a:srgbClr val="E4E4E3">
              <a:alpha val="85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 dirty="0"/>
          </a:p>
        </p:txBody>
      </p:sp>
      <p:sp>
        <p:nvSpPr>
          <p:cNvPr id="67" name="Shape 67"/>
          <p:cNvSpPr/>
          <p:nvPr/>
        </p:nvSpPr>
        <p:spPr>
          <a:xfrm>
            <a:off x="6381345" y="0"/>
            <a:ext cx="581048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716332" y="0"/>
            <a:ext cx="7756459" cy="8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668208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>
  <p:cSld name="Title only 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4058633" y="0"/>
            <a:ext cx="8133200" cy="6858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589873" y="1393533"/>
            <a:ext cx="2863200" cy="89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44EB909-92CD-43D4-9F91-5C34464CF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3538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>
  <p:cSld name="1_Title only 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0" y="0"/>
            <a:ext cx="4058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74" name="Shape 74"/>
          <p:cNvSpPr/>
          <p:nvPr/>
        </p:nvSpPr>
        <p:spPr>
          <a:xfrm>
            <a:off x="7772400" y="0"/>
            <a:ext cx="4419433" cy="6858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762593" y="-20320"/>
            <a:ext cx="6837087" cy="89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E7D98F7-5665-4878-91E3-44C38C45B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9324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>
  <p:cSld name="1_Title only 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0" y="0"/>
            <a:ext cx="4058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74" name="Shape 74"/>
          <p:cNvSpPr/>
          <p:nvPr/>
        </p:nvSpPr>
        <p:spPr>
          <a:xfrm>
            <a:off x="11988800" y="0"/>
            <a:ext cx="203033" cy="6858000"/>
          </a:xfrm>
          <a:prstGeom prst="rect">
            <a:avLst/>
          </a:prstGeom>
          <a:solidFill>
            <a:srgbClr val="00527B">
              <a:alpha val="86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76" name="Shape 76"/>
          <p:cNvSpPr/>
          <p:nvPr/>
        </p:nvSpPr>
        <p:spPr>
          <a:xfrm>
            <a:off x="0" y="0"/>
            <a:ext cx="715600" cy="715600"/>
          </a:xfrm>
          <a:prstGeom prst="rect">
            <a:avLst/>
          </a:prstGeom>
          <a:solidFill>
            <a:srgbClr val="7FC2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731599" y="-1"/>
            <a:ext cx="10208543" cy="715601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-8000" y="0"/>
            <a:ext cx="7316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F8C8543-C2D4-4EB1-AF42-F92F070057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591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7951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bright)" preserve="1">
  <p:cSld name="Blank (bright)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91"/>
          <p:cNvSpPr/>
          <p:nvPr userDrawn="1"/>
        </p:nvSpPr>
        <p:spPr>
          <a:xfrm>
            <a:off x="133" y="-7733"/>
            <a:ext cx="12192000" cy="6866000"/>
          </a:xfrm>
          <a:prstGeom prst="rect">
            <a:avLst/>
          </a:prstGeom>
          <a:solidFill>
            <a:schemeClr val="bg1">
              <a:alpha val="858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93" name="Shape 93"/>
          <p:cNvSpPr/>
          <p:nvPr/>
        </p:nvSpPr>
        <p:spPr>
          <a:xfrm>
            <a:off x="5738200" y="6142667"/>
            <a:ext cx="715600" cy="71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5738100" y="6142333"/>
            <a:ext cx="7156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2000">
                <a:solidFill>
                  <a:srgbClr val="0052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ctr" rtl="0">
              <a:buNone/>
              <a:defRPr>
                <a:solidFill>
                  <a:srgbClr val="294667"/>
                </a:solidFill>
              </a:defRPr>
            </a:lvl2pPr>
            <a:lvl3pPr lvl="2" algn="ctr" rtl="0">
              <a:buNone/>
              <a:defRPr>
                <a:solidFill>
                  <a:srgbClr val="294667"/>
                </a:solidFill>
              </a:defRPr>
            </a:lvl3pPr>
            <a:lvl4pPr lvl="3" algn="ctr" rtl="0">
              <a:buNone/>
              <a:defRPr>
                <a:solidFill>
                  <a:srgbClr val="294667"/>
                </a:solidFill>
              </a:defRPr>
            </a:lvl4pPr>
            <a:lvl5pPr lvl="4" algn="ctr" rtl="0">
              <a:buNone/>
              <a:defRPr>
                <a:solidFill>
                  <a:srgbClr val="294667"/>
                </a:solidFill>
              </a:defRPr>
            </a:lvl5pPr>
            <a:lvl6pPr lvl="5" algn="ctr" rtl="0">
              <a:buNone/>
              <a:defRPr>
                <a:solidFill>
                  <a:srgbClr val="294667"/>
                </a:solidFill>
              </a:defRPr>
            </a:lvl6pPr>
            <a:lvl7pPr lvl="6" algn="ctr" rtl="0">
              <a:buNone/>
              <a:defRPr>
                <a:solidFill>
                  <a:srgbClr val="294667"/>
                </a:solidFill>
              </a:defRPr>
            </a:lvl7pPr>
            <a:lvl8pPr lvl="7" algn="ctr" rtl="0">
              <a:buNone/>
              <a:defRPr>
                <a:solidFill>
                  <a:srgbClr val="294667"/>
                </a:solidFill>
              </a:defRPr>
            </a:lvl8pPr>
            <a:lvl9pPr lvl="8" algn="ctr" rtl="0">
              <a:buNone/>
              <a:defRPr>
                <a:solidFill>
                  <a:srgbClr val="294667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 dirty="0"/>
          </a:p>
        </p:txBody>
      </p:sp>
      <p:sp>
        <p:nvSpPr>
          <p:cNvPr id="6" name="Shape 74"/>
          <p:cNvSpPr/>
          <p:nvPr userDrawn="1"/>
        </p:nvSpPr>
        <p:spPr>
          <a:xfrm>
            <a:off x="11988800" y="0"/>
            <a:ext cx="203033" cy="6858000"/>
          </a:xfrm>
          <a:prstGeom prst="rect">
            <a:avLst/>
          </a:prstGeom>
          <a:solidFill>
            <a:srgbClr val="00527B">
              <a:alpha val="86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F8C8543-C2D4-4EB1-AF42-F92F070057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591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732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dark)" type="blank">
  <p:cSld name="Blank (dark)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133" y="-7733"/>
            <a:ext cx="12192000" cy="6866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87" name="Shape 87"/>
          <p:cNvSpPr/>
          <p:nvPr/>
        </p:nvSpPr>
        <p:spPr>
          <a:xfrm>
            <a:off x="0" y="-7900"/>
            <a:ext cx="12192000" cy="6866000"/>
          </a:xfrm>
          <a:prstGeom prst="frame">
            <a:avLst>
              <a:gd name="adj1" fmla="val 5041"/>
            </a:avLst>
          </a:prstGeom>
          <a:solidFill>
            <a:srgbClr val="7FC2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212802707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2786718"/>
      </p:ext>
    </p:extLst>
  </p:cSld>
  <p:clrMapOvr>
    <a:masterClrMapping/>
  </p:clrMapOvr>
  <p:transition spd="med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71BA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0" tIns="60945" rIns="121890" bIns="60945"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ea typeface="ＭＳ Ｐゴシック" pitchFamily="29" charset="-128"/>
            </a:endParaRPr>
          </a:p>
        </p:txBody>
      </p:sp>
      <p:cxnSp>
        <p:nvCxnSpPr>
          <p:cNvPr id="9" name="Straight Connector 7"/>
          <p:cNvCxnSpPr/>
          <p:nvPr userDrawn="1"/>
        </p:nvCxnSpPr>
        <p:spPr>
          <a:xfrm>
            <a:off x="0" y="952500"/>
            <a:ext cx="312342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5"/>
          <p:cNvCxnSpPr/>
          <p:nvPr userDrawn="1"/>
        </p:nvCxnSpPr>
        <p:spPr>
          <a:xfrm>
            <a:off x="0" y="1219200"/>
            <a:ext cx="12361907" cy="0"/>
          </a:xfrm>
          <a:prstGeom prst="line">
            <a:avLst/>
          </a:prstGeom>
          <a:ln w="25400">
            <a:solidFill>
              <a:srgbClr val="004D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08487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DC69-F10C-4375-8306-E4673017673A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E66E-7FB2-4333-8E61-D03F9F4A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52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4058800" cy="68580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058800" y="0"/>
            <a:ext cx="8133200" cy="6858000"/>
          </a:xfrm>
          <a:prstGeom prst="rect">
            <a:avLst/>
          </a:prstGeom>
          <a:solidFill>
            <a:srgbClr val="7FC242">
              <a:alpha val="85490"/>
            </a:srgbClr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4905768" y="3671800"/>
            <a:ext cx="65384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329600" y="3716000"/>
            <a:ext cx="1729200" cy="172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52779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1A75-A5F0-42B3-A8ED-E6A06F2E88C6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E0E7-7AEE-4483-B690-C3224A966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75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1_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" y="0"/>
            <a:ext cx="3591098" cy="68580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4905768" y="3671800"/>
            <a:ext cx="65384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00416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  <p:sp>
        <p:nvSpPr>
          <p:cNvPr id="14" name="Shape 14"/>
          <p:cNvSpPr/>
          <p:nvPr/>
        </p:nvSpPr>
        <p:spPr>
          <a:xfrm>
            <a:off x="1872400" y="3682749"/>
            <a:ext cx="1729200" cy="172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9017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B70DD-BDC6-4BA2-BF83-FD4EA23F1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EAE2FDE-6D83-46AF-8843-44E9C2F7382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defTabSz="914126">
              <a:buClr>
                <a:srgbClr val="000000"/>
              </a:buClr>
            </a:pPr>
            <a:fld id="{00000000-1234-1234-1234-123412341234}" type="slidenum">
              <a:rPr lang="pt-BR" kern="0" smtClean="0"/>
              <a:pPr defTabSz="914126">
                <a:buClr>
                  <a:srgbClr val="000000"/>
                </a:buClr>
              </a:pPr>
              <a:t>‹#›</a:t>
            </a:fld>
            <a:endParaRPr lang="pt-BR" kern="0" dirty="0"/>
          </a:p>
        </p:txBody>
      </p:sp>
    </p:spTree>
    <p:extLst>
      <p:ext uri="{BB962C8B-B14F-4D97-AF65-F5344CB8AC3E}">
        <p14:creationId xmlns:p14="http://schemas.microsoft.com/office/powerpoint/2010/main" val="3819368612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A12BDD8-3C30-43E2-ACE6-945959340531}"/>
              </a:ext>
            </a:extLst>
          </p:cNvPr>
          <p:cNvSpPr/>
          <p:nvPr/>
        </p:nvSpPr>
        <p:spPr>
          <a:xfrm>
            <a:off x="0" y="0"/>
            <a:ext cx="243744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AD92455-2055-4900-8E3D-DF2C5A8D7C25}"/>
              </a:ext>
            </a:extLst>
          </p:cNvPr>
          <p:cNvSpPr/>
          <p:nvPr/>
        </p:nvSpPr>
        <p:spPr>
          <a:xfrm>
            <a:off x="3123426" y="4835299"/>
            <a:ext cx="9068575" cy="45719"/>
          </a:xfrm>
          <a:prstGeom prst="rect">
            <a:avLst/>
          </a:prstGeom>
          <a:solidFill>
            <a:srgbClr val="82BB25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07A77F5-F484-45A1-9AC7-41A9D772C8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4700" y="6265557"/>
            <a:ext cx="609759" cy="609600"/>
          </a:xfrm>
          <a:prstGeom prst="rect">
            <a:avLst/>
          </a:prstGeom>
        </p:spPr>
      </p:pic>
      <p:sp>
        <p:nvSpPr>
          <p:cNvPr id="8" name="Shape 12">
            <a:extLst>
              <a:ext uri="{FF2B5EF4-FFF2-40B4-BE49-F238E27FC236}">
                <a16:creationId xmlns:a16="http://schemas.microsoft.com/office/drawing/2014/main" id="{B4E774CC-8A55-47D1-8021-9C85DD48052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532474" y="2971800"/>
            <a:ext cx="7621985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000">
                <a:solidFill>
                  <a:srgbClr val="004165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4032681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A12BDD8-3C30-43E2-ACE6-945959340531}"/>
              </a:ext>
            </a:extLst>
          </p:cNvPr>
          <p:cNvSpPr/>
          <p:nvPr/>
        </p:nvSpPr>
        <p:spPr>
          <a:xfrm>
            <a:off x="0" y="0"/>
            <a:ext cx="106548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AD92455-2055-4900-8E3D-DF2C5A8D7C25}"/>
              </a:ext>
            </a:extLst>
          </p:cNvPr>
          <p:cNvSpPr/>
          <p:nvPr/>
        </p:nvSpPr>
        <p:spPr>
          <a:xfrm rot="5400000">
            <a:off x="-2288874" y="3397509"/>
            <a:ext cx="6858001" cy="45731"/>
          </a:xfrm>
          <a:prstGeom prst="rect">
            <a:avLst/>
          </a:prstGeom>
          <a:solidFill>
            <a:srgbClr val="82BB25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07A77F5-F484-45A1-9AC7-41A9D772C8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4700" y="6265557"/>
            <a:ext cx="609759" cy="609600"/>
          </a:xfrm>
          <a:prstGeom prst="rect">
            <a:avLst/>
          </a:prstGeom>
        </p:spPr>
      </p:pic>
      <p:sp>
        <p:nvSpPr>
          <p:cNvPr id="8" name="Shape 12">
            <a:extLst>
              <a:ext uri="{FF2B5EF4-FFF2-40B4-BE49-F238E27FC236}">
                <a16:creationId xmlns:a16="http://schemas.microsoft.com/office/drawing/2014/main" id="{B4E774CC-8A55-47D1-8021-9C85DD48052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532474" y="2971800"/>
            <a:ext cx="7621985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000">
                <a:solidFill>
                  <a:srgbClr val="004165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9315940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0"/>
            <a:ext cx="6096001" cy="6858000"/>
          </a:xfrm>
          <a:prstGeom prst="rect">
            <a:avLst/>
          </a:prstGeom>
          <a:solidFill>
            <a:srgbClr val="7FC242">
              <a:alpha val="85880"/>
            </a:srgbClr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694000" y="3001433"/>
            <a:ext cx="4900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9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9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9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9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9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9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9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9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9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694000" y="4802733"/>
            <a:ext cx="4900000" cy="76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866">
                <a:solidFill>
                  <a:srgbClr val="7FC24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866">
                <a:solidFill>
                  <a:srgbClr val="FFA8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866">
                <a:solidFill>
                  <a:srgbClr val="FFA8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866">
                <a:solidFill>
                  <a:srgbClr val="FFA8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866">
                <a:solidFill>
                  <a:srgbClr val="FFA8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866">
                <a:solidFill>
                  <a:srgbClr val="FFA8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866">
                <a:solidFill>
                  <a:srgbClr val="FFA8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866">
                <a:solidFill>
                  <a:srgbClr val="FFA8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866">
                <a:solidFill>
                  <a:srgbClr val="FFA800"/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dirty="0"/>
          </a:p>
        </p:txBody>
      </p:sp>
      <p:cxnSp>
        <p:nvCxnSpPr>
          <p:cNvPr id="22" name="Shape 22"/>
          <p:cNvCxnSpPr/>
          <p:nvPr/>
        </p:nvCxnSpPr>
        <p:spPr>
          <a:xfrm>
            <a:off x="6849020" y="4648200"/>
            <a:ext cx="603200" cy="0"/>
          </a:xfrm>
          <a:prstGeom prst="straightConnector1">
            <a:avLst/>
          </a:prstGeom>
          <a:noFill/>
          <a:ln w="28575" cap="flat" cmpd="sng">
            <a:solidFill>
              <a:srgbClr val="7FC24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B093CEF0-EAC9-4F5A-90A9-0D72F57568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01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right" type="tx" preserve="1">
  <p:cSld name="Half - Text righ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6096001" cy="6858000"/>
          </a:xfrm>
          <a:prstGeom prst="rect">
            <a:avLst/>
          </a:prstGeom>
          <a:solidFill>
            <a:srgbClr val="7FC242">
              <a:alpha val="85880"/>
            </a:srgbClr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658967" y="924867"/>
            <a:ext cx="4923200" cy="102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658967" y="2113468"/>
            <a:ext cx="4923200" cy="4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402" lvl="0" indent="-457052">
              <a:spcBef>
                <a:spcPts val="800"/>
              </a:spcBef>
              <a:spcAft>
                <a:spcPts val="0"/>
              </a:spcAft>
              <a:buClr>
                <a:srgbClr val="7FC242"/>
              </a:buClr>
              <a:buSzPts val="1800"/>
              <a:buChar char="▫"/>
              <a:defRPr/>
            </a:lvl1pPr>
            <a:lvl2pPr marL="1218804" lvl="1" indent="-457052">
              <a:spcBef>
                <a:spcPts val="0"/>
              </a:spcBef>
              <a:spcAft>
                <a:spcPts val="0"/>
              </a:spcAft>
              <a:buClr>
                <a:srgbClr val="FFC200"/>
              </a:buClr>
              <a:buSzPts val="1800"/>
              <a:buChar char="▪"/>
              <a:defRPr/>
            </a:lvl2pPr>
            <a:lvl3pPr marL="1828205" lvl="2" indent="-457052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3pPr>
            <a:lvl4pPr marL="2437607" lvl="3" indent="-457052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marL="3047010" lvl="4" indent="-457052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5pPr>
            <a:lvl6pPr marL="3656412" lvl="5" indent="-457052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6pPr>
            <a:lvl7pPr marL="4265813" lvl="6" indent="-457052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7pPr>
            <a:lvl8pPr marL="4875215" lvl="7" indent="-457052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8pPr>
            <a:lvl9pPr marL="5484617" lvl="8" indent="-457052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1239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B70DD-BDC6-4BA2-BF83-FD4EA23F1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EAE2FDE-6D83-46AF-8843-44E9C2F7382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defTabSz="914126">
              <a:buClr>
                <a:srgbClr val="000000"/>
              </a:buClr>
            </a:pPr>
            <a:fld id="{00000000-1234-1234-1234-123412341234}" type="slidenum">
              <a:rPr lang="pt-BR" kern="0" smtClean="0"/>
              <a:pPr defTabSz="914126">
                <a:buClr>
                  <a:srgbClr val="000000"/>
                </a:buClr>
              </a:pPr>
              <a:t>‹#›</a:t>
            </a:fld>
            <a:endParaRPr lang="pt-BR" kern="0" dirty="0"/>
          </a:p>
        </p:txBody>
      </p:sp>
    </p:spTree>
    <p:extLst>
      <p:ext uri="{BB962C8B-B14F-4D97-AF65-F5344CB8AC3E}">
        <p14:creationId xmlns:p14="http://schemas.microsoft.com/office/powerpoint/2010/main" val="1910706127"/>
      </p:ext>
    </p:extLst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left" preserve="1">
  <p:cSld name="Half - Text lef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0" y="0"/>
            <a:ext cx="6096001" cy="6858000"/>
          </a:xfrm>
          <a:prstGeom prst="rect">
            <a:avLst/>
          </a:prstGeom>
          <a:solidFill>
            <a:srgbClr val="7FC242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578357" y="924867"/>
            <a:ext cx="4923200" cy="102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578357" y="2113468"/>
            <a:ext cx="4923200" cy="4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402" lvl="0" indent="-457052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1pPr>
            <a:lvl2pPr marL="1218804" lvl="1" indent="-45705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2pPr>
            <a:lvl3pPr marL="1828205" lvl="2" indent="-45705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3pPr>
            <a:lvl4pPr marL="2437607" lvl="3" indent="-45705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4pPr>
            <a:lvl5pPr marL="3047010" lvl="4" indent="-45705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5pPr>
            <a:lvl6pPr marL="3656412" lvl="5" indent="-45705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6pPr>
            <a:lvl7pPr marL="4265813" lvl="6" indent="-45705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7pPr>
            <a:lvl8pPr marL="4875215" lvl="7" indent="-45705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8pPr>
            <a:lvl9pPr marL="5484617" lvl="8" indent="-45705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605F5E0-FA59-4FC7-9152-B0FD6D346B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80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left" preserve="1">
  <p:cSld name="1_Half - Text lef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0" y="0"/>
            <a:ext cx="5252720" cy="6858000"/>
          </a:xfrm>
          <a:prstGeom prst="rect">
            <a:avLst/>
          </a:prstGeom>
          <a:solidFill>
            <a:srgbClr val="7FC242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5232400" y="0"/>
            <a:ext cx="6959600" cy="6858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578357" y="924867"/>
            <a:ext cx="4923200" cy="102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578357" y="2113468"/>
            <a:ext cx="4923200" cy="4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402" lvl="0" indent="-457052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1pPr>
            <a:lvl2pPr marL="1218804" lvl="1" indent="-45705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2pPr>
            <a:lvl3pPr marL="1828205" lvl="2" indent="-45705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3pPr>
            <a:lvl4pPr marL="2437607" lvl="3" indent="-45705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4pPr>
            <a:lvl5pPr marL="3047010" lvl="4" indent="-45705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5pPr>
            <a:lvl6pPr marL="3656412" lvl="5" indent="-45705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6pPr>
            <a:lvl7pPr marL="4265813" lvl="6" indent="-45705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7pPr>
            <a:lvl8pPr marL="4875215" lvl="7" indent="-45705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8pPr>
            <a:lvl9pPr marL="5484617" lvl="8" indent="-45705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4EADFD0-47E6-463C-AA02-7D20CBE957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63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left" preserve="1">
  <p:cSld name="Third - 2 columns lef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8133033" y="0"/>
            <a:ext cx="4058800" cy="6858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 flipH="1">
            <a:off x="0" y="0"/>
            <a:ext cx="8133200" cy="6858000"/>
          </a:xfrm>
          <a:prstGeom prst="rect">
            <a:avLst/>
          </a:prstGeom>
          <a:solidFill>
            <a:srgbClr val="7FC242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579608" y="1061833"/>
            <a:ext cx="6958400" cy="892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579109" y="2153167"/>
            <a:ext cx="3377200" cy="4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402" lvl="0" indent="-423196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6">
                <a:solidFill>
                  <a:srgbClr val="FFFFFF"/>
                </a:solidFill>
              </a:defRPr>
            </a:lvl1pPr>
            <a:lvl2pPr marL="1218804" lvl="1" indent="-42319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6">
                <a:solidFill>
                  <a:srgbClr val="FFFFFF"/>
                </a:solidFill>
              </a:defRPr>
            </a:lvl2pPr>
            <a:lvl3pPr marL="1828205" lvl="2" indent="-42319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6">
                <a:solidFill>
                  <a:srgbClr val="FFFFFF"/>
                </a:solidFill>
              </a:defRPr>
            </a:lvl3pPr>
            <a:lvl4pPr marL="2437607" lvl="3" indent="-42319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6">
                <a:solidFill>
                  <a:srgbClr val="FFFFFF"/>
                </a:solidFill>
              </a:defRPr>
            </a:lvl4pPr>
            <a:lvl5pPr marL="3047010" lvl="4" indent="-42319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6">
                <a:solidFill>
                  <a:srgbClr val="FFFFFF"/>
                </a:solidFill>
              </a:defRPr>
            </a:lvl5pPr>
            <a:lvl6pPr marL="3656412" lvl="5" indent="-42319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6">
                <a:solidFill>
                  <a:srgbClr val="FFFFFF"/>
                </a:solidFill>
              </a:defRPr>
            </a:lvl6pPr>
            <a:lvl7pPr marL="4265813" lvl="6" indent="-42319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6">
                <a:solidFill>
                  <a:srgbClr val="FFFFFF"/>
                </a:solidFill>
              </a:defRPr>
            </a:lvl7pPr>
            <a:lvl8pPr marL="4875215" lvl="7" indent="-42319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6">
                <a:solidFill>
                  <a:srgbClr val="FFFFFF"/>
                </a:solidFill>
              </a:defRPr>
            </a:lvl8pPr>
            <a:lvl9pPr marL="5484617" lvl="8" indent="-42319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6">
                <a:solidFill>
                  <a:srgbClr val="FFFFFF"/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160112" y="2153167"/>
            <a:ext cx="3377200" cy="4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402" lvl="0" indent="-423196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6">
                <a:solidFill>
                  <a:srgbClr val="FFFFFF"/>
                </a:solidFill>
              </a:defRPr>
            </a:lvl1pPr>
            <a:lvl2pPr marL="1218804" lvl="1" indent="-42319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6">
                <a:solidFill>
                  <a:srgbClr val="FFFFFF"/>
                </a:solidFill>
              </a:defRPr>
            </a:lvl2pPr>
            <a:lvl3pPr marL="1828205" lvl="2" indent="-42319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6">
                <a:solidFill>
                  <a:srgbClr val="FFFFFF"/>
                </a:solidFill>
              </a:defRPr>
            </a:lvl3pPr>
            <a:lvl4pPr marL="2437607" lvl="3" indent="-42319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6">
                <a:solidFill>
                  <a:srgbClr val="FFFFFF"/>
                </a:solidFill>
              </a:defRPr>
            </a:lvl4pPr>
            <a:lvl5pPr marL="3047010" lvl="4" indent="-42319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6">
                <a:solidFill>
                  <a:srgbClr val="FFFFFF"/>
                </a:solidFill>
              </a:defRPr>
            </a:lvl5pPr>
            <a:lvl6pPr marL="3656412" lvl="5" indent="-42319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6">
                <a:solidFill>
                  <a:srgbClr val="FFFFFF"/>
                </a:solidFill>
              </a:defRPr>
            </a:lvl6pPr>
            <a:lvl7pPr marL="4265813" lvl="6" indent="-42319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6">
                <a:solidFill>
                  <a:srgbClr val="FFFFFF"/>
                </a:solidFill>
              </a:defRPr>
            </a:lvl7pPr>
            <a:lvl8pPr marL="4875215" lvl="7" indent="-42319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6">
                <a:solidFill>
                  <a:srgbClr val="FFFFFF"/>
                </a:solidFill>
              </a:defRPr>
            </a:lvl8pPr>
            <a:lvl9pPr marL="5484617" lvl="8" indent="-42319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6">
                <a:solidFill>
                  <a:srgbClr val="FFFFFF"/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64" name="Shape 64"/>
          <p:cNvCxnSpPr/>
          <p:nvPr/>
        </p:nvCxnSpPr>
        <p:spPr>
          <a:xfrm>
            <a:off x="727058" y="2042961"/>
            <a:ext cx="6032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0CDBA587-C331-4CF9-8A22-E8C50B9B97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88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" type="titleOnly" preserve="1">
  <p:cSld name="Title only (white)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0"/>
            <a:ext cx="4058800" cy="6858000"/>
          </a:xfrm>
          <a:prstGeom prst="rect">
            <a:avLst/>
          </a:prstGeom>
          <a:solidFill>
            <a:srgbClr val="7FC242">
              <a:alpha val="85880"/>
            </a:srgbClr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4058633" y="0"/>
            <a:ext cx="813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589873" y="1393533"/>
            <a:ext cx="2863200" cy="89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A6DD150-5226-4CEA-90CA-240634F47B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67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" type="titleOnly" preserve="1">
  <p:cSld name="1_Title only (white)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0"/>
            <a:ext cx="4058800" cy="6858000"/>
          </a:xfrm>
          <a:prstGeom prst="rect">
            <a:avLst/>
          </a:prstGeom>
          <a:solidFill>
            <a:srgbClr val="7FC242">
              <a:alpha val="85880"/>
            </a:srgbClr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4058633" y="0"/>
            <a:ext cx="813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589873" y="1393533"/>
            <a:ext cx="2863200" cy="89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DDBD162-2EAE-4A33-BBF5-96E1D4D9F2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96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" type="titleOnly" preserve="1">
  <p:cSld name="1_Title only (white)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0"/>
            <a:ext cx="4058800" cy="6858000"/>
          </a:xfrm>
          <a:prstGeom prst="rect">
            <a:avLst/>
          </a:prstGeom>
          <a:solidFill>
            <a:srgbClr val="7FC242">
              <a:alpha val="85880"/>
            </a:srgbClr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4058633" y="0"/>
            <a:ext cx="813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589873" y="1393533"/>
            <a:ext cx="2863200" cy="89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06310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" type="titleOnly" preserve="1">
  <p:cSld name="1_Title only (white)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-184826" y="0"/>
            <a:ext cx="6439712" cy="6858000"/>
          </a:xfrm>
          <a:prstGeom prst="rect">
            <a:avLst/>
          </a:prstGeom>
          <a:solidFill>
            <a:srgbClr val="E4E4E3">
              <a:alpha val="85880"/>
            </a:srgbClr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6381346" y="0"/>
            <a:ext cx="581048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716333" y="0"/>
            <a:ext cx="7756459" cy="8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79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91916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>
  <p:cSld name="Title only 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0" y="0"/>
            <a:ext cx="4058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4058633" y="0"/>
            <a:ext cx="8133200" cy="6858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589873" y="1393533"/>
            <a:ext cx="2863200" cy="89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44EB909-92CD-43D4-9F91-5C34464CFA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022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>
  <p:cSld name="1_Title only 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0" y="0"/>
            <a:ext cx="4058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7772400" y="0"/>
            <a:ext cx="4419433" cy="6858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762594" y="-20320"/>
            <a:ext cx="6837087" cy="89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3999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E7D98F7-5665-4878-91E3-44C38C45B6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697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>
  <p:cSld name="1_Title only 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11988800" y="0"/>
            <a:ext cx="203033" cy="6858000"/>
          </a:xfrm>
          <a:prstGeom prst="rect">
            <a:avLst/>
          </a:prstGeom>
          <a:solidFill>
            <a:srgbClr val="00527B">
              <a:alpha val="86150"/>
            </a:srgbClr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65028" y="2"/>
            <a:ext cx="10208543" cy="715601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F8C8543-C2D4-4EB1-AF42-F92F07005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591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A12BDD8-3C30-43E2-ACE6-945959340531}"/>
              </a:ext>
            </a:extLst>
          </p:cNvPr>
          <p:cNvSpPr/>
          <p:nvPr/>
        </p:nvSpPr>
        <p:spPr>
          <a:xfrm>
            <a:off x="0" y="0"/>
            <a:ext cx="243744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AD92455-2055-4900-8E3D-DF2C5A8D7C25}"/>
              </a:ext>
            </a:extLst>
          </p:cNvPr>
          <p:cNvSpPr/>
          <p:nvPr/>
        </p:nvSpPr>
        <p:spPr>
          <a:xfrm>
            <a:off x="3123426" y="4835299"/>
            <a:ext cx="9068575" cy="45719"/>
          </a:xfrm>
          <a:prstGeom prst="rect">
            <a:avLst/>
          </a:prstGeom>
          <a:solidFill>
            <a:srgbClr val="82BB25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07A77F5-F484-45A1-9AC7-41A9D772C8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4700" y="6265557"/>
            <a:ext cx="609759" cy="609600"/>
          </a:xfrm>
          <a:prstGeom prst="rect">
            <a:avLst/>
          </a:prstGeom>
        </p:spPr>
      </p:pic>
      <p:sp>
        <p:nvSpPr>
          <p:cNvPr id="8" name="Shape 12">
            <a:extLst>
              <a:ext uri="{FF2B5EF4-FFF2-40B4-BE49-F238E27FC236}">
                <a16:creationId xmlns:a16="http://schemas.microsoft.com/office/drawing/2014/main" id="{B4E774CC-8A55-47D1-8021-9C85DD48052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532474" y="2971800"/>
            <a:ext cx="7621985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000">
                <a:solidFill>
                  <a:srgbClr val="004165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5248168"/>
      </p:ext>
    </p:extLst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bright)" preserve="1">
  <p:cSld name="Blank (bright)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4"/>
          <p:cNvSpPr/>
          <p:nvPr/>
        </p:nvSpPr>
        <p:spPr>
          <a:xfrm>
            <a:off x="11988800" y="0"/>
            <a:ext cx="203033" cy="6858000"/>
          </a:xfrm>
          <a:prstGeom prst="rect">
            <a:avLst/>
          </a:prstGeom>
          <a:solidFill>
            <a:srgbClr val="00527B">
              <a:alpha val="86150"/>
            </a:srgbClr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F8C8543-C2D4-4EB1-AF42-F92F07005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591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855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4">
            <a:extLst>
              <a:ext uri="{FF2B5EF4-FFF2-40B4-BE49-F238E27FC236}">
                <a16:creationId xmlns:a16="http://schemas.microsoft.com/office/drawing/2014/main" id="{A564F7FE-55F4-4C16-96C3-F1714A69DAA1}"/>
              </a:ext>
            </a:extLst>
          </p:cNvPr>
          <p:cNvSpPr/>
          <p:nvPr/>
        </p:nvSpPr>
        <p:spPr>
          <a:xfrm>
            <a:off x="12117368" y="0"/>
            <a:ext cx="74465" cy="6858000"/>
          </a:xfrm>
          <a:prstGeom prst="rect">
            <a:avLst/>
          </a:prstGeom>
          <a:solidFill>
            <a:srgbClr val="84BD25">
              <a:alpha val="47000"/>
            </a:srgbClr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CE60E87-8B3A-4A3C-8757-0B18E5EBB3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384" y="6205309"/>
            <a:ext cx="652692" cy="652692"/>
          </a:xfrm>
          <a:prstGeom prst="rect">
            <a:avLst/>
          </a:prstGeom>
        </p:spPr>
      </p:pic>
      <p:sp>
        <p:nvSpPr>
          <p:cNvPr id="6" name="Shape 16">
            <a:extLst>
              <a:ext uri="{FF2B5EF4-FFF2-40B4-BE49-F238E27FC236}">
                <a16:creationId xmlns:a16="http://schemas.microsoft.com/office/drawing/2014/main" id="{3383D38B-BCD6-4C2C-90F9-30D482638DC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644493" y="6322425"/>
            <a:ext cx="731600" cy="5248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86CB4B4D-7CA3-9044-876B-883B54F8677D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7241444"/>
      </p:ext>
    </p:extLst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dark)" type="blank" preserve="1">
  <p:cSld name="Blank (dark)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134" y="-7733"/>
            <a:ext cx="12192000" cy="6866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1" y="-7900"/>
            <a:ext cx="12192000" cy="6866000"/>
          </a:xfrm>
          <a:prstGeom prst="frame">
            <a:avLst>
              <a:gd name="adj1" fmla="val 5041"/>
            </a:avLst>
          </a:prstGeom>
          <a:solidFill>
            <a:srgbClr val="7FC242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56701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8997450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/>
        </p:nvSpPr>
        <p:spPr>
          <a:xfrm>
            <a:off x="1" y="0"/>
            <a:ext cx="12192000" cy="1219200"/>
          </a:xfrm>
          <a:prstGeom prst="rect">
            <a:avLst/>
          </a:prstGeom>
          <a:solidFill>
            <a:srgbClr val="71BA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58" tIns="60929" rIns="121858" bIns="60929" anchor="ctr"/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t-BR" sz="1866" kern="0" dirty="0">
              <a:solidFill>
                <a:srgbClr val="FFFFFF"/>
              </a:solidFill>
              <a:ea typeface="ＭＳ Ｐゴシック" pitchFamily="29" charset="-128"/>
              <a:sym typeface="Arial"/>
            </a:endParaRPr>
          </a:p>
        </p:txBody>
      </p:sp>
      <p:cxnSp>
        <p:nvCxnSpPr>
          <p:cNvPr id="9" name="Straight Connector 7"/>
          <p:cNvCxnSpPr/>
          <p:nvPr/>
        </p:nvCxnSpPr>
        <p:spPr>
          <a:xfrm>
            <a:off x="0" y="952500"/>
            <a:ext cx="312342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5"/>
          <p:cNvCxnSpPr/>
          <p:nvPr/>
        </p:nvCxnSpPr>
        <p:spPr>
          <a:xfrm>
            <a:off x="0" y="1219200"/>
            <a:ext cx="12361907" cy="0"/>
          </a:xfrm>
          <a:prstGeom prst="line">
            <a:avLst/>
          </a:prstGeom>
          <a:ln w="25400">
            <a:solidFill>
              <a:srgbClr val="004D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996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4194-1C09-1343-84F4-A4BED54E346C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A83-CC5C-2249-9501-5DF68DDD5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3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4194-1C09-1343-84F4-A4BED54E346C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A83-CC5C-2249-9501-5DF68DDD5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4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4194-1C09-1343-84F4-A4BED54E346C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A83-CC5C-2249-9501-5DF68DDD5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4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4194-1C09-1343-84F4-A4BED54E346C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A83-CC5C-2249-9501-5DF68DDD5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9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4194-1C09-1343-84F4-A4BED54E346C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A83-CC5C-2249-9501-5DF68DDD5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7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A12BDD8-3C30-43E2-ACE6-945959340531}"/>
              </a:ext>
            </a:extLst>
          </p:cNvPr>
          <p:cNvSpPr/>
          <p:nvPr/>
        </p:nvSpPr>
        <p:spPr>
          <a:xfrm>
            <a:off x="0" y="0"/>
            <a:ext cx="106548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AD92455-2055-4900-8E3D-DF2C5A8D7C25}"/>
              </a:ext>
            </a:extLst>
          </p:cNvPr>
          <p:cNvSpPr/>
          <p:nvPr/>
        </p:nvSpPr>
        <p:spPr>
          <a:xfrm rot="5400000">
            <a:off x="-2288874" y="3397509"/>
            <a:ext cx="6858001" cy="45731"/>
          </a:xfrm>
          <a:prstGeom prst="rect">
            <a:avLst/>
          </a:prstGeom>
          <a:solidFill>
            <a:srgbClr val="82BB25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07A77F5-F484-45A1-9AC7-41A9D772C8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4700" y="6265557"/>
            <a:ext cx="609759" cy="609600"/>
          </a:xfrm>
          <a:prstGeom prst="rect">
            <a:avLst/>
          </a:prstGeom>
        </p:spPr>
      </p:pic>
      <p:sp>
        <p:nvSpPr>
          <p:cNvPr id="8" name="Shape 12">
            <a:extLst>
              <a:ext uri="{FF2B5EF4-FFF2-40B4-BE49-F238E27FC236}">
                <a16:creationId xmlns:a16="http://schemas.microsoft.com/office/drawing/2014/main" id="{B4E774CC-8A55-47D1-8021-9C85DD48052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532474" y="2971800"/>
            <a:ext cx="7621985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000">
                <a:solidFill>
                  <a:srgbClr val="004165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799">
                <a:solidFill>
                  <a:srgbClr val="FFFFFF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8648326"/>
      </p:ext>
    </p:extLst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4194-1C09-1343-84F4-A4BED54E346C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A83-CC5C-2249-9501-5DF68DDD5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4194-1C09-1343-84F4-A4BED54E346C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A83-CC5C-2249-9501-5DF68DDD5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4194-1C09-1343-84F4-A4BED54E346C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A83-CC5C-2249-9501-5DF68DDD5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1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4194-1C09-1343-84F4-A4BED54E346C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A83-CC5C-2249-9501-5DF68DDD5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1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4194-1C09-1343-84F4-A4BED54E346C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A83-CC5C-2249-9501-5DF68DDD5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2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4194-1C09-1343-84F4-A4BED54E346C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A83-CC5C-2249-9501-5DF68DDD5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4905767" y="3671800"/>
            <a:ext cx="65384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00416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75739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7ED99549-7C15-8F40-81F3-A477DFD1675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270090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90">
        <p:fade/>
      </p:transition>
    </mc:Choice>
    <mc:Fallback xmlns="">
      <p:transition spd="med" advTm="99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ulo (men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2"/>
          <p:cNvSpPr>
            <a:spLocks noGrp="1"/>
          </p:cNvSpPr>
          <p:nvPr>
            <p:ph type="body" sz="quarter" idx="12"/>
          </p:nvPr>
        </p:nvSpPr>
        <p:spPr>
          <a:xfrm>
            <a:off x="782302" y="6551271"/>
            <a:ext cx="10625546" cy="22789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7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782303" y="1241480"/>
            <a:ext cx="9861673" cy="252000"/>
          </a:xfrm>
          <a:prstGeom prst="rect">
            <a:avLst/>
          </a:prstGeom>
        </p:spPr>
        <p:txBody>
          <a:bodyPr wrap="square" lIns="36000" tIns="0" rIns="36000" bIns="0"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782302" y="1516659"/>
            <a:ext cx="3733184" cy="21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831E611-01DF-4C44-BA99-6C43F0AE92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063" y="319163"/>
            <a:ext cx="10112756" cy="922317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8D94041-C41A-7745-AA9B-5005B5495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03" y="319162"/>
            <a:ext cx="9009546" cy="909492"/>
          </a:xfrm>
          <a:prstGeom prst="rect">
            <a:avLst/>
          </a:prstGeom>
        </p:spPr>
        <p:txBody>
          <a:bodyPr/>
          <a:lstStyle>
            <a:lvl1pPr>
              <a:defRPr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3369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90">
        <p:fade/>
      </p:transition>
    </mc:Choice>
    <mc:Fallback xmlns="">
      <p:transition spd="med" advTm="99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8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ulo (men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8418829" y="1587146"/>
            <a:ext cx="3222021" cy="565146"/>
          </a:xfrm>
          <a:prstGeom prst="rect">
            <a:avLst/>
          </a:prstGeom>
        </p:spPr>
        <p:txBody>
          <a:bodyPr wrap="square" tIns="36000" rIns="36000" bIns="36000">
            <a:spAutoFit/>
          </a:bodyPr>
          <a:lstStyle>
            <a:lvl1pPr marL="269875" indent="-2698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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9947" indent="-342900">
              <a:buFont typeface="Wingdings" panose="05000000000000000000" pitchFamily="2" charset="2"/>
              <a:buChar char=""/>
              <a:defRPr/>
            </a:lvl2pPr>
            <a:lvl3pPr marL="1256994" indent="-342900">
              <a:buFont typeface="Wingdings" panose="05000000000000000000" pitchFamily="2" charset="2"/>
              <a:buChar char=""/>
              <a:defRPr/>
            </a:lvl3pPr>
            <a:lvl4pPr marL="1714041" indent="-342900">
              <a:buFont typeface="Wingdings" panose="05000000000000000000" pitchFamily="2" charset="2"/>
              <a:buChar char=""/>
              <a:defRPr/>
            </a:lvl4pPr>
            <a:lvl5pPr marL="2171088" indent="-342900">
              <a:buFont typeface="Wingdings" panose="05000000000000000000" pitchFamily="2" charset="2"/>
              <a:buChar char=""/>
              <a:defRPr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23" name="Espaço Reservado para Texto 2"/>
          <p:cNvSpPr>
            <a:spLocks noGrp="1"/>
          </p:cNvSpPr>
          <p:nvPr>
            <p:ph type="body" sz="quarter" idx="12"/>
          </p:nvPr>
        </p:nvSpPr>
        <p:spPr>
          <a:xfrm>
            <a:off x="782302" y="6551271"/>
            <a:ext cx="10625546" cy="22789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782303" y="1241480"/>
            <a:ext cx="9861673" cy="252000"/>
          </a:xfrm>
          <a:prstGeom prst="rect">
            <a:avLst/>
          </a:prstGeom>
        </p:spPr>
        <p:txBody>
          <a:bodyPr wrap="square" lIns="36000" tIns="0" rIns="36000" bIns="0"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782302" y="1516659"/>
            <a:ext cx="3733184" cy="21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831E611-01DF-4C44-BA99-6C43F0AE92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063" y="319163"/>
            <a:ext cx="10112756" cy="922317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88D94041-C41A-7745-AA9B-5005B5495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03" y="319162"/>
            <a:ext cx="9009546" cy="909492"/>
          </a:xfrm>
          <a:prstGeom prst="rect">
            <a:avLst/>
          </a:prstGeom>
        </p:spPr>
        <p:txBody>
          <a:bodyPr/>
          <a:lstStyle>
            <a:lvl1pPr>
              <a:defRPr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91103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90">
        <p:fade/>
      </p:transition>
    </mc:Choice>
    <mc:Fallback xmlns="">
      <p:transition spd="med" advTm="99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0"/>
            <a:ext cx="6096001" cy="6858000"/>
          </a:xfrm>
          <a:prstGeom prst="rect">
            <a:avLst/>
          </a:prstGeom>
          <a:solidFill>
            <a:srgbClr val="7FC242">
              <a:alpha val="85880"/>
            </a:srgbClr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694000" y="3001433"/>
            <a:ext cx="4900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9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9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9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9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9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9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9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9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9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694000" y="4802733"/>
            <a:ext cx="4900000" cy="76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866">
                <a:solidFill>
                  <a:srgbClr val="7FC24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866">
                <a:solidFill>
                  <a:srgbClr val="FFA8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866">
                <a:solidFill>
                  <a:srgbClr val="FFA8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866">
                <a:solidFill>
                  <a:srgbClr val="FFA8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866">
                <a:solidFill>
                  <a:srgbClr val="FFA8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866">
                <a:solidFill>
                  <a:srgbClr val="FFA8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866">
                <a:solidFill>
                  <a:srgbClr val="FFA8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866">
                <a:solidFill>
                  <a:srgbClr val="FFA8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866">
                <a:solidFill>
                  <a:srgbClr val="FFA800"/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dirty="0"/>
          </a:p>
        </p:txBody>
      </p:sp>
      <p:cxnSp>
        <p:nvCxnSpPr>
          <p:cNvPr id="22" name="Shape 22"/>
          <p:cNvCxnSpPr/>
          <p:nvPr/>
        </p:nvCxnSpPr>
        <p:spPr>
          <a:xfrm>
            <a:off x="6849020" y="4648200"/>
            <a:ext cx="603200" cy="0"/>
          </a:xfrm>
          <a:prstGeom prst="straightConnector1">
            <a:avLst/>
          </a:prstGeom>
          <a:noFill/>
          <a:ln w="28575" cap="flat" cmpd="sng">
            <a:solidFill>
              <a:srgbClr val="7FC24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B093CEF0-EAC9-4F5A-90A9-0D72F57568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76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bright)">
  <p:cSld name="Blank (bright)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4"/>
          <p:cNvSpPr/>
          <p:nvPr userDrawn="1"/>
        </p:nvSpPr>
        <p:spPr>
          <a:xfrm>
            <a:off x="11988800" y="0"/>
            <a:ext cx="203033" cy="6858000"/>
          </a:xfrm>
          <a:prstGeom prst="rect">
            <a:avLst/>
          </a:prstGeom>
          <a:solidFill>
            <a:srgbClr val="00527B">
              <a:alpha val="86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F8C8543-C2D4-4EB1-AF42-F92F070057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591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994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g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BA2C7FF1-3C3A-294B-81C6-25ADFE22223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>
              <a:solidFill>
                <a:srgbClr val="FFFFFF"/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prstGeom prst="roundRect">
            <a:avLst>
              <a:gd name="adj" fmla="val 61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&amp; Drop Your Image Here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6C299B9-0BB3-F846-83E7-EC39866999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0766" y="199619"/>
            <a:ext cx="244566" cy="21195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9F0589D-E88E-E84F-99E6-A95BBAA09C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27664" y="6037942"/>
            <a:ext cx="426933" cy="67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7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90">
        <p:fade/>
      </p:transition>
    </mc:Choice>
    <mc:Fallback xmlns="">
      <p:transition spd="med" advTm="99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ulo (men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2831E611-01DF-4C44-BA99-6C43F0AE92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063" y="319163"/>
            <a:ext cx="10112756" cy="922317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88D94041-C41A-7745-AA9B-5005B5495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04" y="319162"/>
            <a:ext cx="8983938" cy="909492"/>
          </a:xfrm>
          <a:prstGeom prst="rect">
            <a:avLst/>
          </a:prstGeom>
        </p:spPr>
        <p:txBody>
          <a:bodyPr/>
          <a:lstStyle>
            <a:lvl1pPr>
              <a:defRPr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6" name="Espaço Reservado para Texto 2"/>
          <p:cNvSpPr>
            <a:spLocks noGrp="1"/>
          </p:cNvSpPr>
          <p:nvPr>
            <p:ph type="body" sz="quarter" idx="12"/>
          </p:nvPr>
        </p:nvSpPr>
        <p:spPr>
          <a:xfrm>
            <a:off x="782302" y="6551271"/>
            <a:ext cx="10625546" cy="22789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4981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90">
        <p:fade/>
      </p:transition>
    </mc:Choice>
    <mc:Fallback xmlns="">
      <p:transition spd="med" advTm="99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8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ulo (men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2"/>
          <p:cNvSpPr>
            <a:spLocks noGrp="1"/>
          </p:cNvSpPr>
          <p:nvPr>
            <p:ph type="body" sz="quarter" idx="12"/>
          </p:nvPr>
        </p:nvSpPr>
        <p:spPr>
          <a:xfrm>
            <a:off x="782302" y="6551271"/>
            <a:ext cx="10625546" cy="22789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7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782303" y="1241480"/>
            <a:ext cx="9861673" cy="459999"/>
          </a:xfrm>
          <a:prstGeom prst="rect">
            <a:avLst/>
          </a:prstGeom>
        </p:spPr>
        <p:txBody>
          <a:bodyPr wrap="square" lIns="36000" tIns="0" rIns="36000" bIns="0"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831E611-01DF-4C44-BA99-6C43F0AE92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063" y="319163"/>
            <a:ext cx="10112756" cy="922317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8D94041-C41A-7745-AA9B-5005B5495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03" y="319162"/>
            <a:ext cx="9008979" cy="909492"/>
          </a:xfrm>
          <a:prstGeom prst="rect">
            <a:avLst/>
          </a:prstGeom>
        </p:spPr>
        <p:txBody>
          <a:bodyPr/>
          <a:lstStyle>
            <a:lvl1pPr>
              <a:defRPr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11832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90">
        <p:fade/>
      </p:transition>
    </mc:Choice>
    <mc:Fallback xmlns="">
      <p:transition spd="med" advTm="99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8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ulo (men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782302" y="1241872"/>
            <a:ext cx="4804165" cy="318924"/>
          </a:xfrm>
          <a:prstGeom prst="rect">
            <a:avLst/>
          </a:prstGeom>
        </p:spPr>
        <p:txBody>
          <a:bodyPr wrap="square" tIns="36000" rIns="36000" bIns="36000">
            <a:spAutoFit/>
          </a:bodyPr>
          <a:lstStyle>
            <a:lvl1pPr marL="269875" indent="-2698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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9947" indent="-342900">
              <a:buFont typeface="Wingdings" panose="05000000000000000000" pitchFamily="2" charset="2"/>
              <a:buChar char=""/>
              <a:defRPr/>
            </a:lvl2pPr>
            <a:lvl3pPr marL="1256994" indent="-342900">
              <a:buFont typeface="Wingdings" panose="05000000000000000000" pitchFamily="2" charset="2"/>
              <a:buChar char=""/>
              <a:defRPr/>
            </a:lvl3pPr>
            <a:lvl4pPr marL="1714041" indent="-342900">
              <a:buFont typeface="Wingdings" panose="05000000000000000000" pitchFamily="2" charset="2"/>
              <a:buChar char=""/>
              <a:defRPr/>
            </a:lvl4pPr>
            <a:lvl5pPr marL="2171088" indent="-342900">
              <a:buFont typeface="Wingdings" panose="05000000000000000000" pitchFamily="2" charset="2"/>
              <a:buChar char=""/>
              <a:defRPr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23" name="Espaço Reservado para Texto 2"/>
          <p:cNvSpPr>
            <a:spLocks noGrp="1"/>
          </p:cNvSpPr>
          <p:nvPr>
            <p:ph type="body" sz="quarter" idx="12"/>
          </p:nvPr>
        </p:nvSpPr>
        <p:spPr>
          <a:xfrm>
            <a:off x="782302" y="6551271"/>
            <a:ext cx="10625546" cy="22789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831E611-01DF-4C44-BA99-6C43F0AE92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063" y="319163"/>
            <a:ext cx="10112756" cy="922317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88D94041-C41A-7745-AA9B-5005B5495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03" y="319162"/>
            <a:ext cx="8899056" cy="909492"/>
          </a:xfrm>
          <a:prstGeom prst="rect">
            <a:avLst/>
          </a:prstGeom>
        </p:spPr>
        <p:txBody>
          <a:bodyPr/>
          <a:lstStyle>
            <a:lvl1pPr>
              <a:defRPr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8186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90">
        <p:fade/>
      </p:transition>
    </mc:Choice>
    <mc:Fallback xmlns="">
      <p:transition spd="med" advTm="99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ulo (men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exto 2"/>
          <p:cNvSpPr>
            <a:spLocks noGrp="1"/>
          </p:cNvSpPr>
          <p:nvPr>
            <p:ph type="body" sz="quarter" idx="12"/>
          </p:nvPr>
        </p:nvSpPr>
        <p:spPr>
          <a:xfrm>
            <a:off x="782302" y="6551271"/>
            <a:ext cx="10625546" cy="22789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831E611-01DF-4C44-BA99-6C43F0AE92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063" y="319163"/>
            <a:ext cx="10112756" cy="922317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8D94041-C41A-7745-AA9B-5005B5495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03" y="319162"/>
            <a:ext cx="9009546" cy="909492"/>
          </a:xfrm>
          <a:prstGeom prst="rect">
            <a:avLst/>
          </a:prstGeom>
        </p:spPr>
        <p:txBody>
          <a:bodyPr/>
          <a:lstStyle>
            <a:lvl1pPr>
              <a:defRPr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672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90">
        <p:fade/>
      </p:transition>
    </mc:Choice>
    <mc:Fallback xmlns="">
      <p:transition spd="med" advTm="99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65027" y="0"/>
            <a:ext cx="10208543" cy="715601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F8C8543-C2D4-4EB1-AF42-F92F070057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591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45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ulo (men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8418829" y="1587146"/>
            <a:ext cx="3222021" cy="565146"/>
          </a:xfrm>
          <a:prstGeom prst="rect">
            <a:avLst/>
          </a:prstGeom>
        </p:spPr>
        <p:txBody>
          <a:bodyPr wrap="square" tIns="36000" rIns="36000" bIns="36000">
            <a:spAutoFit/>
          </a:bodyPr>
          <a:lstStyle>
            <a:lvl1pPr marL="269875" indent="-2698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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9947" indent="-342900">
              <a:buFont typeface="Wingdings" panose="05000000000000000000" pitchFamily="2" charset="2"/>
              <a:buChar char=""/>
              <a:defRPr/>
            </a:lvl2pPr>
            <a:lvl3pPr marL="1256994" indent="-342900">
              <a:buFont typeface="Wingdings" panose="05000000000000000000" pitchFamily="2" charset="2"/>
              <a:buChar char=""/>
              <a:defRPr/>
            </a:lvl3pPr>
            <a:lvl4pPr marL="1714041" indent="-342900">
              <a:buFont typeface="Wingdings" panose="05000000000000000000" pitchFamily="2" charset="2"/>
              <a:buChar char=""/>
              <a:defRPr/>
            </a:lvl4pPr>
            <a:lvl5pPr marL="2171088" indent="-342900">
              <a:buFont typeface="Wingdings" panose="05000000000000000000" pitchFamily="2" charset="2"/>
              <a:buChar char=""/>
              <a:defRPr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22" name="Espaço Reservado para Texto 2"/>
          <p:cNvSpPr>
            <a:spLocks noGrp="1"/>
          </p:cNvSpPr>
          <p:nvPr>
            <p:ph type="body" sz="quarter" idx="12"/>
          </p:nvPr>
        </p:nvSpPr>
        <p:spPr>
          <a:xfrm>
            <a:off x="782302" y="6551271"/>
            <a:ext cx="10625546" cy="22789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831E611-01DF-4C44-BA99-6C43F0AE92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063" y="319163"/>
            <a:ext cx="10112756" cy="922317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8D94041-C41A-7745-AA9B-5005B5495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03" y="319162"/>
            <a:ext cx="9008979" cy="909492"/>
          </a:xfrm>
          <a:prstGeom prst="rect">
            <a:avLst/>
          </a:prstGeom>
        </p:spPr>
        <p:txBody>
          <a:bodyPr/>
          <a:lstStyle>
            <a:lvl1pPr>
              <a:defRPr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3141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90">
        <p:fade/>
      </p:transition>
    </mc:Choice>
    <mc:Fallback xmlns="">
      <p:transition spd="med" advTm="99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501"/>
            <a:ext cx="10363200" cy="14689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489C-12DA-0645-B4DE-BE87C448F0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ACD8-4D6D-194E-B657-0D18A865AB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538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489C-12DA-0645-B4DE-BE87C448F0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ACD8-4D6D-194E-B657-0D18A865AB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3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right" type="tx" preserve="1">
  <p:cSld name="Half - Text righ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6096001" cy="6858000"/>
          </a:xfrm>
          <a:prstGeom prst="rect">
            <a:avLst/>
          </a:prstGeom>
          <a:solidFill>
            <a:srgbClr val="7FC242">
              <a:alpha val="85880"/>
            </a:srgbClr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658967" y="924867"/>
            <a:ext cx="4923200" cy="102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658967" y="2113468"/>
            <a:ext cx="4923200" cy="4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402" lvl="0" indent="-457052">
              <a:spcBef>
                <a:spcPts val="800"/>
              </a:spcBef>
              <a:spcAft>
                <a:spcPts val="0"/>
              </a:spcAft>
              <a:buClr>
                <a:srgbClr val="7FC242"/>
              </a:buClr>
              <a:buSzPts val="1800"/>
              <a:buChar char="▫"/>
              <a:defRPr/>
            </a:lvl1pPr>
            <a:lvl2pPr marL="1218804" lvl="1" indent="-457052">
              <a:spcBef>
                <a:spcPts val="0"/>
              </a:spcBef>
              <a:spcAft>
                <a:spcPts val="0"/>
              </a:spcAft>
              <a:buClr>
                <a:srgbClr val="FFC200"/>
              </a:buClr>
              <a:buSzPts val="1800"/>
              <a:buChar char="▪"/>
              <a:defRPr/>
            </a:lvl2pPr>
            <a:lvl3pPr marL="1828205" lvl="2" indent="-457052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3pPr>
            <a:lvl4pPr marL="2437607" lvl="3" indent="-457052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marL="3047010" lvl="4" indent="-457052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5pPr>
            <a:lvl6pPr marL="3656412" lvl="5" indent="-457052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6pPr>
            <a:lvl7pPr marL="4265813" lvl="6" indent="-457052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7pPr>
            <a:lvl8pPr marL="4875215" lvl="7" indent="-457052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8pPr>
            <a:lvl9pPr marL="5484617" lvl="8" indent="-457052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747257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6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489C-12DA-0645-B4DE-BE87C448F0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ACD8-4D6D-194E-B657-0D18A865AB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085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489C-12DA-0645-B4DE-BE87C448F0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ACD8-4D6D-194E-B657-0D18A865AB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04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5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4585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489C-12DA-0645-B4DE-BE87C448F0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ACD8-4D6D-194E-B657-0D18A865AB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601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489C-12DA-0645-B4DE-BE87C448F0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ACD8-4D6D-194E-B657-0D18A865AB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286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489C-12DA-0645-B4DE-BE87C448F0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ACD8-4D6D-194E-B657-0D18A865AB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87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8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489C-12DA-0645-B4DE-BE87C448F0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ACD8-4D6D-194E-B657-0D18A865AB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970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6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83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489C-12DA-0645-B4DE-BE87C448F0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ACD8-4D6D-194E-B657-0D18A865AB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838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489C-12DA-0645-B4DE-BE87C448F0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ACD8-4D6D-194E-B657-0D18A865AB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460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83"/>
            <a:ext cx="2743200" cy="585046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83"/>
            <a:ext cx="8026400" cy="585046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489C-12DA-0645-B4DE-BE87C448F0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ACD8-4D6D-194E-B657-0D18A865AB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552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92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left" preserve="1">
  <p:cSld name="Half - Text lef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0" y="0"/>
            <a:ext cx="6096001" cy="6858000"/>
          </a:xfrm>
          <a:prstGeom prst="rect">
            <a:avLst/>
          </a:prstGeom>
          <a:solidFill>
            <a:srgbClr val="7FC242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578357" y="924867"/>
            <a:ext cx="4923200" cy="102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578357" y="2113468"/>
            <a:ext cx="4923200" cy="4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402" lvl="0" indent="-457052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1pPr>
            <a:lvl2pPr marL="1218804" lvl="1" indent="-45705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2pPr>
            <a:lvl3pPr marL="1828205" lvl="2" indent="-45705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3pPr>
            <a:lvl4pPr marL="2437607" lvl="3" indent="-45705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4pPr>
            <a:lvl5pPr marL="3047010" lvl="4" indent="-45705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5pPr>
            <a:lvl6pPr marL="3656412" lvl="5" indent="-45705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6pPr>
            <a:lvl7pPr marL="4265813" lvl="6" indent="-45705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7pPr>
            <a:lvl8pPr marL="4875215" lvl="7" indent="-45705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8pPr>
            <a:lvl9pPr marL="5484617" lvl="8" indent="-45705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605F5E0-FA59-4FC7-9152-B0FD6D346B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442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0796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67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787CCB5-8DDD-4A64-95D7-058C0671234D}" type="datetime1">
              <a:rPr lang="pt-BR" altLang="pt-BR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defTabSz="60746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10/07/2019</a:t>
            </a:fld>
            <a:endParaRPr lang="pt-BR" altLang="pt-BR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lIns="68577" tIns="34289" rIns="68577" bIns="34289"/>
          <a:lstStyle>
            <a:lvl1pPr defTabSz="609555"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CF3CC64-21CA-45B0-9D5A-6C6E8E13F06A}" type="slidenum">
              <a:rPr lang="pt-BR" altLang="pt-BR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defTabSz="60746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t-BR" altLang="pt-BR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57355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68577" tIns="34289" rIns="68577" bIns="34289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68577" tIns="34289" rIns="68577" bIns="34289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0CD735E-3838-4E4C-9C1D-6DB5DED7A3ED}" type="datetime1">
              <a:rPr lang="pt-BR" altLang="pt-BR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defTabSz="60746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10/07/2019</a:t>
            </a:fld>
            <a:endParaRPr lang="pt-BR" altLang="pt-BR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lIns="68577" tIns="34289" rIns="68577" bIns="34289"/>
          <a:lstStyle>
            <a:lvl1pPr defTabSz="609555"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46BDC01-E9AA-4E7E-B9F3-5CB2BE04FFD0}" type="slidenum">
              <a:rPr lang="pt-BR" altLang="pt-BR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defTabSz="60746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t-BR" altLang="pt-BR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91809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A8BC40D-561B-4EF4-9B35-053ACAB327EE}" type="datetime1">
              <a:rPr lang="en-US" altLang="pt-BR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defTabSz="60746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7/10/2019</a:t>
            </a:fld>
            <a:endParaRPr lang="en-US" altLang="pt-BR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defTabSz="609555"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39CC485-AEC8-44AD-95F4-D8A3D5A37FCB}" type="slidenum">
              <a:rPr lang="en-US" altLang="pt-BR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defTabSz="60746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pt-BR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8146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8377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67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787CCB5-8DDD-4A64-95D7-058C0671234D}" type="datetime1">
              <a:rPr lang="pt-BR" altLang="pt-BR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defTabSz="60746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10/07/2019</a:t>
            </a:fld>
            <a:endParaRPr lang="pt-BR" altLang="pt-BR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lIns="68577" tIns="34289" rIns="68577" bIns="34289"/>
          <a:lstStyle>
            <a:lvl1pPr defTabSz="609555"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CF3CC64-21CA-45B0-9D5A-6C6E8E13F06A}" type="slidenum">
              <a:rPr lang="pt-BR" altLang="pt-BR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defTabSz="60746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t-BR" altLang="pt-BR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10323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A8BC40D-561B-4EF4-9B35-053ACAB327EE}" type="datetime1">
              <a:rPr lang="en-US" altLang="pt-BR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defTabSz="60746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7/10/2019</a:t>
            </a:fld>
            <a:endParaRPr lang="en-US" altLang="pt-BR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defTabSz="609555"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39CC485-AEC8-44AD-95F4-D8A3D5A37FCB}" type="slidenum">
              <a:rPr lang="en-US" altLang="pt-BR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defTabSz="60746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pt-BR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68548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6014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A8BC40D-561B-4EF4-9B35-053ACAB327EE}" type="datetime1">
              <a:rPr lang="en-US" altLang="pt-BR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defTabSz="60746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7/10/2019</a:t>
            </a:fld>
            <a:endParaRPr lang="en-US" altLang="pt-BR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defTabSz="609555"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E22E83A-C185-4C9C-8319-F0FC4D54FF9E}" type="slidenum">
              <a:rPr lang="en-US" altLang="pt-BR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defTabSz="60746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pt-BR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21294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45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left" preserve="1">
  <p:cSld name="1_Half - Text lef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0" y="0"/>
            <a:ext cx="5252720" cy="6858000"/>
          </a:xfrm>
          <a:prstGeom prst="rect">
            <a:avLst/>
          </a:prstGeom>
          <a:solidFill>
            <a:srgbClr val="7FC242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5232400" y="0"/>
            <a:ext cx="6959600" cy="6858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8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578357" y="924867"/>
            <a:ext cx="4923200" cy="102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578357" y="2113468"/>
            <a:ext cx="4923200" cy="4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402" lvl="0" indent="-457052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1pPr>
            <a:lvl2pPr marL="1218804" lvl="1" indent="-45705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2pPr>
            <a:lvl3pPr marL="1828205" lvl="2" indent="-45705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3pPr>
            <a:lvl4pPr marL="2437607" lvl="3" indent="-45705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4pPr>
            <a:lvl5pPr marL="3047010" lvl="4" indent="-45705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5pPr>
            <a:lvl6pPr marL="3656412" lvl="5" indent="-45705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6pPr>
            <a:lvl7pPr marL="4265813" lvl="6" indent="-45705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7pPr>
            <a:lvl8pPr marL="4875215" lvl="7" indent="-45705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8pPr>
            <a:lvl9pPr marL="5484617" lvl="8" indent="-45705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4EADFD0-47E6-463C-AA02-7D20CBE957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309" y="6205309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784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</a:pPr>
            <a:fld id="{A194E290-47C5-DF40-AB09-694F72DDD503}" type="datetime1">
              <a:rPr lang="en-US" smtClean="0">
                <a:solidFill>
                  <a:prstClr val="black"/>
                </a:solidFill>
                <a:latin typeface="Arial" charset="0"/>
                <a:ea typeface="MS PGothic" charset="0"/>
              </a:rPr>
              <a:pPr defTabSz="607469" eaLnBrk="0" fontAlgn="base" hangingPunct="0">
                <a:spcBef>
                  <a:spcPct val="0"/>
                </a:spcBef>
                <a:spcAft>
                  <a:spcPct val="0"/>
                </a:spcAft>
              </a:pPr>
              <a:t>7/10/2019</a:t>
            </a:fld>
            <a:endParaRPr lang="en-US">
              <a:solidFill>
                <a:prstClr val="black"/>
              </a:solidFill>
              <a:latin typeface="Arial" charset="0"/>
              <a:ea typeface="MS PGothic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defTabSz="609555"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</a:pPr>
            <a:fld id="{CF3AA034-52F0-1143-A1DE-54EDEF3560AB}" type="slidenum">
              <a:rPr lang="en-US" smtClean="0">
                <a:solidFill>
                  <a:prstClr val="black"/>
                </a:solidFill>
                <a:latin typeface="Arial" charset="0"/>
                <a:ea typeface="MS PGothic" charset="0"/>
              </a:rPr>
              <a:pPr defTabSz="607469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1574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2473-CBC2-1D46-81E7-432B900806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E054-0C9C-144B-938B-B85887F96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5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2000">
        <p:fade/>
      </p:transition>
    </mc:Choice>
    <mc:Fallback xmlns="">
      <p:transition xmlns:p14="http://schemas.microsoft.com/office/powerpoint/2010/main" spd="slow" advTm="2000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2473-CBC2-1D46-81E7-432B900806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E054-0C9C-144B-938B-B85887F96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5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2000">
        <p:fade/>
      </p:transition>
    </mc:Choice>
    <mc:Fallback xmlns="">
      <p:transition xmlns:p14="http://schemas.microsoft.com/office/powerpoint/2010/main" spd="slow" advTm="2000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2473-CBC2-1D46-81E7-432B900806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E054-0C9C-144B-938B-B85887F96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4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2000">
        <p:fade/>
      </p:transition>
    </mc:Choice>
    <mc:Fallback xmlns="">
      <p:transition xmlns:p14="http://schemas.microsoft.com/office/powerpoint/2010/main" spd="slow" advTm="2000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2473-CBC2-1D46-81E7-432B900806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E054-0C9C-144B-938B-B85887F96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01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2000">
        <p:fade/>
      </p:transition>
    </mc:Choice>
    <mc:Fallback xmlns="">
      <p:transition xmlns:p14="http://schemas.microsoft.com/office/powerpoint/2010/main" spd="slow" advTm="2000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2473-CBC2-1D46-81E7-432B900806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E054-0C9C-144B-938B-B85887F96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14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2000">
        <p:fade/>
      </p:transition>
    </mc:Choice>
    <mc:Fallback xmlns="">
      <p:transition xmlns:p14="http://schemas.microsoft.com/office/powerpoint/2010/main" spd="slow" advTm="2000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2473-CBC2-1D46-81E7-432B900806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E054-0C9C-144B-938B-B85887F96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9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2000">
        <p:fade/>
      </p:transition>
    </mc:Choice>
    <mc:Fallback xmlns="">
      <p:transition xmlns:p14="http://schemas.microsoft.com/office/powerpoint/2010/main" spd="slow" advTm="2000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2473-CBC2-1D46-81E7-432B900806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E054-0C9C-144B-938B-B85887F96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6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2000">
        <p:fade/>
      </p:transition>
    </mc:Choice>
    <mc:Fallback xmlns="">
      <p:transition xmlns:p14="http://schemas.microsoft.com/office/powerpoint/2010/main" spd="slow" advTm="2000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2473-CBC2-1D46-81E7-432B900806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E054-0C9C-144B-938B-B85887F96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3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2000">
        <p:fade/>
      </p:transition>
    </mc:Choice>
    <mc:Fallback xmlns="">
      <p:transition xmlns:p14="http://schemas.microsoft.com/office/powerpoint/2010/main" spd="slow" advTm="2000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2473-CBC2-1D46-81E7-432B900806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E054-0C9C-144B-938B-B85887F96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9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2000">
        <p:fade/>
      </p:transition>
    </mc:Choice>
    <mc:Fallback xmlns="">
      <p:transition xmlns:p14="http://schemas.microsoft.com/office/powerpoint/2010/main"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8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83.xml"/><Relationship Id="rId1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73.xml"/><Relationship Id="rId21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17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72.xml"/><Relationship Id="rId16" Type="http://schemas.openxmlformats.org/officeDocument/2006/relationships/slideLayout" Target="../slideLayouts/slideLayout186.xml"/><Relationship Id="rId20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0.xml"/><Relationship Id="rId19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4.xml"/><Relationship Id="rId22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slideLayout" Target="../slideLayouts/slideLayout204.xml"/><Relationship Id="rId18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194.xml"/><Relationship Id="rId21" Type="http://schemas.openxmlformats.org/officeDocument/2006/relationships/theme" Target="../theme/theme20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17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193.xml"/><Relationship Id="rId16" Type="http://schemas.openxmlformats.org/officeDocument/2006/relationships/slideLayout" Target="../slideLayouts/slideLayout207.xml"/><Relationship Id="rId20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01.xml"/><Relationship Id="rId19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Relationship Id="rId14" Type="http://schemas.openxmlformats.org/officeDocument/2006/relationships/slideLayout" Target="../slideLayouts/slideLayout205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slideLayout" Target="../slideLayouts/slideLayout224.xml"/><Relationship Id="rId1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23.xml"/><Relationship Id="rId17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3.xml"/><Relationship Id="rId16" Type="http://schemas.openxmlformats.org/officeDocument/2006/relationships/slideLayout" Target="../slideLayouts/slideLayout227.xml"/><Relationship Id="rId20" Type="http://schemas.openxmlformats.org/officeDocument/2006/relationships/theme" Target="../theme/theme21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21.xml"/><Relationship Id="rId19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Relationship Id="rId14" Type="http://schemas.openxmlformats.org/officeDocument/2006/relationships/slideLayout" Target="../slideLayouts/slideLayout2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image" Target="../media/image5.jpeg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screen">
            <a:alphaModFix amt="4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9D7A1F3-EF62-4E75-B967-6FD95DE03088}"/>
              </a:ext>
            </a:extLst>
          </p:cNvPr>
          <p:cNvSpPr/>
          <p:nvPr/>
        </p:nvSpPr>
        <p:spPr>
          <a:xfrm>
            <a:off x="0" y="-15910"/>
            <a:ext cx="1102805" cy="6858000"/>
          </a:xfrm>
          <a:prstGeom prst="rect">
            <a:avLst/>
          </a:prstGeom>
          <a:solidFill>
            <a:srgbClr val="005681">
              <a:alpha val="5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B74AFBC-1042-441F-AB97-83251286A1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4312" y="4680922"/>
            <a:ext cx="1675249" cy="167481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9AE0285-BA06-4580-A8F8-5139852696F5}"/>
              </a:ext>
            </a:extLst>
          </p:cNvPr>
          <p:cNvSpPr/>
          <p:nvPr/>
        </p:nvSpPr>
        <p:spPr>
          <a:xfrm>
            <a:off x="303291" y="4267200"/>
            <a:ext cx="9679921" cy="2286000"/>
          </a:xfrm>
          <a:prstGeom prst="rect">
            <a:avLst/>
          </a:prstGeom>
          <a:solidFill>
            <a:srgbClr val="82BB25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51123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83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</p:sldLayoutIdLst>
  <p:txStyles>
    <p:titleStyle>
      <a:lvl1pPr algn="ctr" defTabSz="607469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itchFamily="34" charset="-128"/>
        </a:defRPr>
      </a:lvl1pPr>
      <a:lvl2pPr algn="ctr" defTabSz="60746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MS PGothic" panose="020B0600070205080204" pitchFamily="34" charset="-128"/>
          <a:cs typeface="MS PGothic" pitchFamily="34" charset="-128"/>
        </a:defRPr>
      </a:lvl2pPr>
      <a:lvl3pPr algn="ctr" defTabSz="60746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MS PGothic" panose="020B0600070205080204" pitchFamily="34" charset="-128"/>
          <a:cs typeface="MS PGothic" pitchFamily="34" charset="-128"/>
        </a:defRPr>
      </a:lvl3pPr>
      <a:lvl4pPr algn="ctr" defTabSz="60746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MS PGothic" panose="020B0600070205080204" pitchFamily="34" charset="-128"/>
          <a:cs typeface="MS PGothic" pitchFamily="34" charset="-128"/>
        </a:defRPr>
      </a:lvl4pPr>
      <a:lvl5pPr algn="ctr" defTabSz="60746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MS PGothic" panose="020B0600070205080204" pitchFamily="34" charset="-128"/>
          <a:cs typeface="MS PGothic" pitchFamily="34" charset="-128"/>
        </a:defRPr>
      </a:lvl5pPr>
      <a:lvl6pPr marL="609555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6pPr>
      <a:lvl7pPr marL="1219110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7pPr>
      <a:lvl8pPr marL="1828664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8pPr>
      <a:lvl9pPr marL="2438218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455073" indent="-455073" algn="l" defTabSz="60746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itchFamily="34" charset="-128"/>
        </a:defRPr>
      </a:lvl1pPr>
      <a:lvl2pPr marL="988459" indent="-378875" algn="l" defTabSz="607469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521846" indent="-302676" algn="l" defTabSz="60746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itchFamily="34" charset="-128"/>
        </a:defRPr>
      </a:lvl3pPr>
      <a:lvl4pPr marL="2131431" indent="-302676" algn="l" defTabSz="607469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741015" indent="-302676" algn="l" defTabSz="607469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BA5E2473-CBC2-1D46-81E7-432B900806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90B4E054-0C9C-144B-938B-B85887F96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6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Tm="2000">
        <p:fade/>
      </p:transition>
    </mc:Choice>
    <mc:Fallback xmlns="">
      <p:transition xmlns:p14="http://schemas.microsoft.com/office/powerpoint/2010/main" spd="slow" advTm="2000">
        <p:fade/>
      </p:transition>
    </mc:Fallback>
  </mc:AlternateConten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68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94"/>
            <a:fld id="{836F489C-12DA-0645-B4DE-BE87C448F0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94"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68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9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68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94"/>
            <a:fld id="{B3ACACD8-4D6D-194E-B657-0D18A865AB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9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4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ctr" defTabSz="609594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95" indent="-457195" algn="l" defTabSz="609594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89" indent="-380996" algn="l" defTabSz="609594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84" indent="-304796" algn="l" defTabSz="60959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77" indent="-304796" algn="l" defTabSz="609594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70" indent="-304796" algn="l" defTabSz="609594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64" indent="-304796" algn="l" defTabSz="609594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58" indent="-304796" algn="l" defTabSz="609594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951" indent="-304796" algn="l" defTabSz="609594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544" indent="-304796" algn="l" defTabSz="609594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4" algn="l" defTabSz="6095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7" algn="l" defTabSz="6095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80" algn="l" defTabSz="6095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4" algn="l" defTabSz="6095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67" algn="l" defTabSz="6095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61" algn="l" defTabSz="6095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54" algn="l" defTabSz="6095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48" algn="l" defTabSz="6095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13"/>
            <a:fld id="{E2674194-1C09-1343-84F4-A4BED54E34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13"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6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1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13"/>
            <a:fld id="{F4B51A83-CC5C-2249-9501-5DF68DDD53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1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Fundo3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2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ctr" defTabSz="45720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5" indent="-342905" algn="l" defTabSz="45720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61" indent="-285754" algn="l" defTabSz="45720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6" indent="-228603" algn="l" defTabSz="45720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3" indent="-228603" algn="l" defTabSz="45720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9" indent="-228603" algn="l" defTabSz="45720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6" indent="-228603" algn="l" defTabSz="45720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42" indent="-228603" algn="l" defTabSz="45720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9" indent="-228603" algn="l" defTabSz="45720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55" indent="-228603" algn="l" defTabSz="45720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9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5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1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2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2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3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39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4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52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413"/>
            <a:endParaRPr lang="pt-BR" kern="0"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1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2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2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3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39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4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52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413"/>
            <a:endParaRPr lang="pt-BR" kern="0"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 defTabSz="914413">
              <a:buClr>
                <a:srgbClr val="888888"/>
              </a:buClr>
              <a:buSzPct val="25000"/>
            </a:pPr>
            <a:fld id="{00000000-1234-1234-1234-123412341234}" type="slidenum">
              <a:rPr lang="en-US" sz="1200" kern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 defTabSz="914413">
                <a:buClr>
                  <a:srgbClr val="888888"/>
                </a:buClr>
                <a:buSzPct val="25000"/>
              </a:pPr>
              <a:t>‹#›</a:t>
            </a:fld>
            <a:endParaRPr lang="en-US" sz="1200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77108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1"/>
            <a:ext cx="28448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77246"/>
            <a:fld id="{F495EA69-8AB1-F34E-AE9D-4050B8426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77246"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772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1"/>
            <a:ext cx="28448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77246"/>
            <a:fld id="{C572B3C8-B145-5849-887C-8ACD66FA7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772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0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ctr" defTabSz="60960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7" indent="-457207" algn="l" defTabSz="609608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614" indent="-381005" algn="l" defTabSz="609608" rtl="0" eaLnBrk="1" latinLnBrk="0" hangingPunct="1">
        <a:spcBef>
          <a:spcPct val="20000"/>
        </a:spcBef>
        <a:buFont typeface="Arial"/>
        <a:buChar char="–"/>
        <a:defRPr sz="3734" kern="1200">
          <a:solidFill>
            <a:schemeClr val="tx1"/>
          </a:solidFill>
          <a:latin typeface="+mn-lt"/>
          <a:ea typeface="+mn-ea"/>
          <a:cs typeface="+mn-cs"/>
        </a:defRPr>
      </a:lvl2pPr>
      <a:lvl3pPr marL="1524021" indent="-304805" algn="l" defTabSz="60960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31" indent="-304805" algn="l" defTabSz="609608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239" indent="-304805" algn="l" defTabSz="609608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847" indent="-304805" algn="l" defTabSz="609608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457" indent="-304805" algn="l" defTabSz="609608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065" indent="-304805" algn="l" defTabSz="609608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674" indent="-304805" algn="l" defTabSz="609608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6096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8" algn="l" defTabSz="6096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6" algn="l" defTabSz="6096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4" algn="l" defTabSz="6096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44" algn="l" defTabSz="6096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52" algn="l" defTabSz="6096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61" algn="l" defTabSz="6096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70" algn="l" defTabSz="6096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96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</p:sldLayoutIdLst>
  <p:txStyles>
    <p:titleStyle>
      <a:lvl1pPr algn="ctr" defTabSz="603717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itchFamily="34" charset="-128"/>
        </a:defRPr>
      </a:lvl1pPr>
      <a:lvl2pPr algn="ctr" defTabSz="603717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MS PGothic" panose="020B0600070205080204" pitchFamily="34" charset="-128"/>
          <a:cs typeface="MS PGothic" pitchFamily="34" charset="-128"/>
        </a:defRPr>
      </a:lvl2pPr>
      <a:lvl3pPr algn="ctr" defTabSz="603717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MS PGothic" panose="020B0600070205080204" pitchFamily="34" charset="-128"/>
          <a:cs typeface="MS PGothic" pitchFamily="34" charset="-128"/>
        </a:defRPr>
      </a:lvl3pPr>
      <a:lvl4pPr algn="ctr" defTabSz="603717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MS PGothic" panose="020B0600070205080204" pitchFamily="34" charset="-128"/>
          <a:cs typeface="MS PGothic" pitchFamily="34" charset="-128"/>
        </a:defRPr>
      </a:lvl4pPr>
      <a:lvl5pPr algn="ctr" defTabSz="603717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MS PGothic" panose="020B0600070205080204" pitchFamily="34" charset="-128"/>
          <a:cs typeface="MS PGothic" pitchFamily="34" charset="-128"/>
        </a:defRPr>
      </a:lvl5pPr>
      <a:lvl6pPr marL="605628" algn="ctr" defTabSz="605628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6pPr>
      <a:lvl7pPr marL="1211587" algn="ctr" defTabSz="605628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7pPr>
      <a:lvl8pPr marL="1817304" algn="ctr" defTabSz="605628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8pPr>
      <a:lvl9pPr marL="2423175" algn="ctr" defTabSz="605628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452085" indent="-452085" algn="l" defTabSz="60371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itchFamily="34" charset="-128"/>
        </a:defRPr>
      </a:lvl1pPr>
      <a:lvl2pPr marL="982437" indent="-376533" algn="l" defTabSz="60371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512336" indent="-300686" algn="l" defTabSz="60371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itchFamily="34" charset="-128"/>
        </a:defRPr>
      </a:lvl3pPr>
      <a:lvl4pPr marL="2118263" indent="-300686" algn="l" defTabSz="60371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723977" indent="-300686" algn="l" defTabSz="603717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3331523" indent="-302782" algn="l" defTabSz="605628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37396" indent="-302782" algn="l" defTabSz="605628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43157" indent="-302782" algn="l" defTabSz="605628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48979" indent="-302782" algn="l" defTabSz="605628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05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5628" algn="l" defTabSz="605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1587" algn="l" defTabSz="605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7304" algn="l" defTabSz="605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3175" algn="l" defTabSz="605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743" algn="l" defTabSz="605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4458" algn="l" defTabSz="605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0286" algn="l" defTabSz="605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46028" algn="l" defTabSz="605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64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fundos_ppt_techweek-11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" y="0"/>
            <a:ext cx="1218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2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733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733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733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733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733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733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733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733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733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7265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  <p:sldLayoutId id="2147483964" r:id="rId17"/>
    <p:sldLayoutId id="2147483967" r:id="rId18"/>
    <p:sldLayoutId id="2147483971" r:id="rId19"/>
    <p:sldLayoutId id="2147484049" r:id="rId20"/>
    <p:sldLayoutId id="2147484050" r:id="rId21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1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1" cy="4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732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732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732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732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732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732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732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732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732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defTabSz="914126">
              <a:buClr>
                <a:srgbClr val="000000"/>
              </a:buClr>
            </a:pPr>
            <a:fld id="{00000000-1234-1234-1234-123412341234}" type="slidenum">
              <a:rPr lang="pt-BR" kern="0" smtClean="0"/>
              <a:pPr defTabSz="914126">
                <a:buClr>
                  <a:srgbClr val="000000"/>
                </a:buClr>
              </a:pPr>
              <a:t>‹#›</a:t>
            </a:fld>
            <a:endParaRPr lang="pt-BR" kern="0" dirty="0"/>
          </a:p>
        </p:txBody>
      </p:sp>
    </p:spTree>
    <p:extLst>
      <p:ext uri="{BB962C8B-B14F-4D97-AF65-F5344CB8AC3E}">
        <p14:creationId xmlns:p14="http://schemas.microsoft.com/office/powerpoint/2010/main" val="31954835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733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733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733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733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733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733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733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733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733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32877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  <p:sldLayoutId id="2147484021" r:id="rId17"/>
    <p:sldLayoutId id="2147484022" r:id="rId18"/>
    <p:sldLayoutId id="2147484023" r:id="rId19"/>
    <p:sldLayoutId id="2147484024" r:id="rId2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733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733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733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733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733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733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733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733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733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2523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4" r:id="rId12"/>
    <p:sldLayoutId id="2147484085" r:id="rId13"/>
    <p:sldLayoutId id="2147484086" r:id="rId14"/>
    <p:sldLayoutId id="2147484087" r:id="rId15"/>
    <p:sldLayoutId id="2147484088" r:id="rId16"/>
    <p:sldLayoutId id="2147484089" r:id="rId17"/>
    <p:sldLayoutId id="2147484090" r:id="rId18"/>
    <p:sldLayoutId id="2147484091" r:id="rId1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1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1" cy="4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732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732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732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732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732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732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732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732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732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defTabSz="914126">
              <a:buClr>
                <a:srgbClr val="000000"/>
              </a:buClr>
            </a:pPr>
            <a:fld id="{00000000-1234-1234-1234-123412341234}" type="slidenum">
              <a:rPr lang="pt-BR" kern="0" smtClean="0"/>
              <a:pPr defTabSz="914126">
                <a:buClr>
                  <a:srgbClr val="000000"/>
                </a:buClr>
              </a:pPr>
              <a:t>‹#›</a:t>
            </a:fld>
            <a:endParaRPr lang="pt-BR" kern="0" dirty="0"/>
          </a:p>
        </p:txBody>
      </p:sp>
    </p:spTree>
    <p:extLst>
      <p:ext uri="{BB962C8B-B14F-4D97-AF65-F5344CB8AC3E}">
        <p14:creationId xmlns:p14="http://schemas.microsoft.com/office/powerpoint/2010/main" val="11328679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  <p:sldLayoutId id="2147483798" r:id="rId19"/>
    <p:sldLayoutId id="2147483799" r:id="rId20"/>
    <p:sldLayoutId id="2147483800" r:id="rId21"/>
    <p:sldLayoutId id="2147483801" r:id="rId2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74194-1C09-1343-84F4-A4BED54E346C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51A83-CC5C-2249-9501-5DF68DDD53F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undo3.jpg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6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20" r:id="rId17"/>
    <p:sldLayoutId id="2147483821" r:id="rId18"/>
    <p:sldLayoutId id="2147483823" r:id="rId19"/>
    <p:sldLayoutId id="2147483824" r:id="rId20"/>
    <p:sldLayoutId id="2147483825" r:id="rId21"/>
    <p:sldLayoutId id="2147483826" r:id="rId22"/>
    <p:sldLayoutId id="2147483827" r:id="rId2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836F489C-12DA-0645-B4DE-BE87C448F0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B3ACACD8-4D6D-194E-B657-0D18A865AB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9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2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xStyles>
    <p:titleStyle>
      <a:lvl1pPr algn="ctr" defTabSz="608013" rtl="0" eaLnBrk="1" fontAlgn="base" hangingPunct="1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pitchFamily="4" charset="-128"/>
        </a:defRPr>
      </a:lvl1pPr>
      <a:lvl2pPr algn="ctr" defTabSz="608013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4" charset="0"/>
          <a:ea typeface="MS PGothic" panose="020B0600070205080204" pitchFamily="34" charset="-128"/>
          <a:cs typeface="ＭＳ Ｐゴシック" pitchFamily="4" charset="-128"/>
        </a:defRPr>
      </a:lvl2pPr>
      <a:lvl3pPr algn="ctr" defTabSz="608013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4" charset="0"/>
          <a:ea typeface="MS PGothic" panose="020B0600070205080204" pitchFamily="34" charset="-128"/>
          <a:cs typeface="ＭＳ Ｐゴシック" pitchFamily="4" charset="-128"/>
        </a:defRPr>
      </a:lvl3pPr>
      <a:lvl4pPr algn="ctr" defTabSz="608013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4" charset="0"/>
          <a:ea typeface="MS PGothic" panose="020B0600070205080204" pitchFamily="34" charset="-128"/>
          <a:cs typeface="ＭＳ Ｐゴシック" pitchFamily="4" charset="-128"/>
        </a:defRPr>
      </a:lvl4pPr>
      <a:lvl5pPr algn="ctr" defTabSz="608013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4" charset="0"/>
          <a:ea typeface="MS PGothic" panose="020B0600070205080204" pitchFamily="34" charset="-128"/>
          <a:cs typeface="ＭＳ Ｐゴシック" pitchFamily="4" charset="-128"/>
        </a:defRPr>
      </a:lvl5pPr>
      <a:lvl6pPr marL="457200" algn="ctr" defTabSz="608013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6pPr>
      <a:lvl7pPr marL="914400" algn="ctr" defTabSz="608013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7pPr>
      <a:lvl8pPr marL="1371600" algn="ctr" defTabSz="608013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8pPr>
      <a:lvl9pPr marL="1828800" algn="ctr" defTabSz="608013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455613" indent="-455613" algn="l" defTabSz="6080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4" charset="-128"/>
        </a:defRPr>
      </a:lvl1pPr>
      <a:lvl2pPr marL="989013" indent="-379413" algn="l" defTabSz="6080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522413" indent="-303213" algn="l" defTabSz="6080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2132013" indent="-303213" algn="l" defTabSz="6080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741613" indent="-303213" algn="l" defTabSz="6080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00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</p:sldLayoutIdLst>
  <p:txStyles>
    <p:titleStyle>
      <a:lvl1pPr algn="ctr" defTabSz="607469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itchFamily="34" charset="-128"/>
        </a:defRPr>
      </a:lvl1pPr>
      <a:lvl2pPr algn="ctr" defTabSz="60746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MS PGothic" panose="020B0600070205080204" pitchFamily="34" charset="-128"/>
          <a:cs typeface="MS PGothic" pitchFamily="34" charset="-128"/>
        </a:defRPr>
      </a:lvl2pPr>
      <a:lvl3pPr algn="ctr" defTabSz="60746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MS PGothic" panose="020B0600070205080204" pitchFamily="34" charset="-128"/>
          <a:cs typeface="MS PGothic" pitchFamily="34" charset="-128"/>
        </a:defRPr>
      </a:lvl3pPr>
      <a:lvl4pPr algn="ctr" defTabSz="60746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MS PGothic" panose="020B0600070205080204" pitchFamily="34" charset="-128"/>
          <a:cs typeface="MS PGothic" pitchFamily="34" charset="-128"/>
        </a:defRPr>
      </a:lvl4pPr>
      <a:lvl5pPr algn="ctr" defTabSz="60746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MS PGothic" panose="020B0600070205080204" pitchFamily="34" charset="-128"/>
          <a:cs typeface="MS PGothic" pitchFamily="34" charset="-128"/>
        </a:defRPr>
      </a:lvl5pPr>
      <a:lvl6pPr marL="609555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6pPr>
      <a:lvl7pPr marL="1219110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7pPr>
      <a:lvl8pPr marL="1828664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8pPr>
      <a:lvl9pPr marL="2438218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455073" indent="-455073" algn="l" defTabSz="60746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itchFamily="34" charset="-128"/>
        </a:defRPr>
      </a:lvl1pPr>
      <a:lvl2pPr marL="988459" indent="-378875" algn="l" defTabSz="60746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521846" indent="-302676" algn="l" defTabSz="60746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itchFamily="34" charset="-128"/>
        </a:defRPr>
      </a:lvl3pPr>
      <a:lvl4pPr marL="2131431" indent="-302676" algn="l" defTabSz="60746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741015" indent="-302676" algn="l" defTabSz="60746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45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</p:sldLayoutIdLst>
  <p:txStyles>
    <p:titleStyle>
      <a:lvl1pPr algn="ctr" defTabSz="607469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itchFamily="34" charset="-128"/>
        </a:defRPr>
      </a:lvl1pPr>
      <a:lvl2pPr algn="ctr" defTabSz="60746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MS PGothic" panose="020B0600070205080204" pitchFamily="34" charset="-128"/>
          <a:cs typeface="MS PGothic" pitchFamily="34" charset="-128"/>
        </a:defRPr>
      </a:lvl2pPr>
      <a:lvl3pPr algn="ctr" defTabSz="60746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MS PGothic" panose="020B0600070205080204" pitchFamily="34" charset="-128"/>
          <a:cs typeface="MS PGothic" pitchFamily="34" charset="-128"/>
        </a:defRPr>
      </a:lvl3pPr>
      <a:lvl4pPr algn="ctr" defTabSz="60746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MS PGothic" panose="020B0600070205080204" pitchFamily="34" charset="-128"/>
          <a:cs typeface="MS PGothic" pitchFamily="34" charset="-128"/>
        </a:defRPr>
      </a:lvl4pPr>
      <a:lvl5pPr algn="ctr" defTabSz="60746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MS PGothic" panose="020B0600070205080204" pitchFamily="34" charset="-128"/>
          <a:cs typeface="MS PGothic" pitchFamily="34" charset="-128"/>
        </a:defRPr>
      </a:lvl5pPr>
      <a:lvl6pPr marL="609555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6pPr>
      <a:lvl7pPr marL="1219110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7pPr>
      <a:lvl8pPr marL="1828664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8pPr>
      <a:lvl9pPr marL="2438218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455073" indent="-455073" algn="l" defTabSz="60746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itchFamily="34" charset="-128"/>
        </a:defRPr>
      </a:lvl1pPr>
      <a:lvl2pPr marL="988459" indent="-378875" algn="l" defTabSz="60746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521846" indent="-302676" algn="l" defTabSz="60746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itchFamily="34" charset="-128"/>
        </a:defRPr>
      </a:lvl3pPr>
      <a:lvl4pPr marL="2131431" indent="-302676" algn="l" defTabSz="60746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741015" indent="-302676" algn="l" defTabSz="60746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33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</p:sldLayoutIdLst>
  <p:txStyles>
    <p:titleStyle>
      <a:lvl1pPr algn="ctr" defTabSz="607469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itchFamily="34" charset="-128"/>
        </a:defRPr>
      </a:lvl1pPr>
      <a:lvl2pPr algn="ctr" defTabSz="60746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MS PGothic" panose="020B0600070205080204" pitchFamily="34" charset="-128"/>
          <a:cs typeface="MS PGothic" pitchFamily="34" charset="-128"/>
        </a:defRPr>
      </a:lvl2pPr>
      <a:lvl3pPr algn="ctr" defTabSz="60746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MS PGothic" panose="020B0600070205080204" pitchFamily="34" charset="-128"/>
          <a:cs typeface="MS PGothic" pitchFamily="34" charset="-128"/>
        </a:defRPr>
      </a:lvl3pPr>
      <a:lvl4pPr algn="ctr" defTabSz="60746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MS PGothic" panose="020B0600070205080204" pitchFamily="34" charset="-128"/>
          <a:cs typeface="MS PGothic" pitchFamily="34" charset="-128"/>
        </a:defRPr>
      </a:lvl4pPr>
      <a:lvl5pPr algn="ctr" defTabSz="60746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MS PGothic" panose="020B0600070205080204" pitchFamily="34" charset="-128"/>
          <a:cs typeface="MS PGothic" pitchFamily="34" charset="-128"/>
        </a:defRPr>
      </a:lvl5pPr>
      <a:lvl6pPr marL="609555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6pPr>
      <a:lvl7pPr marL="1219110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7pPr>
      <a:lvl8pPr marL="1828664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8pPr>
      <a:lvl9pPr marL="2438218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455073" indent="-455073" algn="l" defTabSz="60746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itchFamily="34" charset="-128"/>
        </a:defRPr>
      </a:lvl1pPr>
      <a:lvl2pPr marL="988459" indent="-378875" algn="l" defTabSz="60746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521846" indent="-302676" algn="l" defTabSz="60746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itchFamily="34" charset="-128"/>
        </a:defRPr>
      </a:lvl3pPr>
      <a:lvl4pPr marL="2131431" indent="-302676" algn="l" defTabSz="60746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741015" indent="-302676" algn="l" defTabSz="60746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chart" Target="../charts/chart9.xml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7.emf"/><Relationship Id="rId4" Type="http://schemas.openxmlformats.org/officeDocument/2006/relationships/image" Target="../media/image3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4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7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3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84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Macro-Enabled_Worksheet.xlsm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145B02-2F7E-4A2B-8BAA-88B42C7824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519" y="3836172"/>
            <a:ext cx="1969290" cy="1469358"/>
          </a:xfrm>
          <a:prstGeom prst="rect">
            <a:avLst/>
          </a:prstGeom>
        </p:spPr>
      </p:pic>
      <p:sp>
        <p:nvSpPr>
          <p:cNvPr id="7" name="Shape 103"/>
          <p:cNvSpPr txBox="1">
            <a:spLocks noGrp="1"/>
          </p:cNvSpPr>
          <p:nvPr>
            <p:ph type="ctrTitle"/>
          </p:nvPr>
        </p:nvSpPr>
        <p:spPr>
          <a:xfrm>
            <a:off x="3938657" y="1561283"/>
            <a:ext cx="7843241" cy="1546400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r"/>
            <a:r>
              <a:rPr lang="pt-BR" sz="6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Indústria de O&amp;G</a:t>
            </a:r>
            <a:br>
              <a:rPr lang="pt-BR" sz="6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pt-BR" sz="586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4200" i="1" dirty="0">
                <a:solidFill>
                  <a:srgbClr val="0052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Potencial do </a:t>
            </a:r>
            <a:r>
              <a:rPr lang="pt-BR" sz="4200" i="1" dirty="0" err="1">
                <a:solidFill>
                  <a:srgbClr val="0052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</a:t>
            </a:r>
            <a:r>
              <a:rPr lang="pt-BR" sz="4200" i="1" dirty="0">
                <a:solidFill>
                  <a:srgbClr val="0052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-Sal para o Brasil </a:t>
            </a:r>
          </a:p>
        </p:txBody>
      </p:sp>
      <p:cxnSp>
        <p:nvCxnSpPr>
          <p:cNvPr id="9" name="Shape 13"/>
          <p:cNvCxnSpPr>
            <a:cxnSpLocks/>
          </p:cNvCxnSpPr>
          <p:nvPr/>
        </p:nvCxnSpPr>
        <p:spPr>
          <a:xfrm>
            <a:off x="5958038" y="4427265"/>
            <a:ext cx="5787780" cy="0"/>
          </a:xfrm>
          <a:prstGeom prst="straightConnector1">
            <a:avLst/>
          </a:prstGeom>
          <a:noFill/>
          <a:ln w="38100" cap="flat" cmpd="sng">
            <a:solidFill>
              <a:srgbClr val="0052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tângulo 1">
            <a:extLst>
              <a:ext uri="{FF2B5EF4-FFF2-40B4-BE49-F238E27FC236}">
                <a16:creationId xmlns:a16="http://schemas.microsoft.com/office/drawing/2014/main" id="{487BFFA1-6271-4B7B-896F-BBC7653D1649}"/>
              </a:ext>
            </a:extLst>
          </p:cNvPr>
          <p:cNvSpPr/>
          <p:nvPr/>
        </p:nvSpPr>
        <p:spPr>
          <a:xfrm>
            <a:off x="0" y="0"/>
            <a:ext cx="1145512" cy="6858000"/>
          </a:xfrm>
          <a:prstGeom prst="rect">
            <a:avLst/>
          </a:prstGeom>
          <a:solidFill>
            <a:srgbClr val="7FC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hape 103">
            <a:extLst>
              <a:ext uri="{FF2B5EF4-FFF2-40B4-BE49-F238E27FC236}">
                <a16:creationId xmlns:a16="http://schemas.microsoft.com/office/drawing/2014/main" id="{2B77827F-9F6C-4946-BC40-4E4A991FF2D2}"/>
              </a:ext>
            </a:extLst>
          </p:cNvPr>
          <p:cNvSpPr txBox="1">
            <a:spLocks/>
          </p:cNvSpPr>
          <p:nvPr/>
        </p:nvSpPr>
        <p:spPr>
          <a:xfrm>
            <a:off x="6808060" y="5746848"/>
            <a:ext cx="4937758" cy="60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erriweather"/>
              <a:buNone/>
              <a:defRPr sz="36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erriweather"/>
              <a:buNone/>
              <a:defRPr sz="36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erriweather"/>
              <a:buNone/>
              <a:defRPr sz="36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erriweather"/>
              <a:buNone/>
              <a:defRPr sz="36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erriweather"/>
              <a:buNone/>
              <a:defRPr sz="36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erriweather"/>
              <a:buNone/>
              <a:defRPr sz="36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erriweather"/>
              <a:buNone/>
              <a:defRPr sz="36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erriweather"/>
              <a:buNone/>
              <a:defRPr sz="36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erriweather"/>
              <a:buNone/>
              <a:defRPr sz="36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r"/>
            <a:r>
              <a:rPr lang="en-US" sz="2000" b="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Julho</a:t>
            </a: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154446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tângulo 93">
            <a:extLst>
              <a:ext uri="{FF2B5EF4-FFF2-40B4-BE49-F238E27FC236}">
                <a16:creationId xmlns:a16="http://schemas.microsoft.com/office/drawing/2014/main" id="{7E11C56B-C471-48CA-B679-478E705AA543}"/>
              </a:ext>
            </a:extLst>
          </p:cNvPr>
          <p:cNvSpPr/>
          <p:nvPr/>
        </p:nvSpPr>
        <p:spPr>
          <a:xfrm>
            <a:off x="9072766" y="2094195"/>
            <a:ext cx="2055371" cy="29709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6" name="Chave Esquerda 95">
            <a:extLst>
              <a:ext uri="{FF2B5EF4-FFF2-40B4-BE49-F238E27FC236}">
                <a16:creationId xmlns:a16="http://schemas.microsoft.com/office/drawing/2014/main" id="{B3A2BD9F-CC8C-4F7D-BC2D-AA723253AB20}"/>
              </a:ext>
            </a:extLst>
          </p:cNvPr>
          <p:cNvSpPr/>
          <p:nvPr/>
        </p:nvSpPr>
        <p:spPr>
          <a:xfrm rot="16200000">
            <a:off x="10054155" y="4487528"/>
            <a:ext cx="116399" cy="2080916"/>
          </a:xfrm>
          <a:prstGeom prst="leftBrac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8FE29115-BF42-4F29-B6EF-E60C7BF5630B}"/>
              </a:ext>
            </a:extLst>
          </p:cNvPr>
          <p:cNvSpPr txBox="1"/>
          <p:nvPr/>
        </p:nvSpPr>
        <p:spPr>
          <a:xfrm>
            <a:off x="9078987" y="5597736"/>
            <a:ext cx="1829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S"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Menor demanda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S"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Menor preço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S"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Maior competição</a:t>
            </a: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63E382F8-9C0C-430C-8A43-8A6325FD6BBC}"/>
              </a:ext>
            </a:extLst>
          </p:cNvPr>
          <p:cNvSpPr/>
          <p:nvPr/>
        </p:nvSpPr>
        <p:spPr>
          <a:xfrm>
            <a:off x="1696720" y="2094195"/>
            <a:ext cx="4074160" cy="29709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7" name="Chave Esquerda 76">
            <a:extLst>
              <a:ext uri="{FF2B5EF4-FFF2-40B4-BE49-F238E27FC236}">
                <a16:creationId xmlns:a16="http://schemas.microsoft.com/office/drawing/2014/main" id="{9E833F8E-B4C4-4D46-BB3E-C1269ABBB48B}"/>
              </a:ext>
            </a:extLst>
          </p:cNvPr>
          <p:cNvSpPr/>
          <p:nvPr/>
        </p:nvSpPr>
        <p:spPr>
          <a:xfrm rot="16200000">
            <a:off x="3667215" y="3490903"/>
            <a:ext cx="116399" cy="4074162"/>
          </a:xfrm>
          <a:prstGeom prst="leftBrac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12455BD0-9B4B-4C90-880F-53FFE280353F}"/>
              </a:ext>
            </a:extLst>
          </p:cNvPr>
          <p:cNvSpPr txBox="1"/>
          <p:nvPr/>
        </p:nvSpPr>
        <p:spPr>
          <a:xfrm>
            <a:off x="1951894" y="5601221"/>
            <a:ext cx="3478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Janela de investimento de projetos de ciclo de vida longo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(cenário otimista para O&amp;G)</a:t>
            </a:r>
          </a:p>
        </p:txBody>
      </p:sp>
      <p:sp>
        <p:nvSpPr>
          <p:cNvPr id="5" name="CaixaDeTexto 1"/>
          <p:cNvSpPr txBox="1"/>
          <p:nvPr/>
        </p:nvSpPr>
        <p:spPr>
          <a:xfrm>
            <a:off x="342080" y="6580145"/>
            <a:ext cx="5735010" cy="264406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Fonte: Elaboração IBP com dados dos relatórios das companhias</a:t>
            </a:r>
          </a:p>
        </p:txBody>
      </p:sp>
      <p:sp>
        <p:nvSpPr>
          <p:cNvPr id="37" name="Título 1">
            <a:extLst>
              <a:ext uri="{FF2B5EF4-FFF2-40B4-BE49-F238E27FC236}">
                <a16:creationId xmlns:a16="http://schemas.microsoft.com/office/drawing/2014/main" id="{C70FD762-D7DB-4D2E-AF86-B31E002821AB}"/>
              </a:ext>
            </a:extLst>
          </p:cNvPr>
          <p:cNvSpPr txBox="1">
            <a:spLocks/>
          </p:cNvSpPr>
          <p:nvPr/>
        </p:nvSpPr>
        <p:spPr>
          <a:xfrm>
            <a:off x="342080" y="305186"/>
            <a:ext cx="11451115" cy="89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3200" b="1" i="0" u="none" strike="noStrike" kern="120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erriweather"/>
              </a:defRPr>
            </a:lvl1pPr>
            <a:lvl2pPr marR="0" lvl="1"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ＭＳ Ｐゴシック" pitchFamily="4" charset="-128"/>
                <a:sym typeface="Merriweather"/>
              </a:defRPr>
            </a:lvl2pPr>
            <a:lvl3pPr marR="0" lvl="2"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ＭＳ Ｐゴシック" pitchFamily="4" charset="-128"/>
                <a:sym typeface="Merriweather"/>
              </a:defRPr>
            </a:lvl3pPr>
            <a:lvl4pPr marR="0" lvl="3"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ＭＳ Ｐゴシック" pitchFamily="4" charset="-128"/>
                <a:sym typeface="Merriweather"/>
              </a:defRPr>
            </a:lvl4pPr>
            <a:lvl5pPr marR="0" lvl="4"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ＭＳ Ｐゴシック" pitchFamily="4" charset="-128"/>
                <a:sym typeface="Merriweather"/>
              </a:defRPr>
            </a:lvl5pPr>
            <a:lvl6pPr marL="457200" marR="0" lvl="5" algn="ct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Merriweather"/>
                <a:sym typeface="Merriweather"/>
              </a:defRPr>
            </a:lvl6pPr>
            <a:lvl7pPr marL="914400" marR="0" lvl="6" algn="ct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Merriweather"/>
                <a:sym typeface="Merriweather"/>
              </a:defRPr>
            </a:lvl7pPr>
            <a:lvl8pPr marL="1371600" marR="0" lvl="7" algn="ct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Merriweather"/>
                <a:sym typeface="Merriweather"/>
              </a:defRPr>
            </a:lvl8pPr>
            <a:lvl9pPr marL="1828800" marR="0" lvl="8" algn="ct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Merriweather"/>
                <a:sym typeface="Merriweather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32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erriweather"/>
              </a:rPr>
              <a:t>As próximas décadas podem representar a última janela de investimentos de O&amp;G</a:t>
            </a:r>
          </a:p>
        </p:txBody>
      </p:sp>
      <p:sp>
        <p:nvSpPr>
          <p:cNvPr id="100" name="Text Placeholder 1">
            <a:extLst>
              <a:ext uri="{FF2B5EF4-FFF2-40B4-BE49-F238E27FC236}">
                <a16:creationId xmlns:a16="http://schemas.microsoft.com/office/drawing/2014/main" id="{22F9BF2E-E3F9-4841-9B00-1222083378D5}"/>
              </a:ext>
            </a:extLst>
          </p:cNvPr>
          <p:cNvSpPr txBox="1">
            <a:spLocks/>
          </p:cNvSpPr>
          <p:nvPr/>
        </p:nvSpPr>
        <p:spPr>
          <a:xfrm>
            <a:off x="342080" y="1452521"/>
            <a:ext cx="11268000" cy="6111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Previsão do pico de demanda global de petróleo de acordo com os principais atores da indústria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Curvas esquemáticas, coerentes com a previsão do pico de demanda de cada agente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0DFCFF0-79FA-412C-A603-298D890841F3}"/>
              </a:ext>
            </a:extLst>
          </p:cNvPr>
          <p:cNvGraphicFramePr/>
          <p:nvPr/>
        </p:nvGraphicFramePr>
        <p:xfrm>
          <a:off x="301056" y="1965409"/>
          <a:ext cx="10955409" cy="3756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8" name="Picture 16" descr="Resultado de imagem para iea">
            <a:extLst>
              <a:ext uri="{FF2B5EF4-FFF2-40B4-BE49-F238E27FC236}">
                <a16:creationId xmlns:a16="http://schemas.microsoft.com/office/drawing/2014/main" id="{ED443C0F-D19A-43BA-AF4B-079738D2C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446"/>
          <a:stretch>
            <a:fillRect/>
          </a:stretch>
        </p:blipFill>
        <p:spPr bwMode="auto">
          <a:xfrm>
            <a:off x="11174601" y="2739823"/>
            <a:ext cx="307521" cy="271752"/>
          </a:xfrm>
          <a:prstGeom prst="rect">
            <a:avLst/>
          </a:prstGeom>
          <a:noFill/>
        </p:spPr>
      </p:pic>
      <p:pic>
        <p:nvPicPr>
          <p:cNvPr id="105" name="Picture 4" descr="Resultado de imagem para total">
            <a:extLst>
              <a:ext uri="{FF2B5EF4-FFF2-40B4-BE49-F238E27FC236}">
                <a16:creationId xmlns:a16="http://schemas.microsoft.com/office/drawing/2014/main" id="{6C2CD2BF-ADE0-4301-A2C5-F79D865E7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8640" y="2403666"/>
            <a:ext cx="292004" cy="297125"/>
          </a:xfrm>
          <a:prstGeom prst="rect">
            <a:avLst/>
          </a:prstGeom>
          <a:noFill/>
        </p:spPr>
      </p:pic>
      <p:pic>
        <p:nvPicPr>
          <p:cNvPr id="106" name="Picture 14" descr="Resultado de imagem para bp">
            <a:extLst>
              <a:ext uri="{FF2B5EF4-FFF2-40B4-BE49-F238E27FC236}">
                <a16:creationId xmlns:a16="http://schemas.microsoft.com/office/drawing/2014/main" id="{A83613B9-1C58-412F-A805-7399B3032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2101" y="2403666"/>
            <a:ext cx="307520" cy="297125"/>
          </a:xfrm>
          <a:prstGeom prst="rect">
            <a:avLst/>
          </a:prstGeom>
          <a:noFill/>
        </p:spPr>
      </p:pic>
      <p:pic>
        <p:nvPicPr>
          <p:cNvPr id="107" name="Picture 20" descr="Resultado de imagem para exxonmobil">
            <a:extLst>
              <a:ext uri="{FF2B5EF4-FFF2-40B4-BE49-F238E27FC236}">
                <a16:creationId xmlns:a16="http://schemas.microsoft.com/office/drawing/2014/main" id="{429B52B0-6019-4750-ADCB-8E36ABBA6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7293" y="2229780"/>
            <a:ext cx="630327" cy="133706"/>
          </a:xfrm>
          <a:prstGeom prst="rect">
            <a:avLst/>
          </a:prstGeom>
          <a:noFill/>
        </p:spPr>
      </p:pic>
      <p:pic>
        <p:nvPicPr>
          <p:cNvPr id="108" name="Picture 4" descr="Resultado de imagem para petrobras">
            <a:extLst>
              <a:ext uri="{FF2B5EF4-FFF2-40B4-BE49-F238E27FC236}">
                <a16:creationId xmlns:a16="http://schemas.microsoft.com/office/drawing/2014/main" id="{1955B4BA-90E7-4705-B693-971625F35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9333" y="3313555"/>
            <a:ext cx="552774" cy="360000"/>
          </a:xfrm>
          <a:prstGeom prst="rect">
            <a:avLst/>
          </a:prstGeom>
          <a:noFill/>
        </p:spPr>
      </p:pic>
      <p:pic>
        <p:nvPicPr>
          <p:cNvPr id="109" name="Picture 4" descr="Resultado de imagem para shell">
            <a:extLst>
              <a:ext uri="{FF2B5EF4-FFF2-40B4-BE49-F238E27FC236}">
                <a16:creationId xmlns:a16="http://schemas.microsoft.com/office/drawing/2014/main" id="{E4E60420-C541-47BB-B69A-B1E8D769C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4792" y="4071756"/>
            <a:ext cx="311673" cy="288818"/>
          </a:xfrm>
          <a:prstGeom prst="rect">
            <a:avLst/>
          </a:prstGeom>
          <a:noFill/>
        </p:spPr>
      </p:pic>
      <p:pic>
        <p:nvPicPr>
          <p:cNvPr id="29702" name="Picture 6" descr="Resultado de imagem para equinor">
            <a:extLst>
              <a:ext uri="{FF2B5EF4-FFF2-40B4-BE49-F238E27FC236}">
                <a16:creationId xmlns:a16="http://schemas.microsoft.com/office/drawing/2014/main" id="{EA47DFA2-CD11-4584-B89B-05F4C0ADA8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512616" y="4065981"/>
            <a:ext cx="372601" cy="31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20DEAFA-B5F9-445B-8711-CA080C7F2CB8}"/>
              </a:ext>
            </a:extLst>
          </p:cNvPr>
          <p:cNvSpPr/>
          <p:nvPr/>
        </p:nvSpPr>
        <p:spPr>
          <a:xfrm>
            <a:off x="5769365" y="4101653"/>
            <a:ext cx="3300478" cy="77722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Desafio de 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encurtar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 a realização dos 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investimentos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 para 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maximizar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 o potencial de 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geração de valor 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dos recursos devido à transição energética</a:t>
            </a:r>
          </a:p>
        </p:txBody>
      </p:sp>
    </p:spTree>
    <p:extLst>
      <p:ext uri="{BB962C8B-B14F-4D97-AF65-F5344CB8AC3E}">
        <p14:creationId xmlns:p14="http://schemas.microsoft.com/office/powerpoint/2010/main" val="631442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>
            <a:extLst>
              <a:ext uri="{FF2B5EF4-FFF2-40B4-BE49-F238E27FC236}">
                <a16:creationId xmlns:a16="http://schemas.microsoft.com/office/drawing/2014/main" id="{7DA20EC7-85D0-B04B-9E30-1282E3960303}"/>
              </a:ext>
            </a:extLst>
          </p:cNvPr>
          <p:cNvSpPr/>
          <p:nvPr/>
        </p:nvSpPr>
        <p:spPr bwMode="auto">
          <a:xfrm>
            <a:off x="243263" y="2432808"/>
            <a:ext cx="1862997" cy="1436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395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1248" b="0" i="0" u="none" strike="noStrike" kern="1200" cap="none" spc="0" normalizeH="0" baseline="0" noProof="0" dirty="0">
                <a:ln>
                  <a:noFill/>
                </a:ln>
                <a:solidFill>
                  <a:srgbClr val="4B4D4D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  <a:sym typeface="Arial"/>
              </a:rPr>
              <a:t>O Setor de Óleo e Gás pode gerar pelo menos</a:t>
            </a:r>
          </a:p>
          <a:p>
            <a:pPr marL="0" marR="0" lvl="0" indent="0" algn="r" defTabSz="91395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1248" b="1" i="0" u="none" strike="noStrike" kern="1200" cap="none" spc="0" normalizeH="0" baseline="0" noProof="0" dirty="0">
                <a:ln>
                  <a:noFill/>
                </a:ln>
                <a:solidFill>
                  <a:srgbClr val="4B4D4D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  <a:sym typeface="Arial"/>
              </a:rPr>
              <a:t>1,</a:t>
            </a:r>
            <a:r>
              <a:rPr lang="pt-BR" sz="1248" b="1" dirty="0">
                <a:solidFill>
                  <a:srgbClr val="4B4D4D"/>
                </a:solidFill>
                <a:latin typeface="Calibri Light" charset="0"/>
                <a:ea typeface="Calibri Light" charset="0"/>
                <a:cs typeface="Calibri Light" charset="0"/>
                <a:sym typeface="Arial"/>
              </a:rPr>
              <a:t>4</a:t>
            </a:r>
            <a:r>
              <a:rPr kumimoji="0" lang="pt-BR" sz="1248" b="1" i="0" u="none" strike="noStrike" kern="1200" cap="none" spc="0" normalizeH="0" baseline="0" noProof="0" dirty="0">
                <a:ln>
                  <a:noFill/>
                </a:ln>
                <a:solidFill>
                  <a:srgbClr val="4B4D4D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  <a:sym typeface="Arial"/>
              </a:rPr>
              <a:t> trilhões de dólares </a:t>
            </a:r>
            <a:r>
              <a:rPr kumimoji="0" lang="pt-BR" sz="1248" b="0" i="0" u="none" strike="noStrike" kern="1200" cap="none" spc="0" normalizeH="0" baseline="0" noProof="0" dirty="0">
                <a:ln>
                  <a:noFill/>
                </a:ln>
                <a:solidFill>
                  <a:srgbClr val="4B4D4D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  <a:sym typeface="Arial"/>
              </a:rPr>
              <a:t>de </a:t>
            </a:r>
            <a:r>
              <a:rPr lang="pt-BR" sz="1248" dirty="0">
                <a:solidFill>
                  <a:srgbClr val="4B4D4D"/>
                </a:solidFill>
                <a:latin typeface="Calibri Light" charset="0"/>
                <a:ea typeface="Calibri Light" charset="0"/>
                <a:cs typeface="Calibri Light" charset="0"/>
                <a:sym typeface="Arial"/>
              </a:rPr>
              <a:t>arrecadação entre 2019 e 2040</a:t>
            </a:r>
            <a:r>
              <a:rPr kumimoji="0" lang="pt-BR" sz="1248" b="0" i="0" u="none" strike="noStrike" kern="1200" cap="none" spc="0" normalizeH="0" baseline="0" noProof="0" dirty="0">
                <a:ln>
                  <a:noFill/>
                </a:ln>
                <a:solidFill>
                  <a:srgbClr val="4B4D4D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  <a:sym typeface="Arial"/>
              </a:rPr>
              <a:t> </a:t>
            </a:r>
            <a:r>
              <a:rPr kumimoji="0" lang="pt-BR" sz="1248" b="1" i="0" u="none" strike="noStrike" kern="1200" cap="none" spc="0" normalizeH="0" baseline="0" noProof="0" dirty="0">
                <a:ln>
                  <a:noFill/>
                </a:ln>
                <a:solidFill>
                  <a:srgbClr val="4B4D4D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  <a:sym typeface="Arial"/>
              </a:rPr>
              <a:t>com desenvolvimento das reservas</a:t>
            </a:r>
            <a:endParaRPr kumimoji="0" lang="pt-BR" sz="1248" b="0" i="0" u="none" strike="noStrike" kern="1200" cap="none" spc="0" normalizeH="0" baseline="0" noProof="0" dirty="0">
              <a:ln>
                <a:noFill/>
              </a:ln>
              <a:solidFill>
                <a:srgbClr val="4B4D4D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9E0A7-794D-2643-B445-E68B9CD04B00}"/>
              </a:ext>
            </a:extLst>
          </p:cNvPr>
          <p:cNvSpPr txBox="1"/>
          <p:nvPr/>
        </p:nvSpPr>
        <p:spPr>
          <a:xfrm>
            <a:off x="2344860" y="2558639"/>
            <a:ext cx="218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313232"/>
                </a:solidFill>
                <a:effectLst/>
                <a:uLnTx/>
                <a:uFillTx/>
                <a:latin typeface="Impact" charset="0"/>
                <a:ea typeface="Impact" charset="0"/>
                <a:cs typeface="Impact" charset="0"/>
                <a:sym typeface="Arial"/>
              </a:rPr>
              <a:t>US</a:t>
            </a: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rgbClr val="313232"/>
                </a:solidFill>
                <a:effectLst/>
                <a:uLnTx/>
                <a:uFillTx/>
                <a:latin typeface="Impact" charset="0"/>
                <a:ea typeface="Impact" charset="0"/>
                <a:cs typeface="Impact" charset="0"/>
                <a:sym typeface="Arial"/>
              </a:rPr>
              <a:t>$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313232"/>
                </a:solidFill>
                <a:effectLst/>
                <a:uLnTx/>
                <a:uFillTx/>
                <a:latin typeface="Impact" charset="0"/>
                <a:ea typeface="Impact" charset="0"/>
                <a:cs typeface="Impact" charset="0"/>
                <a:sym typeface="Arial"/>
              </a:rPr>
              <a:t> 1,4</a:t>
            </a:r>
            <a:endParaRPr kumimoji="0" lang="id-ID" b="0" i="0" u="none" strike="noStrike" kern="1200" cap="none" spc="0" normalizeH="0" baseline="0" noProof="0" dirty="0">
              <a:ln>
                <a:noFill/>
              </a:ln>
              <a:solidFill>
                <a:srgbClr val="313232"/>
              </a:solidFill>
              <a:effectLst/>
              <a:uLnTx/>
              <a:uFillTx/>
              <a:latin typeface="Impact" charset="0"/>
              <a:ea typeface="Impact" charset="0"/>
              <a:cs typeface="Impact" charset="0"/>
              <a:sym typeface="Arial"/>
            </a:endParaRPr>
          </a:p>
        </p:txBody>
      </p:sp>
      <p:sp>
        <p:nvSpPr>
          <p:cNvPr id="43" name="Rectangle 31">
            <a:extLst>
              <a:ext uri="{FF2B5EF4-FFF2-40B4-BE49-F238E27FC236}">
                <a16:creationId xmlns:a16="http://schemas.microsoft.com/office/drawing/2014/main" id="{8EFEB233-7D41-1D45-AD07-C2A69B5D94C6}"/>
              </a:ext>
            </a:extLst>
          </p:cNvPr>
          <p:cNvSpPr/>
          <p:nvPr/>
        </p:nvSpPr>
        <p:spPr bwMode="auto">
          <a:xfrm>
            <a:off x="9020980" y="2862312"/>
            <a:ext cx="2798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39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ms-MY" sz="1250" b="0" i="0" u="none" strike="noStrike" kern="1200" cap="none" spc="0" normalizeH="0" baseline="0" noProof="0" dirty="0">
                <a:ln>
                  <a:noFill/>
                </a:ln>
                <a:solidFill>
                  <a:srgbClr val="4B4D4D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  <a:sym typeface="Arial"/>
              </a:rPr>
              <a:t>De acordo com projeções do BNDES, o </a:t>
            </a:r>
            <a:r>
              <a:rPr kumimoji="0" lang="ms-MY" sz="1250" b="1" i="0" u="none" strike="noStrike" kern="1200" cap="none" spc="0" normalizeH="0" baseline="0" noProof="0" dirty="0">
                <a:ln>
                  <a:noFill/>
                </a:ln>
                <a:solidFill>
                  <a:srgbClr val="4B4D4D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  <a:sym typeface="Arial"/>
              </a:rPr>
              <a:t>setor de petróleo </a:t>
            </a:r>
            <a:r>
              <a:rPr kumimoji="0" lang="ms-MY" sz="1250" b="0" i="0" u="none" strike="noStrike" kern="1200" cap="none" spc="0" normalizeH="0" baseline="0" noProof="0" dirty="0">
                <a:ln>
                  <a:noFill/>
                </a:ln>
                <a:solidFill>
                  <a:srgbClr val="4B4D4D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  <a:sym typeface="Arial"/>
              </a:rPr>
              <a:t>será responsável por </a:t>
            </a:r>
            <a:r>
              <a:rPr kumimoji="0" lang="ms-MY" sz="1250" b="1" i="0" u="none" strike="noStrike" kern="1200" cap="none" spc="0" normalizeH="0" baseline="0" noProof="0" dirty="0">
                <a:ln>
                  <a:noFill/>
                </a:ln>
                <a:solidFill>
                  <a:srgbClr val="4B4D4D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  <a:sym typeface="Arial"/>
              </a:rPr>
              <a:t>60% do investimento da indústria (como um todo) entre 2017 e 2020</a:t>
            </a:r>
          </a:p>
        </p:txBody>
      </p:sp>
      <p:sp>
        <p:nvSpPr>
          <p:cNvPr id="44" name="TextBox 32">
            <a:extLst>
              <a:ext uri="{FF2B5EF4-FFF2-40B4-BE49-F238E27FC236}">
                <a16:creationId xmlns:a16="http://schemas.microsoft.com/office/drawing/2014/main" id="{2A067409-077B-374B-923E-F6F5DDAC77F6}"/>
              </a:ext>
            </a:extLst>
          </p:cNvPr>
          <p:cNvSpPr txBox="1"/>
          <p:nvPr/>
        </p:nvSpPr>
        <p:spPr>
          <a:xfrm>
            <a:off x="8974636" y="2237496"/>
            <a:ext cx="1093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39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313232"/>
                </a:solidFill>
                <a:effectLst/>
                <a:uLnTx/>
                <a:uFillTx/>
                <a:latin typeface="Impact" charset="0"/>
                <a:ea typeface="Impact" charset="0"/>
                <a:cs typeface="Impact" charset="0"/>
                <a:sym typeface="Arial"/>
              </a:rPr>
              <a:t>60</a:t>
            </a:r>
            <a:r>
              <a:rPr kumimoji="0" lang="id-ID" sz="4000" b="0" i="0" u="none" strike="noStrike" kern="1200" cap="none" spc="0" normalizeH="0" baseline="0" noProof="0" dirty="0">
                <a:ln>
                  <a:noFill/>
                </a:ln>
                <a:solidFill>
                  <a:srgbClr val="313232"/>
                </a:solidFill>
                <a:effectLst/>
                <a:uLnTx/>
                <a:uFillTx/>
                <a:latin typeface="Impact" charset="0"/>
                <a:ea typeface="Impact" charset="0"/>
                <a:cs typeface="Impact" charset="0"/>
                <a:sym typeface="Arial"/>
              </a:rPr>
              <a:t>%</a:t>
            </a:r>
          </a:p>
        </p:txBody>
      </p:sp>
      <p:sp>
        <p:nvSpPr>
          <p:cNvPr id="45" name="TextBox 33">
            <a:extLst>
              <a:ext uri="{FF2B5EF4-FFF2-40B4-BE49-F238E27FC236}">
                <a16:creationId xmlns:a16="http://schemas.microsoft.com/office/drawing/2014/main" id="{1E045E03-1CE4-5B4A-A455-A8ECFB1BBEAE}"/>
              </a:ext>
            </a:extLst>
          </p:cNvPr>
          <p:cNvSpPr txBox="1"/>
          <p:nvPr/>
        </p:nvSpPr>
        <p:spPr>
          <a:xfrm>
            <a:off x="9994361" y="2282552"/>
            <a:ext cx="1740348" cy="666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39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1866" b="1" i="0" u="none" strike="noStrike" kern="1200" cap="none" spc="0" normalizeH="0" baseline="0" noProof="0" dirty="0">
                <a:ln>
                  <a:noFill/>
                </a:ln>
                <a:solidFill>
                  <a:srgbClr val="4B4D4D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  <a:sym typeface="Arial"/>
              </a:rPr>
              <a:t>INVESTIMENTOS</a:t>
            </a:r>
          </a:p>
          <a:p>
            <a:pPr marL="0" marR="0" lvl="0" indent="0" algn="l" defTabSz="9139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1866" b="1" i="0" u="none" strike="noStrike" kern="1200" cap="none" spc="0" normalizeH="0" baseline="0" noProof="0" dirty="0">
                <a:ln>
                  <a:noFill/>
                </a:ln>
                <a:solidFill>
                  <a:srgbClr val="4B4D4D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  <a:sym typeface="Arial"/>
              </a:rPr>
              <a:t>INDUSTRIAIS</a:t>
            </a:r>
            <a:endParaRPr kumimoji="0" lang="id-ID" sz="1866" b="1" i="0" u="none" strike="noStrike" kern="1200" cap="none" spc="0" normalizeH="0" baseline="0" noProof="0" dirty="0">
              <a:ln>
                <a:noFill/>
              </a:ln>
              <a:solidFill>
                <a:srgbClr val="4B4D4D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  <a:sym typeface="Arial"/>
            </a:endParaRPr>
          </a:p>
        </p:txBody>
      </p:sp>
      <p:sp>
        <p:nvSpPr>
          <p:cNvPr id="109" name="Arc 7">
            <a:extLst>
              <a:ext uri="{FF2B5EF4-FFF2-40B4-BE49-F238E27FC236}">
                <a16:creationId xmlns:a16="http://schemas.microsoft.com/office/drawing/2014/main" id="{2BD99525-0087-D048-AAF3-8780A70AEA95}"/>
              </a:ext>
            </a:extLst>
          </p:cNvPr>
          <p:cNvSpPr/>
          <p:nvPr/>
        </p:nvSpPr>
        <p:spPr>
          <a:xfrm rot="8100000" flipH="1">
            <a:off x="2139573" y="2472739"/>
            <a:ext cx="1303905" cy="1260641"/>
          </a:xfrm>
          <a:prstGeom prst="arc">
            <a:avLst>
              <a:gd name="adj1" fmla="val 1499889"/>
              <a:gd name="adj2" fmla="val 14906207"/>
            </a:avLst>
          </a:prstGeom>
          <a:ln w="666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39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d-ID" sz="187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t"/>
              <a:ea typeface="+mn-ea"/>
              <a:cs typeface="+mn-cs"/>
              <a:sym typeface="Arial"/>
            </a:endParaRPr>
          </a:p>
        </p:txBody>
      </p:sp>
      <p:pic>
        <p:nvPicPr>
          <p:cNvPr id="3" name="Imagem 2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559" y="2563709"/>
            <a:ext cx="1228266" cy="1103528"/>
          </a:xfrm>
          <a:prstGeom prst="rect">
            <a:avLst/>
          </a:prstGeom>
        </p:spPr>
      </p:pic>
      <p:sp>
        <p:nvSpPr>
          <p:cNvPr id="107" name="TextBox 6">
            <a:extLst>
              <a:ext uri="{FF2B5EF4-FFF2-40B4-BE49-F238E27FC236}">
                <a16:creationId xmlns:a16="http://schemas.microsoft.com/office/drawing/2014/main" id="{BD7E7B5D-5E4C-6041-8B6A-C77790C6A38D}"/>
              </a:ext>
            </a:extLst>
          </p:cNvPr>
          <p:cNvSpPr txBox="1"/>
          <p:nvPr/>
        </p:nvSpPr>
        <p:spPr>
          <a:xfrm>
            <a:off x="2409261" y="3084009"/>
            <a:ext cx="1702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39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313232"/>
                </a:solidFill>
                <a:effectLst/>
                <a:uLnTx/>
                <a:uFillTx/>
                <a:latin typeface="Impact" charset="0"/>
                <a:ea typeface="Impact" charset="0"/>
                <a:cs typeface="Impact" charset="0"/>
                <a:sym typeface="Arial"/>
              </a:rPr>
              <a:t>TRILHÕES</a:t>
            </a:r>
            <a:endParaRPr kumimoji="0" lang="id-ID" b="0" i="0" u="none" strike="noStrike" kern="1200" cap="none" spc="0" normalizeH="0" baseline="0" noProof="0" dirty="0">
              <a:ln>
                <a:noFill/>
              </a:ln>
              <a:solidFill>
                <a:srgbClr val="313232"/>
              </a:solidFill>
              <a:effectLst/>
              <a:uLnTx/>
              <a:uFillTx/>
              <a:latin typeface="Impact" charset="0"/>
              <a:ea typeface="Impact" charset="0"/>
              <a:cs typeface="Impact" charset="0"/>
              <a:sym typeface="Arial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B4109A2F-8E52-4FB0-9A09-AB0B5A6989E6}"/>
              </a:ext>
            </a:extLst>
          </p:cNvPr>
          <p:cNvGrpSpPr/>
          <p:nvPr/>
        </p:nvGrpSpPr>
        <p:grpSpPr>
          <a:xfrm>
            <a:off x="371130" y="5310662"/>
            <a:ext cx="4518324" cy="938230"/>
            <a:chOff x="961078" y="3640719"/>
            <a:chExt cx="4518324" cy="938230"/>
          </a:xfrm>
        </p:grpSpPr>
        <p:sp>
          <p:nvSpPr>
            <p:cNvPr id="26" name="Freeform 100"/>
            <p:cNvSpPr>
              <a:spLocks noChangeAspect="1" noEditPoints="1"/>
            </p:cNvSpPr>
            <p:nvPr/>
          </p:nvSpPr>
          <p:spPr bwMode="auto">
            <a:xfrm>
              <a:off x="4842874" y="3741885"/>
              <a:ext cx="297739" cy="767056"/>
            </a:xfrm>
            <a:custGeom>
              <a:avLst/>
              <a:gdLst>
                <a:gd name="T0" fmla="*/ 2147483647 w 1850"/>
                <a:gd name="T1" fmla="*/ 2147483647 h 4763"/>
                <a:gd name="T2" fmla="*/ 0 w 1850"/>
                <a:gd name="T3" fmla="*/ 2147483647 h 4763"/>
                <a:gd name="T4" fmla="*/ 2147483647 w 1850"/>
                <a:gd name="T5" fmla="*/ 2147483647 h 4763"/>
                <a:gd name="T6" fmla="*/ 2147483647 w 1850"/>
                <a:gd name="T7" fmla="*/ 2147483647 h 4763"/>
                <a:gd name="T8" fmla="*/ 2147483647 w 1850"/>
                <a:gd name="T9" fmla="*/ 2147483647 h 4763"/>
                <a:gd name="T10" fmla="*/ 2147483647 w 1850"/>
                <a:gd name="T11" fmla="*/ 2147483647 h 4763"/>
                <a:gd name="T12" fmla="*/ 2147483647 w 1850"/>
                <a:gd name="T13" fmla="*/ 2147483647 h 4763"/>
                <a:gd name="T14" fmla="*/ 2147483647 w 1850"/>
                <a:gd name="T15" fmla="*/ 2147483647 h 4763"/>
                <a:gd name="T16" fmla="*/ 2147483647 w 1850"/>
                <a:gd name="T17" fmla="*/ 2147483647 h 4763"/>
                <a:gd name="T18" fmla="*/ 2147483647 w 1850"/>
                <a:gd name="T19" fmla="*/ 2147483647 h 4763"/>
                <a:gd name="T20" fmla="*/ 2147483647 w 1850"/>
                <a:gd name="T21" fmla="*/ 2147483647 h 4763"/>
                <a:gd name="T22" fmla="*/ 2147483647 w 1850"/>
                <a:gd name="T23" fmla="*/ 2147483647 h 4763"/>
                <a:gd name="T24" fmla="*/ 2147483647 w 1850"/>
                <a:gd name="T25" fmla="*/ 2147483647 h 4763"/>
                <a:gd name="T26" fmla="*/ 2147483647 w 1850"/>
                <a:gd name="T27" fmla="*/ 2147483647 h 4763"/>
                <a:gd name="T28" fmla="*/ 2147483647 w 1850"/>
                <a:gd name="T29" fmla="*/ 2147483647 h 4763"/>
                <a:gd name="T30" fmla="*/ 2147483647 w 1850"/>
                <a:gd name="T31" fmla="*/ 2147483647 h 4763"/>
                <a:gd name="T32" fmla="*/ 2147483647 w 1850"/>
                <a:gd name="T33" fmla="*/ 2147483647 h 4763"/>
                <a:gd name="T34" fmla="*/ 2147483647 w 1850"/>
                <a:gd name="T35" fmla="*/ 2147483647 h 4763"/>
                <a:gd name="T36" fmla="*/ 2147483647 w 1850"/>
                <a:gd name="T37" fmla="*/ 2147483647 h 4763"/>
                <a:gd name="T38" fmla="*/ 2147483647 w 1850"/>
                <a:gd name="T39" fmla="*/ 2147483647 h 4763"/>
                <a:gd name="T40" fmla="*/ 2147483647 w 1850"/>
                <a:gd name="T41" fmla="*/ 2147483647 h 4763"/>
                <a:gd name="T42" fmla="*/ 2147483647 w 1850"/>
                <a:gd name="T43" fmla="*/ 2147483647 h 4763"/>
                <a:gd name="T44" fmla="*/ 2147483647 w 1850"/>
                <a:gd name="T45" fmla="*/ 2147483647 h 4763"/>
                <a:gd name="T46" fmla="*/ 2147483647 w 1850"/>
                <a:gd name="T47" fmla="*/ 2147483647 h 4763"/>
                <a:gd name="T48" fmla="*/ 2147483647 w 1850"/>
                <a:gd name="T49" fmla="*/ 2147483647 h 4763"/>
                <a:gd name="T50" fmla="*/ 2147483647 w 1850"/>
                <a:gd name="T51" fmla="*/ 2147483647 h 4763"/>
                <a:gd name="T52" fmla="*/ 2147483647 w 1850"/>
                <a:gd name="T53" fmla="*/ 2147483647 h 4763"/>
                <a:gd name="T54" fmla="*/ 2147483647 w 1850"/>
                <a:gd name="T55" fmla="*/ 2147483647 h 4763"/>
                <a:gd name="T56" fmla="*/ 2147483647 w 1850"/>
                <a:gd name="T57" fmla="*/ 2147483647 h 4763"/>
                <a:gd name="T58" fmla="*/ 2147483647 w 1850"/>
                <a:gd name="T59" fmla="*/ 2147483647 h 4763"/>
                <a:gd name="T60" fmla="*/ 2147483647 w 1850"/>
                <a:gd name="T61" fmla="*/ 2147483647 h 4763"/>
                <a:gd name="T62" fmla="*/ 2147483647 w 1850"/>
                <a:gd name="T63" fmla="*/ 2147483647 h 4763"/>
                <a:gd name="T64" fmla="*/ 2147483647 w 1850"/>
                <a:gd name="T65" fmla="*/ 2147483647 h 4763"/>
                <a:gd name="T66" fmla="*/ 2147483647 w 1850"/>
                <a:gd name="T67" fmla="*/ 2147483647 h 4763"/>
                <a:gd name="T68" fmla="*/ 2147483647 w 1850"/>
                <a:gd name="T69" fmla="*/ 2147483647 h 4763"/>
                <a:gd name="T70" fmla="*/ 2147483647 w 1850"/>
                <a:gd name="T71" fmla="*/ 2147483647 h 4763"/>
                <a:gd name="T72" fmla="*/ 2147483647 w 1850"/>
                <a:gd name="T73" fmla="*/ 2147483647 h 4763"/>
                <a:gd name="T74" fmla="*/ 2147483647 w 1850"/>
                <a:gd name="T75" fmla="*/ 2147483647 h 4763"/>
                <a:gd name="T76" fmla="*/ 2147483647 w 1850"/>
                <a:gd name="T77" fmla="*/ 2147483647 h 4763"/>
                <a:gd name="T78" fmla="*/ 2147483647 w 1850"/>
                <a:gd name="T79" fmla="*/ 2147483647 h 4763"/>
                <a:gd name="T80" fmla="*/ 2147483647 w 1850"/>
                <a:gd name="T81" fmla="*/ 2147483647 h 4763"/>
                <a:gd name="T82" fmla="*/ 2147483647 w 1850"/>
                <a:gd name="T83" fmla="*/ 2147483647 h 4763"/>
                <a:gd name="T84" fmla="*/ 2147483647 w 1850"/>
                <a:gd name="T85" fmla="*/ 2147483647 h 4763"/>
                <a:gd name="T86" fmla="*/ 2147483647 w 1850"/>
                <a:gd name="T87" fmla="*/ 2147483647 h 4763"/>
                <a:gd name="T88" fmla="*/ 2147483647 w 1850"/>
                <a:gd name="T89" fmla="*/ 2147483647 h 4763"/>
                <a:gd name="T90" fmla="*/ 2147483647 w 1850"/>
                <a:gd name="T91" fmla="*/ 2147483647 h 4763"/>
                <a:gd name="T92" fmla="*/ 2147483647 w 1850"/>
                <a:gd name="T93" fmla="*/ 2147483647 h 4763"/>
                <a:gd name="T94" fmla="*/ 2147483647 w 1850"/>
                <a:gd name="T95" fmla="*/ 2147483647 h 4763"/>
                <a:gd name="T96" fmla="*/ 2147483647 w 1850"/>
                <a:gd name="T97" fmla="*/ 2147483647 h 4763"/>
                <a:gd name="T98" fmla="*/ 2147483647 w 1850"/>
                <a:gd name="T99" fmla="*/ 2147483647 h 4763"/>
                <a:gd name="T100" fmla="*/ 2147483647 w 1850"/>
                <a:gd name="T101" fmla="*/ 2147483647 h 4763"/>
                <a:gd name="T102" fmla="*/ 2147483647 w 1850"/>
                <a:gd name="T103" fmla="*/ 2147483647 h 4763"/>
                <a:gd name="T104" fmla="*/ 2147483647 w 1850"/>
                <a:gd name="T105" fmla="*/ 2147483647 h 4763"/>
                <a:gd name="T106" fmla="*/ 2147483647 w 1850"/>
                <a:gd name="T107" fmla="*/ 2147483647 h 4763"/>
                <a:gd name="T108" fmla="*/ 2147483647 w 1850"/>
                <a:gd name="T109" fmla="*/ 2147483647 h 4763"/>
                <a:gd name="T110" fmla="*/ 2147483647 w 1850"/>
                <a:gd name="T111" fmla="*/ 2147483647 h 4763"/>
                <a:gd name="T112" fmla="*/ 2147483647 w 1850"/>
                <a:gd name="T113" fmla="*/ 2147483647 h 4763"/>
                <a:gd name="T114" fmla="*/ 2147483647 w 1850"/>
                <a:gd name="T115" fmla="*/ 2147483647 h 4763"/>
                <a:gd name="T116" fmla="*/ 2147483647 w 1850"/>
                <a:gd name="T117" fmla="*/ 2147483647 h 4763"/>
                <a:gd name="T118" fmla="*/ 2147483647 w 1850"/>
                <a:gd name="T119" fmla="*/ 2147483647 h 47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50"/>
                <a:gd name="T181" fmla="*/ 0 h 4763"/>
                <a:gd name="T182" fmla="*/ 1850 w 1850"/>
                <a:gd name="T183" fmla="*/ 4763 h 47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50" h="4763">
                  <a:moveTo>
                    <a:pt x="352" y="3267"/>
                  </a:moveTo>
                  <a:lnTo>
                    <a:pt x="153" y="3107"/>
                  </a:lnTo>
                  <a:lnTo>
                    <a:pt x="70" y="2776"/>
                  </a:lnTo>
                  <a:lnTo>
                    <a:pt x="123" y="2776"/>
                  </a:lnTo>
                  <a:lnTo>
                    <a:pt x="200" y="3077"/>
                  </a:lnTo>
                  <a:lnTo>
                    <a:pt x="348" y="3198"/>
                  </a:lnTo>
                  <a:lnTo>
                    <a:pt x="326" y="2724"/>
                  </a:lnTo>
                  <a:lnTo>
                    <a:pt x="271" y="2724"/>
                  </a:lnTo>
                  <a:lnTo>
                    <a:pt x="110" y="2724"/>
                  </a:lnTo>
                  <a:lnTo>
                    <a:pt x="57" y="2724"/>
                  </a:lnTo>
                  <a:lnTo>
                    <a:pt x="0" y="2724"/>
                  </a:lnTo>
                  <a:lnTo>
                    <a:pt x="0" y="1160"/>
                  </a:lnTo>
                  <a:lnTo>
                    <a:pt x="0" y="1139"/>
                  </a:lnTo>
                  <a:lnTo>
                    <a:pt x="4" y="1121"/>
                  </a:lnTo>
                  <a:lnTo>
                    <a:pt x="9" y="1103"/>
                  </a:lnTo>
                  <a:lnTo>
                    <a:pt x="16" y="1087"/>
                  </a:lnTo>
                  <a:lnTo>
                    <a:pt x="23" y="1073"/>
                  </a:lnTo>
                  <a:lnTo>
                    <a:pt x="34" y="1059"/>
                  </a:lnTo>
                  <a:lnTo>
                    <a:pt x="45" y="1047"/>
                  </a:lnTo>
                  <a:lnTo>
                    <a:pt x="57" y="1035"/>
                  </a:lnTo>
                  <a:lnTo>
                    <a:pt x="71" y="1025"/>
                  </a:lnTo>
                  <a:lnTo>
                    <a:pt x="87" y="1016"/>
                  </a:lnTo>
                  <a:lnTo>
                    <a:pt x="103" y="1007"/>
                  </a:lnTo>
                  <a:lnTo>
                    <a:pt x="121" y="998"/>
                  </a:lnTo>
                  <a:lnTo>
                    <a:pt x="157" y="982"/>
                  </a:lnTo>
                  <a:lnTo>
                    <a:pt x="196" y="968"/>
                  </a:lnTo>
                  <a:lnTo>
                    <a:pt x="592" y="823"/>
                  </a:lnTo>
                  <a:lnTo>
                    <a:pt x="719" y="1576"/>
                  </a:lnTo>
                  <a:lnTo>
                    <a:pt x="780" y="1033"/>
                  </a:lnTo>
                  <a:lnTo>
                    <a:pt x="766" y="1025"/>
                  </a:lnTo>
                  <a:lnTo>
                    <a:pt x="753" y="1016"/>
                  </a:lnTo>
                  <a:lnTo>
                    <a:pt x="741" y="1004"/>
                  </a:lnTo>
                  <a:lnTo>
                    <a:pt x="732" y="991"/>
                  </a:lnTo>
                  <a:lnTo>
                    <a:pt x="831" y="898"/>
                  </a:lnTo>
                  <a:lnTo>
                    <a:pt x="930" y="991"/>
                  </a:lnTo>
                  <a:lnTo>
                    <a:pt x="920" y="1004"/>
                  </a:lnTo>
                  <a:lnTo>
                    <a:pt x="909" y="1016"/>
                  </a:lnTo>
                  <a:lnTo>
                    <a:pt x="897" y="1025"/>
                  </a:lnTo>
                  <a:lnTo>
                    <a:pt x="883" y="1033"/>
                  </a:lnTo>
                  <a:lnTo>
                    <a:pt x="943" y="1576"/>
                  </a:lnTo>
                  <a:lnTo>
                    <a:pt x="1070" y="823"/>
                  </a:lnTo>
                  <a:lnTo>
                    <a:pt x="1466" y="968"/>
                  </a:lnTo>
                  <a:lnTo>
                    <a:pt x="1505" y="982"/>
                  </a:lnTo>
                  <a:lnTo>
                    <a:pt x="1540" y="998"/>
                  </a:lnTo>
                  <a:lnTo>
                    <a:pt x="1555" y="1007"/>
                  </a:lnTo>
                  <a:lnTo>
                    <a:pt x="1571" y="1016"/>
                  </a:lnTo>
                  <a:lnTo>
                    <a:pt x="1584" y="1025"/>
                  </a:lnTo>
                  <a:lnTo>
                    <a:pt x="1597" y="1037"/>
                  </a:lnTo>
                  <a:lnTo>
                    <a:pt x="1610" y="1047"/>
                  </a:lnTo>
                  <a:lnTo>
                    <a:pt x="1620" y="1060"/>
                  </a:lnTo>
                  <a:lnTo>
                    <a:pt x="1631" y="1073"/>
                  </a:lnTo>
                  <a:lnTo>
                    <a:pt x="1638" y="1087"/>
                  </a:lnTo>
                  <a:lnTo>
                    <a:pt x="1646" y="1104"/>
                  </a:lnTo>
                  <a:lnTo>
                    <a:pt x="1653" y="1121"/>
                  </a:lnTo>
                  <a:lnTo>
                    <a:pt x="1658" y="1139"/>
                  </a:lnTo>
                  <a:lnTo>
                    <a:pt x="1663" y="1160"/>
                  </a:lnTo>
                  <a:lnTo>
                    <a:pt x="1842" y="2208"/>
                  </a:lnTo>
                  <a:lnTo>
                    <a:pt x="1422" y="2208"/>
                  </a:lnTo>
                  <a:lnTo>
                    <a:pt x="1449" y="2260"/>
                  </a:lnTo>
                  <a:lnTo>
                    <a:pt x="1850" y="2260"/>
                  </a:lnTo>
                  <a:lnTo>
                    <a:pt x="1850" y="2321"/>
                  </a:lnTo>
                  <a:lnTo>
                    <a:pt x="1733" y="2321"/>
                  </a:lnTo>
                  <a:lnTo>
                    <a:pt x="1422" y="2321"/>
                  </a:lnTo>
                  <a:lnTo>
                    <a:pt x="1340" y="2163"/>
                  </a:lnTo>
                  <a:lnTo>
                    <a:pt x="1333" y="2154"/>
                  </a:lnTo>
                  <a:lnTo>
                    <a:pt x="1328" y="2144"/>
                  </a:lnTo>
                  <a:lnTo>
                    <a:pt x="1322" y="2137"/>
                  </a:lnTo>
                  <a:lnTo>
                    <a:pt x="1315" y="2130"/>
                  </a:lnTo>
                  <a:lnTo>
                    <a:pt x="1301" y="2118"/>
                  </a:lnTo>
                  <a:lnTo>
                    <a:pt x="1287" y="2111"/>
                  </a:lnTo>
                  <a:lnTo>
                    <a:pt x="1272" y="2105"/>
                  </a:lnTo>
                  <a:lnTo>
                    <a:pt x="1258" y="2103"/>
                  </a:lnTo>
                  <a:lnTo>
                    <a:pt x="1244" y="2102"/>
                  </a:lnTo>
                  <a:lnTo>
                    <a:pt x="1229" y="2104"/>
                  </a:lnTo>
                  <a:lnTo>
                    <a:pt x="1215" y="2107"/>
                  </a:lnTo>
                  <a:lnTo>
                    <a:pt x="1203" y="2111"/>
                  </a:lnTo>
                  <a:lnTo>
                    <a:pt x="1192" y="2116"/>
                  </a:lnTo>
                  <a:lnTo>
                    <a:pt x="1183" y="2122"/>
                  </a:lnTo>
                  <a:lnTo>
                    <a:pt x="1174" y="2129"/>
                  </a:lnTo>
                  <a:lnTo>
                    <a:pt x="1168" y="2135"/>
                  </a:lnTo>
                  <a:lnTo>
                    <a:pt x="1165" y="2141"/>
                  </a:lnTo>
                  <a:lnTo>
                    <a:pt x="1162" y="2147"/>
                  </a:lnTo>
                  <a:lnTo>
                    <a:pt x="1157" y="2387"/>
                  </a:lnTo>
                  <a:lnTo>
                    <a:pt x="1157" y="2402"/>
                  </a:lnTo>
                  <a:lnTo>
                    <a:pt x="1159" y="2415"/>
                  </a:lnTo>
                  <a:lnTo>
                    <a:pt x="1162" y="2428"/>
                  </a:lnTo>
                  <a:lnTo>
                    <a:pt x="1166" y="2439"/>
                  </a:lnTo>
                  <a:lnTo>
                    <a:pt x="1171" y="2450"/>
                  </a:lnTo>
                  <a:lnTo>
                    <a:pt x="1176" y="2460"/>
                  </a:lnTo>
                  <a:lnTo>
                    <a:pt x="1184" y="2469"/>
                  </a:lnTo>
                  <a:lnTo>
                    <a:pt x="1192" y="2478"/>
                  </a:lnTo>
                  <a:lnTo>
                    <a:pt x="1200" y="2486"/>
                  </a:lnTo>
                  <a:lnTo>
                    <a:pt x="1210" y="2494"/>
                  </a:lnTo>
                  <a:lnTo>
                    <a:pt x="1220" y="2500"/>
                  </a:lnTo>
                  <a:lnTo>
                    <a:pt x="1231" y="2506"/>
                  </a:lnTo>
                  <a:lnTo>
                    <a:pt x="1242" y="2511"/>
                  </a:lnTo>
                  <a:lnTo>
                    <a:pt x="1254" y="2516"/>
                  </a:lnTo>
                  <a:lnTo>
                    <a:pt x="1279" y="2522"/>
                  </a:lnTo>
                  <a:lnTo>
                    <a:pt x="1305" y="2526"/>
                  </a:lnTo>
                  <a:lnTo>
                    <a:pt x="1332" y="2528"/>
                  </a:lnTo>
                  <a:lnTo>
                    <a:pt x="1359" y="2526"/>
                  </a:lnTo>
                  <a:lnTo>
                    <a:pt x="1385" y="2522"/>
                  </a:lnTo>
                  <a:lnTo>
                    <a:pt x="1411" y="2515"/>
                  </a:lnTo>
                  <a:lnTo>
                    <a:pt x="1437" y="2506"/>
                  </a:lnTo>
                  <a:lnTo>
                    <a:pt x="1459" y="2495"/>
                  </a:lnTo>
                  <a:lnTo>
                    <a:pt x="1471" y="2489"/>
                  </a:lnTo>
                  <a:lnTo>
                    <a:pt x="1480" y="2481"/>
                  </a:lnTo>
                  <a:lnTo>
                    <a:pt x="1620" y="2373"/>
                  </a:lnTo>
                  <a:lnTo>
                    <a:pt x="1705" y="2373"/>
                  </a:lnTo>
                  <a:lnTo>
                    <a:pt x="1512" y="2522"/>
                  </a:lnTo>
                  <a:lnTo>
                    <a:pt x="1498" y="2532"/>
                  </a:lnTo>
                  <a:lnTo>
                    <a:pt x="1483" y="2541"/>
                  </a:lnTo>
                  <a:lnTo>
                    <a:pt x="1464" y="2548"/>
                  </a:lnTo>
                  <a:lnTo>
                    <a:pt x="1446" y="2556"/>
                  </a:lnTo>
                  <a:lnTo>
                    <a:pt x="1345" y="4763"/>
                  </a:lnTo>
                  <a:lnTo>
                    <a:pt x="909" y="4763"/>
                  </a:lnTo>
                  <a:lnTo>
                    <a:pt x="909" y="2771"/>
                  </a:lnTo>
                  <a:lnTo>
                    <a:pt x="857" y="2771"/>
                  </a:lnTo>
                  <a:lnTo>
                    <a:pt x="857" y="4763"/>
                  </a:lnTo>
                  <a:lnTo>
                    <a:pt x="421" y="4763"/>
                  </a:lnTo>
                  <a:lnTo>
                    <a:pt x="352" y="3267"/>
                  </a:lnTo>
                  <a:close/>
                  <a:moveTo>
                    <a:pt x="1106" y="2321"/>
                  </a:moveTo>
                  <a:lnTo>
                    <a:pt x="645" y="2321"/>
                  </a:lnTo>
                  <a:lnTo>
                    <a:pt x="645" y="2372"/>
                  </a:lnTo>
                  <a:lnTo>
                    <a:pt x="1105" y="2372"/>
                  </a:lnTo>
                  <a:lnTo>
                    <a:pt x="1106" y="2321"/>
                  </a:lnTo>
                  <a:close/>
                  <a:moveTo>
                    <a:pt x="1109" y="2208"/>
                  </a:moveTo>
                  <a:lnTo>
                    <a:pt x="645" y="2208"/>
                  </a:lnTo>
                  <a:lnTo>
                    <a:pt x="645" y="2260"/>
                  </a:lnTo>
                  <a:lnTo>
                    <a:pt x="1107" y="2260"/>
                  </a:lnTo>
                  <a:lnTo>
                    <a:pt x="1109" y="2208"/>
                  </a:lnTo>
                  <a:close/>
                  <a:moveTo>
                    <a:pt x="1393" y="2152"/>
                  </a:moveTo>
                  <a:lnTo>
                    <a:pt x="1773" y="2152"/>
                  </a:lnTo>
                  <a:lnTo>
                    <a:pt x="1606" y="1820"/>
                  </a:lnTo>
                  <a:lnTo>
                    <a:pt x="660" y="1820"/>
                  </a:lnTo>
                  <a:lnTo>
                    <a:pt x="640" y="2152"/>
                  </a:lnTo>
                  <a:lnTo>
                    <a:pt x="1110" y="2152"/>
                  </a:lnTo>
                  <a:lnTo>
                    <a:pt x="1110" y="2146"/>
                  </a:lnTo>
                  <a:lnTo>
                    <a:pt x="1111" y="2134"/>
                  </a:lnTo>
                  <a:lnTo>
                    <a:pt x="1114" y="2124"/>
                  </a:lnTo>
                  <a:lnTo>
                    <a:pt x="1116" y="2115"/>
                  </a:lnTo>
                  <a:lnTo>
                    <a:pt x="1120" y="2105"/>
                  </a:lnTo>
                  <a:lnTo>
                    <a:pt x="1126" y="2096"/>
                  </a:lnTo>
                  <a:lnTo>
                    <a:pt x="1132" y="2089"/>
                  </a:lnTo>
                  <a:lnTo>
                    <a:pt x="1139" y="2082"/>
                  </a:lnTo>
                  <a:lnTo>
                    <a:pt x="1146" y="2076"/>
                  </a:lnTo>
                  <a:lnTo>
                    <a:pt x="1154" y="2070"/>
                  </a:lnTo>
                  <a:lnTo>
                    <a:pt x="1163" y="2065"/>
                  </a:lnTo>
                  <a:lnTo>
                    <a:pt x="1172" y="2061"/>
                  </a:lnTo>
                  <a:lnTo>
                    <a:pt x="1183" y="2059"/>
                  </a:lnTo>
                  <a:lnTo>
                    <a:pt x="1203" y="2054"/>
                  </a:lnTo>
                  <a:lnTo>
                    <a:pt x="1226" y="2052"/>
                  </a:lnTo>
                  <a:lnTo>
                    <a:pt x="1249" y="2054"/>
                  </a:lnTo>
                  <a:lnTo>
                    <a:pt x="1271" y="2057"/>
                  </a:lnTo>
                  <a:lnTo>
                    <a:pt x="1294" y="2064"/>
                  </a:lnTo>
                  <a:lnTo>
                    <a:pt x="1316" y="2073"/>
                  </a:lnTo>
                  <a:lnTo>
                    <a:pt x="1327" y="2078"/>
                  </a:lnTo>
                  <a:lnTo>
                    <a:pt x="1337" y="2085"/>
                  </a:lnTo>
                  <a:lnTo>
                    <a:pt x="1346" y="2092"/>
                  </a:lnTo>
                  <a:lnTo>
                    <a:pt x="1355" y="2100"/>
                  </a:lnTo>
                  <a:lnTo>
                    <a:pt x="1364" y="2108"/>
                  </a:lnTo>
                  <a:lnTo>
                    <a:pt x="1372" y="2117"/>
                  </a:lnTo>
                  <a:lnTo>
                    <a:pt x="1379" y="2128"/>
                  </a:lnTo>
                  <a:lnTo>
                    <a:pt x="1385" y="2138"/>
                  </a:lnTo>
                  <a:lnTo>
                    <a:pt x="1393" y="2152"/>
                  </a:lnTo>
                  <a:close/>
                  <a:moveTo>
                    <a:pt x="1114" y="504"/>
                  </a:moveTo>
                  <a:lnTo>
                    <a:pt x="1114" y="504"/>
                  </a:lnTo>
                  <a:lnTo>
                    <a:pt x="1109" y="531"/>
                  </a:lnTo>
                  <a:lnTo>
                    <a:pt x="1102" y="557"/>
                  </a:lnTo>
                  <a:lnTo>
                    <a:pt x="1093" y="583"/>
                  </a:lnTo>
                  <a:lnTo>
                    <a:pt x="1081" y="607"/>
                  </a:lnTo>
                  <a:lnTo>
                    <a:pt x="1068" y="630"/>
                  </a:lnTo>
                  <a:lnTo>
                    <a:pt x="1054" y="651"/>
                  </a:lnTo>
                  <a:lnTo>
                    <a:pt x="1039" y="672"/>
                  </a:lnTo>
                  <a:lnTo>
                    <a:pt x="1022" y="690"/>
                  </a:lnTo>
                  <a:lnTo>
                    <a:pt x="1002" y="707"/>
                  </a:lnTo>
                  <a:lnTo>
                    <a:pt x="981" y="721"/>
                  </a:lnTo>
                  <a:lnTo>
                    <a:pt x="961" y="734"/>
                  </a:lnTo>
                  <a:lnTo>
                    <a:pt x="939" y="746"/>
                  </a:lnTo>
                  <a:lnTo>
                    <a:pt x="914" y="755"/>
                  </a:lnTo>
                  <a:lnTo>
                    <a:pt x="889" y="760"/>
                  </a:lnTo>
                  <a:lnTo>
                    <a:pt x="865" y="764"/>
                  </a:lnTo>
                  <a:lnTo>
                    <a:pt x="839" y="765"/>
                  </a:lnTo>
                  <a:lnTo>
                    <a:pt x="813" y="764"/>
                  </a:lnTo>
                  <a:lnTo>
                    <a:pt x="787" y="760"/>
                  </a:lnTo>
                  <a:lnTo>
                    <a:pt x="762" y="753"/>
                  </a:lnTo>
                  <a:lnTo>
                    <a:pt x="739" y="746"/>
                  </a:lnTo>
                  <a:lnTo>
                    <a:pt x="715" y="734"/>
                  </a:lnTo>
                  <a:lnTo>
                    <a:pt x="695" y="721"/>
                  </a:lnTo>
                  <a:lnTo>
                    <a:pt x="674" y="707"/>
                  </a:lnTo>
                  <a:lnTo>
                    <a:pt x="656" y="690"/>
                  </a:lnTo>
                  <a:lnTo>
                    <a:pt x="637" y="670"/>
                  </a:lnTo>
                  <a:lnTo>
                    <a:pt x="622" y="651"/>
                  </a:lnTo>
                  <a:lnTo>
                    <a:pt x="608" y="629"/>
                  </a:lnTo>
                  <a:lnTo>
                    <a:pt x="595" y="607"/>
                  </a:lnTo>
                  <a:lnTo>
                    <a:pt x="584" y="582"/>
                  </a:lnTo>
                  <a:lnTo>
                    <a:pt x="575" y="557"/>
                  </a:lnTo>
                  <a:lnTo>
                    <a:pt x="567" y="530"/>
                  </a:lnTo>
                  <a:lnTo>
                    <a:pt x="563" y="503"/>
                  </a:lnTo>
                  <a:lnTo>
                    <a:pt x="557" y="492"/>
                  </a:lnTo>
                  <a:lnTo>
                    <a:pt x="552" y="479"/>
                  </a:lnTo>
                  <a:lnTo>
                    <a:pt x="547" y="468"/>
                  </a:lnTo>
                  <a:lnTo>
                    <a:pt x="543" y="455"/>
                  </a:lnTo>
                  <a:lnTo>
                    <a:pt x="540" y="442"/>
                  </a:lnTo>
                  <a:lnTo>
                    <a:pt x="537" y="427"/>
                  </a:lnTo>
                  <a:lnTo>
                    <a:pt x="536" y="413"/>
                  </a:lnTo>
                  <a:lnTo>
                    <a:pt x="536" y="397"/>
                  </a:lnTo>
                  <a:lnTo>
                    <a:pt x="536" y="179"/>
                  </a:lnTo>
                  <a:lnTo>
                    <a:pt x="537" y="168"/>
                  </a:lnTo>
                  <a:lnTo>
                    <a:pt x="540" y="156"/>
                  </a:lnTo>
                  <a:lnTo>
                    <a:pt x="544" y="143"/>
                  </a:lnTo>
                  <a:lnTo>
                    <a:pt x="549" y="131"/>
                  </a:lnTo>
                  <a:lnTo>
                    <a:pt x="557" y="119"/>
                  </a:lnTo>
                  <a:lnTo>
                    <a:pt x="566" y="109"/>
                  </a:lnTo>
                  <a:lnTo>
                    <a:pt x="575" y="97"/>
                  </a:lnTo>
                  <a:lnTo>
                    <a:pt x="587" y="87"/>
                  </a:lnTo>
                  <a:lnTo>
                    <a:pt x="598" y="77"/>
                  </a:lnTo>
                  <a:lnTo>
                    <a:pt x="613" y="68"/>
                  </a:lnTo>
                  <a:lnTo>
                    <a:pt x="626" y="58"/>
                  </a:lnTo>
                  <a:lnTo>
                    <a:pt x="641" y="49"/>
                  </a:lnTo>
                  <a:lnTo>
                    <a:pt x="657" y="42"/>
                  </a:lnTo>
                  <a:lnTo>
                    <a:pt x="672" y="34"/>
                  </a:lnTo>
                  <a:lnTo>
                    <a:pt x="689" y="27"/>
                  </a:lnTo>
                  <a:lnTo>
                    <a:pt x="708" y="21"/>
                  </a:lnTo>
                  <a:lnTo>
                    <a:pt x="724" y="16"/>
                  </a:lnTo>
                  <a:lnTo>
                    <a:pt x="743" y="10"/>
                  </a:lnTo>
                  <a:lnTo>
                    <a:pt x="759" y="6"/>
                  </a:lnTo>
                  <a:lnTo>
                    <a:pt x="778" y="4"/>
                  </a:lnTo>
                  <a:lnTo>
                    <a:pt x="796" y="1"/>
                  </a:lnTo>
                  <a:lnTo>
                    <a:pt x="813" y="0"/>
                  </a:lnTo>
                  <a:lnTo>
                    <a:pt x="831" y="0"/>
                  </a:lnTo>
                  <a:lnTo>
                    <a:pt x="848" y="1"/>
                  </a:lnTo>
                  <a:lnTo>
                    <a:pt x="865" y="3"/>
                  </a:lnTo>
                  <a:lnTo>
                    <a:pt x="880" y="5"/>
                  </a:lnTo>
                  <a:lnTo>
                    <a:pt x="896" y="9"/>
                  </a:lnTo>
                  <a:lnTo>
                    <a:pt x="910" y="16"/>
                  </a:lnTo>
                  <a:lnTo>
                    <a:pt x="924" y="22"/>
                  </a:lnTo>
                  <a:lnTo>
                    <a:pt x="937" y="30"/>
                  </a:lnTo>
                  <a:lnTo>
                    <a:pt x="949" y="39"/>
                  </a:lnTo>
                  <a:lnTo>
                    <a:pt x="959" y="49"/>
                  </a:lnTo>
                  <a:lnTo>
                    <a:pt x="971" y="45"/>
                  </a:lnTo>
                  <a:lnTo>
                    <a:pt x="983" y="42"/>
                  </a:lnTo>
                  <a:lnTo>
                    <a:pt x="993" y="39"/>
                  </a:lnTo>
                  <a:lnTo>
                    <a:pt x="1004" y="38"/>
                  </a:lnTo>
                  <a:lnTo>
                    <a:pt x="1014" y="38"/>
                  </a:lnTo>
                  <a:lnTo>
                    <a:pt x="1023" y="38"/>
                  </a:lnTo>
                  <a:lnTo>
                    <a:pt x="1032" y="39"/>
                  </a:lnTo>
                  <a:lnTo>
                    <a:pt x="1041" y="40"/>
                  </a:lnTo>
                  <a:lnTo>
                    <a:pt x="1049" y="43"/>
                  </a:lnTo>
                  <a:lnTo>
                    <a:pt x="1057" y="47"/>
                  </a:lnTo>
                  <a:lnTo>
                    <a:pt x="1065" y="51"/>
                  </a:lnTo>
                  <a:lnTo>
                    <a:pt x="1072" y="55"/>
                  </a:lnTo>
                  <a:lnTo>
                    <a:pt x="1085" y="66"/>
                  </a:lnTo>
                  <a:lnTo>
                    <a:pt x="1097" y="81"/>
                  </a:lnTo>
                  <a:lnTo>
                    <a:pt x="1107" y="97"/>
                  </a:lnTo>
                  <a:lnTo>
                    <a:pt x="1116" y="116"/>
                  </a:lnTo>
                  <a:lnTo>
                    <a:pt x="1124" y="135"/>
                  </a:lnTo>
                  <a:lnTo>
                    <a:pt x="1131" y="157"/>
                  </a:lnTo>
                  <a:lnTo>
                    <a:pt x="1135" y="181"/>
                  </a:lnTo>
                  <a:lnTo>
                    <a:pt x="1139" y="205"/>
                  </a:lnTo>
                  <a:lnTo>
                    <a:pt x="1140" y="230"/>
                  </a:lnTo>
                  <a:lnTo>
                    <a:pt x="1141" y="257"/>
                  </a:lnTo>
                  <a:lnTo>
                    <a:pt x="1141" y="397"/>
                  </a:lnTo>
                  <a:lnTo>
                    <a:pt x="1140" y="413"/>
                  </a:lnTo>
                  <a:lnTo>
                    <a:pt x="1139" y="427"/>
                  </a:lnTo>
                  <a:lnTo>
                    <a:pt x="1137" y="442"/>
                  </a:lnTo>
                  <a:lnTo>
                    <a:pt x="1133" y="455"/>
                  </a:lnTo>
                  <a:lnTo>
                    <a:pt x="1129" y="468"/>
                  </a:lnTo>
                  <a:lnTo>
                    <a:pt x="1126" y="481"/>
                  </a:lnTo>
                  <a:lnTo>
                    <a:pt x="1120" y="492"/>
                  </a:lnTo>
                  <a:lnTo>
                    <a:pt x="1114" y="504"/>
                  </a:lnTo>
                  <a:close/>
                  <a:moveTo>
                    <a:pt x="619" y="313"/>
                  </a:moveTo>
                  <a:lnTo>
                    <a:pt x="619" y="313"/>
                  </a:lnTo>
                  <a:lnTo>
                    <a:pt x="615" y="329"/>
                  </a:lnTo>
                  <a:lnTo>
                    <a:pt x="613" y="346"/>
                  </a:lnTo>
                  <a:lnTo>
                    <a:pt x="611" y="362"/>
                  </a:lnTo>
                  <a:lnTo>
                    <a:pt x="611" y="379"/>
                  </a:lnTo>
                  <a:lnTo>
                    <a:pt x="611" y="455"/>
                  </a:lnTo>
                  <a:lnTo>
                    <a:pt x="611" y="471"/>
                  </a:lnTo>
                  <a:lnTo>
                    <a:pt x="613" y="488"/>
                  </a:lnTo>
                  <a:lnTo>
                    <a:pt x="615" y="505"/>
                  </a:lnTo>
                  <a:lnTo>
                    <a:pt x="619" y="522"/>
                  </a:lnTo>
                  <a:lnTo>
                    <a:pt x="623" y="538"/>
                  </a:lnTo>
                  <a:lnTo>
                    <a:pt x="628" y="553"/>
                  </a:lnTo>
                  <a:lnTo>
                    <a:pt x="635" y="569"/>
                  </a:lnTo>
                  <a:lnTo>
                    <a:pt x="641" y="583"/>
                  </a:lnTo>
                  <a:lnTo>
                    <a:pt x="649" y="597"/>
                  </a:lnTo>
                  <a:lnTo>
                    <a:pt x="657" y="610"/>
                  </a:lnTo>
                  <a:lnTo>
                    <a:pt x="667" y="625"/>
                  </a:lnTo>
                  <a:lnTo>
                    <a:pt x="676" y="636"/>
                  </a:lnTo>
                  <a:lnTo>
                    <a:pt x="688" y="648"/>
                  </a:lnTo>
                  <a:lnTo>
                    <a:pt x="698" y="659"/>
                  </a:lnTo>
                  <a:lnTo>
                    <a:pt x="711" y="669"/>
                  </a:lnTo>
                  <a:lnTo>
                    <a:pt x="723" y="678"/>
                  </a:lnTo>
                  <a:lnTo>
                    <a:pt x="736" y="686"/>
                  </a:lnTo>
                  <a:lnTo>
                    <a:pt x="750" y="694"/>
                  </a:lnTo>
                  <a:lnTo>
                    <a:pt x="763" y="699"/>
                  </a:lnTo>
                  <a:lnTo>
                    <a:pt x="778" y="704"/>
                  </a:lnTo>
                  <a:lnTo>
                    <a:pt x="793" y="708"/>
                  </a:lnTo>
                  <a:lnTo>
                    <a:pt x="808" y="712"/>
                  </a:lnTo>
                  <a:lnTo>
                    <a:pt x="823" y="713"/>
                  </a:lnTo>
                  <a:lnTo>
                    <a:pt x="839" y="713"/>
                  </a:lnTo>
                  <a:lnTo>
                    <a:pt x="854" y="713"/>
                  </a:lnTo>
                  <a:lnTo>
                    <a:pt x="869" y="712"/>
                  </a:lnTo>
                  <a:lnTo>
                    <a:pt x="884" y="708"/>
                  </a:lnTo>
                  <a:lnTo>
                    <a:pt x="898" y="704"/>
                  </a:lnTo>
                  <a:lnTo>
                    <a:pt x="913" y="699"/>
                  </a:lnTo>
                  <a:lnTo>
                    <a:pt x="927" y="694"/>
                  </a:lnTo>
                  <a:lnTo>
                    <a:pt x="940" y="686"/>
                  </a:lnTo>
                  <a:lnTo>
                    <a:pt x="953" y="678"/>
                  </a:lnTo>
                  <a:lnTo>
                    <a:pt x="966" y="669"/>
                  </a:lnTo>
                  <a:lnTo>
                    <a:pt x="978" y="660"/>
                  </a:lnTo>
                  <a:lnTo>
                    <a:pt x="988" y="648"/>
                  </a:lnTo>
                  <a:lnTo>
                    <a:pt x="1000" y="638"/>
                  </a:lnTo>
                  <a:lnTo>
                    <a:pt x="1009" y="625"/>
                  </a:lnTo>
                  <a:lnTo>
                    <a:pt x="1019" y="612"/>
                  </a:lnTo>
                  <a:lnTo>
                    <a:pt x="1027" y="599"/>
                  </a:lnTo>
                  <a:lnTo>
                    <a:pt x="1035" y="584"/>
                  </a:lnTo>
                  <a:lnTo>
                    <a:pt x="1042" y="569"/>
                  </a:lnTo>
                  <a:lnTo>
                    <a:pt x="1048" y="555"/>
                  </a:lnTo>
                  <a:lnTo>
                    <a:pt x="1053" y="539"/>
                  </a:lnTo>
                  <a:lnTo>
                    <a:pt x="1058" y="523"/>
                  </a:lnTo>
                  <a:lnTo>
                    <a:pt x="1061" y="507"/>
                  </a:lnTo>
                  <a:lnTo>
                    <a:pt x="1063" y="490"/>
                  </a:lnTo>
                  <a:lnTo>
                    <a:pt x="1065" y="471"/>
                  </a:lnTo>
                  <a:lnTo>
                    <a:pt x="1066" y="455"/>
                  </a:lnTo>
                  <a:lnTo>
                    <a:pt x="1066" y="379"/>
                  </a:lnTo>
                  <a:lnTo>
                    <a:pt x="1065" y="349"/>
                  </a:lnTo>
                  <a:lnTo>
                    <a:pt x="1059" y="320"/>
                  </a:lnTo>
                  <a:lnTo>
                    <a:pt x="1053" y="292"/>
                  </a:lnTo>
                  <a:lnTo>
                    <a:pt x="1042" y="266"/>
                  </a:lnTo>
                  <a:lnTo>
                    <a:pt x="1031" y="242"/>
                  </a:lnTo>
                  <a:lnTo>
                    <a:pt x="1017" y="218"/>
                  </a:lnTo>
                  <a:lnTo>
                    <a:pt x="1001" y="197"/>
                  </a:lnTo>
                  <a:lnTo>
                    <a:pt x="983" y="179"/>
                  </a:lnTo>
                  <a:lnTo>
                    <a:pt x="940" y="200"/>
                  </a:lnTo>
                  <a:lnTo>
                    <a:pt x="896" y="221"/>
                  </a:lnTo>
                  <a:lnTo>
                    <a:pt x="850" y="239"/>
                  </a:lnTo>
                  <a:lnTo>
                    <a:pt x="806" y="256"/>
                  </a:lnTo>
                  <a:lnTo>
                    <a:pt x="759" y="273"/>
                  </a:lnTo>
                  <a:lnTo>
                    <a:pt x="714" y="287"/>
                  </a:lnTo>
                  <a:lnTo>
                    <a:pt x="666" y="300"/>
                  </a:lnTo>
                  <a:lnTo>
                    <a:pt x="619" y="31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39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Freeform 49"/>
            <p:cNvSpPr>
              <a:spLocks noChangeAspect="1" noEditPoints="1"/>
            </p:cNvSpPr>
            <p:nvPr/>
          </p:nvSpPr>
          <p:spPr bwMode="auto">
            <a:xfrm>
              <a:off x="4198821" y="3745921"/>
              <a:ext cx="621166" cy="767058"/>
            </a:xfrm>
            <a:custGeom>
              <a:avLst/>
              <a:gdLst>
                <a:gd name="T0" fmla="*/ 962 w 2065"/>
                <a:gd name="T1" fmla="*/ 1093 h 2550"/>
                <a:gd name="T2" fmla="*/ 1007 w 2065"/>
                <a:gd name="T3" fmla="*/ 1052 h 2550"/>
                <a:gd name="T4" fmla="*/ 909 w 2065"/>
                <a:gd name="T5" fmla="*/ 1054 h 2550"/>
                <a:gd name="T6" fmla="*/ 712 w 2065"/>
                <a:gd name="T7" fmla="*/ 1914 h 2550"/>
                <a:gd name="T8" fmla="*/ 538 w 2065"/>
                <a:gd name="T9" fmla="*/ 663 h 2550"/>
                <a:gd name="T10" fmla="*/ 481 w 2065"/>
                <a:gd name="T11" fmla="*/ 540 h 2550"/>
                <a:gd name="T12" fmla="*/ 309 w 2065"/>
                <a:gd name="T13" fmla="*/ 424 h 2550"/>
                <a:gd name="T14" fmla="*/ 199 w 2065"/>
                <a:gd name="T15" fmla="*/ 486 h 2550"/>
                <a:gd name="T16" fmla="*/ 67 w 2065"/>
                <a:gd name="T17" fmla="*/ 2046 h 2550"/>
                <a:gd name="T18" fmla="*/ 723 w 2065"/>
                <a:gd name="T19" fmla="*/ 1971 h 2550"/>
                <a:gd name="T20" fmla="*/ 318 w 2065"/>
                <a:gd name="T21" fmla="*/ 998 h 2550"/>
                <a:gd name="T22" fmla="*/ 378 w 2065"/>
                <a:gd name="T23" fmla="*/ 1060 h 2550"/>
                <a:gd name="T24" fmla="*/ 245 w 2065"/>
                <a:gd name="T25" fmla="*/ 526 h 2550"/>
                <a:gd name="T26" fmla="*/ 296 w 2065"/>
                <a:gd name="T27" fmla="*/ 482 h 2550"/>
                <a:gd name="T28" fmla="*/ 454 w 2065"/>
                <a:gd name="T29" fmla="*/ 596 h 2550"/>
                <a:gd name="T30" fmla="*/ 493 w 2065"/>
                <a:gd name="T31" fmla="*/ 865 h 2550"/>
                <a:gd name="T32" fmla="*/ 364 w 2065"/>
                <a:gd name="T33" fmla="*/ 1022 h 2550"/>
                <a:gd name="T34" fmla="*/ 916 w 2065"/>
                <a:gd name="T35" fmla="*/ 856 h 2550"/>
                <a:gd name="T36" fmla="*/ 905 w 2065"/>
                <a:gd name="T37" fmla="*/ 938 h 2550"/>
                <a:gd name="T38" fmla="*/ 1632 w 2065"/>
                <a:gd name="T39" fmla="*/ 1369 h 2550"/>
                <a:gd name="T40" fmla="*/ 1780 w 2065"/>
                <a:gd name="T41" fmla="*/ 476 h 2550"/>
                <a:gd name="T42" fmla="*/ 1687 w 2065"/>
                <a:gd name="T43" fmla="*/ 436 h 2550"/>
                <a:gd name="T44" fmla="*/ 1508 w 2065"/>
                <a:gd name="T45" fmla="*/ 566 h 2550"/>
                <a:gd name="T46" fmla="*/ 1778 w 2065"/>
                <a:gd name="T47" fmla="*/ 1942 h 2550"/>
                <a:gd name="T48" fmla="*/ 1667 w 2065"/>
                <a:gd name="T49" fmla="*/ 392 h 2550"/>
                <a:gd name="T50" fmla="*/ 1747 w 2065"/>
                <a:gd name="T51" fmla="*/ 304 h 2550"/>
                <a:gd name="T52" fmla="*/ 1788 w 2065"/>
                <a:gd name="T53" fmla="*/ 238 h 2550"/>
                <a:gd name="T54" fmla="*/ 1753 w 2065"/>
                <a:gd name="T55" fmla="*/ 80 h 2550"/>
                <a:gd name="T56" fmla="*/ 1653 w 2065"/>
                <a:gd name="T57" fmla="*/ 13 h 2550"/>
                <a:gd name="T58" fmla="*/ 1481 w 2065"/>
                <a:gd name="T59" fmla="*/ 21 h 2550"/>
                <a:gd name="T60" fmla="*/ 1487 w 2065"/>
                <a:gd name="T61" fmla="*/ 89 h 2550"/>
                <a:gd name="T62" fmla="*/ 1457 w 2065"/>
                <a:gd name="T63" fmla="*/ 272 h 2550"/>
                <a:gd name="T64" fmla="*/ 1547 w 2065"/>
                <a:gd name="T65" fmla="*/ 392 h 2550"/>
                <a:gd name="T66" fmla="*/ 1491 w 2065"/>
                <a:gd name="T67" fmla="*/ 141 h 2550"/>
                <a:gd name="T68" fmla="*/ 1731 w 2065"/>
                <a:gd name="T69" fmla="*/ 216 h 2550"/>
                <a:gd name="T70" fmla="*/ 1694 w 2065"/>
                <a:gd name="T71" fmla="*/ 337 h 2550"/>
                <a:gd name="T72" fmla="*/ 1594 w 2065"/>
                <a:gd name="T73" fmla="*/ 377 h 2550"/>
                <a:gd name="T74" fmla="*/ 1498 w 2065"/>
                <a:gd name="T75" fmla="*/ 306 h 2550"/>
                <a:gd name="T76" fmla="*/ 1127 w 2065"/>
                <a:gd name="T77" fmla="*/ 1075 h 2550"/>
                <a:gd name="T78" fmla="*/ 1190 w 2065"/>
                <a:gd name="T79" fmla="*/ 1030 h 2550"/>
                <a:gd name="T80" fmla="*/ 1181 w 2065"/>
                <a:gd name="T81" fmla="*/ 997 h 2550"/>
                <a:gd name="T82" fmla="*/ 1214 w 2065"/>
                <a:gd name="T83" fmla="*/ 994 h 2550"/>
                <a:gd name="T84" fmla="*/ 1210 w 2065"/>
                <a:gd name="T85" fmla="*/ 1028 h 2550"/>
                <a:gd name="T86" fmla="*/ 269 w 2065"/>
                <a:gd name="T87" fmla="*/ 379 h 2550"/>
                <a:gd name="T88" fmla="*/ 366 w 2065"/>
                <a:gd name="T89" fmla="*/ 412 h 2550"/>
                <a:gd name="T90" fmla="*/ 478 w 2065"/>
                <a:gd name="T91" fmla="*/ 368 h 2550"/>
                <a:gd name="T92" fmla="*/ 518 w 2065"/>
                <a:gd name="T93" fmla="*/ 227 h 2550"/>
                <a:gd name="T94" fmla="*/ 518 w 2065"/>
                <a:gd name="T95" fmla="*/ 107 h 2550"/>
                <a:gd name="T96" fmla="*/ 404 w 2065"/>
                <a:gd name="T97" fmla="*/ 16 h 2550"/>
                <a:gd name="T98" fmla="*/ 254 w 2065"/>
                <a:gd name="T99" fmla="*/ 27 h 2550"/>
                <a:gd name="T100" fmla="*/ 162 w 2065"/>
                <a:gd name="T101" fmla="*/ 115 h 2550"/>
                <a:gd name="T102" fmla="*/ 137 w 2065"/>
                <a:gd name="T103" fmla="*/ 234 h 2550"/>
                <a:gd name="T104" fmla="*/ 198 w 2065"/>
                <a:gd name="T105" fmla="*/ 343 h 2550"/>
                <a:gd name="T106" fmla="*/ 399 w 2065"/>
                <a:gd name="T107" fmla="*/ 152 h 2550"/>
                <a:gd name="T108" fmla="*/ 483 w 2065"/>
                <a:gd name="T109" fmla="*/ 183 h 2550"/>
                <a:gd name="T110" fmla="*/ 476 w 2065"/>
                <a:gd name="T111" fmla="*/ 319 h 2550"/>
                <a:gd name="T112" fmla="*/ 389 w 2065"/>
                <a:gd name="T113" fmla="*/ 383 h 2550"/>
                <a:gd name="T114" fmla="*/ 336 w 2065"/>
                <a:gd name="T115" fmla="*/ 355 h 2550"/>
                <a:gd name="T116" fmla="*/ 305 w 2065"/>
                <a:gd name="T117" fmla="*/ 278 h 2550"/>
                <a:gd name="T118" fmla="*/ 370 w 2065"/>
                <a:gd name="T119" fmla="*/ 174 h 2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5" h="2550">
                  <a:moveTo>
                    <a:pt x="909" y="1054"/>
                  </a:moveTo>
                  <a:lnTo>
                    <a:pt x="809" y="1013"/>
                  </a:lnTo>
                  <a:lnTo>
                    <a:pt x="809" y="1043"/>
                  </a:lnTo>
                  <a:lnTo>
                    <a:pt x="809" y="1043"/>
                  </a:lnTo>
                  <a:lnTo>
                    <a:pt x="918" y="1086"/>
                  </a:lnTo>
                  <a:lnTo>
                    <a:pt x="918" y="1086"/>
                  </a:lnTo>
                  <a:lnTo>
                    <a:pt x="929" y="1089"/>
                  </a:lnTo>
                  <a:lnTo>
                    <a:pt x="940" y="1092"/>
                  </a:lnTo>
                  <a:lnTo>
                    <a:pt x="952" y="1093"/>
                  </a:lnTo>
                  <a:lnTo>
                    <a:pt x="962" y="1093"/>
                  </a:lnTo>
                  <a:lnTo>
                    <a:pt x="973" y="1093"/>
                  </a:lnTo>
                  <a:lnTo>
                    <a:pt x="984" y="1091"/>
                  </a:lnTo>
                  <a:lnTo>
                    <a:pt x="994" y="1087"/>
                  </a:lnTo>
                  <a:lnTo>
                    <a:pt x="1004" y="1084"/>
                  </a:lnTo>
                  <a:lnTo>
                    <a:pt x="1004" y="1084"/>
                  </a:lnTo>
                  <a:lnTo>
                    <a:pt x="1036" y="1073"/>
                  </a:lnTo>
                  <a:lnTo>
                    <a:pt x="1062" y="1063"/>
                  </a:lnTo>
                  <a:lnTo>
                    <a:pt x="1100" y="1050"/>
                  </a:lnTo>
                  <a:lnTo>
                    <a:pt x="1100" y="1018"/>
                  </a:lnTo>
                  <a:lnTo>
                    <a:pt x="1007" y="1052"/>
                  </a:lnTo>
                  <a:lnTo>
                    <a:pt x="1007" y="1052"/>
                  </a:lnTo>
                  <a:lnTo>
                    <a:pt x="992" y="1058"/>
                  </a:lnTo>
                  <a:lnTo>
                    <a:pt x="980" y="1061"/>
                  </a:lnTo>
                  <a:lnTo>
                    <a:pt x="968" y="1064"/>
                  </a:lnTo>
                  <a:lnTo>
                    <a:pt x="957" y="1064"/>
                  </a:lnTo>
                  <a:lnTo>
                    <a:pt x="946" y="1064"/>
                  </a:lnTo>
                  <a:lnTo>
                    <a:pt x="935" y="1061"/>
                  </a:lnTo>
                  <a:lnTo>
                    <a:pt x="922" y="1058"/>
                  </a:lnTo>
                  <a:lnTo>
                    <a:pt x="909" y="1054"/>
                  </a:lnTo>
                  <a:lnTo>
                    <a:pt x="909" y="1054"/>
                  </a:lnTo>
                  <a:close/>
                  <a:moveTo>
                    <a:pt x="685" y="1465"/>
                  </a:moveTo>
                  <a:lnTo>
                    <a:pt x="746" y="1465"/>
                  </a:lnTo>
                  <a:lnTo>
                    <a:pt x="746" y="1782"/>
                  </a:lnTo>
                  <a:lnTo>
                    <a:pt x="782" y="1971"/>
                  </a:lnTo>
                  <a:lnTo>
                    <a:pt x="803" y="1971"/>
                  </a:lnTo>
                  <a:lnTo>
                    <a:pt x="803" y="1408"/>
                  </a:lnTo>
                  <a:lnTo>
                    <a:pt x="674" y="1408"/>
                  </a:lnTo>
                  <a:lnTo>
                    <a:pt x="685" y="1465"/>
                  </a:lnTo>
                  <a:close/>
                  <a:moveTo>
                    <a:pt x="723" y="1971"/>
                  </a:moveTo>
                  <a:lnTo>
                    <a:pt x="712" y="1914"/>
                  </a:lnTo>
                  <a:lnTo>
                    <a:pt x="712" y="1914"/>
                  </a:lnTo>
                  <a:lnTo>
                    <a:pt x="565" y="1147"/>
                  </a:lnTo>
                  <a:lnTo>
                    <a:pt x="561" y="1065"/>
                  </a:lnTo>
                  <a:lnTo>
                    <a:pt x="781" y="1065"/>
                  </a:lnTo>
                  <a:lnTo>
                    <a:pt x="781" y="856"/>
                  </a:lnTo>
                  <a:lnTo>
                    <a:pt x="550" y="856"/>
                  </a:lnTo>
                  <a:lnTo>
                    <a:pt x="544" y="743"/>
                  </a:lnTo>
                  <a:lnTo>
                    <a:pt x="544" y="743"/>
                  </a:lnTo>
                  <a:lnTo>
                    <a:pt x="541" y="700"/>
                  </a:lnTo>
                  <a:lnTo>
                    <a:pt x="538" y="663"/>
                  </a:lnTo>
                  <a:lnTo>
                    <a:pt x="534" y="646"/>
                  </a:lnTo>
                  <a:lnTo>
                    <a:pt x="531" y="632"/>
                  </a:lnTo>
                  <a:lnTo>
                    <a:pt x="527" y="617"/>
                  </a:lnTo>
                  <a:lnTo>
                    <a:pt x="523" y="604"/>
                  </a:lnTo>
                  <a:lnTo>
                    <a:pt x="518" y="591"/>
                  </a:lnTo>
                  <a:lnTo>
                    <a:pt x="512" y="580"/>
                  </a:lnTo>
                  <a:lnTo>
                    <a:pt x="506" y="569"/>
                  </a:lnTo>
                  <a:lnTo>
                    <a:pt x="498" y="559"/>
                  </a:lnTo>
                  <a:lnTo>
                    <a:pt x="490" y="549"/>
                  </a:lnTo>
                  <a:lnTo>
                    <a:pt x="481" y="540"/>
                  </a:lnTo>
                  <a:lnTo>
                    <a:pt x="471" y="531"/>
                  </a:lnTo>
                  <a:lnTo>
                    <a:pt x="460" y="522"/>
                  </a:lnTo>
                  <a:lnTo>
                    <a:pt x="361" y="450"/>
                  </a:lnTo>
                  <a:lnTo>
                    <a:pt x="361" y="450"/>
                  </a:lnTo>
                  <a:lnTo>
                    <a:pt x="352" y="443"/>
                  </a:lnTo>
                  <a:lnTo>
                    <a:pt x="343" y="437"/>
                  </a:lnTo>
                  <a:lnTo>
                    <a:pt x="335" y="433"/>
                  </a:lnTo>
                  <a:lnTo>
                    <a:pt x="326" y="429"/>
                  </a:lnTo>
                  <a:lnTo>
                    <a:pt x="317" y="426"/>
                  </a:lnTo>
                  <a:lnTo>
                    <a:pt x="309" y="424"/>
                  </a:lnTo>
                  <a:lnTo>
                    <a:pt x="301" y="423"/>
                  </a:lnTo>
                  <a:lnTo>
                    <a:pt x="294" y="423"/>
                  </a:lnTo>
                  <a:lnTo>
                    <a:pt x="278" y="423"/>
                  </a:lnTo>
                  <a:lnTo>
                    <a:pt x="263" y="426"/>
                  </a:lnTo>
                  <a:lnTo>
                    <a:pt x="250" y="432"/>
                  </a:lnTo>
                  <a:lnTo>
                    <a:pt x="237" y="440"/>
                  </a:lnTo>
                  <a:lnTo>
                    <a:pt x="226" y="449"/>
                  </a:lnTo>
                  <a:lnTo>
                    <a:pt x="216" y="460"/>
                  </a:lnTo>
                  <a:lnTo>
                    <a:pt x="207" y="472"/>
                  </a:lnTo>
                  <a:lnTo>
                    <a:pt x="199" y="486"/>
                  </a:lnTo>
                  <a:lnTo>
                    <a:pt x="193" y="500"/>
                  </a:lnTo>
                  <a:lnTo>
                    <a:pt x="189" y="515"/>
                  </a:lnTo>
                  <a:lnTo>
                    <a:pt x="187" y="531"/>
                  </a:lnTo>
                  <a:lnTo>
                    <a:pt x="186" y="546"/>
                  </a:lnTo>
                  <a:lnTo>
                    <a:pt x="191" y="1145"/>
                  </a:lnTo>
                  <a:lnTo>
                    <a:pt x="155" y="1408"/>
                  </a:lnTo>
                  <a:lnTo>
                    <a:pt x="0" y="1408"/>
                  </a:lnTo>
                  <a:lnTo>
                    <a:pt x="0" y="1971"/>
                  </a:lnTo>
                  <a:lnTo>
                    <a:pt x="78" y="1971"/>
                  </a:lnTo>
                  <a:lnTo>
                    <a:pt x="67" y="2046"/>
                  </a:lnTo>
                  <a:lnTo>
                    <a:pt x="235" y="2046"/>
                  </a:lnTo>
                  <a:lnTo>
                    <a:pt x="251" y="2550"/>
                  </a:lnTo>
                  <a:lnTo>
                    <a:pt x="309" y="2550"/>
                  </a:lnTo>
                  <a:lnTo>
                    <a:pt x="291" y="2046"/>
                  </a:lnTo>
                  <a:lnTo>
                    <a:pt x="468" y="2046"/>
                  </a:lnTo>
                  <a:lnTo>
                    <a:pt x="408" y="2550"/>
                  </a:lnTo>
                  <a:lnTo>
                    <a:pt x="467" y="2550"/>
                  </a:lnTo>
                  <a:lnTo>
                    <a:pt x="526" y="2046"/>
                  </a:lnTo>
                  <a:lnTo>
                    <a:pt x="737" y="2046"/>
                  </a:lnTo>
                  <a:lnTo>
                    <a:pt x="723" y="1971"/>
                  </a:lnTo>
                  <a:lnTo>
                    <a:pt x="723" y="1971"/>
                  </a:lnTo>
                  <a:close/>
                  <a:moveTo>
                    <a:pt x="85" y="1914"/>
                  </a:moveTo>
                  <a:lnTo>
                    <a:pt x="57" y="1914"/>
                  </a:lnTo>
                  <a:lnTo>
                    <a:pt x="57" y="1465"/>
                  </a:lnTo>
                  <a:lnTo>
                    <a:pt x="147" y="1465"/>
                  </a:lnTo>
                  <a:lnTo>
                    <a:pt x="85" y="1914"/>
                  </a:lnTo>
                  <a:close/>
                  <a:moveTo>
                    <a:pt x="314" y="978"/>
                  </a:moveTo>
                  <a:lnTo>
                    <a:pt x="314" y="978"/>
                  </a:lnTo>
                  <a:lnTo>
                    <a:pt x="316" y="988"/>
                  </a:lnTo>
                  <a:lnTo>
                    <a:pt x="318" y="998"/>
                  </a:lnTo>
                  <a:lnTo>
                    <a:pt x="322" y="1009"/>
                  </a:lnTo>
                  <a:lnTo>
                    <a:pt x="325" y="1016"/>
                  </a:lnTo>
                  <a:lnTo>
                    <a:pt x="330" y="1024"/>
                  </a:lnTo>
                  <a:lnTo>
                    <a:pt x="335" y="1032"/>
                  </a:lnTo>
                  <a:lnTo>
                    <a:pt x="341" y="1038"/>
                  </a:lnTo>
                  <a:lnTo>
                    <a:pt x="346" y="1043"/>
                  </a:lnTo>
                  <a:lnTo>
                    <a:pt x="354" y="1049"/>
                  </a:lnTo>
                  <a:lnTo>
                    <a:pt x="361" y="1054"/>
                  </a:lnTo>
                  <a:lnTo>
                    <a:pt x="369" y="1057"/>
                  </a:lnTo>
                  <a:lnTo>
                    <a:pt x="378" y="1060"/>
                  </a:lnTo>
                  <a:lnTo>
                    <a:pt x="387" y="1063"/>
                  </a:lnTo>
                  <a:lnTo>
                    <a:pt x="396" y="1064"/>
                  </a:lnTo>
                  <a:lnTo>
                    <a:pt x="416" y="1065"/>
                  </a:lnTo>
                  <a:lnTo>
                    <a:pt x="504" y="1065"/>
                  </a:lnTo>
                  <a:lnTo>
                    <a:pt x="507" y="1133"/>
                  </a:lnTo>
                  <a:lnTo>
                    <a:pt x="249" y="1133"/>
                  </a:lnTo>
                  <a:lnTo>
                    <a:pt x="243" y="546"/>
                  </a:lnTo>
                  <a:lnTo>
                    <a:pt x="243" y="546"/>
                  </a:lnTo>
                  <a:lnTo>
                    <a:pt x="243" y="536"/>
                  </a:lnTo>
                  <a:lnTo>
                    <a:pt x="245" y="526"/>
                  </a:lnTo>
                  <a:lnTo>
                    <a:pt x="246" y="517"/>
                  </a:lnTo>
                  <a:lnTo>
                    <a:pt x="250" y="509"/>
                  </a:lnTo>
                  <a:lnTo>
                    <a:pt x="253" y="503"/>
                  </a:lnTo>
                  <a:lnTo>
                    <a:pt x="258" y="497"/>
                  </a:lnTo>
                  <a:lnTo>
                    <a:pt x="263" y="491"/>
                  </a:lnTo>
                  <a:lnTo>
                    <a:pt x="269" y="487"/>
                  </a:lnTo>
                  <a:lnTo>
                    <a:pt x="274" y="485"/>
                  </a:lnTo>
                  <a:lnTo>
                    <a:pt x="281" y="482"/>
                  </a:lnTo>
                  <a:lnTo>
                    <a:pt x="289" y="481"/>
                  </a:lnTo>
                  <a:lnTo>
                    <a:pt x="296" y="482"/>
                  </a:lnTo>
                  <a:lnTo>
                    <a:pt x="304" y="483"/>
                  </a:lnTo>
                  <a:lnTo>
                    <a:pt x="312" y="487"/>
                  </a:lnTo>
                  <a:lnTo>
                    <a:pt x="321" y="490"/>
                  </a:lnTo>
                  <a:lnTo>
                    <a:pt x="328" y="496"/>
                  </a:lnTo>
                  <a:lnTo>
                    <a:pt x="426" y="568"/>
                  </a:lnTo>
                  <a:lnTo>
                    <a:pt x="426" y="568"/>
                  </a:lnTo>
                  <a:lnTo>
                    <a:pt x="434" y="575"/>
                  </a:lnTo>
                  <a:lnTo>
                    <a:pt x="442" y="581"/>
                  </a:lnTo>
                  <a:lnTo>
                    <a:pt x="449" y="588"/>
                  </a:lnTo>
                  <a:lnTo>
                    <a:pt x="454" y="596"/>
                  </a:lnTo>
                  <a:lnTo>
                    <a:pt x="460" y="604"/>
                  </a:lnTo>
                  <a:lnTo>
                    <a:pt x="465" y="613"/>
                  </a:lnTo>
                  <a:lnTo>
                    <a:pt x="469" y="622"/>
                  </a:lnTo>
                  <a:lnTo>
                    <a:pt x="472" y="632"/>
                  </a:lnTo>
                  <a:lnTo>
                    <a:pt x="478" y="654"/>
                  </a:lnTo>
                  <a:lnTo>
                    <a:pt x="481" y="680"/>
                  </a:lnTo>
                  <a:lnTo>
                    <a:pt x="485" y="711"/>
                  </a:lnTo>
                  <a:lnTo>
                    <a:pt x="487" y="745"/>
                  </a:lnTo>
                  <a:lnTo>
                    <a:pt x="493" y="865"/>
                  </a:lnTo>
                  <a:lnTo>
                    <a:pt x="493" y="865"/>
                  </a:lnTo>
                  <a:lnTo>
                    <a:pt x="508" y="878"/>
                  </a:lnTo>
                  <a:lnTo>
                    <a:pt x="514" y="885"/>
                  </a:lnTo>
                  <a:lnTo>
                    <a:pt x="751" y="885"/>
                  </a:lnTo>
                  <a:lnTo>
                    <a:pt x="751" y="1037"/>
                  </a:lnTo>
                  <a:lnTo>
                    <a:pt x="416" y="1037"/>
                  </a:lnTo>
                  <a:lnTo>
                    <a:pt x="416" y="1037"/>
                  </a:lnTo>
                  <a:lnTo>
                    <a:pt x="400" y="1036"/>
                  </a:lnTo>
                  <a:lnTo>
                    <a:pt x="387" y="1032"/>
                  </a:lnTo>
                  <a:lnTo>
                    <a:pt x="375" y="1028"/>
                  </a:lnTo>
                  <a:lnTo>
                    <a:pt x="364" y="1022"/>
                  </a:lnTo>
                  <a:lnTo>
                    <a:pt x="360" y="1018"/>
                  </a:lnTo>
                  <a:lnTo>
                    <a:pt x="357" y="1013"/>
                  </a:lnTo>
                  <a:lnTo>
                    <a:pt x="353" y="1007"/>
                  </a:lnTo>
                  <a:lnTo>
                    <a:pt x="350" y="1002"/>
                  </a:lnTo>
                  <a:lnTo>
                    <a:pt x="345" y="989"/>
                  </a:lnTo>
                  <a:lnTo>
                    <a:pt x="343" y="975"/>
                  </a:lnTo>
                  <a:lnTo>
                    <a:pt x="313" y="720"/>
                  </a:lnTo>
                  <a:lnTo>
                    <a:pt x="283" y="723"/>
                  </a:lnTo>
                  <a:lnTo>
                    <a:pt x="314" y="978"/>
                  </a:lnTo>
                  <a:close/>
                  <a:moveTo>
                    <a:pt x="916" y="856"/>
                  </a:moveTo>
                  <a:lnTo>
                    <a:pt x="809" y="856"/>
                  </a:lnTo>
                  <a:lnTo>
                    <a:pt x="809" y="885"/>
                  </a:lnTo>
                  <a:lnTo>
                    <a:pt x="887" y="885"/>
                  </a:lnTo>
                  <a:lnTo>
                    <a:pt x="844" y="938"/>
                  </a:lnTo>
                  <a:lnTo>
                    <a:pt x="902" y="969"/>
                  </a:lnTo>
                  <a:lnTo>
                    <a:pt x="974" y="946"/>
                  </a:lnTo>
                  <a:lnTo>
                    <a:pt x="1013" y="982"/>
                  </a:lnTo>
                  <a:lnTo>
                    <a:pt x="1033" y="960"/>
                  </a:lnTo>
                  <a:lnTo>
                    <a:pt x="981" y="914"/>
                  </a:lnTo>
                  <a:lnTo>
                    <a:pt x="905" y="938"/>
                  </a:lnTo>
                  <a:lnTo>
                    <a:pt x="887" y="929"/>
                  </a:lnTo>
                  <a:lnTo>
                    <a:pt x="926" y="884"/>
                  </a:lnTo>
                  <a:lnTo>
                    <a:pt x="997" y="870"/>
                  </a:lnTo>
                  <a:lnTo>
                    <a:pt x="1100" y="888"/>
                  </a:lnTo>
                  <a:lnTo>
                    <a:pt x="1100" y="859"/>
                  </a:lnTo>
                  <a:lnTo>
                    <a:pt x="997" y="841"/>
                  </a:lnTo>
                  <a:lnTo>
                    <a:pt x="916" y="856"/>
                  </a:lnTo>
                  <a:close/>
                  <a:moveTo>
                    <a:pt x="1783" y="1436"/>
                  </a:moveTo>
                  <a:lnTo>
                    <a:pt x="1783" y="1369"/>
                  </a:lnTo>
                  <a:lnTo>
                    <a:pt x="1632" y="1369"/>
                  </a:lnTo>
                  <a:lnTo>
                    <a:pt x="1632" y="1447"/>
                  </a:lnTo>
                  <a:lnTo>
                    <a:pt x="1603" y="1447"/>
                  </a:lnTo>
                  <a:lnTo>
                    <a:pt x="1603" y="1341"/>
                  </a:lnTo>
                  <a:lnTo>
                    <a:pt x="1784" y="1341"/>
                  </a:lnTo>
                  <a:lnTo>
                    <a:pt x="1791" y="523"/>
                  </a:lnTo>
                  <a:lnTo>
                    <a:pt x="1791" y="523"/>
                  </a:lnTo>
                  <a:lnTo>
                    <a:pt x="1789" y="510"/>
                  </a:lnTo>
                  <a:lnTo>
                    <a:pt x="1788" y="498"/>
                  </a:lnTo>
                  <a:lnTo>
                    <a:pt x="1785" y="486"/>
                  </a:lnTo>
                  <a:lnTo>
                    <a:pt x="1780" y="476"/>
                  </a:lnTo>
                  <a:lnTo>
                    <a:pt x="1776" y="465"/>
                  </a:lnTo>
                  <a:lnTo>
                    <a:pt x="1769" y="456"/>
                  </a:lnTo>
                  <a:lnTo>
                    <a:pt x="1762" y="449"/>
                  </a:lnTo>
                  <a:lnTo>
                    <a:pt x="1753" y="442"/>
                  </a:lnTo>
                  <a:lnTo>
                    <a:pt x="1744" y="437"/>
                  </a:lnTo>
                  <a:lnTo>
                    <a:pt x="1734" y="434"/>
                  </a:lnTo>
                  <a:lnTo>
                    <a:pt x="1723" y="432"/>
                  </a:lnTo>
                  <a:lnTo>
                    <a:pt x="1712" y="432"/>
                  </a:lnTo>
                  <a:lnTo>
                    <a:pt x="1699" y="433"/>
                  </a:lnTo>
                  <a:lnTo>
                    <a:pt x="1687" y="436"/>
                  </a:lnTo>
                  <a:lnTo>
                    <a:pt x="1674" y="442"/>
                  </a:lnTo>
                  <a:lnTo>
                    <a:pt x="1660" y="450"/>
                  </a:lnTo>
                  <a:lnTo>
                    <a:pt x="1560" y="512"/>
                  </a:lnTo>
                  <a:lnTo>
                    <a:pt x="1560" y="512"/>
                  </a:lnTo>
                  <a:lnTo>
                    <a:pt x="1549" y="519"/>
                  </a:lnTo>
                  <a:lnTo>
                    <a:pt x="1539" y="527"/>
                  </a:lnTo>
                  <a:lnTo>
                    <a:pt x="1530" y="536"/>
                  </a:lnTo>
                  <a:lnTo>
                    <a:pt x="1522" y="546"/>
                  </a:lnTo>
                  <a:lnTo>
                    <a:pt x="1515" y="555"/>
                  </a:lnTo>
                  <a:lnTo>
                    <a:pt x="1508" y="566"/>
                  </a:lnTo>
                  <a:lnTo>
                    <a:pt x="1503" y="576"/>
                  </a:lnTo>
                  <a:lnTo>
                    <a:pt x="1499" y="586"/>
                  </a:lnTo>
                  <a:lnTo>
                    <a:pt x="1493" y="607"/>
                  </a:lnTo>
                  <a:lnTo>
                    <a:pt x="1488" y="627"/>
                  </a:lnTo>
                  <a:lnTo>
                    <a:pt x="1486" y="646"/>
                  </a:lnTo>
                  <a:lnTo>
                    <a:pt x="1485" y="664"/>
                  </a:lnTo>
                  <a:lnTo>
                    <a:pt x="1454" y="1432"/>
                  </a:lnTo>
                  <a:lnTo>
                    <a:pt x="1529" y="2550"/>
                  </a:lnTo>
                  <a:lnTo>
                    <a:pt x="1773" y="2550"/>
                  </a:lnTo>
                  <a:lnTo>
                    <a:pt x="1778" y="1942"/>
                  </a:lnTo>
                  <a:lnTo>
                    <a:pt x="2065" y="1942"/>
                  </a:lnTo>
                  <a:lnTo>
                    <a:pt x="2065" y="1436"/>
                  </a:lnTo>
                  <a:lnTo>
                    <a:pt x="1783" y="1436"/>
                  </a:lnTo>
                  <a:close/>
                  <a:moveTo>
                    <a:pt x="1606" y="406"/>
                  </a:moveTo>
                  <a:lnTo>
                    <a:pt x="1606" y="406"/>
                  </a:lnTo>
                  <a:lnTo>
                    <a:pt x="1620" y="406"/>
                  </a:lnTo>
                  <a:lnTo>
                    <a:pt x="1632" y="404"/>
                  </a:lnTo>
                  <a:lnTo>
                    <a:pt x="1643" y="401"/>
                  </a:lnTo>
                  <a:lnTo>
                    <a:pt x="1656" y="397"/>
                  </a:lnTo>
                  <a:lnTo>
                    <a:pt x="1667" y="392"/>
                  </a:lnTo>
                  <a:lnTo>
                    <a:pt x="1677" y="387"/>
                  </a:lnTo>
                  <a:lnTo>
                    <a:pt x="1687" y="381"/>
                  </a:lnTo>
                  <a:lnTo>
                    <a:pt x="1697" y="373"/>
                  </a:lnTo>
                  <a:lnTo>
                    <a:pt x="1706" y="365"/>
                  </a:lnTo>
                  <a:lnTo>
                    <a:pt x="1715" y="356"/>
                  </a:lnTo>
                  <a:lnTo>
                    <a:pt x="1723" y="347"/>
                  </a:lnTo>
                  <a:lnTo>
                    <a:pt x="1730" y="337"/>
                  </a:lnTo>
                  <a:lnTo>
                    <a:pt x="1737" y="326"/>
                  </a:lnTo>
                  <a:lnTo>
                    <a:pt x="1742" y="315"/>
                  </a:lnTo>
                  <a:lnTo>
                    <a:pt x="1747" y="304"/>
                  </a:lnTo>
                  <a:lnTo>
                    <a:pt x="1751" y="291"/>
                  </a:lnTo>
                  <a:lnTo>
                    <a:pt x="1751" y="291"/>
                  </a:lnTo>
                  <a:lnTo>
                    <a:pt x="1759" y="287"/>
                  </a:lnTo>
                  <a:lnTo>
                    <a:pt x="1767" y="281"/>
                  </a:lnTo>
                  <a:lnTo>
                    <a:pt x="1773" y="275"/>
                  </a:lnTo>
                  <a:lnTo>
                    <a:pt x="1778" y="269"/>
                  </a:lnTo>
                  <a:lnTo>
                    <a:pt x="1783" y="262"/>
                  </a:lnTo>
                  <a:lnTo>
                    <a:pt x="1786" y="255"/>
                  </a:lnTo>
                  <a:lnTo>
                    <a:pt x="1788" y="247"/>
                  </a:lnTo>
                  <a:lnTo>
                    <a:pt x="1788" y="238"/>
                  </a:lnTo>
                  <a:lnTo>
                    <a:pt x="1788" y="192"/>
                  </a:lnTo>
                  <a:lnTo>
                    <a:pt x="1788" y="192"/>
                  </a:lnTo>
                  <a:lnTo>
                    <a:pt x="1788" y="177"/>
                  </a:lnTo>
                  <a:lnTo>
                    <a:pt x="1786" y="162"/>
                  </a:lnTo>
                  <a:lnTo>
                    <a:pt x="1784" y="146"/>
                  </a:lnTo>
                  <a:lnTo>
                    <a:pt x="1779" y="133"/>
                  </a:lnTo>
                  <a:lnTo>
                    <a:pt x="1775" y="118"/>
                  </a:lnTo>
                  <a:lnTo>
                    <a:pt x="1768" y="105"/>
                  </a:lnTo>
                  <a:lnTo>
                    <a:pt x="1761" y="92"/>
                  </a:lnTo>
                  <a:lnTo>
                    <a:pt x="1753" y="80"/>
                  </a:lnTo>
                  <a:lnTo>
                    <a:pt x="1744" y="69"/>
                  </a:lnTo>
                  <a:lnTo>
                    <a:pt x="1735" y="58"/>
                  </a:lnTo>
                  <a:lnTo>
                    <a:pt x="1724" y="48"/>
                  </a:lnTo>
                  <a:lnTo>
                    <a:pt x="1714" y="40"/>
                  </a:lnTo>
                  <a:lnTo>
                    <a:pt x="1702" y="33"/>
                  </a:lnTo>
                  <a:lnTo>
                    <a:pt x="1689" y="26"/>
                  </a:lnTo>
                  <a:lnTo>
                    <a:pt x="1676" y="20"/>
                  </a:lnTo>
                  <a:lnTo>
                    <a:pt x="1662" y="16"/>
                  </a:lnTo>
                  <a:lnTo>
                    <a:pt x="1662" y="16"/>
                  </a:lnTo>
                  <a:lnTo>
                    <a:pt x="1653" y="13"/>
                  </a:lnTo>
                  <a:lnTo>
                    <a:pt x="1643" y="11"/>
                  </a:lnTo>
                  <a:lnTo>
                    <a:pt x="1632" y="10"/>
                  </a:lnTo>
                  <a:lnTo>
                    <a:pt x="1622" y="10"/>
                  </a:lnTo>
                  <a:lnTo>
                    <a:pt x="1622" y="10"/>
                  </a:lnTo>
                  <a:lnTo>
                    <a:pt x="1613" y="10"/>
                  </a:lnTo>
                  <a:lnTo>
                    <a:pt x="1496" y="12"/>
                  </a:lnTo>
                  <a:lnTo>
                    <a:pt x="1496" y="12"/>
                  </a:lnTo>
                  <a:lnTo>
                    <a:pt x="1489" y="13"/>
                  </a:lnTo>
                  <a:lnTo>
                    <a:pt x="1485" y="17"/>
                  </a:lnTo>
                  <a:lnTo>
                    <a:pt x="1481" y="21"/>
                  </a:lnTo>
                  <a:lnTo>
                    <a:pt x="1479" y="28"/>
                  </a:lnTo>
                  <a:lnTo>
                    <a:pt x="1479" y="35"/>
                  </a:lnTo>
                  <a:lnTo>
                    <a:pt x="1481" y="42"/>
                  </a:lnTo>
                  <a:lnTo>
                    <a:pt x="1487" y="48"/>
                  </a:lnTo>
                  <a:lnTo>
                    <a:pt x="1490" y="51"/>
                  </a:lnTo>
                  <a:lnTo>
                    <a:pt x="1494" y="54"/>
                  </a:lnTo>
                  <a:lnTo>
                    <a:pt x="1509" y="63"/>
                  </a:lnTo>
                  <a:lnTo>
                    <a:pt x="1509" y="63"/>
                  </a:lnTo>
                  <a:lnTo>
                    <a:pt x="1497" y="75"/>
                  </a:lnTo>
                  <a:lnTo>
                    <a:pt x="1487" y="89"/>
                  </a:lnTo>
                  <a:lnTo>
                    <a:pt x="1477" y="103"/>
                  </a:lnTo>
                  <a:lnTo>
                    <a:pt x="1469" y="119"/>
                  </a:lnTo>
                  <a:lnTo>
                    <a:pt x="1462" y="136"/>
                  </a:lnTo>
                  <a:lnTo>
                    <a:pt x="1458" y="154"/>
                  </a:lnTo>
                  <a:lnTo>
                    <a:pt x="1455" y="173"/>
                  </a:lnTo>
                  <a:lnTo>
                    <a:pt x="1454" y="192"/>
                  </a:lnTo>
                  <a:lnTo>
                    <a:pt x="1454" y="238"/>
                  </a:lnTo>
                  <a:lnTo>
                    <a:pt x="1454" y="238"/>
                  </a:lnTo>
                  <a:lnTo>
                    <a:pt x="1454" y="255"/>
                  </a:lnTo>
                  <a:lnTo>
                    <a:pt x="1457" y="272"/>
                  </a:lnTo>
                  <a:lnTo>
                    <a:pt x="1461" y="288"/>
                  </a:lnTo>
                  <a:lnTo>
                    <a:pt x="1466" y="304"/>
                  </a:lnTo>
                  <a:lnTo>
                    <a:pt x="1472" y="318"/>
                  </a:lnTo>
                  <a:lnTo>
                    <a:pt x="1480" y="332"/>
                  </a:lnTo>
                  <a:lnTo>
                    <a:pt x="1488" y="344"/>
                  </a:lnTo>
                  <a:lnTo>
                    <a:pt x="1498" y="356"/>
                  </a:lnTo>
                  <a:lnTo>
                    <a:pt x="1509" y="368"/>
                  </a:lnTo>
                  <a:lnTo>
                    <a:pt x="1521" y="377"/>
                  </a:lnTo>
                  <a:lnTo>
                    <a:pt x="1533" y="386"/>
                  </a:lnTo>
                  <a:lnTo>
                    <a:pt x="1547" y="392"/>
                  </a:lnTo>
                  <a:lnTo>
                    <a:pt x="1561" y="398"/>
                  </a:lnTo>
                  <a:lnTo>
                    <a:pt x="1576" y="403"/>
                  </a:lnTo>
                  <a:lnTo>
                    <a:pt x="1590" y="405"/>
                  </a:lnTo>
                  <a:lnTo>
                    <a:pt x="1606" y="406"/>
                  </a:lnTo>
                  <a:lnTo>
                    <a:pt x="1606" y="406"/>
                  </a:lnTo>
                  <a:close/>
                  <a:moveTo>
                    <a:pt x="1482" y="192"/>
                  </a:moveTo>
                  <a:lnTo>
                    <a:pt x="1482" y="192"/>
                  </a:lnTo>
                  <a:lnTo>
                    <a:pt x="1484" y="174"/>
                  </a:lnTo>
                  <a:lnTo>
                    <a:pt x="1487" y="157"/>
                  </a:lnTo>
                  <a:lnTo>
                    <a:pt x="1491" y="141"/>
                  </a:lnTo>
                  <a:lnTo>
                    <a:pt x="1497" y="126"/>
                  </a:lnTo>
                  <a:lnTo>
                    <a:pt x="1505" y="111"/>
                  </a:lnTo>
                  <a:lnTo>
                    <a:pt x="1515" y="99"/>
                  </a:lnTo>
                  <a:lnTo>
                    <a:pt x="1525" y="88"/>
                  </a:lnTo>
                  <a:lnTo>
                    <a:pt x="1536" y="78"/>
                  </a:lnTo>
                  <a:lnTo>
                    <a:pt x="1625" y="126"/>
                  </a:lnTo>
                  <a:lnTo>
                    <a:pt x="1587" y="171"/>
                  </a:lnTo>
                  <a:lnTo>
                    <a:pt x="1671" y="173"/>
                  </a:lnTo>
                  <a:lnTo>
                    <a:pt x="1671" y="216"/>
                  </a:lnTo>
                  <a:lnTo>
                    <a:pt x="1731" y="216"/>
                  </a:lnTo>
                  <a:lnTo>
                    <a:pt x="1731" y="238"/>
                  </a:lnTo>
                  <a:lnTo>
                    <a:pt x="1731" y="238"/>
                  </a:lnTo>
                  <a:lnTo>
                    <a:pt x="1730" y="253"/>
                  </a:lnTo>
                  <a:lnTo>
                    <a:pt x="1728" y="266"/>
                  </a:lnTo>
                  <a:lnTo>
                    <a:pt x="1725" y="280"/>
                  </a:lnTo>
                  <a:lnTo>
                    <a:pt x="1721" y="293"/>
                  </a:lnTo>
                  <a:lnTo>
                    <a:pt x="1715" y="306"/>
                  </a:lnTo>
                  <a:lnTo>
                    <a:pt x="1708" y="317"/>
                  </a:lnTo>
                  <a:lnTo>
                    <a:pt x="1702" y="327"/>
                  </a:lnTo>
                  <a:lnTo>
                    <a:pt x="1694" y="337"/>
                  </a:lnTo>
                  <a:lnTo>
                    <a:pt x="1685" y="346"/>
                  </a:lnTo>
                  <a:lnTo>
                    <a:pt x="1675" y="354"/>
                  </a:lnTo>
                  <a:lnTo>
                    <a:pt x="1665" y="361"/>
                  </a:lnTo>
                  <a:lnTo>
                    <a:pt x="1654" y="367"/>
                  </a:lnTo>
                  <a:lnTo>
                    <a:pt x="1643" y="371"/>
                  </a:lnTo>
                  <a:lnTo>
                    <a:pt x="1631" y="374"/>
                  </a:lnTo>
                  <a:lnTo>
                    <a:pt x="1618" y="377"/>
                  </a:lnTo>
                  <a:lnTo>
                    <a:pt x="1606" y="378"/>
                  </a:lnTo>
                  <a:lnTo>
                    <a:pt x="1606" y="378"/>
                  </a:lnTo>
                  <a:lnTo>
                    <a:pt x="1594" y="377"/>
                  </a:lnTo>
                  <a:lnTo>
                    <a:pt x="1582" y="374"/>
                  </a:lnTo>
                  <a:lnTo>
                    <a:pt x="1570" y="371"/>
                  </a:lnTo>
                  <a:lnTo>
                    <a:pt x="1559" y="367"/>
                  </a:lnTo>
                  <a:lnTo>
                    <a:pt x="1548" y="361"/>
                  </a:lnTo>
                  <a:lnTo>
                    <a:pt x="1538" y="354"/>
                  </a:lnTo>
                  <a:lnTo>
                    <a:pt x="1529" y="346"/>
                  </a:lnTo>
                  <a:lnTo>
                    <a:pt x="1520" y="337"/>
                  </a:lnTo>
                  <a:lnTo>
                    <a:pt x="1512" y="327"/>
                  </a:lnTo>
                  <a:lnTo>
                    <a:pt x="1504" y="317"/>
                  </a:lnTo>
                  <a:lnTo>
                    <a:pt x="1498" y="306"/>
                  </a:lnTo>
                  <a:lnTo>
                    <a:pt x="1493" y="293"/>
                  </a:lnTo>
                  <a:lnTo>
                    <a:pt x="1488" y="280"/>
                  </a:lnTo>
                  <a:lnTo>
                    <a:pt x="1486" y="266"/>
                  </a:lnTo>
                  <a:lnTo>
                    <a:pt x="1484" y="253"/>
                  </a:lnTo>
                  <a:lnTo>
                    <a:pt x="1482" y="238"/>
                  </a:lnTo>
                  <a:lnTo>
                    <a:pt x="1482" y="192"/>
                  </a:lnTo>
                  <a:close/>
                  <a:moveTo>
                    <a:pt x="1452" y="653"/>
                  </a:moveTo>
                  <a:lnTo>
                    <a:pt x="1332" y="860"/>
                  </a:lnTo>
                  <a:lnTo>
                    <a:pt x="1127" y="860"/>
                  </a:lnTo>
                  <a:lnTo>
                    <a:pt x="1127" y="1075"/>
                  </a:lnTo>
                  <a:lnTo>
                    <a:pt x="1428" y="1075"/>
                  </a:lnTo>
                  <a:lnTo>
                    <a:pt x="1428" y="1075"/>
                  </a:lnTo>
                  <a:lnTo>
                    <a:pt x="1433" y="971"/>
                  </a:lnTo>
                  <a:lnTo>
                    <a:pt x="1439" y="867"/>
                  </a:lnTo>
                  <a:lnTo>
                    <a:pt x="1452" y="653"/>
                  </a:lnTo>
                  <a:lnTo>
                    <a:pt x="1452" y="653"/>
                  </a:lnTo>
                  <a:close/>
                  <a:moveTo>
                    <a:pt x="1198" y="1031"/>
                  </a:moveTo>
                  <a:lnTo>
                    <a:pt x="1198" y="1031"/>
                  </a:lnTo>
                  <a:lnTo>
                    <a:pt x="1194" y="1031"/>
                  </a:lnTo>
                  <a:lnTo>
                    <a:pt x="1190" y="1030"/>
                  </a:lnTo>
                  <a:lnTo>
                    <a:pt x="1187" y="1028"/>
                  </a:lnTo>
                  <a:lnTo>
                    <a:pt x="1183" y="1025"/>
                  </a:lnTo>
                  <a:lnTo>
                    <a:pt x="1181" y="1022"/>
                  </a:lnTo>
                  <a:lnTo>
                    <a:pt x="1179" y="1018"/>
                  </a:lnTo>
                  <a:lnTo>
                    <a:pt x="1178" y="1014"/>
                  </a:lnTo>
                  <a:lnTo>
                    <a:pt x="1176" y="1010"/>
                  </a:lnTo>
                  <a:lnTo>
                    <a:pt x="1176" y="1010"/>
                  </a:lnTo>
                  <a:lnTo>
                    <a:pt x="1178" y="1005"/>
                  </a:lnTo>
                  <a:lnTo>
                    <a:pt x="1179" y="1002"/>
                  </a:lnTo>
                  <a:lnTo>
                    <a:pt x="1181" y="997"/>
                  </a:lnTo>
                  <a:lnTo>
                    <a:pt x="1183" y="994"/>
                  </a:lnTo>
                  <a:lnTo>
                    <a:pt x="1187" y="992"/>
                  </a:lnTo>
                  <a:lnTo>
                    <a:pt x="1190" y="989"/>
                  </a:lnTo>
                  <a:lnTo>
                    <a:pt x="1194" y="988"/>
                  </a:lnTo>
                  <a:lnTo>
                    <a:pt x="1198" y="988"/>
                  </a:lnTo>
                  <a:lnTo>
                    <a:pt x="1198" y="988"/>
                  </a:lnTo>
                  <a:lnTo>
                    <a:pt x="1202" y="988"/>
                  </a:lnTo>
                  <a:lnTo>
                    <a:pt x="1207" y="989"/>
                  </a:lnTo>
                  <a:lnTo>
                    <a:pt x="1210" y="992"/>
                  </a:lnTo>
                  <a:lnTo>
                    <a:pt x="1214" y="994"/>
                  </a:lnTo>
                  <a:lnTo>
                    <a:pt x="1216" y="997"/>
                  </a:lnTo>
                  <a:lnTo>
                    <a:pt x="1218" y="1002"/>
                  </a:lnTo>
                  <a:lnTo>
                    <a:pt x="1219" y="1005"/>
                  </a:lnTo>
                  <a:lnTo>
                    <a:pt x="1220" y="1010"/>
                  </a:lnTo>
                  <a:lnTo>
                    <a:pt x="1220" y="1010"/>
                  </a:lnTo>
                  <a:lnTo>
                    <a:pt x="1219" y="1014"/>
                  </a:lnTo>
                  <a:lnTo>
                    <a:pt x="1218" y="1018"/>
                  </a:lnTo>
                  <a:lnTo>
                    <a:pt x="1216" y="1022"/>
                  </a:lnTo>
                  <a:lnTo>
                    <a:pt x="1214" y="1025"/>
                  </a:lnTo>
                  <a:lnTo>
                    <a:pt x="1210" y="1028"/>
                  </a:lnTo>
                  <a:lnTo>
                    <a:pt x="1207" y="1030"/>
                  </a:lnTo>
                  <a:lnTo>
                    <a:pt x="1202" y="1031"/>
                  </a:lnTo>
                  <a:lnTo>
                    <a:pt x="1198" y="1031"/>
                  </a:lnTo>
                  <a:lnTo>
                    <a:pt x="1198" y="1031"/>
                  </a:lnTo>
                  <a:close/>
                  <a:moveTo>
                    <a:pt x="1334" y="1436"/>
                  </a:moveTo>
                  <a:lnTo>
                    <a:pt x="1334" y="1942"/>
                  </a:lnTo>
                  <a:lnTo>
                    <a:pt x="1453" y="1942"/>
                  </a:lnTo>
                  <a:lnTo>
                    <a:pt x="1423" y="1436"/>
                  </a:lnTo>
                  <a:lnTo>
                    <a:pt x="1334" y="1436"/>
                  </a:lnTo>
                  <a:close/>
                  <a:moveTo>
                    <a:pt x="269" y="379"/>
                  </a:moveTo>
                  <a:lnTo>
                    <a:pt x="269" y="379"/>
                  </a:lnTo>
                  <a:lnTo>
                    <a:pt x="287" y="373"/>
                  </a:lnTo>
                  <a:lnTo>
                    <a:pt x="287" y="373"/>
                  </a:lnTo>
                  <a:lnTo>
                    <a:pt x="296" y="382"/>
                  </a:lnTo>
                  <a:lnTo>
                    <a:pt x="306" y="389"/>
                  </a:lnTo>
                  <a:lnTo>
                    <a:pt x="317" y="396"/>
                  </a:lnTo>
                  <a:lnTo>
                    <a:pt x="328" y="401"/>
                  </a:lnTo>
                  <a:lnTo>
                    <a:pt x="340" y="406"/>
                  </a:lnTo>
                  <a:lnTo>
                    <a:pt x="352" y="409"/>
                  </a:lnTo>
                  <a:lnTo>
                    <a:pt x="366" y="412"/>
                  </a:lnTo>
                  <a:lnTo>
                    <a:pt x="379" y="413"/>
                  </a:lnTo>
                  <a:lnTo>
                    <a:pt x="379" y="413"/>
                  </a:lnTo>
                  <a:lnTo>
                    <a:pt x="393" y="412"/>
                  </a:lnTo>
                  <a:lnTo>
                    <a:pt x="407" y="409"/>
                  </a:lnTo>
                  <a:lnTo>
                    <a:pt x="421" y="406"/>
                  </a:lnTo>
                  <a:lnTo>
                    <a:pt x="433" y="400"/>
                  </a:lnTo>
                  <a:lnTo>
                    <a:pt x="445" y="394"/>
                  </a:lnTo>
                  <a:lnTo>
                    <a:pt x="457" y="386"/>
                  </a:lnTo>
                  <a:lnTo>
                    <a:pt x="468" y="377"/>
                  </a:lnTo>
                  <a:lnTo>
                    <a:pt x="478" y="368"/>
                  </a:lnTo>
                  <a:lnTo>
                    <a:pt x="487" y="356"/>
                  </a:lnTo>
                  <a:lnTo>
                    <a:pt x="495" y="345"/>
                  </a:lnTo>
                  <a:lnTo>
                    <a:pt x="502" y="332"/>
                  </a:lnTo>
                  <a:lnTo>
                    <a:pt x="507" y="319"/>
                  </a:lnTo>
                  <a:lnTo>
                    <a:pt x="512" y="305"/>
                  </a:lnTo>
                  <a:lnTo>
                    <a:pt x="515" y="290"/>
                  </a:lnTo>
                  <a:lnTo>
                    <a:pt x="517" y="275"/>
                  </a:lnTo>
                  <a:lnTo>
                    <a:pt x="518" y="260"/>
                  </a:lnTo>
                  <a:lnTo>
                    <a:pt x="518" y="227"/>
                  </a:lnTo>
                  <a:lnTo>
                    <a:pt x="518" y="227"/>
                  </a:lnTo>
                  <a:lnTo>
                    <a:pt x="517" y="216"/>
                  </a:lnTo>
                  <a:lnTo>
                    <a:pt x="516" y="206"/>
                  </a:lnTo>
                  <a:lnTo>
                    <a:pt x="513" y="184"/>
                  </a:lnTo>
                  <a:lnTo>
                    <a:pt x="521" y="153"/>
                  </a:lnTo>
                  <a:lnTo>
                    <a:pt x="521" y="153"/>
                  </a:lnTo>
                  <a:lnTo>
                    <a:pt x="522" y="144"/>
                  </a:lnTo>
                  <a:lnTo>
                    <a:pt x="522" y="136"/>
                  </a:lnTo>
                  <a:lnTo>
                    <a:pt x="522" y="126"/>
                  </a:lnTo>
                  <a:lnTo>
                    <a:pt x="521" y="116"/>
                  </a:lnTo>
                  <a:lnTo>
                    <a:pt x="518" y="107"/>
                  </a:lnTo>
                  <a:lnTo>
                    <a:pt x="514" y="98"/>
                  </a:lnTo>
                  <a:lnTo>
                    <a:pt x="510" y="90"/>
                  </a:lnTo>
                  <a:lnTo>
                    <a:pt x="503" y="82"/>
                  </a:lnTo>
                  <a:lnTo>
                    <a:pt x="503" y="82"/>
                  </a:lnTo>
                  <a:lnTo>
                    <a:pt x="481" y="65"/>
                  </a:lnTo>
                  <a:lnTo>
                    <a:pt x="463" y="51"/>
                  </a:lnTo>
                  <a:lnTo>
                    <a:pt x="463" y="51"/>
                  </a:lnTo>
                  <a:lnTo>
                    <a:pt x="433" y="30"/>
                  </a:lnTo>
                  <a:lnTo>
                    <a:pt x="418" y="22"/>
                  </a:lnTo>
                  <a:lnTo>
                    <a:pt x="404" y="16"/>
                  </a:lnTo>
                  <a:lnTo>
                    <a:pt x="390" y="10"/>
                  </a:lnTo>
                  <a:lnTo>
                    <a:pt x="376" y="4"/>
                  </a:lnTo>
                  <a:lnTo>
                    <a:pt x="362" y="2"/>
                  </a:lnTo>
                  <a:lnTo>
                    <a:pt x="349" y="0"/>
                  </a:lnTo>
                  <a:lnTo>
                    <a:pt x="334" y="0"/>
                  </a:lnTo>
                  <a:lnTo>
                    <a:pt x="319" y="2"/>
                  </a:lnTo>
                  <a:lnTo>
                    <a:pt x="305" y="6"/>
                  </a:lnTo>
                  <a:lnTo>
                    <a:pt x="288" y="10"/>
                  </a:lnTo>
                  <a:lnTo>
                    <a:pt x="272" y="18"/>
                  </a:lnTo>
                  <a:lnTo>
                    <a:pt x="254" y="27"/>
                  </a:lnTo>
                  <a:lnTo>
                    <a:pt x="236" y="38"/>
                  </a:lnTo>
                  <a:lnTo>
                    <a:pt x="216" y="52"/>
                  </a:lnTo>
                  <a:lnTo>
                    <a:pt x="216" y="52"/>
                  </a:lnTo>
                  <a:lnTo>
                    <a:pt x="207" y="60"/>
                  </a:lnTo>
                  <a:lnTo>
                    <a:pt x="198" y="67"/>
                  </a:lnTo>
                  <a:lnTo>
                    <a:pt x="190" y="75"/>
                  </a:lnTo>
                  <a:lnTo>
                    <a:pt x="182" y="84"/>
                  </a:lnTo>
                  <a:lnTo>
                    <a:pt x="175" y="94"/>
                  </a:lnTo>
                  <a:lnTo>
                    <a:pt x="169" y="105"/>
                  </a:lnTo>
                  <a:lnTo>
                    <a:pt x="162" y="115"/>
                  </a:lnTo>
                  <a:lnTo>
                    <a:pt x="156" y="126"/>
                  </a:lnTo>
                  <a:lnTo>
                    <a:pt x="152" y="137"/>
                  </a:lnTo>
                  <a:lnTo>
                    <a:pt x="147" y="148"/>
                  </a:lnTo>
                  <a:lnTo>
                    <a:pt x="144" y="161"/>
                  </a:lnTo>
                  <a:lnTo>
                    <a:pt x="141" y="172"/>
                  </a:lnTo>
                  <a:lnTo>
                    <a:pt x="138" y="184"/>
                  </a:lnTo>
                  <a:lnTo>
                    <a:pt x="137" y="197"/>
                  </a:lnTo>
                  <a:lnTo>
                    <a:pt x="136" y="209"/>
                  </a:lnTo>
                  <a:lnTo>
                    <a:pt x="136" y="221"/>
                  </a:lnTo>
                  <a:lnTo>
                    <a:pt x="137" y="234"/>
                  </a:lnTo>
                  <a:lnTo>
                    <a:pt x="139" y="246"/>
                  </a:lnTo>
                  <a:lnTo>
                    <a:pt x="142" y="259"/>
                  </a:lnTo>
                  <a:lnTo>
                    <a:pt x="145" y="270"/>
                  </a:lnTo>
                  <a:lnTo>
                    <a:pt x="150" y="282"/>
                  </a:lnTo>
                  <a:lnTo>
                    <a:pt x="155" y="293"/>
                  </a:lnTo>
                  <a:lnTo>
                    <a:pt x="162" y="304"/>
                  </a:lnTo>
                  <a:lnTo>
                    <a:pt x="169" y="315"/>
                  </a:lnTo>
                  <a:lnTo>
                    <a:pt x="178" y="325"/>
                  </a:lnTo>
                  <a:lnTo>
                    <a:pt x="187" y="334"/>
                  </a:lnTo>
                  <a:lnTo>
                    <a:pt x="198" y="343"/>
                  </a:lnTo>
                  <a:lnTo>
                    <a:pt x="209" y="352"/>
                  </a:lnTo>
                  <a:lnTo>
                    <a:pt x="223" y="360"/>
                  </a:lnTo>
                  <a:lnTo>
                    <a:pt x="236" y="367"/>
                  </a:lnTo>
                  <a:lnTo>
                    <a:pt x="252" y="373"/>
                  </a:lnTo>
                  <a:lnTo>
                    <a:pt x="269" y="379"/>
                  </a:lnTo>
                  <a:lnTo>
                    <a:pt x="269" y="379"/>
                  </a:lnTo>
                  <a:close/>
                  <a:moveTo>
                    <a:pt x="370" y="174"/>
                  </a:moveTo>
                  <a:lnTo>
                    <a:pt x="370" y="174"/>
                  </a:lnTo>
                  <a:lnTo>
                    <a:pt x="386" y="162"/>
                  </a:lnTo>
                  <a:lnTo>
                    <a:pt x="399" y="152"/>
                  </a:lnTo>
                  <a:lnTo>
                    <a:pt x="412" y="144"/>
                  </a:lnTo>
                  <a:lnTo>
                    <a:pt x="423" y="137"/>
                  </a:lnTo>
                  <a:lnTo>
                    <a:pt x="438" y="130"/>
                  </a:lnTo>
                  <a:lnTo>
                    <a:pt x="443" y="127"/>
                  </a:lnTo>
                  <a:lnTo>
                    <a:pt x="443" y="127"/>
                  </a:lnTo>
                  <a:lnTo>
                    <a:pt x="453" y="136"/>
                  </a:lnTo>
                  <a:lnTo>
                    <a:pt x="462" y="146"/>
                  </a:lnTo>
                  <a:lnTo>
                    <a:pt x="470" y="157"/>
                  </a:lnTo>
                  <a:lnTo>
                    <a:pt x="477" y="170"/>
                  </a:lnTo>
                  <a:lnTo>
                    <a:pt x="483" y="183"/>
                  </a:lnTo>
                  <a:lnTo>
                    <a:pt x="486" y="197"/>
                  </a:lnTo>
                  <a:lnTo>
                    <a:pt x="488" y="211"/>
                  </a:lnTo>
                  <a:lnTo>
                    <a:pt x="489" y="227"/>
                  </a:lnTo>
                  <a:lnTo>
                    <a:pt x="489" y="260"/>
                  </a:lnTo>
                  <a:lnTo>
                    <a:pt x="489" y="260"/>
                  </a:lnTo>
                  <a:lnTo>
                    <a:pt x="489" y="273"/>
                  </a:lnTo>
                  <a:lnTo>
                    <a:pt x="487" y="286"/>
                  </a:lnTo>
                  <a:lnTo>
                    <a:pt x="485" y="297"/>
                  </a:lnTo>
                  <a:lnTo>
                    <a:pt x="480" y="308"/>
                  </a:lnTo>
                  <a:lnTo>
                    <a:pt x="476" y="319"/>
                  </a:lnTo>
                  <a:lnTo>
                    <a:pt x="470" y="329"/>
                  </a:lnTo>
                  <a:lnTo>
                    <a:pt x="463" y="340"/>
                  </a:lnTo>
                  <a:lnTo>
                    <a:pt x="457" y="347"/>
                  </a:lnTo>
                  <a:lnTo>
                    <a:pt x="449" y="355"/>
                  </a:lnTo>
                  <a:lnTo>
                    <a:pt x="440" y="363"/>
                  </a:lnTo>
                  <a:lnTo>
                    <a:pt x="431" y="369"/>
                  </a:lnTo>
                  <a:lnTo>
                    <a:pt x="421" y="374"/>
                  </a:lnTo>
                  <a:lnTo>
                    <a:pt x="411" y="378"/>
                  </a:lnTo>
                  <a:lnTo>
                    <a:pt x="400" y="381"/>
                  </a:lnTo>
                  <a:lnTo>
                    <a:pt x="389" y="383"/>
                  </a:lnTo>
                  <a:lnTo>
                    <a:pt x="379" y="383"/>
                  </a:lnTo>
                  <a:lnTo>
                    <a:pt x="379" y="383"/>
                  </a:lnTo>
                  <a:lnTo>
                    <a:pt x="370" y="383"/>
                  </a:lnTo>
                  <a:lnTo>
                    <a:pt x="362" y="382"/>
                  </a:lnTo>
                  <a:lnTo>
                    <a:pt x="353" y="380"/>
                  </a:lnTo>
                  <a:lnTo>
                    <a:pt x="345" y="378"/>
                  </a:lnTo>
                  <a:lnTo>
                    <a:pt x="331" y="371"/>
                  </a:lnTo>
                  <a:lnTo>
                    <a:pt x="316" y="362"/>
                  </a:lnTo>
                  <a:lnTo>
                    <a:pt x="316" y="362"/>
                  </a:lnTo>
                  <a:lnTo>
                    <a:pt x="336" y="355"/>
                  </a:lnTo>
                  <a:lnTo>
                    <a:pt x="346" y="352"/>
                  </a:lnTo>
                  <a:lnTo>
                    <a:pt x="359" y="350"/>
                  </a:lnTo>
                  <a:lnTo>
                    <a:pt x="359" y="350"/>
                  </a:lnTo>
                  <a:lnTo>
                    <a:pt x="348" y="338"/>
                  </a:lnTo>
                  <a:lnTo>
                    <a:pt x="333" y="325"/>
                  </a:lnTo>
                  <a:lnTo>
                    <a:pt x="325" y="317"/>
                  </a:lnTo>
                  <a:lnTo>
                    <a:pt x="318" y="308"/>
                  </a:lnTo>
                  <a:lnTo>
                    <a:pt x="313" y="299"/>
                  </a:lnTo>
                  <a:lnTo>
                    <a:pt x="307" y="289"/>
                  </a:lnTo>
                  <a:lnTo>
                    <a:pt x="305" y="278"/>
                  </a:lnTo>
                  <a:lnTo>
                    <a:pt x="304" y="265"/>
                  </a:lnTo>
                  <a:lnTo>
                    <a:pt x="305" y="260"/>
                  </a:lnTo>
                  <a:lnTo>
                    <a:pt x="306" y="253"/>
                  </a:lnTo>
                  <a:lnTo>
                    <a:pt x="308" y="246"/>
                  </a:lnTo>
                  <a:lnTo>
                    <a:pt x="310" y="239"/>
                  </a:lnTo>
                  <a:lnTo>
                    <a:pt x="315" y="232"/>
                  </a:lnTo>
                  <a:lnTo>
                    <a:pt x="319" y="225"/>
                  </a:lnTo>
                  <a:lnTo>
                    <a:pt x="332" y="209"/>
                  </a:lnTo>
                  <a:lnTo>
                    <a:pt x="349" y="192"/>
                  </a:lnTo>
                  <a:lnTo>
                    <a:pt x="370" y="174"/>
                  </a:lnTo>
                  <a:lnTo>
                    <a:pt x="370" y="1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9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Freeform 65"/>
            <p:cNvSpPr>
              <a:spLocks noChangeAspect="1" noEditPoints="1"/>
            </p:cNvSpPr>
            <p:nvPr/>
          </p:nvSpPr>
          <p:spPr bwMode="auto">
            <a:xfrm>
              <a:off x="5208676" y="3782564"/>
              <a:ext cx="270726" cy="726377"/>
            </a:xfrm>
            <a:custGeom>
              <a:avLst/>
              <a:gdLst>
                <a:gd name="T0" fmla="*/ 250 w 900"/>
                <a:gd name="T1" fmla="*/ 441 h 2550"/>
                <a:gd name="T2" fmla="*/ 496 w 900"/>
                <a:gd name="T3" fmla="*/ 535 h 2550"/>
                <a:gd name="T4" fmla="*/ 536 w 900"/>
                <a:gd name="T5" fmla="*/ 1029 h 2550"/>
                <a:gd name="T6" fmla="*/ 574 w 900"/>
                <a:gd name="T7" fmla="*/ 1054 h 2550"/>
                <a:gd name="T8" fmla="*/ 900 w 900"/>
                <a:gd name="T9" fmla="*/ 1123 h 2550"/>
                <a:gd name="T10" fmla="*/ 900 w 900"/>
                <a:gd name="T11" fmla="*/ 1064 h 2550"/>
                <a:gd name="T12" fmla="*/ 745 w 900"/>
                <a:gd name="T13" fmla="*/ 541 h 2550"/>
                <a:gd name="T14" fmla="*/ 694 w 900"/>
                <a:gd name="T15" fmla="*/ 479 h 2550"/>
                <a:gd name="T16" fmla="*/ 619 w 900"/>
                <a:gd name="T17" fmla="*/ 452 h 2550"/>
                <a:gd name="T18" fmla="*/ 401 w 900"/>
                <a:gd name="T19" fmla="*/ 794 h 2550"/>
                <a:gd name="T20" fmla="*/ 180 w 900"/>
                <a:gd name="T21" fmla="*/ 454 h 2550"/>
                <a:gd name="T22" fmla="*/ 114 w 900"/>
                <a:gd name="T23" fmla="*/ 477 h 2550"/>
                <a:gd name="T24" fmla="*/ 56 w 900"/>
                <a:gd name="T25" fmla="*/ 531 h 2550"/>
                <a:gd name="T26" fmla="*/ 38 w 900"/>
                <a:gd name="T27" fmla="*/ 1201 h 2550"/>
                <a:gd name="T28" fmla="*/ 89 w 900"/>
                <a:gd name="T29" fmla="*/ 1328 h 2550"/>
                <a:gd name="T30" fmla="*/ 249 w 900"/>
                <a:gd name="T31" fmla="*/ 2024 h 2550"/>
                <a:gd name="T32" fmla="*/ 487 w 900"/>
                <a:gd name="T33" fmla="*/ 2550 h 2550"/>
                <a:gd name="T34" fmla="*/ 726 w 900"/>
                <a:gd name="T35" fmla="*/ 1152 h 2550"/>
                <a:gd name="T36" fmla="*/ 596 w 900"/>
                <a:gd name="T37" fmla="*/ 1210 h 2550"/>
                <a:gd name="T38" fmla="*/ 537 w 900"/>
                <a:gd name="T39" fmla="*/ 1203 h 2550"/>
                <a:gd name="T40" fmla="*/ 504 w 900"/>
                <a:gd name="T41" fmla="*/ 1164 h 2550"/>
                <a:gd name="T42" fmla="*/ 505 w 900"/>
                <a:gd name="T43" fmla="*/ 1038 h 2550"/>
                <a:gd name="T44" fmla="*/ 536 w 900"/>
                <a:gd name="T45" fmla="*/ 1029 h 2550"/>
                <a:gd name="T46" fmla="*/ 475 w 900"/>
                <a:gd name="T47" fmla="*/ 1094 h 2550"/>
                <a:gd name="T48" fmla="*/ 486 w 900"/>
                <a:gd name="T49" fmla="*/ 1016 h 2550"/>
                <a:gd name="T50" fmla="*/ 856 w 900"/>
                <a:gd name="T51" fmla="*/ 1032 h 2550"/>
                <a:gd name="T52" fmla="*/ 561 w 900"/>
                <a:gd name="T53" fmla="*/ 1006 h 2550"/>
                <a:gd name="T54" fmla="*/ 505 w 900"/>
                <a:gd name="T55" fmla="*/ 1004 h 2550"/>
                <a:gd name="T56" fmla="*/ 280 w 900"/>
                <a:gd name="T57" fmla="*/ 380 h 2550"/>
                <a:gd name="T58" fmla="*/ 325 w 900"/>
                <a:gd name="T59" fmla="*/ 377 h 2550"/>
                <a:gd name="T60" fmla="*/ 397 w 900"/>
                <a:gd name="T61" fmla="*/ 399 h 2550"/>
                <a:gd name="T62" fmla="*/ 444 w 900"/>
                <a:gd name="T63" fmla="*/ 389 h 2550"/>
                <a:gd name="T64" fmla="*/ 550 w 900"/>
                <a:gd name="T65" fmla="*/ 378 h 2550"/>
                <a:gd name="T66" fmla="*/ 584 w 900"/>
                <a:gd name="T67" fmla="*/ 368 h 2550"/>
                <a:gd name="T68" fmla="*/ 591 w 900"/>
                <a:gd name="T69" fmla="*/ 246 h 2550"/>
                <a:gd name="T70" fmla="*/ 575 w 900"/>
                <a:gd name="T71" fmla="*/ 123 h 2550"/>
                <a:gd name="T72" fmla="*/ 532 w 900"/>
                <a:gd name="T73" fmla="*/ 48 h 2550"/>
                <a:gd name="T74" fmla="*/ 438 w 900"/>
                <a:gd name="T75" fmla="*/ 3 h 2550"/>
                <a:gd name="T76" fmla="*/ 327 w 900"/>
                <a:gd name="T77" fmla="*/ 10 h 2550"/>
                <a:gd name="T78" fmla="*/ 252 w 900"/>
                <a:gd name="T79" fmla="*/ 69 h 2550"/>
                <a:gd name="T80" fmla="*/ 225 w 900"/>
                <a:gd name="T81" fmla="*/ 147 h 2550"/>
                <a:gd name="T82" fmla="*/ 208 w 900"/>
                <a:gd name="T83" fmla="*/ 347 h 2550"/>
                <a:gd name="T84" fmla="*/ 234 w 900"/>
                <a:gd name="T85" fmla="*/ 373 h 2550"/>
                <a:gd name="T86" fmla="*/ 284 w 900"/>
                <a:gd name="T87" fmla="*/ 209 h 2550"/>
                <a:gd name="T88" fmla="*/ 305 w 900"/>
                <a:gd name="T89" fmla="*/ 189 h 2550"/>
                <a:gd name="T90" fmla="*/ 365 w 900"/>
                <a:gd name="T91" fmla="*/ 197 h 2550"/>
                <a:gd name="T92" fmla="*/ 476 w 900"/>
                <a:gd name="T93" fmla="*/ 168 h 2550"/>
                <a:gd name="T94" fmla="*/ 511 w 900"/>
                <a:gd name="T95" fmla="*/ 209 h 2550"/>
                <a:gd name="T96" fmla="*/ 502 w 900"/>
                <a:gd name="T97" fmla="*/ 292 h 2550"/>
                <a:gd name="T98" fmla="*/ 460 w 900"/>
                <a:gd name="T99" fmla="*/ 349 h 2550"/>
                <a:gd name="T100" fmla="*/ 397 w 900"/>
                <a:gd name="T101" fmla="*/ 370 h 2550"/>
                <a:gd name="T102" fmla="*/ 343 w 900"/>
                <a:gd name="T103" fmla="*/ 354 h 2550"/>
                <a:gd name="T104" fmla="*/ 297 w 900"/>
                <a:gd name="T105" fmla="*/ 304 h 2550"/>
                <a:gd name="T106" fmla="*/ 284 w 900"/>
                <a:gd name="T107" fmla="*/ 209 h 2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0" h="2550">
                  <a:moveTo>
                    <a:pt x="558" y="443"/>
                  </a:moveTo>
                  <a:lnTo>
                    <a:pt x="509" y="434"/>
                  </a:lnTo>
                  <a:lnTo>
                    <a:pt x="401" y="662"/>
                  </a:lnTo>
                  <a:lnTo>
                    <a:pt x="291" y="432"/>
                  </a:lnTo>
                  <a:lnTo>
                    <a:pt x="250" y="441"/>
                  </a:lnTo>
                  <a:lnTo>
                    <a:pt x="250" y="441"/>
                  </a:lnTo>
                  <a:lnTo>
                    <a:pt x="249" y="515"/>
                  </a:lnTo>
                  <a:lnTo>
                    <a:pt x="312" y="535"/>
                  </a:lnTo>
                  <a:lnTo>
                    <a:pt x="259" y="581"/>
                  </a:lnTo>
                  <a:lnTo>
                    <a:pt x="401" y="749"/>
                  </a:lnTo>
                  <a:lnTo>
                    <a:pt x="549" y="581"/>
                  </a:lnTo>
                  <a:lnTo>
                    <a:pt x="496" y="535"/>
                  </a:lnTo>
                  <a:lnTo>
                    <a:pt x="559" y="515"/>
                  </a:lnTo>
                  <a:lnTo>
                    <a:pt x="559" y="515"/>
                  </a:lnTo>
                  <a:lnTo>
                    <a:pt x="558" y="443"/>
                  </a:lnTo>
                  <a:lnTo>
                    <a:pt x="558" y="443"/>
                  </a:lnTo>
                  <a:close/>
                  <a:moveTo>
                    <a:pt x="536" y="1029"/>
                  </a:moveTo>
                  <a:lnTo>
                    <a:pt x="536" y="1029"/>
                  </a:lnTo>
                  <a:lnTo>
                    <a:pt x="542" y="1030"/>
                  </a:lnTo>
                  <a:lnTo>
                    <a:pt x="549" y="1032"/>
                  </a:lnTo>
                  <a:lnTo>
                    <a:pt x="556" y="1037"/>
                  </a:lnTo>
                  <a:lnTo>
                    <a:pt x="561" y="1041"/>
                  </a:lnTo>
                  <a:lnTo>
                    <a:pt x="568" y="1047"/>
                  </a:lnTo>
                  <a:lnTo>
                    <a:pt x="574" y="1054"/>
                  </a:lnTo>
                  <a:lnTo>
                    <a:pt x="584" y="1069"/>
                  </a:lnTo>
                  <a:lnTo>
                    <a:pt x="584" y="1069"/>
                  </a:lnTo>
                  <a:lnTo>
                    <a:pt x="594" y="1087"/>
                  </a:lnTo>
                  <a:lnTo>
                    <a:pt x="602" y="1104"/>
                  </a:lnTo>
                  <a:lnTo>
                    <a:pt x="609" y="1123"/>
                  </a:lnTo>
                  <a:lnTo>
                    <a:pt x="900" y="1123"/>
                  </a:lnTo>
                  <a:lnTo>
                    <a:pt x="900" y="1094"/>
                  </a:lnTo>
                  <a:lnTo>
                    <a:pt x="629" y="1094"/>
                  </a:lnTo>
                  <a:lnTo>
                    <a:pt x="629" y="1094"/>
                  </a:lnTo>
                  <a:lnTo>
                    <a:pt x="623" y="1080"/>
                  </a:lnTo>
                  <a:lnTo>
                    <a:pt x="614" y="1064"/>
                  </a:lnTo>
                  <a:lnTo>
                    <a:pt x="900" y="1064"/>
                  </a:lnTo>
                  <a:lnTo>
                    <a:pt x="768" y="607"/>
                  </a:lnTo>
                  <a:lnTo>
                    <a:pt x="768" y="607"/>
                  </a:lnTo>
                  <a:lnTo>
                    <a:pt x="764" y="589"/>
                  </a:lnTo>
                  <a:lnTo>
                    <a:pt x="757" y="571"/>
                  </a:lnTo>
                  <a:lnTo>
                    <a:pt x="752" y="555"/>
                  </a:lnTo>
                  <a:lnTo>
                    <a:pt x="745" y="541"/>
                  </a:lnTo>
                  <a:lnTo>
                    <a:pt x="738" y="527"/>
                  </a:lnTo>
                  <a:lnTo>
                    <a:pt x="730" y="516"/>
                  </a:lnTo>
                  <a:lnTo>
                    <a:pt x="722" y="505"/>
                  </a:lnTo>
                  <a:lnTo>
                    <a:pt x="713" y="496"/>
                  </a:lnTo>
                  <a:lnTo>
                    <a:pt x="704" y="487"/>
                  </a:lnTo>
                  <a:lnTo>
                    <a:pt x="694" y="479"/>
                  </a:lnTo>
                  <a:lnTo>
                    <a:pt x="683" y="473"/>
                  </a:lnTo>
                  <a:lnTo>
                    <a:pt x="672" y="468"/>
                  </a:lnTo>
                  <a:lnTo>
                    <a:pt x="660" y="462"/>
                  </a:lnTo>
                  <a:lnTo>
                    <a:pt x="647" y="459"/>
                  </a:lnTo>
                  <a:lnTo>
                    <a:pt x="633" y="455"/>
                  </a:lnTo>
                  <a:lnTo>
                    <a:pt x="619" y="452"/>
                  </a:lnTo>
                  <a:lnTo>
                    <a:pt x="588" y="447"/>
                  </a:lnTo>
                  <a:lnTo>
                    <a:pt x="588" y="447"/>
                  </a:lnTo>
                  <a:lnTo>
                    <a:pt x="590" y="536"/>
                  </a:lnTo>
                  <a:lnTo>
                    <a:pt x="555" y="548"/>
                  </a:lnTo>
                  <a:lnTo>
                    <a:pt x="591" y="579"/>
                  </a:lnTo>
                  <a:lnTo>
                    <a:pt x="401" y="794"/>
                  </a:lnTo>
                  <a:lnTo>
                    <a:pt x="218" y="579"/>
                  </a:lnTo>
                  <a:lnTo>
                    <a:pt x="254" y="548"/>
                  </a:lnTo>
                  <a:lnTo>
                    <a:pt x="219" y="536"/>
                  </a:lnTo>
                  <a:lnTo>
                    <a:pt x="219" y="536"/>
                  </a:lnTo>
                  <a:lnTo>
                    <a:pt x="221" y="446"/>
                  </a:lnTo>
                  <a:lnTo>
                    <a:pt x="180" y="454"/>
                  </a:lnTo>
                  <a:lnTo>
                    <a:pt x="180" y="454"/>
                  </a:lnTo>
                  <a:lnTo>
                    <a:pt x="167" y="458"/>
                  </a:lnTo>
                  <a:lnTo>
                    <a:pt x="152" y="461"/>
                  </a:lnTo>
                  <a:lnTo>
                    <a:pt x="138" y="465"/>
                  </a:lnTo>
                  <a:lnTo>
                    <a:pt x="126" y="471"/>
                  </a:lnTo>
                  <a:lnTo>
                    <a:pt x="114" y="477"/>
                  </a:lnTo>
                  <a:lnTo>
                    <a:pt x="102" y="483"/>
                  </a:lnTo>
                  <a:lnTo>
                    <a:pt x="91" y="490"/>
                  </a:lnTo>
                  <a:lnTo>
                    <a:pt x="81" y="499"/>
                  </a:lnTo>
                  <a:lnTo>
                    <a:pt x="72" y="508"/>
                  </a:lnTo>
                  <a:lnTo>
                    <a:pt x="63" y="519"/>
                  </a:lnTo>
                  <a:lnTo>
                    <a:pt x="56" y="531"/>
                  </a:lnTo>
                  <a:lnTo>
                    <a:pt x="50" y="544"/>
                  </a:lnTo>
                  <a:lnTo>
                    <a:pt x="45" y="558"/>
                  </a:lnTo>
                  <a:lnTo>
                    <a:pt x="42" y="573"/>
                  </a:lnTo>
                  <a:lnTo>
                    <a:pt x="39" y="589"/>
                  </a:lnTo>
                  <a:lnTo>
                    <a:pt x="38" y="607"/>
                  </a:lnTo>
                  <a:lnTo>
                    <a:pt x="38" y="1201"/>
                  </a:lnTo>
                  <a:lnTo>
                    <a:pt x="180" y="1201"/>
                  </a:lnTo>
                  <a:lnTo>
                    <a:pt x="146" y="1355"/>
                  </a:lnTo>
                  <a:lnTo>
                    <a:pt x="109" y="1318"/>
                  </a:lnTo>
                  <a:lnTo>
                    <a:pt x="97" y="1221"/>
                  </a:lnTo>
                  <a:lnTo>
                    <a:pt x="75" y="1221"/>
                  </a:lnTo>
                  <a:lnTo>
                    <a:pt x="89" y="1328"/>
                  </a:lnTo>
                  <a:lnTo>
                    <a:pt x="141" y="1380"/>
                  </a:lnTo>
                  <a:lnTo>
                    <a:pt x="0" y="2024"/>
                  </a:lnTo>
                  <a:lnTo>
                    <a:pt x="189" y="2024"/>
                  </a:lnTo>
                  <a:lnTo>
                    <a:pt x="261" y="2550"/>
                  </a:lnTo>
                  <a:lnTo>
                    <a:pt x="321" y="2550"/>
                  </a:lnTo>
                  <a:lnTo>
                    <a:pt x="249" y="2024"/>
                  </a:lnTo>
                  <a:lnTo>
                    <a:pt x="389" y="2024"/>
                  </a:lnTo>
                  <a:lnTo>
                    <a:pt x="389" y="2550"/>
                  </a:lnTo>
                  <a:lnTo>
                    <a:pt x="421" y="2550"/>
                  </a:lnTo>
                  <a:lnTo>
                    <a:pt x="421" y="2024"/>
                  </a:lnTo>
                  <a:lnTo>
                    <a:pt x="559" y="2024"/>
                  </a:lnTo>
                  <a:lnTo>
                    <a:pt x="487" y="2550"/>
                  </a:lnTo>
                  <a:lnTo>
                    <a:pt x="546" y="2550"/>
                  </a:lnTo>
                  <a:lnTo>
                    <a:pt x="619" y="2024"/>
                  </a:lnTo>
                  <a:lnTo>
                    <a:pt x="808" y="2024"/>
                  </a:lnTo>
                  <a:lnTo>
                    <a:pt x="633" y="1223"/>
                  </a:lnTo>
                  <a:lnTo>
                    <a:pt x="633" y="1223"/>
                  </a:lnTo>
                  <a:lnTo>
                    <a:pt x="726" y="1152"/>
                  </a:lnTo>
                  <a:lnTo>
                    <a:pt x="677" y="1152"/>
                  </a:lnTo>
                  <a:lnTo>
                    <a:pt x="677" y="1152"/>
                  </a:lnTo>
                  <a:lnTo>
                    <a:pt x="613" y="1202"/>
                  </a:lnTo>
                  <a:lnTo>
                    <a:pt x="613" y="1202"/>
                  </a:lnTo>
                  <a:lnTo>
                    <a:pt x="605" y="1206"/>
                  </a:lnTo>
                  <a:lnTo>
                    <a:pt x="596" y="1210"/>
                  </a:lnTo>
                  <a:lnTo>
                    <a:pt x="587" y="1212"/>
                  </a:lnTo>
                  <a:lnTo>
                    <a:pt x="577" y="1213"/>
                  </a:lnTo>
                  <a:lnTo>
                    <a:pt x="577" y="1213"/>
                  </a:lnTo>
                  <a:lnTo>
                    <a:pt x="564" y="1212"/>
                  </a:lnTo>
                  <a:lnTo>
                    <a:pt x="550" y="1209"/>
                  </a:lnTo>
                  <a:lnTo>
                    <a:pt x="537" y="1203"/>
                  </a:lnTo>
                  <a:lnTo>
                    <a:pt x="525" y="1196"/>
                  </a:lnTo>
                  <a:lnTo>
                    <a:pt x="525" y="1196"/>
                  </a:lnTo>
                  <a:lnTo>
                    <a:pt x="516" y="1188"/>
                  </a:lnTo>
                  <a:lnTo>
                    <a:pt x="510" y="1179"/>
                  </a:lnTo>
                  <a:lnTo>
                    <a:pt x="505" y="1172"/>
                  </a:lnTo>
                  <a:lnTo>
                    <a:pt x="504" y="1164"/>
                  </a:lnTo>
                  <a:lnTo>
                    <a:pt x="504" y="1164"/>
                  </a:lnTo>
                  <a:lnTo>
                    <a:pt x="504" y="1043"/>
                  </a:lnTo>
                  <a:lnTo>
                    <a:pt x="504" y="1043"/>
                  </a:lnTo>
                  <a:lnTo>
                    <a:pt x="504" y="1043"/>
                  </a:lnTo>
                  <a:lnTo>
                    <a:pt x="504" y="1040"/>
                  </a:lnTo>
                  <a:lnTo>
                    <a:pt x="505" y="1038"/>
                  </a:lnTo>
                  <a:lnTo>
                    <a:pt x="506" y="1036"/>
                  </a:lnTo>
                  <a:lnTo>
                    <a:pt x="510" y="1033"/>
                  </a:lnTo>
                  <a:lnTo>
                    <a:pt x="515" y="1031"/>
                  </a:lnTo>
                  <a:lnTo>
                    <a:pt x="524" y="1030"/>
                  </a:lnTo>
                  <a:lnTo>
                    <a:pt x="536" y="1029"/>
                  </a:lnTo>
                  <a:lnTo>
                    <a:pt x="536" y="1029"/>
                  </a:lnTo>
                  <a:close/>
                  <a:moveTo>
                    <a:pt x="475" y="1154"/>
                  </a:moveTo>
                  <a:lnTo>
                    <a:pt x="254" y="1154"/>
                  </a:lnTo>
                  <a:lnTo>
                    <a:pt x="254" y="1123"/>
                  </a:lnTo>
                  <a:lnTo>
                    <a:pt x="475" y="1123"/>
                  </a:lnTo>
                  <a:lnTo>
                    <a:pt x="475" y="1154"/>
                  </a:lnTo>
                  <a:close/>
                  <a:moveTo>
                    <a:pt x="475" y="1094"/>
                  </a:moveTo>
                  <a:lnTo>
                    <a:pt x="254" y="1094"/>
                  </a:lnTo>
                  <a:lnTo>
                    <a:pt x="254" y="1064"/>
                  </a:lnTo>
                  <a:lnTo>
                    <a:pt x="475" y="1064"/>
                  </a:lnTo>
                  <a:lnTo>
                    <a:pt x="475" y="1094"/>
                  </a:lnTo>
                  <a:close/>
                  <a:moveTo>
                    <a:pt x="486" y="1016"/>
                  </a:moveTo>
                  <a:lnTo>
                    <a:pt x="486" y="1016"/>
                  </a:lnTo>
                  <a:lnTo>
                    <a:pt x="479" y="1024"/>
                  </a:lnTo>
                  <a:lnTo>
                    <a:pt x="476" y="1032"/>
                  </a:lnTo>
                  <a:lnTo>
                    <a:pt x="251" y="1032"/>
                  </a:lnTo>
                  <a:lnTo>
                    <a:pt x="266" y="844"/>
                  </a:lnTo>
                  <a:lnTo>
                    <a:pt x="758" y="844"/>
                  </a:lnTo>
                  <a:lnTo>
                    <a:pt x="856" y="1032"/>
                  </a:lnTo>
                  <a:lnTo>
                    <a:pt x="593" y="1032"/>
                  </a:lnTo>
                  <a:lnTo>
                    <a:pt x="593" y="1032"/>
                  </a:lnTo>
                  <a:lnTo>
                    <a:pt x="582" y="1020"/>
                  </a:lnTo>
                  <a:lnTo>
                    <a:pt x="575" y="1014"/>
                  </a:lnTo>
                  <a:lnTo>
                    <a:pt x="568" y="1010"/>
                  </a:lnTo>
                  <a:lnTo>
                    <a:pt x="561" y="1006"/>
                  </a:lnTo>
                  <a:lnTo>
                    <a:pt x="554" y="1003"/>
                  </a:lnTo>
                  <a:lnTo>
                    <a:pt x="545" y="1001"/>
                  </a:lnTo>
                  <a:lnTo>
                    <a:pt x="536" y="1000"/>
                  </a:lnTo>
                  <a:lnTo>
                    <a:pt x="536" y="1000"/>
                  </a:lnTo>
                  <a:lnTo>
                    <a:pt x="519" y="1001"/>
                  </a:lnTo>
                  <a:lnTo>
                    <a:pt x="505" y="1004"/>
                  </a:lnTo>
                  <a:lnTo>
                    <a:pt x="500" y="1006"/>
                  </a:lnTo>
                  <a:lnTo>
                    <a:pt x="494" y="1010"/>
                  </a:lnTo>
                  <a:lnTo>
                    <a:pt x="489" y="1013"/>
                  </a:lnTo>
                  <a:lnTo>
                    <a:pt x="486" y="1016"/>
                  </a:lnTo>
                  <a:lnTo>
                    <a:pt x="486" y="1016"/>
                  </a:lnTo>
                  <a:close/>
                  <a:moveTo>
                    <a:pt x="280" y="380"/>
                  </a:moveTo>
                  <a:lnTo>
                    <a:pt x="280" y="380"/>
                  </a:lnTo>
                  <a:lnTo>
                    <a:pt x="295" y="380"/>
                  </a:lnTo>
                  <a:lnTo>
                    <a:pt x="307" y="380"/>
                  </a:lnTo>
                  <a:lnTo>
                    <a:pt x="317" y="379"/>
                  </a:lnTo>
                  <a:lnTo>
                    <a:pt x="325" y="377"/>
                  </a:lnTo>
                  <a:lnTo>
                    <a:pt x="325" y="377"/>
                  </a:lnTo>
                  <a:lnTo>
                    <a:pt x="342" y="386"/>
                  </a:lnTo>
                  <a:lnTo>
                    <a:pt x="359" y="394"/>
                  </a:lnTo>
                  <a:lnTo>
                    <a:pt x="368" y="396"/>
                  </a:lnTo>
                  <a:lnTo>
                    <a:pt x="378" y="397"/>
                  </a:lnTo>
                  <a:lnTo>
                    <a:pt x="387" y="398"/>
                  </a:lnTo>
                  <a:lnTo>
                    <a:pt x="397" y="399"/>
                  </a:lnTo>
                  <a:lnTo>
                    <a:pt x="397" y="399"/>
                  </a:lnTo>
                  <a:lnTo>
                    <a:pt x="407" y="398"/>
                  </a:lnTo>
                  <a:lnTo>
                    <a:pt x="417" y="397"/>
                  </a:lnTo>
                  <a:lnTo>
                    <a:pt x="426" y="396"/>
                  </a:lnTo>
                  <a:lnTo>
                    <a:pt x="435" y="392"/>
                  </a:lnTo>
                  <a:lnTo>
                    <a:pt x="444" y="389"/>
                  </a:lnTo>
                  <a:lnTo>
                    <a:pt x="453" y="386"/>
                  </a:lnTo>
                  <a:lnTo>
                    <a:pt x="470" y="377"/>
                  </a:lnTo>
                  <a:lnTo>
                    <a:pt x="470" y="377"/>
                  </a:lnTo>
                  <a:lnTo>
                    <a:pt x="501" y="378"/>
                  </a:lnTo>
                  <a:lnTo>
                    <a:pt x="534" y="378"/>
                  </a:lnTo>
                  <a:lnTo>
                    <a:pt x="550" y="378"/>
                  </a:lnTo>
                  <a:lnTo>
                    <a:pt x="564" y="377"/>
                  </a:lnTo>
                  <a:lnTo>
                    <a:pt x="575" y="374"/>
                  </a:lnTo>
                  <a:lnTo>
                    <a:pt x="578" y="373"/>
                  </a:lnTo>
                  <a:lnTo>
                    <a:pt x="582" y="372"/>
                  </a:lnTo>
                  <a:lnTo>
                    <a:pt x="582" y="372"/>
                  </a:lnTo>
                  <a:lnTo>
                    <a:pt x="584" y="368"/>
                  </a:lnTo>
                  <a:lnTo>
                    <a:pt x="586" y="361"/>
                  </a:lnTo>
                  <a:lnTo>
                    <a:pt x="588" y="352"/>
                  </a:lnTo>
                  <a:lnTo>
                    <a:pt x="591" y="341"/>
                  </a:lnTo>
                  <a:lnTo>
                    <a:pt x="592" y="314"/>
                  </a:lnTo>
                  <a:lnTo>
                    <a:pt x="592" y="281"/>
                  </a:lnTo>
                  <a:lnTo>
                    <a:pt x="591" y="246"/>
                  </a:lnTo>
                  <a:lnTo>
                    <a:pt x="588" y="211"/>
                  </a:lnTo>
                  <a:lnTo>
                    <a:pt x="585" y="178"/>
                  </a:lnTo>
                  <a:lnTo>
                    <a:pt x="581" y="148"/>
                  </a:lnTo>
                  <a:lnTo>
                    <a:pt x="581" y="148"/>
                  </a:lnTo>
                  <a:lnTo>
                    <a:pt x="578" y="136"/>
                  </a:lnTo>
                  <a:lnTo>
                    <a:pt x="575" y="123"/>
                  </a:lnTo>
                  <a:lnTo>
                    <a:pt x="570" y="109"/>
                  </a:lnTo>
                  <a:lnTo>
                    <a:pt x="565" y="96"/>
                  </a:lnTo>
                  <a:lnTo>
                    <a:pt x="558" y="83"/>
                  </a:lnTo>
                  <a:lnTo>
                    <a:pt x="551" y="71"/>
                  </a:lnTo>
                  <a:lnTo>
                    <a:pt x="542" y="60"/>
                  </a:lnTo>
                  <a:lnTo>
                    <a:pt x="532" y="48"/>
                  </a:lnTo>
                  <a:lnTo>
                    <a:pt x="520" y="38"/>
                  </a:lnTo>
                  <a:lnTo>
                    <a:pt x="507" y="29"/>
                  </a:lnTo>
                  <a:lnTo>
                    <a:pt x="493" y="20"/>
                  </a:lnTo>
                  <a:lnTo>
                    <a:pt x="476" y="13"/>
                  </a:lnTo>
                  <a:lnTo>
                    <a:pt x="458" y="8"/>
                  </a:lnTo>
                  <a:lnTo>
                    <a:pt x="438" y="3"/>
                  </a:lnTo>
                  <a:lnTo>
                    <a:pt x="416" y="1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68" y="1"/>
                  </a:lnTo>
                  <a:lnTo>
                    <a:pt x="347" y="4"/>
                  </a:lnTo>
                  <a:lnTo>
                    <a:pt x="327" y="10"/>
                  </a:lnTo>
                  <a:lnTo>
                    <a:pt x="311" y="17"/>
                  </a:lnTo>
                  <a:lnTo>
                    <a:pt x="295" y="25"/>
                  </a:lnTo>
                  <a:lnTo>
                    <a:pt x="281" y="35"/>
                  </a:lnTo>
                  <a:lnTo>
                    <a:pt x="270" y="45"/>
                  </a:lnTo>
                  <a:lnTo>
                    <a:pt x="261" y="56"/>
                  </a:lnTo>
                  <a:lnTo>
                    <a:pt x="252" y="69"/>
                  </a:lnTo>
                  <a:lnTo>
                    <a:pt x="245" y="80"/>
                  </a:lnTo>
                  <a:lnTo>
                    <a:pt x="240" y="92"/>
                  </a:lnTo>
                  <a:lnTo>
                    <a:pt x="235" y="105"/>
                  </a:lnTo>
                  <a:lnTo>
                    <a:pt x="231" y="116"/>
                  </a:lnTo>
                  <a:lnTo>
                    <a:pt x="228" y="127"/>
                  </a:lnTo>
                  <a:lnTo>
                    <a:pt x="225" y="147"/>
                  </a:lnTo>
                  <a:lnTo>
                    <a:pt x="225" y="147"/>
                  </a:lnTo>
                  <a:lnTo>
                    <a:pt x="218" y="195"/>
                  </a:lnTo>
                  <a:lnTo>
                    <a:pt x="212" y="257"/>
                  </a:lnTo>
                  <a:lnTo>
                    <a:pt x="207" y="315"/>
                  </a:lnTo>
                  <a:lnTo>
                    <a:pt x="207" y="335"/>
                  </a:lnTo>
                  <a:lnTo>
                    <a:pt x="208" y="347"/>
                  </a:lnTo>
                  <a:lnTo>
                    <a:pt x="208" y="347"/>
                  </a:lnTo>
                  <a:lnTo>
                    <a:pt x="209" y="353"/>
                  </a:lnTo>
                  <a:lnTo>
                    <a:pt x="213" y="359"/>
                  </a:lnTo>
                  <a:lnTo>
                    <a:pt x="218" y="363"/>
                  </a:lnTo>
                  <a:lnTo>
                    <a:pt x="225" y="369"/>
                  </a:lnTo>
                  <a:lnTo>
                    <a:pt x="234" y="373"/>
                  </a:lnTo>
                  <a:lnTo>
                    <a:pt x="246" y="377"/>
                  </a:lnTo>
                  <a:lnTo>
                    <a:pt x="261" y="379"/>
                  </a:lnTo>
                  <a:lnTo>
                    <a:pt x="280" y="380"/>
                  </a:lnTo>
                  <a:lnTo>
                    <a:pt x="280" y="380"/>
                  </a:lnTo>
                  <a:close/>
                  <a:moveTo>
                    <a:pt x="284" y="209"/>
                  </a:moveTo>
                  <a:lnTo>
                    <a:pt x="284" y="209"/>
                  </a:lnTo>
                  <a:lnTo>
                    <a:pt x="285" y="191"/>
                  </a:lnTo>
                  <a:lnTo>
                    <a:pt x="288" y="175"/>
                  </a:lnTo>
                  <a:lnTo>
                    <a:pt x="288" y="175"/>
                  </a:lnTo>
                  <a:lnTo>
                    <a:pt x="293" y="180"/>
                  </a:lnTo>
                  <a:lnTo>
                    <a:pt x="298" y="184"/>
                  </a:lnTo>
                  <a:lnTo>
                    <a:pt x="305" y="189"/>
                  </a:lnTo>
                  <a:lnTo>
                    <a:pt x="313" y="192"/>
                  </a:lnTo>
                  <a:lnTo>
                    <a:pt x="323" y="196"/>
                  </a:lnTo>
                  <a:lnTo>
                    <a:pt x="334" y="198"/>
                  </a:lnTo>
                  <a:lnTo>
                    <a:pt x="349" y="198"/>
                  </a:lnTo>
                  <a:lnTo>
                    <a:pt x="365" y="197"/>
                  </a:lnTo>
                  <a:lnTo>
                    <a:pt x="365" y="197"/>
                  </a:lnTo>
                  <a:lnTo>
                    <a:pt x="383" y="193"/>
                  </a:lnTo>
                  <a:lnTo>
                    <a:pt x="397" y="189"/>
                  </a:lnTo>
                  <a:lnTo>
                    <a:pt x="423" y="179"/>
                  </a:lnTo>
                  <a:lnTo>
                    <a:pt x="437" y="174"/>
                  </a:lnTo>
                  <a:lnTo>
                    <a:pt x="455" y="170"/>
                  </a:lnTo>
                  <a:lnTo>
                    <a:pt x="476" y="168"/>
                  </a:lnTo>
                  <a:lnTo>
                    <a:pt x="504" y="166"/>
                  </a:lnTo>
                  <a:lnTo>
                    <a:pt x="504" y="166"/>
                  </a:lnTo>
                  <a:lnTo>
                    <a:pt x="507" y="177"/>
                  </a:lnTo>
                  <a:lnTo>
                    <a:pt x="509" y="187"/>
                  </a:lnTo>
                  <a:lnTo>
                    <a:pt x="511" y="198"/>
                  </a:lnTo>
                  <a:lnTo>
                    <a:pt x="511" y="209"/>
                  </a:lnTo>
                  <a:lnTo>
                    <a:pt x="511" y="243"/>
                  </a:lnTo>
                  <a:lnTo>
                    <a:pt x="511" y="243"/>
                  </a:lnTo>
                  <a:lnTo>
                    <a:pt x="511" y="255"/>
                  </a:lnTo>
                  <a:lnTo>
                    <a:pt x="509" y="269"/>
                  </a:lnTo>
                  <a:lnTo>
                    <a:pt x="505" y="281"/>
                  </a:lnTo>
                  <a:lnTo>
                    <a:pt x="502" y="292"/>
                  </a:lnTo>
                  <a:lnTo>
                    <a:pt x="497" y="304"/>
                  </a:lnTo>
                  <a:lnTo>
                    <a:pt x="492" y="314"/>
                  </a:lnTo>
                  <a:lnTo>
                    <a:pt x="485" y="324"/>
                  </a:lnTo>
                  <a:lnTo>
                    <a:pt x="477" y="333"/>
                  </a:lnTo>
                  <a:lnTo>
                    <a:pt x="469" y="341"/>
                  </a:lnTo>
                  <a:lnTo>
                    <a:pt x="460" y="349"/>
                  </a:lnTo>
                  <a:lnTo>
                    <a:pt x="451" y="354"/>
                  </a:lnTo>
                  <a:lnTo>
                    <a:pt x="441" y="360"/>
                  </a:lnTo>
                  <a:lnTo>
                    <a:pt x="431" y="364"/>
                  </a:lnTo>
                  <a:lnTo>
                    <a:pt x="420" y="367"/>
                  </a:lnTo>
                  <a:lnTo>
                    <a:pt x="408" y="369"/>
                  </a:lnTo>
                  <a:lnTo>
                    <a:pt x="397" y="370"/>
                  </a:lnTo>
                  <a:lnTo>
                    <a:pt x="397" y="370"/>
                  </a:lnTo>
                  <a:lnTo>
                    <a:pt x="386" y="369"/>
                  </a:lnTo>
                  <a:lnTo>
                    <a:pt x="375" y="367"/>
                  </a:lnTo>
                  <a:lnTo>
                    <a:pt x="365" y="364"/>
                  </a:lnTo>
                  <a:lnTo>
                    <a:pt x="353" y="360"/>
                  </a:lnTo>
                  <a:lnTo>
                    <a:pt x="343" y="354"/>
                  </a:lnTo>
                  <a:lnTo>
                    <a:pt x="334" y="349"/>
                  </a:lnTo>
                  <a:lnTo>
                    <a:pt x="325" y="341"/>
                  </a:lnTo>
                  <a:lnTo>
                    <a:pt x="317" y="333"/>
                  </a:lnTo>
                  <a:lnTo>
                    <a:pt x="311" y="324"/>
                  </a:lnTo>
                  <a:lnTo>
                    <a:pt x="304" y="314"/>
                  </a:lnTo>
                  <a:lnTo>
                    <a:pt x="297" y="304"/>
                  </a:lnTo>
                  <a:lnTo>
                    <a:pt x="293" y="292"/>
                  </a:lnTo>
                  <a:lnTo>
                    <a:pt x="289" y="281"/>
                  </a:lnTo>
                  <a:lnTo>
                    <a:pt x="286" y="269"/>
                  </a:lnTo>
                  <a:lnTo>
                    <a:pt x="285" y="255"/>
                  </a:lnTo>
                  <a:lnTo>
                    <a:pt x="284" y="243"/>
                  </a:lnTo>
                  <a:lnTo>
                    <a:pt x="284" y="2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9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Rectangle 31">
              <a:extLst>
                <a:ext uri="{FF2B5EF4-FFF2-40B4-BE49-F238E27FC236}">
                  <a16:creationId xmlns:a16="http://schemas.microsoft.com/office/drawing/2014/main" id="{7439BC40-8752-FF46-ACA9-45AA630BCBB9}"/>
                </a:ext>
              </a:extLst>
            </p:cNvPr>
            <p:cNvSpPr/>
            <p:nvPr/>
          </p:nvSpPr>
          <p:spPr bwMode="auto">
            <a:xfrm>
              <a:off x="961078" y="3909535"/>
              <a:ext cx="3155933" cy="669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39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pt-BR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4B4D4D"/>
                  </a:solidFill>
                  <a:effectLst/>
                  <a:uLnTx/>
                  <a:uFillTx/>
                  <a:latin typeface="Calibri Light" charset="0"/>
                  <a:ea typeface="Calibri Light" charset="0"/>
                  <a:cs typeface="Calibri Light" charset="0"/>
                  <a:sym typeface="Arial"/>
                </a:rPr>
                <a:t>A previsão é de a atividade de exploração e produção gere </a:t>
              </a:r>
              <a:r>
                <a:rPr kumimoji="0" lang="pt-BR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4B4D4D"/>
                  </a:solidFill>
                  <a:effectLst/>
                  <a:uLnTx/>
                  <a:uFillTx/>
                  <a:latin typeface="Calibri Light" charset="0"/>
                  <a:ea typeface="Calibri Light" charset="0"/>
                  <a:cs typeface="Calibri Light" charset="0"/>
                  <a:sym typeface="Arial"/>
                </a:rPr>
                <a:t>pelo menos 873 mil postos de trabalho diretos e indiretos em 2022</a:t>
              </a:r>
            </a:p>
          </p:txBody>
        </p:sp>
        <p:sp>
          <p:nvSpPr>
            <p:cNvPr id="30" name="TextBox 33">
              <a:extLst>
                <a:ext uri="{FF2B5EF4-FFF2-40B4-BE49-F238E27FC236}">
                  <a16:creationId xmlns:a16="http://schemas.microsoft.com/office/drawing/2014/main" id="{E32E9ADD-A3C7-DD47-8217-B7D17FF1D190}"/>
                </a:ext>
              </a:extLst>
            </p:cNvPr>
            <p:cNvSpPr txBox="1"/>
            <p:nvPr/>
          </p:nvSpPr>
          <p:spPr>
            <a:xfrm>
              <a:off x="2928623" y="3640719"/>
              <a:ext cx="1156983" cy="379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39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66" b="1" i="0" u="none" strike="noStrike" kern="1200" cap="none" spc="0" normalizeH="0" baseline="0" noProof="0" dirty="0">
                  <a:ln>
                    <a:noFill/>
                  </a:ln>
                  <a:solidFill>
                    <a:srgbClr val="4B4D4D"/>
                  </a:solidFill>
                  <a:effectLst/>
                  <a:uLnTx/>
                  <a:uFillTx/>
                  <a:latin typeface="Calibri Light" charset="0"/>
                  <a:ea typeface="Calibri Light" charset="0"/>
                  <a:cs typeface="Calibri Light" charset="0"/>
                  <a:sym typeface="Arial"/>
                </a:rPr>
                <a:t>EMPREGO</a:t>
              </a:r>
              <a:endParaRPr kumimoji="0" lang="id-ID" sz="1866" b="1" i="0" u="none" strike="noStrike" kern="1200" cap="none" spc="0" normalizeH="0" baseline="0" noProof="0" dirty="0">
                <a:ln>
                  <a:noFill/>
                </a:ln>
                <a:solidFill>
                  <a:srgbClr val="4B4D4D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  <a:sym typeface="Arial"/>
              </a:endParaRPr>
            </a:p>
          </p:txBody>
        </p:sp>
      </p:grpSp>
      <p:sp>
        <p:nvSpPr>
          <p:cNvPr id="33" name="TextBox 23">
            <a:extLst>
              <a:ext uri="{FF2B5EF4-FFF2-40B4-BE49-F238E27FC236}">
                <a16:creationId xmlns:a16="http://schemas.microsoft.com/office/drawing/2014/main" id="{146D1B34-ACE1-49EA-A13D-3AC54B1E1758}"/>
              </a:ext>
            </a:extLst>
          </p:cNvPr>
          <p:cNvSpPr txBox="1"/>
          <p:nvPr/>
        </p:nvSpPr>
        <p:spPr>
          <a:xfrm>
            <a:off x="342078" y="6444080"/>
            <a:ext cx="10820033" cy="309372"/>
          </a:xfrm>
          <a:prstGeom prst="rect">
            <a:avLst/>
          </a:prstGeom>
          <a:noFill/>
        </p:spPr>
        <p:txBody>
          <a:bodyPr wrap="square" lIns="62540" tIns="31270" rIns="62540" bIns="31270" rtlCol="0" anchor="b">
            <a:spAutoFit/>
          </a:bodyPr>
          <a:lstStyle>
            <a:defPPr>
              <a:defRPr lang="pt-BR"/>
            </a:defPPr>
            <a:lvl1pPr defTabSz="625371">
              <a:buFont typeface="Arial"/>
              <a:buNone/>
              <a:defRPr sz="800">
                <a:solidFill>
                  <a:srgbClr val="5C5C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253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  <a:p>
            <a:pPr marL="0" marR="0" lvl="0" indent="0" algn="l" defTabSz="6253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Fonte: Elaboração IBP a partir de dados da IBGE, ANP, BNDES, Modelo </a:t>
            </a:r>
            <a:r>
              <a:rPr kumimoji="0" lang="pt-BR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Upstream</a:t>
            </a: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 IBP-GEE/UFRJ.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6A83E8DF-D251-4487-B564-33E4F5D7EDFD}"/>
              </a:ext>
            </a:extLst>
          </p:cNvPr>
          <p:cNvGrpSpPr/>
          <p:nvPr/>
        </p:nvGrpSpPr>
        <p:grpSpPr>
          <a:xfrm>
            <a:off x="7779957" y="5192342"/>
            <a:ext cx="4174798" cy="983412"/>
            <a:chOff x="6807491" y="3792829"/>
            <a:chExt cx="5051808" cy="983412"/>
          </a:xfrm>
        </p:grpSpPr>
        <p:pic>
          <p:nvPicPr>
            <p:cNvPr id="86" name="Gráfico 85" descr="Pódio">
              <a:extLst>
                <a:ext uri="{FF2B5EF4-FFF2-40B4-BE49-F238E27FC236}">
                  <a16:creationId xmlns:a16="http://schemas.microsoft.com/office/drawing/2014/main" id="{65A815F6-DE7E-2F48-B9AE-827219804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07491" y="3792829"/>
              <a:ext cx="983412" cy="983412"/>
            </a:xfrm>
            <a:prstGeom prst="rect">
              <a:avLst/>
            </a:prstGeom>
          </p:spPr>
        </p:pic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8028C956-2E27-42F4-AE75-7FCC11149897}"/>
                </a:ext>
              </a:extLst>
            </p:cNvPr>
            <p:cNvSpPr/>
            <p:nvPr/>
          </p:nvSpPr>
          <p:spPr>
            <a:xfrm>
              <a:off x="7763175" y="3838859"/>
              <a:ext cx="4096124" cy="666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866" b="1" i="0" u="none" strike="noStrike" kern="1200" cap="none" spc="0" normalizeH="0" baseline="0" noProof="0" dirty="0">
                  <a:ln>
                    <a:noFill/>
                  </a:ln>
                  <a:solidFill>
                    <a:srgbClr val="4B4D4D"/>
                  </a:solidFill>
                  <a:effectLst/>
                  <a:uLnTx/>
                  <a:uFillTx/>
                  <a:latin typeface="Calibri Light" charset="0"/>
                  <a:cs typeface="Calibri Light" charset="0"/>
                  <a:sym typeface="Arial"/>
                </a:rPr>
                <a:t>MÉDIA</a:t>
              </a: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Arial"/>
                </a:rPr>
                <a:t> </a:t>
              </a:r>
              <a:r>
                <a:rPr kumimoji="0" lang="pt-BR" sz="1866" b="1" i="0" u="none" strike="noStrike" kern="1200" cap="none" spc="0" normalizeH="0" baseline="0" noProof="0" dirty="0">
                  <a:ln>
                    <a:noFill/>
                  </a:ln>
                  <a:solidFill>
                    <a:srgbClr val="4B4D4D"/>
                  </a:solidFill>
                  <a:effectLst/>
                  <a:uLnTx/>
                  <a:uFillTx/>
                  <a:latin typeface="Calibri Light" charset="0"/>
                  <a:cs typeface="Calibri Light" charset="0"/>
                  <a:sym typeface="Arial"/>
                </a:rPr>
                <a:t>SALARIAL 7 VEZES SUPERIOR À MÉDIA INDUSTRIAL</a:t>
              </a:r>
            </a:p>
          </p:txBody>
        </p:sp>
        <p:sp>
          <p:nvSpPr>
            <p:cNvPr id="31" name="Rectangle 76">
              <a:extLst>
                <a:ext uri="{FF2B5EF4-FFF2-40B4-BE49-F238E27FC236}">
                  <a16:creationId xmlns:a16="http://schemas.microsoft.com/office/drawing/2014/main" id="{F4318B87-ABEB-470C-AA1F-DAF504ED8020}"/>
                </a:ext>
              </a:extLst>
            </p:cNvPr>
            <p:cNvSpPr/>
            <p:nvPr/>
          </p:nvSpPr>
          <p:spPr bwMode="auto">
            <a:xfrm>
              <a:off x="7857990" y="4435557"/>
              <a:ext cx="4001309" cy="284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395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pt-BR" sz="1248" dirty="0">
                  <a:solidFill>
                    <a:srgbClr val="4B4D4D"/>
                  </a:solidFill>
                  <a:latin typeface="Calibri Light" charset="0"/>
                  <a:ea typeface="Calibri Light" charset="0"/>
                  <a:cs typeface="Calibri Light" charset="0"/>
                  <a:sym typeface="Arial"/>
                </a:rPr>
                <a:t>O setor O&amp;G paga os </a:t>
              </a:r>
              <a:r>
                <a:rPr lang="pt-BR" sz="1248" b="1" dirty="0">
                  <a:solidFill>
                    <a:srgbClr val="4B4D4D"/>
                  </a:solidFill>
                  <a:latin typeface="Calibri Light" charset="0"/>
                  <a:ea typeface="Calibri Light" charset="0"/>
                  <a:cs typeface="Calibri Light" charset="0"/>
                  <a:sym typeface="Arial"/>
                </a:rPr>
                <a:t>melhores salários do país</a:t>
              </a:r>
              <a:endParaRPr kumimoji="0" lang="pt-BR" sz="1248" b="1" i="0" u="none" strike="noStrike" kern="1200" cap="none" spc="0" normalizeH="0" baseline="0" noProof="0" dirty="0">
                <a:ln>
                  <a:noFill/>
                </a:ln>
                <a:solidFill>
                  <a:srgbClr val="4B4D4D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  <a:sym typeface="Arial"/>
              </a:endParaRPr>
            </a:p>
          </p:txBody>
        </p:sp>
      </p:grp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ADC8CFF0-3035-4829-84C8-D05164EB26F6}"/>
              </a:ext>
            </a:extLst>
          </p:cNvPr>
          <p:cNvSpPr txBox="1"/>
          <p:nvPr/>
        </p:nvSpPr>
        <p:spPr>
          <a:xfrm>
            <a:off x="342078" y="151681"/>
            <a:ext cx="120713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3200" b="1" dirty="0">
                <a:solidFill>
                  <a:srgbClr val="00324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viabilização da atividade de E&amp;P pode trazer inúmeros benefícios ao Brasil</a:t>
            </a:r>
          </a:p>
        </p:txBody>
      </p:sp>
      <p:pic>
        <p:nvPicPr>
          <p:cNvPr id="36" name="Imagem 35">
            <a:hlinkClick r:id="" action="ppaction://noaction"/>
            <a:extLst>
              <a:ext uri="{FF2B5EF4-FFF2-40B4-BE49-F238E27FC236}">
                <a16:creationId xmlns:a16="http://schemas.microsoft.com/office/drawing/2014/main" id="{06280AD3-1767-4C83-8637-0200686A94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9957" y="2301291"/>
            <a:ext cx="1197756" cy="1373222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90B41400-1A24-4540-B048-1D9D4A0FB1E3}"/>
              </a:ext>
            </a:extLst>
          </p:cNvPr>
          <p:cNvGrpSpPr/>
          <p:nvPr/>
        </p:nvGrpSpPr>
        <p:grpSpPr>
          <a:xfrm>
            <a:off x="4532380" y="3970999"/>
            <a:ext cx="4584321" cy="1042556"/>
            <a:chOff x="4928699" y="4982513"/>
            <a:chExt cx="4584321" cy="1042556"/>
          </a:xfrm>
        </p:grpSpPr>
        <p:sp>
          <p:nvSpPr>
            <p:cNvPr id="120" name="TextBox 33">
              <a:extLst>
                <a:ext uri="{FF2B5EF4-FFF2-40B4-BE49-F238E27FC236}">
                  <a16:creationId xmlns:a16="http://schemas.microsoft.com/office/drawing/2014/main" id="{E32E9ADD-A3C7-DD47-8217-B7D17FF1D190}"/>
                </a:ext>
              </a:extLst>
            </p:cNvPr>
            <p:cNvSpPr txBox="1"/>
            <p:nvPr/>
          </p:nvSpPr>
          <p:spPr>
            <a:xfrm>
              <a:off x="6321308" y="4982513"/>
              <a:ext cx="2992294" cy="379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39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pt-BR" sz="1866" b="1" i="0" u="none" strike="noStrike" kern="1200" cap="none" spc="0" normalizeH="0" baseline="0" noProof="0" dirty="0">
                  <a:ln>
                    <a:noFill/>
                  </a:ln>
                  <a:solidFill>
                    <a:srgbClr val="4B4D4D"/>
                  </a:solidFill>
                  <a:effectLst/>
                  <a:uLnTx/>
                  <a:uFillTx/>
                  <a:latin typeface="Calibri Light" charset="0"/>
                  <a:ea typeface="Calibri Light" charset="0"/>
                  <a:cs typeface="Calibri Light" charset="0"/>
                  <a:sym typeface="Arial"/>
                </a:rPr>
                <a:t>US$ 638 BI </a:t>
              </a:r>
              <a:r>
                <a:rPr lang="pt-BR" sz="1866" b="1" dirty="0">
                  <a:solidFill>
                    <a:srgbClr val="4B4D4D"/>
                  </a:solidFill>
                  <a:latin typeface="Calibri Light" charset="0"/>
                  <a:ea typeface="Calibri Light" charset="0"/>
                  <a:cs typeface="Calibri Light" charset="0"/>
                  <a:sym typeface="Arial"/>
                </a:rPr>
                <a:t>DE </a:t>
              </a:r>
              <a:r>
                <a:rPr kumimoji="0" lang="pt-BR" sz="1866" b="1" i="0" u="none" strike="noStrike" kern="1200" cap="none" spc="0" normalizeH="0" baseline="0" noProof="0" dirty="0">
                  <a:ln>
                    <a:noFill/>
                  </a:ln>
                  <a:solidFill>
                    <a:srgbClr val="4B4D4D"/>
                  </a:solidFill>
                  <a:effectLst/>
                  <a:uLnTx/>
                  <a:uFillTx/>
                  <a:latin typeface="Calibri Light" charset="0"/>
                  <a:ea typeface="Calibri Light" charset="0"/>
                  <a:cs typeface="Calibri Light" charset="0"/>
                  <a:sym typeface="Arial"/>
                </a:rPr>
                <a:t>INVESTIMENTO</a:t>
              </a:r>
              <a:endParaRPr kumimoji="0" lang="id-ID" sz="1866" b="1" i="0" u="none" strike="noStrike" kern="1200" cap="none" spc="0" normalizeH="0" baseline="0" noProof="0" dirty="0">
                <a:ln>
                  <a:noFill/>
                </a:ln>
                <a:solidFill>
                  <a:srgbClr val="4B4D4D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  <a:sym typeface="Arial"/>
              </a:endParaRPr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56A83B62-779F-4CC7-9B80-9F5F230E33E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928699" y="5187051"/>
              <a:ext cx="504146" cy="379463"/>
            </a:xfrm>
            <a:custGeom>
              <a:avLst/>
              <a:gdLst>
                <a:gd name="T0" fmla="*/ 2147483647 w 6336"/>
                <a:gd name="T1" fmla="*/ 2147483647 h 4763"/>
                <a:gd name="T2" fmla="*/ 2147483647 w 6336"/>
                <a:gd name="T3" fmla="*/ 2147483647 h 4763"/>
                <a:gd name="T4" fmla="*/ 2147483647 w 6336"/>
                <a:gd name="T5" fmla="*/ 2147483647 h 4763"/>
                <a:gd name="T6" fmla="*/ 2147483647 w 6336"/>
                <a:gd name="T7" fmla="*/ 2147483647 h 4763"/>
                <a:gd name="T8" fmla="*/ 2147483647 w 6336"/>
                <a:gd name="T9" fmla="*/ 2147483647 h 4763"/>
                <a:gd name="T10" fmla="*/ 2147483647 w 6336"/>
                <a:gd name="T11" fmla="*/ 2147483647 h 4763"/>
                <a:gd name="T12" fmla="*/ 2147483647 w 6336"/>
                <a:gd name="T13" fmla="*/ 2147483647 h 4763"/>
                <a:gd name="T14" fmla="*/ 2147483647 w 6336"/>
                <a:gd name="T15" fmla="*/ 2147483647 h 4763"/>
                <a:gd name="T16" fmla="*/ 2147483647 w 6336"/>
                <a:gd name="T17" fmla="*/ 2147483647 h 4763"/>
                <a:gd name="T18" fmla="*/ 2147483647 w 6336"/>
                <a:gd name="T19" fmla="*/ 2147483647 h 4763"/>
                <a:gd name="T20" fmla="*/ 2147483647 w 6336"/>
                <a:gd name="T21" fmla="*/ 2147483647 h 4763"/>
                <a:gd name="T22" fmla="*/ 2147483647 w 6336"/>
                <a:gd name="T23" fmla="*/ 2147483647 h 4763"/>
                <a:gd name="T24" fmla="*/ 2147483647 w 6336"/>
                <a:gd name="T25" fmla="*/ 2147483647 h 4763"/>
                <a:gd name="T26" fmla="*/ 2147483647 w 6336"/>
                <a:gd name="T27" fmla="*/ 2147483647 h 4763"/>
                <a:gd name="T28" fmla="*/ 2147483647 w 6336"/>
                <a:gd name="T29" fmla="*/ 2147483647 h 4763"/>
                <a:gd name="T30" fmla="*/ 2147483647 w 6336"/>
                <a:gd name="T31" fmla="*/ 2147483647 h 4763"/>
                <a:gd name="T32" fmla="*/ 2147483647 w 6336"/>
                <a:gd name="T33" fmla="*/ 2147483647 h 4763"/>
                <a:gd name="T34" fmla="*/ 2147483647 w 6336"/>
                <a:gd name="T35" fmla="*/ 2147483647 h 4763"/>
                <a:gd name="T36" fmla="*/ 2147483647 w 6336"/>
                <a:gd name="T37" fmla="*/ 2147483647 h 4763"/>
                <a:gd name="T38" fmla="*/ 2147483647 w 6336"/>
                <a:gd name="T39" fmla="*/ 2147483647 h 4763"/>
                <a:gd name="T40" fmla="*/ 2147483647 w 6336"/>
                <a:gd name="T41" fmla="*/ 2147483647 h 4763"/>
                <a:gd name="T42" fmla="*/ 2147483647 w 6336"/>
                <a:gd name="T43" fmla="*/ 2147483647 h 4763"/>
                <a:gd name="T44" fmla="*/ 2147483647 w 6336"/>
                <a:gd name="T45" fmla="*/ 2147483647 h 4763"/>
                <a:gd name="T46" fmla="*/ 2147483647 w 6336"/>
                <a:gd name="T47" fmla="*/ 2147483647 h 4763"/>
                <a:gd name="T48" fmla="*/ 2147483647 w 6336"/>
                <a:gd name="T49" fmla="*/ 2147483647 h 4763"/>
                <a:gd name="T50" fmla="*/ 2147483647 w 6336"/>
                <a:gd name="T51" fmla="*/ 2147483647 h 4763"/>
                <a:gd name="T52" fmla="*/ 2147483647 w 6336"/>
                <a:gd name="T53" fmla="*/ 2147483647 h 4763"/>
                <a:gd name="T54" fmla="*/ 2147483647 w 6336"/>
                <a:gd name="T55" fmla="*/ 2147483647 h 4763"/>
                <a:gd name="T56" fmla="*/ 2147483647 w 6336"/>
                <a:gd name="T57" fmla="*/ 2147483647 h 4763"/>
                <a:gd name="T58" fmla="*/ 2147483647 w 6336"/>
                <a:gd name="T59" fmla="*/ 2147483647 h 4763"/>
                <a:gd name="T60" fmla="*/ 2147483647 w 6336"/>
                <a:gd name="T61" fmla="*/ 2147483647 h 4763"/>
                <a:gd name="T62" fmla="*/ 2147483647 w 6336"/>
                <a:gd name="T63" fmla="*/ 2147483647 h 4763"/>
                <a:gd name="T64" fmla="*/ 2147483647 w 6336"/>
                <a:gd name="T65" fmla="*/ 2147483647 h 4763"/>
                <a:gd name="T66" fmla="*/ 2147483647 w 6336"/>
                <a:gd name="T67" fmla="*/ 2147483647 h 4763"/>
                <a:gd name="T68" fmla="*/ 2147483647 w 6336"/>
                <a:gd name="T69" fmla="*/ 2147483647 h 4763"/>
                <a:gd name="T70" fmla="*/ 2147483647 w 6336"/>
                <a:gd name="T71" fmla="*/ 2147483647 h 4763"/>
                <a:gd name="T72" fmla="*/ 2147483647 w 6336"/>
                <a:gd name="T73" fmla="*/ 2147483647 h 4763"/>
                <a:gd name="T74" fmla="*/ 2147483647 w 6336"/>
                <a:gd name="T75" fmla="*/ 2147483647 h 4763"/>
                <a:gd name="T76" fmla="*/ 2147483647 w 6336"/>
                <a:gd name="T77" fmla="*/ 2147483647 h 4763"/>
                <a:gd name="T78" fmla="*/ 2147483647 w 6336"/>
                <a:gd name="T79" fmla="*/ 2147483647 h 4763"/>
                <a:gd name="T80" fmla="*/ 2147483647 w 6336"/>
                <a:gd name="T81" fmla="*/ 2147483647 h 4763"/>
                <a:gd name="T82" fmla="*/ 2147483647 w 6336"/>
                <a:gd name="T83" fmla="*/ 2147483647 h 4763"/>
                <a:gd name="T84" fmla="*/ 2147483647 w 6336"/>
                <a:gd name="T85" fmla="*/ 2147483647 h 4763"/>
                <a:gd name="T86" fmla="*/ 0 w 6336"/>
                <a:gd name="T87" fmla="*/ 2147483647 h 4763"/>
                <a:gd name="T88" fmla="*/ 2147483647 w 6336"/>
                <a:gd name="T89" fmla="*/ 2147483647 h 4763"/>
                <a:gd name="T90" fmla="*/ 0 w 6336"/>
                <a:gd name="T91" fmla="*/ 2147483647 h 4763"/>
                <a:gd name="T92" fmla="*/ 2147483647 w 6336"/>
                <a:gd name="T93" fmla="*/ 2147483647 h 4763"/>
                <a:gd name="T94" fmla="*/ 2147483647 w 6336"/>
                <a:gd name="T95" fmla="*/ 2147483647 h 4763"/>
                <a:gd name="T96" fmla="*/ 2147483647 w 6336"/>
                <a:gd name="T97" fmla="*/ 2147483647 h 4763"/>
                <a:gd name="T98" fmla="*/ 2147483647 w 6336"/>
                <a:gd name="T99" fmla="*/ 2147483647 h 4763"/>
                <a:gd name="T100" fmla="*/ 2147483647 w 6336"/>
                <a:gd name="T101" fmla="*/ 2147483647 h 4763"/>
                <a:gd name="T102" fmla="*/ 2147483647 w 6336"/>
                <a:gd name="T103" fmla="*/ 2147483647 h 4763"/>
                <a:gd name="T104" fmla="*/ 2147483647 w 6336"/>
                <a:gd name="T105" fmla="*/ 2147483647 h 4763"/>
                <a:gd name="T106" fmla="*/ 2147483647 w 6336"/>
                <a:gd name="T107" fmla="*/ 2147483647 h 4763"/>
                <a:gd name="T108" fmla="*/ 2147483647 w 6336"/>
                <a:gd name="T109" fmla="*/ 2147483647 h 4763"/>
                <a:gd name="T110" fmla="*/ 2147483647 w 6336"/>
                <a:gd name="T111" fmla="*/ 2147483647 h 4763"/>
                <a:gd name="T112" fmla="*/ 2147483647 w 6336"/>
                <a:gd name="T113" fmla="*/ 2147483647 h 4763"/>
                <a:gd name="T114" fmla="*/ 2147483647 w 6336"/>
                <a:gd name="T115" fmla="*/ 2147483647 h 4763"/>
                <a:gd name="T116" fmla="*/ 2147483647 w 6336"/>
                <a:gd name="T117" fmla="*/ 2147483647 h 4763"/>
                <a:gd name="T118" fmla="*/ 2147483647 w 6336"/>
                <a:gd name="T119" fmla="*/ 2147483647 h 47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336"/>
                <a:gd name="T181" fmla="*/ 0 h 4763"/>
                <a:gd name="T182" fmla="*/ 6336 w 6336"/>
                <a:gd name="T183" fmla="*/ 4763 h 47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336" h="4763">
                  <a:moveTo>
                    <a:pt x="1772" y="3695"/>
                  </a:moveTo>
                  <a:lnTo>
                    <a:pt x="109" y="2820"/>
                  </a:lnTo>
                  <a:lnTo>
                    <a:pt x="109" y="2672"/>
                  </a:lnTo>
                  <a:lnTo>
                    <a:pt x="1772" y="3547"/>
                  </a:lnTo>
                  <a:lnTo>
                    <a:pt x="1772" y="3695"/>
                  </a:lnTo>
                  <a:close/>
                  <a:moveTo>
                    <a:pt x="3814" y="1925"/>
                  </a:moveTo>
                  <a:lnTo>
                    <a:pt x="4488" y="1668"/>
                  </a:lnTo>
                  <a:lnTo>
                    <a:pt x="2515" y="608"/>
                  </a:lnTo>
                  <a:lnTo>
                    <a:pt x="1795" y="857"/>
                  </a:lnTo>
                  <a:lnTo>
                    <a:pt x="3814" y="1925"/>
                  </a:lnTo>
                  <a:close/>
                  <a:moveTo>
                    <a:pt x="4541" y="1785"/>
                  </a:moveTo>
                  <a:lnTo>
                    <a:pt x="3830" y="2056"/>
                  </a:lnTo>
                  <a:lnTo>
                    <a:pt x="3830" y="4109"/>
                  </a:lnTo>
                  <a:lnTo>
                    <a:pt x="4501" y="3874"/>
                  </a:lnTo>
                  <a:lnTo>
                    <a:pt x="4541" y="1785"/>
                  </a:lnTo>
                  <a:close/>
                  <a:moveTo>
                    <a:pt x="2218" y="1229"/>
                  </a:moveTo>
                  <a:lnTo>
                    <a:pt x="2218" y="1229"/>
                  </a:lnTo>
                  <a:lnTo>
                    <a:pt x="2183" y="1250"/>
                  </a:lnTo>
                  <a:lnTo>
                    <a:pt x="2148" y="1271"/>
                  </a:lnTo>
                  <a:lnTo>
                    <a:pt x="2116" y="1291"/>
                  </a:lnTo>
                  <a:lnTo>
                    <a:pt x="2084" y="1312"/>
                  </a:lnTo>
                  <a:lnTo>
                    <a:pt x="2056" y="1333"/>
                  </a:lnTo>
                  <a:lnTo>
                    <a:pt x="2030" y="1354"/>
                  </a:lnTo>
                  <a:lnTo>
                    <a:pt x="2005" y="1374"/>
                  </a:lnTo>
                  <a:lnTo>
                    <a:pt x="1982" y="1395"/>
                  </a:lnTo>
                  <a:lnTo>
                    <a:pt x="1961" y="1416"/>
                  </a:lnTo>
                  <a:lnTo>
                    <a:pt x="1944" y="1435"/>
                  </a:lnTo>
                  <a:lnTo>
                    <a:pt x="1928" y="1456"/>
                  </a:lnTo>
                  <a:lnTo>
                    <a:pt x="1914" y="1476"/>
                  </a:lnTo>
                  <a:lnTo>
                    <a:pt x="1904" y="1496"/>
                  </a:lnTo>
                  <a:lnTo>
                    <a:pt x="1894" y="1515"/>
                  </a:lnTo>
                  <a:lnTo>
                    <a:pt x="1888" y="1536"/>
                  </a:lnTo>
                  <a:lnTo>
                    <a:pt x="1885" y="1553"/>
                  </a:lnTo>
                  <a:lnTo>
                    <a:pt x="1885" y="1569"/>
                  </a:lnTo>
                  <a:lnTo>
                    <a:pt x="1886" y="1587"/>
                  </a:lnTo>
                  <a:lnTo>
                    <a:pt x="1890" y="1603"/>
                  </a:lnTo>
                  <a:lnTo>
                    <a:pt x="1898" y="1619"/>
                  </a:lnTo>
                  <a:lnTo>
                    <a:pt x="1907" y="1634"/>
                  </a:lnTo>
                  <a:lnTo>
                    <a:pt x="1920" y="1650"/>
                  </a:lnTo>
                  <a:lnTo>
                    <a:pt x="1936" y="1666"/>
                  </a:lnTo>
                  <a:lnTo>
                    <a:pt x="1955" y="1681"/>
                  </a:lnTo>
                  <a:lnTo>
                    <a:pt x="1976" y="1695"/>
                  </a:lnTo>
                  <a:lnTo>
                    <a:pt x="2001" y="1710"/>
                  </a:lnTo>
                  <a:lnTo>
                    <a:pt x="2032" y="1724"/>
                  </a:lnTo>
                  <a:lnTo>
                    <a:pt x="2064" y="1737"/>
                  </a:lnTo>
                  <a:lnTo>
                    <a:pt x="2100" y="1748"/>
                  </a:lnTo>
                  <a:lnTo>
                    <a:pt x="2140" y="1759"/>
                  </a:lnTo>
                  <a:lnTo>
                    <a:pt x="2185" y="1769"/>
                  </a:lnTo>
                  <a:lnTo>
                    <a:pt x="2234" y="1778"/>
                  </a:lnTo>
                  <a:lnTo>
                    <a:pt x="2282" y="1785"/>
                  </a:lnTo>
                  <a:lnTo>
                    <a:pt x="2333" y="1791"/>
                  </a:lnTo>
                  <a:lnTo>
                    <a:pt x="2386" y="1796"/>
                  </a:lnTo>
                  <a:lnTo>
                    <a:pt x="2440" y="1797"/>
                  </a:lnTo>
                  <a:lnTo>
                    <a:pt x="2496" y="1799"/>
                  </a:lnTo>
                  <a:lnTo>
                    <a:pt x="2554" y="1799"/>
                  </a:lnTo>
                  <a:lnTo>
                    <a:pt x="2611" y="1799"/>
                  </a:lnTo>
                  <a:lnTo>
                    <a:pt x="2670" y="1796"/>
                  </a:lnTo>
                  <a:lnTo>
                    <a:pt x="2731" y="1791"/>
                  </a:lnTo>
                  <a:lnTo>
                    <a:pt x="2791" y="1786"/>
                  </a:lnTo>
                  <a:lnTo>
                    <a:pt x="2854" y="1780"/>
                  </a:lnTo>
                  <a:lnTo>
                    <a:pt x="2914" y="1772"/>
                  </a:lnTo>
                  <a:lnTo>
                    <a:pt x="2976" y="1764"/>
                  </a:lnTo>
                  <a:lnTo>
                    <a:pt x="3040" y="1754"/>
                  </a:lnTo>
                  <a:lnTo>
                    <a:pt x="3103" y="1743"/>
                  </a:lnTo>
                  <a:lnTo>
                    <a:pt x="3165" y="1730"/>
                  </a:lnTo>
                  <a:lnTo>
                    <a:pt x="2218" y="1229"/>
                  </a:lnTo>
                  <a:close/>
                  <a:moveTo>
                    <a:pt x="4258" y="1084"/>
                  </a:moveTo>
                  <a:lnTo>
                    <a:pt x="4258" y="1084"/>
                  </a:lnTo>
                  <a:lnTo>
                    <a:pt x="4252" y="1073"/>
                  </a:lnTo>
                  <a:lnTo>
                    <a:pt x="4244" y="1060"/>
                  </a:lnTo>
                  <a:lnTo>
                    <a:pt x="4234" y="1049"/>
                  </a:lnTo>
                  <a:lnTo>
                    <a:pt x="4223" y="1038"/>
                  </a:lnTo>
                  <a:lnTo>
                    <a:pt x="4210" y="1026"/>
                  </a:lnTo>
                  <a:lnTo>
                    <a:pt x="4196" y="1015"/>
                  </a:lnTo>
                  <a:lnTo>
                    <a:pt x="4180" y="1004"/>
                  </a:lnTo>
                  <a:lnTo>
                    <a:pt x="4162" y="994"/>
                  </a:lnTo>
                  <a:lnTo>
                    <a:pt x="4143" y="985"/>
                  </a:lnTo>
                  <a:lnTo>
                    <a:pt x="4122" y="975"/>
                  </a:lnTo>
                  <a:lnTo>
                    <a:pt x="4078" y="958"/>
                  </a:lnTo>
                  <a:lnTo>
                    <a:pt x="4027" y="942"/>
                  </a:lnTo>
                  <a:lnTo>
                    <a:pt x="3969" y="929"/>
                  </a:lnTo>
                  <a:lnTo>
                    <a:pt x="3907" y="918"/>
                  </a:lnTo>
                  <a:lnTo>
                    <a:pt x="3841" y="908"/>
                  </a:lnTo>
                  <a:lnTo>
                    <a:pt x="3770" y="900"/>
                  </a:lnTo>
                  <a:lnTo>
                    <a:pt x="3693" y="897"/>
                  </a:lnTo>
                  <a:lnTo>
                    <a:pt x="3613" y="895"/>
                  </a:lnTo>
                  <a:lnTo>
                    <a:pt x="3529" y="895"/>
                  </a:lnTo>
                  <a:lnTo>
                    <a:pt x="3441" y="900"/>
                  </a:lnTo>
                  <a:lnTo>
                    <a:pt x="3348" y="908"/>
                  </a:lnTo>
                  <a:lnTo>
                    <a:pt x="4132" y="1328"/>
                  </a:lnTo>
                  <a:lnTo>
                    <a:pt x="4154" y="1309"/>
                  </a:lnTo>
                  <a:lnTo>
                    <a:pt x="4173" y="1290"/>
                  </a:lnTo>
                  <a:lnTo>
                    <a:pt x="4191" y="1272"/>
                  </a:lnTo>
                  <a:lnTo>
                    <a:pt x="4207" y="1253"/>
                  </a:lnTo>
                  <a:lnTo>
                    <a:pt x="4220" y="1235"/>
                  </a:lnTo>
                  <a:lnTo>
                    <a:pt x="4233" y="1219"/>
                  </a:lnTo>
                  <a:lnTo>
                    <a:pt x="4242" y="1204"/>
                  </a:lnTo>
                  <a:lnTo>
                    <a:pt x="4250" y="1188"/>
                  </a:lnTo>
                  <a:lnTo>
                    <a:pt x="4256" y="1172"/>
                  </a:lnTo>
                  <a:lnTo>
                    <a:pt x="4261" y="1157"/>
                  </a:lnTo>
                  <a:lnTo>
                    <a:pt x="4263" y="1144"/>
                  </a:lnTo>
                  <a:lnTo>
                    <a:pt x="4264" y="1130"/>
                  </a:lnTo>
                  <a:lnTo>
                    <a:pt x="4266" y="1117"/>
                  </a:lnTo>
                  <a:lnTo>
                    <a:pt x="4264" y="1106"/>
                  </a:lnTo>
                  <a:lnTo>
                    <a:pt x="4261" y="1095"/>
                  </a:lnTo>
                  <a:lnTo>
                    <a:pt x="4258" y="1084"/>
                  </a:lnTo>
                  <a:close/>
                  <a:moveTo>
                    <a:pt x="1997" y="1111"/>
                  </a:moveTo>
                  <a:lnTo>
                    <a:pt x="383" y="1655"/>
                  </a:lnTo>
                  <a:lnTo>
                    <a:pt x="1933" y="2482"/>
                  </a:lnTo>
                  <a:lnTo>
                    <a:pt x="3516" y="1915"/>
                  </a:lnTo>
                  <a:lnTo>
                    <a:pt x="3342" y="1824"/>
                  </a:lnTo>
                  <a:lnTo>
                    <a:pt x="3269" y="1842"/>
                  </a:lnTo>
                  <a:lnTo>
                    <a:pt x="3194" y="1858"/>
                  </a:lnTo>
                  <a:lnTo>
                    <a:pt x="3119" y="1872"/>
                  </a:lnTo>
                  <a:lnTo>
                    <a:pt x="3044" y="1885"/>
                  </a:lnTo>
                  <a:lnTo>
                    <a:pt x="2969" y="1898"/>
                  </a:lnTo>
                  <a:lnTo>
                    <a:pt x="2893" y="1907"/>
                  </a:lnTo>
                  <a:lnTo>
                    <a:pt x="2820" y="1915"/>
                  </a:lnTo>
                  <a:lnTo>
                    <a:pt x="2747" y="1922"/>
                  </a:lnTo>
                  <a:lnTo>
                    <a:pt x="2675" y="1927"/>
                  </a:lnTo>
                  <a:lnTo>
                    <a:pt x="2603" y="1930"/>
                  </a:lnTo>
                  <a:lnTo>
                    <a:pt x="2534" y="1931"/>
                  </a:lnTo>
                  <a:lnTo>
                    <a:pt x="2466" y="1930"/>
                  </a:lnTo>
                  <a:lnTo>
                    <a:pt x="2399" y="1927"/>
                  </a:lnTo>
                  <a:lnTo>
                    <a:pt x="2335" y="1923"/>
                  </a:lnTo>
                  <a:lnTo>
                    <a:pt x="2273" y="1915"/>
                  </a:lnTo>
                  <a:lnTo>
                    <a:pt x="2212" y="1907"/>
                  </a:lnTo>
                  <a:lnTo>
                    <a:pt x="2166" y="1899"/>
                  </a:lnTo>
                  <a:lnTo>
                    <a:pt x="2118" y="1888"/>
                  </a:lnTo>
                  <a:lnTo>
                    <a:pt x="2073" y="1877"/>
                  </a:lnTo>
                  <a:lnTo>
                    <a:pt x="2030" y="1863"/>
                  </a:lnTo>
                  <a:lnTo>
                    <a:pt x="1989" y="1847"/>
                  </a:lnTo>
                  <a:lnTo>
                    <a:pt x="1949" y="1829"/>
                  </a:lnTo>
                  <a:lnTo>
                    <a:pt x="1912" y="1810"/>
                  </a:lnTo>
                  <a:lnTo>
                    <a:pt x="1878" y="1788"/>
                  </a:lnTo>
                  <a:lnTo>
                    <a:pt x="1848" y="1764"/>
                  </a:lnTo>
                  <a:lnTo>
                    <a:pt x="1834" y="1753"/>
                  </a:lnTo>
                  <a:lnTo>
                    <a:pt x="1821" y="1738"/>
                  </a:lnTo>
                  <a:lnTo>
                    <a:pt x="1808" y="1725"/>
                  </a:lnTo>
                  <a:lnTo>
                    <a:pt x="1799" y="1711"/>
                  </a:lnTo>
                  <a:lnTo>
                    <a:pt x="1787" y="1697"/>
                  </a:lnTo>
                  <a:lnTo>
                    <a:pt x="1780" y="1681"/>
                  </a:lnTo>
                  <a:lnTo>
                    <a:pt x="1772" y="1665"/>
                  </a:lnTo>
                  <a:lnTo>
                    <a:pt x="1765" y="1649"/>
                  </a:lnTo>
                  <a:lnTo>
                    <a:pt x="1760" y="1631"/>
                  </a:lnTo>
                  <a:lnTo>
                    <a:pt x="1757" y="1614"/>
                  </a:lnTo>
                  <a:lnTo>
                    <a:pt x="1754" y="1596"/>
                  </a:lnTo>
                  <a:lnTo>
                    <a:pt x="1752" y="1577"/>
                  </a:lnTo>
                  <a:lnTo>
                    <a:pt x="1752" y="1558"/>
                  </a:lnTo>
                  <a:lnTo>
                    <a:pt x="1754" y="1539"/>
                  </a:lnTo>
                  <a:lnTo>
                    <a:pt x="1759" y="1512"/>
                  </a:lnTo>
                  <a:lnTo>
                    <a:pt x="1765" y="1486"/>
                  </a:lnTo>
                  <a:lnTo>
                    <a:pt x="1775" y="1461"/>
                  </a:lnTo>
                  <a:lnTo>
                    <a:pt x="1786" y="1435"/>
                  </a:lnTo>
                  <a:lnTo>
                    <a:pt x="1800" y="1411"/>
                  </a:lnTo>
                  <a:lnTo>
                    <a:pt x="1816" y="1385"/>
                  </a:lnTo>
                  <a:lnTo>
                    <a:pt x="1834" y="1362"/>
                  </a:lnTo>
                  <a:lnTo>
                    <a:pt x="1855" y="1338"/>
                  </a:lnTo>
                  <a:lnTo>
                    <a:pt x="1875" y="1314"/>
                  </a:lnTo>
                  <a:lnTo>
                    <a:pt x="1899" y="1290"/>
                  </a:lnTo>
                  <a:lnTo>
                    <a:pt x="1926" y="1266"/>
                  </a:lnTo>
                  <a:lnTo>
                    <a:pt x="1953" y="1243"/>
                  </a:lnTo>
                  <a:lnTo>
                    <a:pt x="1982" y="1221"/>
                  </a:lnTo>
                  <a:lnTo>
                    <a:pt x="2013" y="1199"/>
                  </a:lnTo>
                  <a:lnTo>
                    <a:pt x="2046" y="1176"/>
                  </a:lnTo>
                  <a:lnTo>
                    <a:pt x="2080" y="1156"/>
                  </a:lnTo>
                  <a:lnTo>
                    <a:pt x="1997" y="1111"/>
                  </a:lnTo>
                  <a:close/>
                  <a:moveTo>
                    <a:pt x="2753" y="587"/>
                  </a:moveTo>
                  <a:lnTo>
                    <a:pt x="4496" y="0"/>
                  </a:lnTo>
                  <a:lnTo>
                    <a:pt x="6307" y="926"/>
                  </a:lnTo>
                  <a:lnTo>
                    <a:pt x="6307" y="1188"/>
                  </a:lnTo>
                  <a:lnTo>
                    <a:pt x="4671" y="1773"/>
                  </a:lnTo>
                  <a:lnTo>
                    <a:pt x="4667" y="2011"/>
                  </a:lnTo>
                  <a:lnTo>
                    <a:pt x="6221" y="1456"/>
                  </a:lnTo>
                  <a:lnTo>
                    <a:pt x="6221" y="1596"/>
                  </a:lnTo>
                  <a:lnTo>
                    <a:pt x="4665" y="2150"/>
                  </a:lnTo>
                  <a:lnTo>
                    <a:pt x="4662" y="2340"/>
                  </a:lnTo>
                  <a:lnTo>
                    <a:pt x="6336" y="1743"/>
                  </a:lnTo>
                  <a:lnTo>
                    <a:pt x="6336" y="1882"/>
                  </a:lnTo>
                  <a:lnTo>
                    <a:pt x="4659" y="2480"/>
                  </a:lnTo>
                  <a:lnTo>
                    <a:pt x="4655" y="2670"/>
                  </a:lnTo>
                  <a:lnTo>
                    <a:pt x="6218" y="2113"/>
                  </a:lnTo>
                  <a:lnTo>
                    <a:pt x="6218" y="2252"/>
                  </a:lnTo>
                  <a:lnTo>
                    <a:pt x="4652" y="2811"/>
                  </a:lnTo>
                  <a:lnTo>
                    <a:pt x="4649" y="2999"/>
                  </a:lnTo>
                  <a:lnTo>
                    <a:pt x="6336" y="2397"/>
                  </a:lnTo>
                  <a:lnTo>
                    <a:pt x="6336" y="2538"/>
                  </a:lnTo>
                  <a:lnTo>
                    <a:pt x="4646" y="3140"/>
                  </a:lnTo>
                  <a:lnTo>
                    <a:pt x="4643" y="3330"/>
                  </a:lnTo>
                  <a:lnTo>
                    <a:pt x="6223" y="2766"/>
                  </a:lnTo>
                  <a:lnTo>
                    <a:pt x="6223" y="2905"/>
                  </a:lnTo>
                  <a:lnTo>
                    <a:pt x="4639" y="3470"/>
                  </a:lnTo>
                  <a:lnTo>
                    <a:pt x="4636" y="3658"/>
                  </a:lnTo>
                  <a:lnTo>
                    <a:pt x="6336" y="3053"/>
                  </a:lnTo>
                  <a:lnTo>
                    <a:pt x="6336" y="3192"/>
                  </a:lnTo>
                  <a:lnTo>
                    <a:pt x="4633" y="3799"/>
                  </a:lnTo>
                  <a:lnTo>
                    <a:pt x="4630" y="3968"/>
                  </a:lnTo>
                  <a:lnTo>
                    <a:pt x="3699" y="4294"/>
                  </a:lnTo>
                  <a:lnTo>
                    <a:pt x="3699" y="4133"/>
                  </a:lnTo>
                  <a:lnTo>
                    <a:pt x="1933" y="4763"/>
                  </a:lnTo>
                  <a:lnTo>
                    <a:pt x="0" y="3745"/>
                  </a:lnTo>
                  <a:lnTo>
                    <a:pt x="0" y="3596"/>
                  </a:lnTo>
                  <a:lnTo>
                    <a:pt x="1944" y="4619"/>
                  </a:lnTo>
                  <a:lnTo>
                    <a:pt x="3699" y="3994"/>
                  </a:lnTo>
                  <a:lnTo>
                    <a:pt x="3699" y="3805"/>
                  </a:lnTo>
                  <a:lnTo>
                    <a:pt x="1933" y="4436"/>
                  </a:lnTo>
                  <a:lnTo>
                    <a:pt x="109" y="3475"/>
                  </a:lnTo>
                  <a:lnTo>
                    <a:pt x="109" y="3326"/>
                  </a:lnTo>
                  <a:lnTo>
                    <a:pt x="1944" y="4292"/>
                  </a:lnTo>
                  <a:lnTo>
                    <a:pt x="3699" y="3666"/>
                  </a:lnTo>
                  <a:lnTo>
                    <a:pt x="3699" y="3478"/>
                  </a:lnTo>
                  <a:lnTo>
                    <a:pt x="1933" y="4107"/>
                  </a:lnTo>
                  <a:lnTo>
                    <a:pt x="0" y="3090"/>
                  </a:lnTo>
                  <a:lnTo>
                    <a:pt x="0" y="2942"/>
                  </a:lnTo>
                  <a:lnTo>
                    <a:pt x="1944" y="3965"/>
                  </a:lnTo>
                  <a:lnTo>
                    <a:pt x="3699" y="3338"/>
                  </a:lnTo>
                  <a:lnTo>
                    <a:pt x="3699" y="3149"/>
                  </a:lnTo>
                  <a:lnTo>
                    <a:pt x="1947" y="3775"/>
                  </a:lnTo>
                  <a:lnTo>
                    <a:pt x="1947" y="3636"/>
                  </a:lnTo>
                  <a:lnTo>
                    <a:pt x="3699" y="3010"/>
                  </a:lnTo>
                  <a:lnTo>
                    <a:pt x="3699" y="2822"/>
                  </a:lnTo>
                  <a:lnTo>
                    <a:pt x="1933" y="3453"/>
                  </a:lnTo>
                  <a:lnTo>
                    <a:pt x="0" y="2434"/>
                  </a:lnTo>
                  <a:lnTo>
                    <a:pt x="0" y="2286"/>
                  </a:lnTo>
                  <a:lnTo>
                    <a:pt x="1944" y="3309"/>
                  </a:lnTo>
                  <a:lnTo>
                    <a:pt x="3699" y="2683"/>
                  </a:lnTo>
                  <a:lnTo>
                    <a:pt x="3699" y="2495"/>
                  </a:lnTo>
                  <a:lnTo>
                    <a:pt x="2089" y="3069"/>
                  </a:lnTo>
                  <a:lnTo>
                    <a:pt x="2089" y="2931"/>
                  </a:lnTo>
                  <a:lnTo>
                    <a:pt x="3699" y="2356"/>
                  </a:lnTo>
                  <a:lnTo>
                    <a:pt x="3699" y="2121"/>
                  </a:lnTo>
                  <a:lnTo>
                    <a:pt x="1914" y="2760"/>
                  </a:lnTo>
                  <a:lnTo>
                    <a:pt x="26" y="1754"/>
                  </a:lnTo>
                  <a:lnTo>
                    <a:pt x="26" y="1507"/>
                  </a:lnTo>
                  <a:lnTo>
                    <a:pt x="1465" y="1022"/>
                  </a:lnTo>
                  <a:lnTo>
                    <a:pt x="1465" y="832"/>
                  </a:lnTo>
                  <a:lnTo>
                    <a:pt x="1468" y="832"/>
                  </a:lnTo>
                  <a:lnTo>
                    <a:pt x="2526" y="466"/>
                  </a:lnTo>
                  <a:lnTo>
                    <a:pt x="2753" y="587"/>
                  </a:lnTo>
                  <a:close/>
                  <a:moveTo>
                    <a:pt x="4475" y="276"/>
                  </a:moveTo>
                  <a:lnTo>
                    <a:pt x="3061" y="753"/>
                  </a:lnTo>
                  <a:lnTo>
                    <a:pt x="3154" y="803"/>
                  </a:lnTo>
                  <a:lnTo>
                    <a:pt x="3259" y="789"/>
                  </a:lnTo>
                  <a:lnTo>
                    <a:pt x="3364" y="777"/>
                  </a:lnTo>
                  <a:lnTo>
                    <a:pt x="3466" y="769"/>
                  </a:lnTo>
                  <a:lnTo>
                    <a:pt x="3567" y="765"/>
                  </a:lnTo>
                  <a:lnTo>
                    <a:pt x="3666" y="765"/>
                  </a:lnTo>
                  <a:lnTo>
                    <a:pt x="3712" y="765"/>
                  </a:lnTo>
                  <a:lnTo>
                    <a:pt x="3760" y="768"/>
                  </a:lnTo>
                  <a:lnTo>
                    <a:pt x="3805" y="771"/>
                  </a:lnTo>
                  <a:lnTo>
                    <a:pt x="3849" y="774"/>
                  </a:lnTo>
                  <a:lnTo>
                    <a:pt x="3894" y="779"/>
                  </a:lnTo>
                  <a:lnTo>
                    <a:pt x="3936" y="785"/>
                  </a:lnTo>
                  <a:lnTo>
                    <a:pt x="3977" y="792"/>
                  </a:lnTo>
                  <a:lnTo>
                    <a:pt x="4015" y="801"/>
                  </a:lnTo>
                  <a:lnTo>
                    <a:pt x="4054" y="809"/>
                  </a:lnTo>
                  <a:lnTo>
                    <a:pt x="4090" y="820"/>
                  </a:lnTo>
                  <a:lnTo>
                    <a:pt x="4126" y="832"/>
                  </a:lnTo>
                  <a:lnTo>
                    <a:pt x="4158" y="844"/>
                  </a:lnTo>
                  <a:lnTo>
                    <a:pt x="4189" y="857"/>
                  </a:lnTo>
                  <a:lnTo>
                    <a:pt x="4220" y="873"/>
                  </a:lnTo>
                  <a:lnTo>
                    <a:pt x="4247" y="889"/>
                  </a:lnTo>
                  <a:lnTo>
                    <a:pt x="4272" y="905"/>
                  </a:lnTo>
                  <a:lnTo>
                    <a:pt x="4295" y="924"/>
                  </a:lnTo>
                  <a:lnTo>
                    <a:pt x="4317" y="943"/>
                  </a:lnTo>
                  <a:lnTo>
                    <a:pt x="4336" y="964"/>
                  </a:lnTo>
                  <a:lnTo>
                    <a:pt x="4352" y="986"/>
                  </a:lnTo>
                  <a:lnTo>
                    <a:pt x="4367" y="1009"/>
                  </a:lnTo>
                  <a:lnTo>
                    <a:pt x="4379" y="1033"/>
                  </a:lnTo>
                  <a:lnTo>
                    <a:pt x="4387" y="1057"/>
                  </a:lnTo>
                  <a:lnTo>
                    <a:pt x="4394" y="1081"/>
                  </a:lnTo>
                  <a:lnTo>
                    <a:pt x="4397" y="1103"/>
                  </a:lnTo>
                  <a:lnTo>
                    <a:pt x="4397" y="1127"/>
                  </a:lnTo>
                  <a:lnTo>
                    <a:pt x="4397" y="1149"/>
                  </a:lnTo>
                  <a:lnTo>
                    <a:pt x="4392" y="1173"/>
                  </a:lnTo>
                  <a:lnTo>
                    <a:pt x="4387" y="1196"/>
                  </a:lnTo>
                  <a:lnTo>
                    <a:pt x="4379" y="1219"/>
                  </a:lnTo>
                  <a:lnTo>
                    <a:pt x="4370" y="1242"/>
                  </a:lnTo>
                  <a:lnTo>
                    <a:pt x="4359" y="1264"/>
                  </a:lnTo>
                  <a:lnTo>
                    <a:pt x="4344" y="1287"/>
                  </a:lnTo>
                  <a:lnTo>
                    <a:pt x="4330" y="1309"/>
                  </a:lnTo>
                  <a:lnTo>
                    <a:pt x="4312" y="1331"/>
                  </a:lnTo>
                  <a:lnTo>
                    <a:pt x="4295" y="1352"/>
                  </a:lnTo>
                  <a:lnTo>
                    <a:pt x="4276" y="1373"/>
                  </a:lnTo>
                  <a:lnTo>
                    <a:pt x="4255" y="1393"/>
                  </a:lnTo>
                  <a:lnTo>
                    <a:pt x="4542" y="1548"/>
                  </a:lnTo>
                  <a:lnTo>
                    <a:pt x="5967" y="1038"/>
                  </a:lnTo>
                  <a:lnTo>
                    <a:pt x="4475" y="276"/>
                  </a:lnTo>
                  <a:close/>
                  <a:moveTo>
                    <a:pt x="1912" y="3114"/>
                  </a:moveTo>
                  <a:lnTo>
                    <a:pt x="94" y="2156"/>
                  </a:lnTo>
                  <a:lnTo>
                    <a:pt x="94" y="2008"/>
                  </a:lnTo>
                  <a:lnTo>
                    <a:pt x="1912" y="2966"/>
                  </a:lnTo>
                  <a:lnTo>
                    <a:pt x="1912" y="311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/>
              <a:endParaRPr lang="de-DE" sz="21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AA206639-307D-404D-82D1-EA614AEA17E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319579" y="5376783"/>
              <a:ext cx="641660" cy="482968"/>
            </a:xfrm>
            <a:custGeom>
              <a:avLst/>
              <a:gdLst>
                <a:gd name="T0" fmla="*/ 2147483647 w 6336"/>
                <a:gd name="T1" fmla="*/ 2147483647 h 4763"/>
                <a:gd name="T2" fmla="*/ 2147483647 w 6336"/>
                <a:gd name="T3" fmla="*/ 2147483647 h 4763"/>
                <a:gd name="T4" fmla="*/ 2147483647 w 6336"/>
                <a:gd name="T5" fmla="*/ 2147483647 h 4763"/>
                <a:gd name="T6" fmla="*/ 2147483647 w 6336"/>
                <a:gd name="T7" fmla="*/ 2147483647 h 4763"/>
                <a:gd name="T8" fmla="*/ 2147483647 w 6336"/>
                <a:gd name="T9" fmla="*/ 2147483647 h 4763"/>
                <a:gd name="T10" fmla="*/ 2147483647 w 6336"/>
                <a:gd name="T11" fmla="*/ 2147483647 h 4763"/>
                <a:gd name="T12" fmla="*/ 2147483647 w 6336"/>
                <a:gd name="T13" fmla="*/ 2147483647 h 4763"/>
                <a:gd name="T14" fmla="*/ 2147483647 w 6336"/>
                <a:gd name="T15" fmla="*/ 2147483647 h 4763"/>
                <a:gd name="T16" fmla="*/ 2147483647 w 6336"/>
                <a:gd name="T17" fmla="*/ 2147483647 h 4763"/>
                <a:gd name="T18" fmla="*/ 2147483647 w 6336"/>
                <a:gd name="T19" fmla="*/ 2147483647 h 4763"/>
                <a:gd name="T20" fmla="*/ 2147483647 w 6336"/>
                <a:gd name="T21" fmla="*/ 2147483647 h 4763"/>
                <a:gd name="T22" fmla="*/ 2147483647 w 6336"/>
                <a:gd name="T23" fmla="*/ 2147483647 h 4763"/>
                <a:gd name="T24" fmla="*/ 2147483647 w 6336"/>
                <a:gd name="T25" fmla="*/ 2147483647 h 4763"/>
                <a:gd name="T26" fmla="*/ 2147483647 w 6336"/>
                <a:gd name="T27" fmla="*/ 2147483647 h 4763"/>
                <a:gd name="T28" fmla="*/ 2147483647 w 6336"/>
                <a:gd name="T29" fmla="*/ 2147483647 h 4763"/>
                <a:gd name="T30" fmla="*/ 2147483647 w 6336"/>
                <a:gd name="T31" fmla="*/ 2147483647 h 4763"/>
                <a:gd name="T32" fmla="*/ 2147483647 w 6336"/>
                <a:gd name="T33" fmla="*/ 2147483647 h 4763"/>
                <a:gd name="T34" fmla="*/ 2147483647 w 6336"/>
                <a:gd name="T35" fmla="*/ 2147483647 h 4763"/>
                <a:gd name="T36" fmla="*/ 2147483647 w 6336"/>
                <a:gd name="T37" fmla="*/ 2147483647 h 4763"/>
                <a:gd name="T38" fmla="*/ 2147483647 w 6336"/>
                <a:gd name="T39" fmla="*/ 2147483647 h 4763"/>
                <a:gd name="T40" fmla="*/ 2147483647 w 6336"/>
                <a:gd name="T41" fmla="*/ 2147483647 h 4763"/>
                <a:gd name="T42" fmla="*/ 2147483647 w 6336"/>
                <a:gd name="T43" fmla="*/ 2147483647 h 4763"/>
                <a:gd name="T44" fmla="*/ 2147483647 w 6336"/>
                <a:gd name="T45" fmla="*/ 2147483647 h 4763"/>
                <a:gd name="T46" fmla="*/ 2147483647 w 6336"/>
                <a:gd name="T47" fmla="*/ 2147483647 h 4763"/>
                <a:gd name="T48" fmla="*/ 2147483647 w 6336"/>
                <a:gd name="T49" fmla="*/ 2147483647 h 4763"/>
                <a:gd name="T50" fmla="*/ 2147483647 w 6336"/>
                <a:gd name="T51" fmla="*/ 2147483647 h 4763"/>
                <a:gd name="T52" fmla="*/ 2147483647 w 6336"/>
                <a:gd name="T53" fmla="*/ 2147483647 h 4763"/>
                <a:gd name="T54" fmla="*/ 2147483647 w 6336"/>
                <a:gd name="T55" fmla="*/ 2147483647 h 4763"/>
                <a:gd name="T56" fmla="*/ 2147483647 w 6336"/>
                <a:gd name="T57" fmla="*/ 2147483647 h 4763"/>
                <a:gd name="T58" fmla="*/ 2147483647 w 6336"/>
                <a:gd name="T59" fmla="*/ 2147483647 h 4763"/>
                <a:gd name="T60" fmla="*/ 2147483647 w 6336"/>
                <a:gd name="T61" fmla="*/ 2147483647 h 4763"/>
                <a:gd name="T62" fmla="*/ 2147483647 w 6336"/>
                <a:gd name="T63" fmla="*/ 2147483647 h 4763"/>
                <a:gd name="T64" fmla="*/ 2147483647 w 6336"/>
                <a:gd name="T65" fmla="*/ 2147483647 h 4763"/>
                <a:gd name="T66" fmla="*/ 2147483647 w 6336"/>
                <a:gd name="T67" fmla="*/ 2147483647 h 4763"/>
                <a:gd name="T68" fmla="*/ 2147483647 w 6336"/>
                <a:gd name="T69" fmla="*/ 2147483647 h 4763"/>
                <a:gd name="T70" fmla="*/ 2147483647 w 6336"/>
                <a:gd name="T71" fmla="*/ 2147483647 h 4763"/>
                <a:gd name="T72" fmla="*/ 2147483647 w 6336"/>
                <a:gd name="T73" fmla="*/ 2147483647 h 4763"/>
                <a:gd name="T74" fmla="*/ 2147483647 w 6336"/>
                <a:gd name="T75" fmla="*/ 2147483647 h 4763"/>
                <a:gd name="T76" fmla="*/ 2147483647 w 6336"/>
                <a:gd name="T77" fmla="*/ 2147483647 h 4763"/>
                <a:gd name="T78" fmla="*/ 2147483647 w 6336"/>
                <a:gd name="T79" fmla="*/ 2147483647 h 4763"/>
                <a:gd name="T80" fmla="*/ 2147483647 w 6336"/>
                <a:gd name="T81" fmla="*/ 2147483647 h 4763"/>
                <a:gd name="T82" fmla="*/ 2147483647 w 6336"/>
                <a:gd name="T83" fmla="*/ 2147483647 h 4763"/>
                <a:gd name="T84" fmla="*/ 2147483647 w 6336"/>
                <a:gd name="T85" fmla="*/ 2147483647 h 4763"/>
                <a:gd name="T86" fmla="*/ 0 w 6336"/>
                <a:gd name="T87" fmla="*/ 2147483647 h 4763"/>
                <a:gd name="T88" fmla="*/ 2147483647 w 6336"/>
                <a:gd name="T89" fmla="*/ 2147483647 h 4763"/>
                <a:gd name="T90" fmla="*/ 0 w 6336"/>
                <a:gd name="T91" fmla="*/ 2147483647 h 4763"/>
                <a:gd name="T92" fmla="*/ 2147483647 w 6336"/>
                <a:gd name="T93" fmla="*/ 2147483647 h 4763"/>
                <a:gd name="T94" fmla="*/ 2147483647 w 6336"/>
                <a:gd name="T95" fmla="*/ 2147483647 h 4763"/>
                <a:gd name="T96" fmla="*/ 2147483647 w 6336"/>
                <a:gd name="T97" fmla="*/ 2147483647 h 4763"/>
                <a:gd name="T98" fmla="*/ 2147483647 w 6336"/>
                <a:gd name="T99" fmla="*/ 2147483647 h 4763"/>
                <a:gd name="T100" fmla="*/ 2147483647 w 6336"/>
                <a:gd name="T101" fmla="*/ 2147483647 h 4763"/>
                <a:gd name="T102" fmla="*/ 2147483647 w 6336"/>
                <a:gd name="T103" fmla="*/ 2147483647 h 4763"/>
                <a:gd name="T104" fmla="*/ 2147483647 w 6336"/>
                <a:gd name="T105" fmla="*/ 2147483647 h 4763"/>
                <a:gd name="T106" fmla="*/ 2147483647 w 6336"/>
                <a:gd name="T107" fmla="*/ 2147483647 h 4763"/>
                <a:gd name="T108" fmla="*/ 2147483647 w 6336"/>
                <a:gd name="T109" fmla="*/ 2147483647 h 4763"/>
                <a:gd name="T110" fmla="*/ 2147483647 w 6336"/>
                <a:gd name="T111" fmla="*/ 2147483647 h 4763"/>
                <a:gd name="T112" fmla="*/ 2147483647 w 6336"/>
                <a:gd name="T113" fmla="*/ 2147483647 h 4763"/>
                <a:gd name="T114" fmla="*/ 2147483647 w 6336"/>
                <a:gd name="T115" fmla="*/ 2147483647 h 4763"/>
                <a:gd name="T116" fmla="*/ 2147483647 w 6336"/>
                <a:gd name="T117" fmla="*/ 2147483647 h 4763"/>
                <a:gd name="T118" fmla="*/ 2147483647 w 6336"/>
                <a:gd name="T119" fmla="*/ 2147483647 h 47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336"/>
                <a:gd name="T181" fmla="*/ 0 h 4763"/>
                <a:gd name="T182" fmla="*/ 6336 w 6336"/>
                <a:gd name="T183" fmla="*/ 4763 h 47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336" h="4763">
                  <a:moveTo>
                    <a:pt x="1772" y="3695"/>
                  </a:moveTo>
                  <a:lnTo>
                    <a:pt x="109" y="2820"/>
                  </a:lnTo>
                  <a:lnTo>
                    <a:pt x="109" y="2672"/>
                  </a:lnTo>
                  <a:lnTo>
                    <a:pt x="1772" y="3547"/>
                  </a:lnTo>
                  <a:lnTo>
                    <a:pt x="1772" y="3695"/>
                  </a:lnTo>
                  <a:close/>
                  <a:moveTo>
                    <a:pt x="3814" y="1925"/>
                  </a:moveTo>
                  <a:lnTo>
                    <a:pt x="4488" y="1668"/>
                  </a:lnTo>
                  <a:lnTo>
                    <a:pt x="2515" y="608"/>
                  </a:lnTo>
                  <a:lnTo>
                    <a:pt x="1795" y="857"/>
                  </a:lnTo>
                  <a:lnTo>
                    <a:pt x="3814" y="1925"/>
                  </a:lnTo>
                  <a:close/>
                  <a:moveTo>
                    <a:pt x="4541" y="1785"/>
                  </a:moveTo>
                  <a:lnTo>
                    <a:pt x="3830" y="2056"/>
                  </a:lnTo>
                  <a:lnTo>
                    <a:pt x="3830" y="4109"/>
                  </a:lnTo>
                  <a:lnTo>
                    <a:pt x="4501" y="3874"/>
                  </a:lnTo>
                  <a:lnTo>
                    <a:pt x="4541" y="1785"/>
                  </a:lnTo>
                  <a:close/>
                  <a:moveTo>
                    <a:pt x="2218" y="1229"/>
                  </a:moveTo>
                  <a:lnTo>
                    <a:pt x="2218" y="1229"/>
                  </a:lnTo>
                  <a:lnTo>
                    <a:pt x="2183" y="1250"/>
                  </a:lnTo>
                  <a:lnTo>
                    <a:pt x="2148" y="1271"/>
                  </a:lnTo>
                  <a:lnTo>
                    <a:pt x="2116" y="1291"/>
                  </a:lnTo>
                  <a:lnTo>
                    <a:pt x="2084" y="1312"/>
                  </a:lnTo>
                  <a:lnTo>
                    <a:pt x="2056" y="1333"/>
                  </a:lnTo>
                  <a:lnTo>
                    <a:pt x="2030" y="1354"/>
                  </a:lnTo>
                  <a:lnTo>
                    <a:pt x="2005" y="1374"/>
                  </a:lnTo>
                  <a:lnTo>
                    <a:pt x="1982" y="1395"/>
                  </a:lnTo>
                  <a:lnTo>
                    <a:pt x="1961" y="1416"/>
                  </a:lnTo>
                  <a:lnTo>
                    <a:pt x="1944" y="1435"/>
                  </a:lnTo>
                  <a:lnTo>
                    <a:pt x="1928" y="1456"/>
                  </a:lnTo>
                  <a:lnTo>
                    <a:pt x="1914" y="1476"/>
                  </a:lnTo>
                  <a:lnTo>
                    <a:pt x="1904" y="1496"/>
                  </a:lnTo>
                  <a:lnTo>
                    <a:pt x="1894" y="1515"/>
                  </a:lnTo>
                  <a:lnTo>
                    <a:pt x="1888" y="1536"/>
                  </a:lnTo>
                  <a:lnTo>
                    <a:pt x="1885" y="1553"/>
                  </a:lnTo>
                  <a:lnTo>
                    <a:pt x="1885" y="1569"/>
                  </a:lnTo>
                  <a:lnTo>
                    <a:pt x="1886" y="1587"/>
                  </a:lnTo>
                  <a:lnTo>
                    <a:pt x="1890" y="1603"/>
                  </a:lnTo>
                  <a:lnTo>
                    <a:pt x="1898" y="1619"/>
                  </a:lnTo>
                  <a:lnTo>
                    <a:pt x="1907" y="1634"/>
                  </a:lnTo>
                  <a:lnTo>
                    <a:pt x="1920" y="1650"/>
                  </a:lnTo>
                  <a:lnTo>
                    <a:pt x="1936" y="1666"/>
                  </a:lnTo>
                  <a:lnTo>
                    <a:pt x="1955" y="1681"/>
                  </a:lnTo>
                  <a:lnTo>
                    <a:pt x="1976" y="1695"/>
                  </a:lnTo>
                  <a:lnTo>
                    <a:pt x="2001" y="1710"/>
                  </a:lnTo>
                  <a:lnTo>
                    <a:pt x="2032" y="1724"/>
                  </a:lnTo>
                  <a:lnTo>
                    <a:pt x="2064" y="1737"/>
                  </a:lnTo>
                  <a:lnTo>
                    <a:pt x="2100" y="1748"/>
                  </a:lnTo>
                  <a:lnTo>
                    <a:pt x="2140" y="1759"/>
                  </a:lnTo>
                  <a:lnTo>
                    <a:pt x="2185" y="1769"/>
                  </a:lnTo>
                  <a:lnTo>
                    <a:pt x="2234" y="1778"/>
                  </a:lnTo>
                  <a:lnTo>
                    <a:pt x="2282" y="1785"/>
                  </a:lnTo>
                  <a:lnTo>
                    <a:pt x="2333" y="1791"/>
                  </a:lnTo>
                  <a:lnTo>
                    <a:pt x="2386" y="1796"/>
                  </a:lnTo>
                  <a:lnTo>
                    <a:pt x="2440" y="1797"/>
                  </a:lnTo>
                  <a:lnTo>
                    <a:pt x="2496" y="1799"/>
                  </a:lnTo>
                  <a:lnTo>
                    <a:pt x="2554" y="1799"/>
                  </a:lnTo>
                  <a:lnTo>
                    <a:pt x="2611" y="1799"/>
                  </a:lnTo>
                  <a:lnTo>
                    <a:pt x="2670" y="1796"/>
                  </a:lnTo>
                  <a:lnTo>
                    <a:pt x="2731" y="1791"/>
                  </a:lnTo>
                  <a:lnTo>
                    <a:pt x="2791" y="1786"/>
                  </a:lnTo>
                  <a:lnTo>
                    <a:pt x="2854" y="1780"/>
                  </a:lnTo>
                  <a:lnTo>
                    <a:pt x="2914" y="1772"/>
                  </a:lnTo>
                  <a:lnTo>
                    <a:pt x="2976" y="1764"/>
                  </a:lnTo>
                  <a:lnTo>
                    <a:pt x="3040" y="1754"/>
                  </a:lnTo>
                  <a:lnTo>
                    <a:pt x="3103" y="1743"/>
                  </a:lnTo>
                  <a:lnTo>
                    <a:pt x="3165" y="1730"/>
                  </a:lnTo>
                  <a:lnTo>
                    <a:pt x="2218" y="1229"/>
                  </a:lnTo>
                  <a:close/>
                  <a:moveTo>
                    <a:pt x="4258" y="1084"/>
                  </a:moveTo>
                  <a:lnTo>
                    <a:pt x="4258" y="1084"/>
                  </a:lnTo>
                  <a:lnTo>
                    <a:pt x="4252" y="1073"/>
                  </a:lnTo>
                  <a:lnTo>
                    <a:pt x="4244" y="1060"/>
                  </a:lnTo>
                  <a:lnTo>
                    <a:pt x="4234" y="1049"/>
                  </a:lnTo>
                  <a:lnTo>
                    <a:pt x="4223" y="1038"/>
                  </a:lnTo>
                  <a:lnTo>
                    <a:pt x="4210" y="1026"/>
                  </a:lnTo>
                  <a:lnTo>
                    <a:pt x="4196" y="1015"/>
                  </a:lnTo>
                  <a:lnTo>
                    <a:pt x="4180" y="1004"/>
                  </a:lnTo>
                  <a:lnTo>
                    <a:pt x="4162" y="994"/>
                  </a:lnTo>
                  <a:lnTo>
                    <a:pt x="4143" y="985"/>
                  </a:lnTo>
                  <a:lnTo>
                    <a:pt x="4122" y="975"/>
                  </a:lnTo>
                  <a:lnTo>
                    <a:pt x="4078" y="958"/>
                  </a:lnTo>
                  <a:lnTo>
                    <a:pt x="4027" y="942"/>
                  </a:lnTo>
                  <a:lnTo>
                    <a:pt x="3969" y="929"/>
                  </a:lnTo>
                  <a:lnTo>
                    <a:pt x="3907" y="918"/>
                  </a:lnTo>
                  <a:lnTo>
                    <a:pt x="3841" y="908"/>
                  </a:lnTo>
                  <a:lnTo>
                    <a:pt x="3770" y="900"/>
                  </a:lnTo>
                  <a:lnTo>
                    <a:pt x="3693" y="897"/>
                  </a:lnTo>
                  <a:lnTo>
                    <a:pt x="3613" y="895"/>
                  </a:lnTo>
                  <a:lnTo>
                    <a:pt x="3529" y="895"/>
                  </a:lnTo>
                  <a:lnTo>
                    <a:pt x="3441" y="900"/>
                  </a:lnTo>
                  <a:lnTo>
                    <a:pt x="3348" y="908"/>
                  </a:lnTo>
                  <a:lnTo>
                    <a:pt x="4132" y="1328"/>
                  </a:lnTo>
                  <a:lnTo>
                    <a:pt x="4154" y="1309"/>
                  </a:lnTo>
                  <a:lnTo>
                    <a:pt x="4173" y="1290"/>
                  </a:lnTo>
                  <a:lnTo>
                    <a:pt x="4191" y="1272"/>
                  </a:lnTo>
                  <a:lnTo>
                    <a:pt x="4207" y="1253"/>
                  </a:lnTo>
                  <a:lnTo>
                    <a:pt x="4220" y="1235"/>
                  </a:lnTo>
                  <a:lnTo>
                    <a:pt x="4233" y="1219"/>
                  </a:lnTo>
                  <a:lnTo>
                    <a:pt x="4242" y="1204"/>
                  </a:lnTo>
                  <a:lnTo>
                    <a:pt x="4250" y="1188"/>
                  </a:lnTo>
                  <a:lnTo>
                    <a:pt x="4256" y="1172"/>
                  </a:lnTo>
                  <a:lnTo>
                    <a:pt x="4261" y="1157"/>
                  </a:lnTo>
                  <a:lnTo>
                    <a:pt x="4263" y="1144"/>
                  </a:lnTo>
                  <a:lnTo>
                    <a:pt x="4264" y="1130"/>
                  </a:lnTo>
                  <a:lnTo>
                    <a:pt x="4266" y="1117"/>
                  </a:lnTo>
                  <a:lnTo>
                    <a:pt x="4264" y="1106"/>
                  </a:lnTo>
                  <a:lnTo>
                    <a:pt x="4261" y="1095"/>
                  </a:lnTo>
                  <a:lnTo>
                    <a:pt x="4258" y="1084"/>
                  </a:lnTo>
                  <a:close/>
                  <a:moveTo>
                    <a:pt x="1997" y="1111"/>
                  </a:moveTo>
                  <a:lnTo>
                    <a:pt x="383" y="1655"/>
                  </a:lnTo>
                  <a:lnTo>
                    <a:pt x="1933" y="2482"/>
                  </a:lnTo>
                  <a:lnTo>
                    <a:pt x="3516" y="1915"/>
                  </a:lnTo>
                  <a:lnTo>
                    <a:pt x="3342" y="1824"/>
                  </a:lnTo>
                  <a:lnTo>
                    <a:pt x="3269" y="1842"/>
                  </a:lnTo>
                  <a:lnTo>
                    <a:pt x="3194" y="1858"/>
                  </a:lnTo>
                  <a:lnTo>
                    <a:pt x="3119" y="1872"/>
                  </a:lnTo>
                  <a:lnTo>
                    <a:pt x="3044" y="1885"/>
                  </a:lnTo>
                  <a:lnTo>
                    <a:pt x="2969" y="1898"/>
                  </a:lnTo>
                  <a:lnTo>
                    <a:pt x="2893" y="1907"/>
                  </a:lnTo>
                  <a:lnTo>
                    <a:pt x="2820" y="1915"/>
                  </a:lnTo>
                  <a:lnTo>
                    <a:pt x="2747" y="1922"/>
                  </a:lnTo>
                  <a:lnTo>
                    <a:pt x="2675" y="1927"/>
                  </a:lnTo>
                  <a:lnTo>
                    <a:pt x="2603" y="1930"/>
                  </a:lnTo>
                  <a:lnTo>
                    <a:pt x="2534" y="1931"/>
                  </a:lnTo>
                  <a:lnTo>
                    <a:pt x="2466" y="1930"/>
                  </a:lnTo>
                  <a:lnTo>
                    <a:pt x="2399" y="1927"/>
                  </a:lnTo>
                  <a:lnTo>
                    <a:pt x="2335" y="1923"/>
                  </a:lnTo>
                  <a:lnTo>
                    <a:pt x="2273" y="1915"/>
                  </a:lnTo>
                  <a:lnTo>
                    <a:pt x="2212" y="1907"/>
                  </a:lnTo>
                  <a:lnTo>
                    <a:pt x="2166" y="1899"/>
                  </a:lnTo>
                  <a:lnTo>
                    <a:pt x="2118" y="1888"/>
                  </a:lnTo>
                  <a:lnTo>
                    <a:pt x="2073" y="1877"/>
                  </a:lnTo>
                  <a:lnTo>
                    <a:pt x="2030" y="1863"/>
                  </a:lnTo>
                  <a:lnTo>
                    <a:pt x="1989" y="1847"/>
                  </a:lnTo>
                  <a:lnTo>
                    <a:pt x="1949" y="1829"/>
                  </a:lnTo>
                  <a:lnTo>
                    <a:pt x="1912" y="1810"/>
                  </a:lnTo>
                  <a:lnTo>
                    <a:pt x="1878" y="1788"/>
                  </a:lnTo>
                  <a:lnTo>
                    <a:pt x="1848" y="1764"/>
                  </a:lnTo>
                  <a:lnTo>
                    <a:pt x="1834" y="1753"/>
                  </a:lnTo>
                  <a:lnTo>
                    <a:pt x="1821" y="1738"/>
                  </a:lnTo>
                  <a:lnTo>
                    <a:pt x="1808" y="1725"/>
                  </a:lnTo>
                  <a:lnTo>
                    <a:pt x="1799" y="1711"/>
                  </a:lnTo>
                  <a:lnTo>
                    <a:pt x="1787" y="1697"/>
                  </a:lnTo>
                  <a:lnTo>
                    <a:pt x="1780" y="1681"/>
                  </a:lnTo>
                  <a:lnTo>
                    <a:pt x="1772" y="1665"/>
                  </a:lnTo>
                  <a:lnTo>
                    <a:pt x="1765" y="1649"/>
                  </a:lnTo>
                  <a:lnTo>
                    <a:pt x="1760" y="1631"/>
                  </a:lnTo>
                  <a:lnTo>
                    <a:pt x="1757" y="1614"/>
                  </a:lnTo>
                  <a:lnTo>
                    <a:pt x="1754" y="1596"/>
                  </a:lnTo>
                  <a:lnTo>
                    <a:pt x="1752" y="1577"/>
                  </a:lnTo>
                  <a:lnTo>
                    <a:pt x="1752" y="1558"/>
                  </a:lnTo>
                  <a:lnTo>
                    <a:pt x="1754" y="1539"/>
                  </a:lnTo>
                  <a:lnTo>
                    <a:pt x="1759" y="1512"/>
                  </a:lnTo>
                  <a:lnTo>
                    <a:pt x="1765" y="1486"/>
                  </a:lnTo>
                  <a:lnTo>
                    <a:pt x="1775" y="1461"/>
                  </a:lnTo>
                  <a:lnTo>
                    <a:pt x="1786" y="1435"/>
                  </a:lnTo>
                  <a:lnTo>
                    <a:pt x="1800" y="1411"/>
                  </a:lnTo>
                  <a:lnTo>
                    <a:pt x="1816" y="1385"/>
                  </a:lnTo>
                  <a:lnTo>
                    <a:pt x="1834" y="1362"/>
                  </a:lnTo>
                  <a:lnTo>
                    <a:pt x="1855" y="1338"/>
                  </a:lnTo>
                  <a:lnTo>
                    <a:pt x="1875" y="1314"/>
                  </a:lnTo>
                  <a:lnTo>
                    <a:pt x="1899" y="1290"/>
                  </a:lnTo>
                  <a:lnTo>
                    <a:pt x="1926" y="1266"/>
                  </a:lnTo>
                  <a:lnTo>
                    <a:pt x="1953" y="1243"/>
                  </a:lnTo>
                  <a:lnTo>
                    <a:pt x="1982" y="1221"/>
                  </a:lnTo>
                  <a:lnTo>
                    <a:pt x="2013" y="1199"/>
                  </a:lnTo>
                  <a:lnTo>
                    <a:pt x="2046" y="1176"/>
                  </a:lnTo>
                  <a:lnTo>
                    <a:pt x="2080" y="1156"/>
                  </a:lnTo>
                  <a:lnTo>
                    <a:pt x="1997" y="1111"/>
                  </a:lnTo>
                  <a:close/>
                  <a:moveTo>
                    <a:pt x="2753" y="587"/>
                  </a:moveTo>
                  <a:lnTo>
                    <a:pt x="4496" y="0"/>
                  </a:lnTo>
                  <a:lnTo>
                    <a:pt x="6307" y="926"/>
                  </a:lnTo>
                  <a:lnTo>
                    <a:pt x="6307" y="1188"/>
                  </a:lnTo>
                  <a:lnTo>
                    <a:pt x="4671" y="1773"/>
                  </a:lnTo>
                  <a:lnTo>
                    <a:pt x="4667" y="2011"/>
                  </a:lnTo>
                  <a:lnTo>
                    <a:pt x="6221" y="1456"/>
                  </a:lnTo>
                  <a:lnTo>
                    <a:pt x="6221" y="1596"/>
                  </a:lnTo>
                  <a:lnTo>
                    <a:pt x="4665" y="2150"/>
                  </a:lnTo>
                  <a:lnTo>
                    <a:pt x="4662" y="2340"/>
                  </a:lnTo>
                  <a:lnTo>
                    <a:pt x="6336" y="1743"/>
                  </a:lnTo>
                  <a:lnTo>
                    <a:pt x="6336" y="1882"/>
                  </a:lnTo>
                  <a:lnTo>
                    <a:pt x="4659" y="2480"/>
                  </a:lnTo>
                  <a:lnTo>
                    <a:pt x="4655" y="2670"/>
                  </a:lnTo>
                  <a:lnTo>
                    <a:pt x="6218" y="2113"/>
                  </a:lnTo>
                  <a:lnTo>
                    <a:pt x="6218" y="2252"/>
                  </a:lnTo>
                  <a:lnTo>
                    <a:pt x="4652" y="2811"/>
                  </a:lnTo>
                  <a:lnTo>
                    <a:pt x="4649" y="2999"/>
                  </a:lnTo>
                  <a:lnTo>
                    <a:pt x="6336" y="2397"/>
                  </a:lnTo>
                  <a:lnTo>
                    <a:pt x="6336" y="2538"/>
                  </a:lnTo>
                  <a:lnTo>
                    <a:pt x="4646" y="3140"/>
                  </a:lnTo>
                  <a:lnTo>
                    <a:pt x="4643" y="3330"/>
                  </a:lnTo>
                  <a:lnTo>
                    <a:pt x="6223" y="2766"/>
                  </a:lnTo>
                  <a:lnTo>
                    <a:pt x="6223" y="2905"/>
                  </a:lnTo>
                  <a:lnTo>
                    <a:pt x="4639" y="3470"/>
                  </a:lnTo>
                  <a:lnTo>
                    <a:pt x="4636" y="3658"/>
                  </a:lnTo>
                  <a:lnTo>
                    <a:pt x="6336" y="3053"/>
                  </a:lnTo>
                  <a:lnTo>
                    <a:pt x="6336" y="3192"/>
                  </a:lnTo>
                  <a:lnTo>
                    <a:pt x="4633" y="3799"/>
                  </a:lnTo>
                  <a:lnTo>
                    <a:pt x="4630" y="3968"/>
                  </a:lnTo>
                  <a:lnTo>
                    <a:pt x="3699" y="4294"/>
                  </a:lnTo>
                  <a:lnTo>
                    <a:pt x="3699" y="4133"/>
                  </a:lnTo>
                  <a:lnTo>
                    <a:pt x="1933" y="4763"/>
                  </a:lnTo>
                  <a:lnTo>
                    <a:pt x="0" y="3745"/>
                  </a:lnTo>
                  <a:lnTo>
                    <a:pt x="0" y="3596"/>
                  </a:lnTo>
                  <a:lnTo>
                    <a:pt x="1944" y="4619"/>
                  </a:lnTo>
                  <a:lnTo>
                    <a:pt x="3699" y="3994"/>
                  </a:lnTo>
                  <a:lnTo>
                    <a:pt x="3699" y="3805"/>
                  </a:lnTo>
                  <a:lnTo>
                    <a:pt x="1933" y="4436"/>
                  </a:lnTo>
                  <a:lnTo>
                    <a:pt x="109" y="3475"/>
                  </a:lnTo>
                  <a:lnTo>
                    <a:pt x="109" y="3326"/>
                  </a:lnTo>
                  <a:lnTo>
                    <a:pt x="1944" y="4292"/>
                  </a:lnTo>
                  <a:lnTo>
                    <a:pt x="3699" y="3666"/>
                  </a:lnTo>
                  <a:lnTo>
                    <a:pt x="3699" y="3478"/>
                  </a:lnTo>
                  <a:lnTo>
                    <a:pt x="1933" y="4107"/>
                  </a:lnTo>
                  <a:lnTo>
                    <a:pt x="0" y="3090"/>
                  </a:lnTo>
                  <a:lnTo>
                    <a:pt x="0" y="2942"/>
                  </a:lnTo>
                  <a:lnTo>
                    <a:pt x="1944" y="3965"/>
                  </a:lnTo>
                  <a:lnTo>
                    <a:pt x="3699" y="3338"/>
                  </a:lnTo>
                  <a:lnTo>
                    <a:pt x="3699" y="3149"/>
                  </a:lnTo>
                  <a:lnTo>
                    <a:pt x="1947" y="3775"/>
                  </a:lnTo>
                  <a:lnTo>
                    <a:pt x="1947" y="3636"/>
                  </a:lnTo>
                  <a:lnTo>
                    <a:pt x="3699" y="3010"/>
                  </a:lnTo>
                  <a:lnTo>
                    <a:pt x="3699" y="2822"/>
                  </a:lnTo>
                  <a:lnTo>
                    <a:pt x="1933" y="3453"/>
                  </a:lnTo>
                  <a:lnTo>
                    <a:pt x="0" y="2434"/>
                  </a:lnTo>
                  <a:lnTo>
                    <a:pt x="0" y="2286"/>
                  </a:lnTo>
                  <a:lnTo>
                    <a:pt x="1944" y="3309"/>
                  </a:lnTo>
                  <a:lnTo>
                    <a:pt x="3699" y="2683"/>
                  </a:lnTo>
                  <a:lnTo>
                    <a:pt x="3699" y="2495"/>
                  </a:lnTo>
                  <a:lnTo>
                    <a:pt x="2089" y="3069"/>
                  </a:lnTo>
                  <a:lnTo>
                    <a:pt x="2089" y="2931"/>
                  </a:lnTo>
                  <a:lnTo>
                    <a:pt x="3699" y="2356"/>
                  </a:lnTo>
                  <a:lnTo>
                    <a:pt x="3699" y="2121"/>
                  </a:lnTo>
                  <a:lnTo>
                    <a:pt x="1914" y="2760"/>
                  </a:lnTo>
                  <a:lnTo>
                    <a:pt x="26" y="1754"/>
                  </a:lnTo>
                  <a:lnTo>
                    <a:pt x="26" y="1507"/>
                  </a:lnTo>
                  <a:lnTo>
                    <a:pt x="1465" y="1022"/>
                  </a:lnTo>
                  <a:lnTo>
                    <a:pt x="1465" y="832"/>
                  </a:lnTo>
                  <a:lnTo>
                    <a:pt x="1468" y="832"/>
                  </a:lnTo>
                  <a:lnTo>
                    <a:pt x="2526" y="466"/>
                  </a:lnTo>
                  <a:lnTo>
                    <a:pt x="2753" y="587"/>
                  </a:lnTo>
                  <a:close/>
                  <a:moveTo>
                    <a:pt x="4475" y="276"/>
                  </a:moveTo>
                  <a:lnTo>
                    <a:pt x="3061" y="753"/>
                  </a:lnTo>
                  <a:lnTo>
                    <a:pt x="3154" y="803"/>
                  </a:lnTo>
                  <a:lnTo>
                    <a:pt x="3259" y="789"/>
                  </a:lnTo>
                  <a:lnTo>
                    <a:pt x="3364" y="777"/>
                  </a:lnTo>
                  <a:lnTo>
                    <a:pt x="3466" y="769"/>
                  </a:lnTo>
                  <a:lnTo>
                    <a:pt x="3567" y="765"/>
                  </a:lnTo>
                  <a:lnTo>
                    <a:pt x="3666" y="765"/>
                  </a:lnTo>
                  <a:lnTo>
                    <a:pt x="3712" y="765"/>
                  </a:lnTo>
                  <a:lnTo>
                    <a:pt x="3760" y="768"/>
                  </a:lnTo>
                  <a:lnTo>
                    <a:pt x="3805" y="771"/>
                  </a:lnTo>
                  <a:lnTo>
                    <a:pt x="3849" y="774"/>
                  </a:lnTo>
                  <a:lnTo>
                    <a:pt x="3894" y="779"/>
                  </a:lnTo>
                  <a:lnTo>
                    <a:pt x="3936" y="785"/>
                  </a:lnTo>
                  <a:lnTo>
                    <a:pt x="3977" y="792"/>
                  </a:lnTo>
                  <a:lnTo>
                    <a:pt x="4015" y="801"/>
                  </a:lnTo>
                  <a:lnTo>
                    <a:pt x="4054" y="809"/>
                  </a:lnTo>
                  <a:lnTo>
                    <a:pt x="4090" y="820"/>
                  </a:lnTo>
                  <a:lnTo>
                    <a:pt x="4126" y="832"/>
                  </a:lnTo>
                  <a:lnTo>
                    <a:pt x="4158" y="844"/>
                  </a:lnTo>
                  <a:lnTo>
                    <a:pt x="4189" y="857"/>
                  </a:lnTo>
                  <a:lnTo>
                    <a:pt x="4220" y="873"/>
                  </a:lnTo>
                  <a:lnTo>
                    <a:pt x="4247" y="889"/>
                  </a:lnTo>
                  <a:lnTo>
                    <a:pt x="4272" y="905"/>
                  </a:lnTo>
                  <a:lnTo>
                    <a:pt x="4295" y="924"/>
                  </a:lnTo>
                  <a:lnTo>
                    <a:pt x="4317" y="943"/>
                  </a:lnTo>
                  <a:lnTo>
                    <a:pt x="4336" y="964"/>
                  </a:lnTo>
                  <a:lnTo>
                    <a:pt x="4352" y="986"/>
                  </a:lnTo>
                  <a:lnTo>
                    <a:pt x="4367" y="1009"/>
                  </a:lnTo>
                  <a:lnTo>
                    <a:pt x="4379" y="1033"/>
                  </a:lnTo>
                  <a:lnTo>
                    <a:pt x="4387" y="1057"/>
                  </a:lnTo>
                  <a:lnTo>
                    <a:pt x="4394" y="1081"/>
                  </a:lnTo>
                  <a:lnTo>
                    <a:pt x="4397" y="1103"/>
                  </a:lnTo>
                  <a:lnTo>
                    <a:pt x="4397" y="1127"/>
                  </a:lnTo>
                  <a:lnTo>
                    <a:pt x="4397" y="1149"/>
                  </a:lnTo>
                  <a:lnTo>
                    <a:pt x="4392" y="1173"/>
                  </a:lnTo>
                  <a:lnTo>
                    <a:pt x="4387" y="1196"/>
                  </a:lnTo>
                  <a:lnTo>
                    <a:pt x="4379" y="1219"/>
                  </a:lnTo>
                  <a:lnTo>
                    <a:pt x="4370" y="1242"/>
                  </a:lnTo>
                  <a:lnTo>
                    <a:pt x="4359" y="1264"/>
                  </a:lnTo>
                  <a:lnTo>
                    <a:pt x="4344" y="1287"/>
                  </a:lnTo>
                  <a:lnTo>
                    <a:pt x="4330" y="1309"/>
                  </a:lnTo>
                  <a:lnTo>
                    <a:pt x="4312" y="1331"/>
                  </a:lnTo>
                  <a:lnTo>
                    <a:pt x="4295" y="1352"/>
                  </a:lnTo>
                  <a:lnTo>
                    <a:pt x="4276" y="1373"/>
                  </a:lnTo>
                  <a:lnTo>
                    <a:pt x="4255" y="1393"/>
                  </a:lnTo>
                  <a:lnTo>
                    <a:pt x="4542" y="1548"/>
                  </a:lnTo>
                  <a:lnTo>
                    <a:pt x="5967" y="1038"/>
                  </a:lnTo>
                  <a:lnTo>
                    <a:pt x="4475" y="276"/>
                  </a:lnTo>
                  <a:close/>
                  <a:moveTo>
                    <a:pt x="1912" y="3114"/>
                  </a:moveTo>
                  <a:lnTo>
                    <a:pt x="94" y="2156"/>
                  </a:lnTo>
                  <a:lnTo>
                    <a:pt x="94" y="2008"/>
                  </a:lnTo>
                  <a:lnTo>
                    <a:pt x="1912" y="2966"/>
                  </a:lnTo>
                  <a:lnTo>
                    <a:pt x="1912" y="311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/>
              <a:endParaRPr lang="de-DE" sz="21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A87415AD-A6F3-44FD-9942-1F477DF143A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474916" y="5005395"/>
              <a:ext cx="504146" cy="379463"/>
            </a:xfrm>
            <a:custGeom>
              <a:avLst/>
              <a:gdLst>
                <a:gd name="T0" fmla="*/ 2147483647 w 6336"/>
                <a:gd name="T1" fmla="*/ 2147483647 h 4763"/>
                <a:gd name="T2" fmla="*/ 2147483647 w 6336"/>
                <a:gd name="T3" fmla="*/ 2147483647 h 4763"/>
                <a:gd name="T4" fmla="*/ 2147483647 w 6336"/>
                <a:gd name="T5" fmla="*/ 2147483647 h 4763"/>
                <a:gd name="T6" fmla="*/ 2147483647 w 6336"/>
                <a:gd name="T7" fmla="*/ 2147483647 h 4763"/>
                <a:gd name="T8" fmla="*/ 2147483647 w 6336"/>
                <a:gd name="T9" fmla="*/ 2147483647 h 4763"/>
                <a:gd name="T10" fmla="*/ 2147483647 w 6336"/>
                <a:gd name="T11" fmla="*/ 2147483647 h 4763"/>
                <a:gd name="T12" fmla="*/ 2147483647 w 6336"/>
                <a:gd name="T13" fmla="*/ 2147483647 h 4763"/>
                <a:gd name="T14" fmla="*/ 2147483647 w 6336"/>
                <a:gd name="T15" fmla="*/ 2147483647 h 4763"/>
                <a:gd name="T16" fmla="*/ 2147483647 w 6336"/>
                <a:gd name="T17" fmla="*/ 2147483647 h 4763"/>
                <a:gd name="T18" fmla="*/ 2147483647 w 6336"/>
                <a:gd name="T19" fmla="*/ 2147483647 h 4763"/>
                <a:gd name="T20" fmla="*/ 2147483647 w 6336"/>
                <a:gd name="T21" fmla="*/ 2147483647 h 4763"/>
                <a:gd name="T22" fmla="*/ 2147483647 w 6336"/>
                <a:gd name="T23" fmla="*/ 2147483647 h 4763"/>
                <a:gd name="T24" fmla="*/ 2147483647 w 6336"/>
                <a:gd name="T25" fmla="*/ 2147483647 h 4763"/>
                <a:gd name="T26" fmla="*/ 2147483647 w 6336"/>
                <a:gd name="T27" fmla="*/ 2147483647 h 4763"/>
                <a:gd name="T28" fmla="*/ 2147483647 w 6336"/>
                <a:gd name="T29" fmla="*/ 2147483647 h 4763"/>
                <a:gd name="T30" fmla="*/ 2147483647 w 6336"/>
                <a:gd name="T31" fmla="*/ 2147483647 h 4763"/>
                <a:gd name="T32" fmla="*/ 2147483647 w 6336"/>
                <a:gd name="T33" fmla="*/ 2147483647 h 4763"/>
                <a:gd name="T34" fmla="*/ 2147483647 w 6336"/>
                <a:gd name="T35" fmla="*/ 2147483647 h 4763"/>
                <a:gd name="T36" fmla="*/ 2147483647 w 6336"/>
                <a:gd name="T37" fmla="*/ 2147483647 h 4763"/>
                <a:gd name="T38" fmla="*/ 2147483647 w 6336"/>
                <a:gd name="T39" fmla="*/ 2147483647 h 4763"/>
                <a:gd name="T40" fmla="*/ 2147483647 w 6336"/>
                <a:gd name="T41" fmla="*/ 2147483647 h 4763"/>
                <a:gd name="T42" fmla="*/ 2147483647 w 6336"/>
                <a:gd name="T43" fmla="*/ 2147483647 h 4763"/>
                <a:gd name="T44" fmla="*/ 2147483647 w 6336"/>
                <a:gd name="T45" fmla="*/ 2147483647 h 4763"/>
                <a:gd name="T46" fmla="*/ 2147483647 w 6336"/>
                <a:gd name="T47" fmla="*/ 2147483647 h 4763"/>
                <a:gd name="T48" fmla="*/ 2147483647 w 6336"/>
                <a:gd name="T49" fmla="*/ 2147483647 h 4763"/>
                <a:gd name="T50" fmla="*/ 2147483647 w 6336"/>
                <a:gd name="T51" fmla="*/ 2147483647 h 4763"/>
                <a:gd name="T52" fmla="*/ 2147483647 w 6336"/>
                <a:gd name="T53" fmla="*/ 2147483647 h 4763"/>
                <a:gd name="T54" fmla="*/ 2147483647 w 6336"/>
                <a:gd name="T55" fmla="*/ 2147483647 h 4763"/>
                <a:gd name="T56" fmla="*/ 2147483647 w 6336"/>
                <a:gd name="T57" fmla="*/ 2147483647 h 4763"/>
                <a:gd name="T58" fmla="*/ 2147483647 w 6336"/>
                <a:gd name="T59" fmla="*/ 2147483647 h 4763"/>
                <a:gd name="T60" fmla="*/ 2147483647 w 6336"/>
                <a:gd name="T61" fmla="*/ 2147483647 h 4763"/>
                <a:gd name="T62" fmla="*/ 2147483647 w 6336"/>
                <a:gd name="T63" fmla="*/ 2147483647 h 4763"/>
                <a:gd name="T64" fmla="*/ 2147483647 w 6336"/>
                <a:gd name="T65" fmla="*/ 2147483647 h 4763"/>
                <a:gd name="T66" fmla="*/ 2147483647 w 6336"/>
                <a:gd name="T67" fmla="*/ 2147483647 h 4763"/>
                <a:gd name="T68" fmla="*/ 2147483647 w 6336"/>
                <a:gd name="T69" fmla="*/ 2147483647 h 4763"/>
                <a:gd name="T70" fmla="*/ 2147483647 w 6336"/>
                <a:gd name="T71" fmla="*/ 2147483647 h 4763"/>
                <a:gd name="T72" fmla="*/ 2147483647 w 6336"/>
                <a:gd name="T73" fmla="*/ 2147483647 h 4763"/>
                <a:gd name="T74" fmla="*/ 2147483647 w 6336"/>
                <a:gd name="T75" fmla="*/ 2147483647 h 4763"/>
                <a:gd name="T76" fmla="*/ 2147483647 w 6336"/>
                <a:gd name="T77" fmla="*/ 2147483647 h 4763"/>
                <a:gd name="T78" fmla="*/ 2147483647 w 6336"/>
                <a:gd name="T79" fmla="*/ 2147483647 h 4763"/>
                <a:gd name="T80" fmla="*/ 2147483647 w 6336"/>
                <a:gd name="T81" fmla="*/ 2147483647 h 4763"/>
                <a:gd name="T82" fmla="*/ 2147483647 w 6336"/>
                <a:gd name="T83" fmla="*/ 2147483647 h 4763"/>
                <a:gd name="T84" fmla="*/ 2147483647 w 6336"/>
                <a:gd name="T85" fmla="*/ 2147483647 h 4763"/>
                <a:gd name="T86" fmla="*/ 0 w 6336"/>
                <a:gd name="T87" fmla="*/ 2147483647 h 4763"/>
                <a:gd name="T88" fmla="*/ 2147483647 w 6336"/>
                <a:gd name="T89" fmla="*/ 2147483647 h 4763"/>
                <a:gd name="T90" fmla="*/ 0 w 6336"/>
                <a:gd name="T91" fmla="*/ 2147483647 h 4763"/>
                <a:gd name="T92" fmla="*/ 2147483647 w 6336"/>
                <a:gd name="T93" fmla="*/ 2147483647 h 4763"/>
                <a:gd name="T94" fmla="*/ 2147483647 w 6336"/>
                <a:gd name="T95" fmla="*/ 2147483647 h 4763"/>
                <a:gd name="T96" fmla="*/ 2147483647 w 6336"/>
                <a:gd name="T97" fmla="*/ 2147483647 h 4763"/>
                <a:gd name="T98" fmla="*/ 2147483647 w 6336"/>
                <a:gd name="T99" fmla="*/ 2147483647 h 4763"/>
                <a:gd name="T100" fmla="*/ 2147483647 w 6336"/>
                <a:gd name="T101" fmla="*/ 2147483647 h 4763"/>
                <a:gd name="T102" fmla="*/ 2147483647 w 6336"/>
                <a:gd name="T103" fmla="*/ 2147483647 h 4763"/>
                <a:gd name="T104" fmla="*/ 2147483647 w 6336"/>
                <a:gd name="T105" fmla="*/ 2147483647 h 4763"/>
                <a:gd name="T106" fmla="*/ 2147483647 w 6336"/>
                <a:gd name="T107" fmla="*/ 2147483647 h 4763"/>
                <a:gd name="T108" fmla="*/ 2147483647 w 6336"/>
                <a:gd name="T109" fmla="*/ 2147483647 h 4763"/>
                <a:gd name="T110" fmla="*/ 2147483647 w 6336"/>
                <a:gd name="T111" fmla="*/ 2147483647 h 4763"/>
                <a:gd name="T112" fmla="*/ 2147483647 w 6336"/>
                <a:gd name="T113" fmla="*/ 2147483647 h 4763"/>
                <a:gd name="T114" fmla="*/ 2147483647 w 6336"/>
                <a:gd name="T115" fmla="*/ 2147483647 h 4763"/>
                <a:gd name="T116" fmla="*/ 2147483647 w 6336"/>
                <a:gd name="T117" fmla="*/ 2147483647 h 4763"/>
                <a:gd name="T118" fmla="*/ 2147483647 w 6336"/>
                <a:gd name="T119" fmla="*/ 2147483647 h 47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336"/>
                <a:gd name="T181" fmla="*/ 0 h 4763"/>
                <a:gd name="T182" fmla="*/ 6336 w 6336"/>
                <a:gd name="T183" fmla="*/ 4763 h 47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336" h="4763">
                  <a:moveTo>
                    <a:pt x="1772" y="3695"/>
                  </a:moveTo>
                  <a:lnTo>
                    <a:pt x="109" y="2820"/>
                  </a:lnTo>
                  <a:lnTo>
                    <a:pt x="109" y="2672"/>
                  </a:lnTo>
                  <a:lnTo>
                    <a:pt x="1772" y="3547"/>
                  </a:lnTo>
                  <a:lnTo>
                    <a:pt x="1772" y="3695"/>
                  </a:lnTo>
                  <a:close/>
                  <a:moveTo>
                    <a:pt x="3814" y="1925"/>
                  </a:moveTo>
                  <a:lnTo>
                    <a:pt x="4488" y="1668"/>
                  </a:lnTo>
                  <a:lnTo>
                    <a:pt x="2515" y="608"/>
                  </a:lnTo>
                  <a:lnTo>
                    <a:pt x="1795" y="857"/>
                  </a:lnTo>
                  <a:lnTo>
                    <a:pt x="3814" y="1925"/>
                  </a:lnTo>
                  <a:close/>
                  <a:moveTo>
                    <a:pt x="4541" y="1785"/>
                  </a:moveTo>
                  <a:lnTo>
                    <a:pt x="3830" y="2056"/>
                  </a:lnTo>
                  <a:lnTo>
                    <a:pt x="3830" y="4109"/>
                  </a:lnTo>
                  <a:lnTo>
                    <a:pt x="4501" y="3874"/>
                  </a:lnTo>
                  <a:lnTo>
                    <a:pt x="4541" y="1785"/>
                  </a:lnTo>
                  <a:close/>
                  <a:moveTo>
                    <a:pt x="2218" y="1229"/>
                  </a:moveTo>
                  <a:lnTo>
                    <a:pt x="2218" y="1229"/>
                  </a:lnTo>
                  <a:lnTo>
                    <a:pt x="2183" y="1250"/>
                  </a:lnTo>
                  <a:lnTo>
                    <a:pt x="2148" y="1271"/>
                  </a:lnTo>
                  <a:lnTo>
                    <a:pt x="2116" y="1291"/>
                  </a:lnTo>
                  <a:lnTo>
                    <a:pt x="2084" y="1312"/>
                  </a:lnTo>
                  <a:lnTo>
                    <a:pt x="2056" y="1333"/>
                  </a:lnTo>
                  <a:lnTo>
                    <a:pt x="2030" y="1354"/>
                  </a:lnTo>
                  <a:lnTo>
                    <a:pt x="2005" y="1374"/>
                  </a:lnTo>
                  <a:lnTo>
                    <a:pt x="1982" y="1395"/>
                  </a:lnTo>
                  <a:lnTo>
                    <a:pt x="1961" y="1416"/>
                  </a:lnTo>
                  <a:lnTo>
                    <a:pt x="1944" y="1435"/>
                  </a:lnTo>
                  <a:lnTo>
                    <a:pt x="1928" y="1456"/>
                  </a:lnTo>
                  <a:lnTo>
                    <a:pt x="1914" y="1476"/>
                  </a:lnTo>
                  <a:lnTo>
                    <a:pt x="1904" y="1496"/>
                  </a:lnTo>
                  <a:lnTo>
                    <a:pt x="1894" y="1515"/>
                  </a:lnTo>
                  <a:lnTo>
                    <a:pt x="1888" y="1536"/>
                  </a:lnTo>
                  <a:lnTo>
                    <a:pt x="1885" y="1553"/>
                  </a:lnTo>
                  <a:lnTo>
                    <a:pt x="1885" y="1569"/>
                  </a:lnTo>
                  <a:lnTo>
                    <a:pt x="1886" y="1587"/>
                  </a:lnTo>
                  <a:lnTo>
                    <a:pt x="1890" y="1603"/>
                  </a:lnTo>
                  <a:lnTo>
                    <a:pt x="1898" y="1619"/>
                  </a:lnTo>
                  <a:lnTo>
                    <a:pt x="1907" y="1634"/>
                  </a:lnTo>
                  <a:lnTo>
                    <a:pt x="1920" y="1650"/>
                  </a:lnTo>
                  <a:lnTo>
                    <a:pt x="1936" y="1666"/>
                  </a:lnTo>
                  <a:lnTo>
                    <a:pt x="1955" y="1681"/>
                  </a:lnTo>
                  <a:lnTo>
                    <a:pt x="1976" y="1695"/>
                  </a:lnTo>
                  <a:lnTo>
                    <a:pt x="2001" y="1710"/>
                  </a:lnTo>
                  <a:lnTo>
                    <a:pt x="2032" y="1724"/>
                  </a:lnTo>
                  <a:lnTo>
                    <a:pt x="2064" y="1737"/>
                  </a:lnTo>
                  <a:lnTo>
                    <a:pt x="2100" y="1748"/>
                  </a:lnTo>
                  <a:lnTo>
                    <a:pt x="2140" y="1759"/>
                  </a:lnTo>
                  <a:lnTo>
                    <a:pt x="2185" y="1769"/>
                  </a:lnTo>
                  <a:lnTo>
                    <a:pt x="2234" y="1778"/>
                  </a:lnTo>
                  <a:lnTo>
                    <a:pt x="2282" y="1785"/>
                  </a:lnTo>
                  <a:lnTo>
                    <a:pt x="2333" y="1791"/>
                  </a:lnTo>
                  <a:lnTo>
                    <a:pt x="2386" y="1796"/>
                  </a:lnTo>
                  <a:lnTo>
                    <a:pt x="2440" y="1797"/>
                  </a:lnTo>
                  <a:lnTo>
                    <a:pt x="2496" y="1799"/>
                  </a:lnTo>
                  <a:lnTo>
                    <a:pt x="2554" y="1799"/>
                  </a:lnTo>
                  <a:lnTo>
                    <a:pt x="2611" y="1799"/>
                  </a:lnTo>
                  <a:lnTo>
                    <a:pt x="2670" y="1796"/>
                  </a:lnTo>
                  <a:lnTo>
                    <a:pt x="2731" y="1791"/>
                  </a:lnTo>
                  <a:lnTo>
                    <a:pt x="2791" y="1786"/>
                  </a:lnTo>
                  <a:lnTo>
                    <a:pt x="2854" y="1780"/>
                  </a:lnTo>
                  <a:lnTo>
                    <a:pt x="2914" y="1772"/>
                  </a:lnTo>
                  <a:lnTo>
                    <a:pt x="2976" y="1764"/>
                  </a:lnTo>
                  <a:lnTo>
                    <a:pt x="3040" y="1754"/>
                  </a:lnTo>
                  <a:lnTo>
                    <a:pt x="3103" y="1743"/>
                  </a:lnTo>
                  <a:lnTo>
                    <a:pt x="3165" y="1730"/>
                  </a:lnTo>
                  <a:lnTo>
                    <a:pt x="2218" y="1229"/>
                  </a:lnTo>
                  <a:close/>
                  <a:moveTo>
                    <a:pt x="4258" y="1084"/>
                  </a:moveTo>
                  <a:lnTo>
                    <a:pt x="4258" y="1084"/>
                  </a:lnTo>
                  <a:lnTo>
                    <a:pt x="4252" y="1073"/>
                  </a:lnTo>
                  <a:lnTo>
                    <a:pt x="4244" y="1060"/>
                  </a:lnTo>
                  <a:lnTo>
                    <a:pt x="4234" y="1049"/>
                  </a:lnTo>
                  <a:lnTo>
                    <a:pt x="4223" y="1038"/>
                  </a:lnTo>
                  <a:lnTo>
                    <a:pt x="4210" y="1026"/>
                  </a:lnTo>
                  <a:lnTo>
                    <a:pt x="4196" y="1015"/>
                  </a:lnTo>
                  <a:lnTo>
                    <a:pt x="4180" y="1004"/>
                  </a:lnTo>
                  <a:lnTo>
                    <a:pt x="4162" y="994"/>
                  </a:lnTo>
                  <a:lnTo>
                    <a:pt x="4143" y="985"/>
                  </a:lnTo>
                  <a:lnTo>
                    <a:pt x="4122" y="975"/>
                  </a:lnTo>
                  <a:lnTo>
                    <a:pt x="4078" y="958"/>
                  </a:lnTo>
                  <a:lnTo>
                    <a:pt x="4027" y="942"/>
                  </a:lnTo>
                  <a:lnTo>
                    <a:pt x="3969" y="929"/>
                  </a:lnTo>
                  <a:lnTo>
                    <a:pt x="3907" y="918"/>
                  </a:lnTo>
                  <a:lnTo>
                    <a:pt x="3841" y="908"/>
                  </a:lnTo>
                  <a:lnTo>
                    <a:pt x="3770" y="900"/>
                  </a:lnTo>
                  <a:lnTo>
                    <a:pt x="3693" y="897"/>
                  </a:lnTo>
                  <a:lnTo>
                    <a:pt x="3613" y="895"/>
                  </a:lnTo>
                  <a:lnTo>
                    <a:pt x="3529" y="895"/>
                  </a:lnTo>
                  <a:lnTo>
                    <a:pt x="3441" y="900"/>
                  </a:lnTo>
                  <a:lnTo>
                    <a:pt x="3348" y="908"/>
                  </a:lnTo>
                  <a:lnTo>
                    <a:pt x="4132" y="1328"/>
                  </a:lnTo>
                  <a:lnTo>
                    <a:pt x="4154" y="1309"/>
                  </a:lnTo>
                  <a:lnTo>
                    <a:pt x="4173" y="1290"/>
                  </a:lnTo>
                  <a:lnTo>
                    <a:pt x="4191" y="1272"/>
                  </a:lnTo>
                  <a:lnTo>
                    <a:pt x="4207" y="1253"/>
                  </a:lnTo>
                  <a:lnTo>
                    <a:pt x="4220" y="1235"/>
                  </a:lnTo>
                  <a:lnTo>
                    <a:pt x="4233" y="1219"/>
                  </a:lnTo>
                  <a:lnTo>
                    <a:pt x="4242" y="1204"/>
                  </a:lnTo>
                  <a:lnTo>
                    <a:pt x="4250" y="1188"/>
                  </a:lnTo>
                  <a:lnTo>
                    <a:pt x="4256" y="1172"/>
                  </a:lnTo>
                  <a:lnTo>
                    <a:pt x="4261" y="1157"/>
                  </a:lnTo>
                  <a:lnTo>
                    <a:pt x="4263" y="1144"/>
                  </a:lnTo>
                  <a:lnTo>
                    <a:pt x="4264" y="1130"/>
                  </a:lnTo>
                  <a:lnTo>
                    <a:pt x="4266" y="1117"/>
                  </a:lnTo>
                  <a:lnTo>
                    <a:pt x="4264" y="1106"/>
                  </a:lnTo>
                  <a:lnTo>
                    <a:pt x="4261" y="1095"/>
                  </a:lnTo>
                  <a:lnTo>
                    <a:pt x="4258" y="1084"/>
                  </a:lnTo>
                  <a:close/>
                  <a:moveTo>
                    <a:pt x="1997" y="1111"/>
                  </a:moveTo>
                  <a:lnTo>
                    <a:pt x="383" y="1655"/>
                  </a:lnTo>
                  <a:lnTo>
                    <a:pt x="1933" y="2482"/>
                  </a:lnTo>
                  <a:lnTo>
                    <a:pt x="3516" y="1915"/>
                  </a:lnTo>
                  <a:lnTo>
                    <a:pt x="3342" y="1824"/>
                  </a:lnTo>
                  <a:lnTo>
                    <a:pt x="3269" y="1842"/>
                  </a:lnTo>
                  <a:lnTo>
                    <a:pt x="3194" y="1858"/>
                  </a:lnTo>
                  <a:lnTo>
                    <a:pt x="3119" y="1872"/>
                  </a:lnTo>
                  <a:lnTo>
                    <a:pt x="3044" y="1885"/>
                  </a:lnTo>
                  <a:lnTo>
                    <a:pt x="2969" y="1898"/>
                  </a:lnTo>
                  <a:lnTo>
                    <a:pt x="2893" y="1907"/>
                  </a:lnTo>
                  <a:lnTo>
                    <a:pt x="2820" y="1915"/>
                  </a:lnTo>
                  <a:lnTo>
                    <a:pt x="2747" y="1922"/>
                  </a:lnTo>
                  <a:lnTo>
                    <a:pt x="2675" y="1927"/>
                  </a:lnTo>
                  <a:lnTo>
                    <a:pt x="2603" y="1930"/>
                  </a:lnTo>
                  <a:lnTo>
                    <a:pt x="2534" y="1931"/>
                  </a:lnTo>
                  <a:lnTo>
                    <a:pt x="2466" y="1930"/>
                  </a:lnTo>
                  <a:lnTo>
                    <a:pt x="2399" y="1927"/>
                  </a:lnTo>
                  <a:lnTo>
                    <a:pt x="2335" y="1923"/>
                  </a:lnTo>
                  <a:lnTo>
                    <a:pt x="2273" y="1915"/>
                  </a:lnTo>
                  <a:lnTo>
                    <a:pt x="2212" y="1907"/>
                  </a:lnTo>
                  <a:lnTo>
                    <a:pt x="2166" y="1899"/>
                  </a:lnTo>
                  <a:lnTo>
                    <a:pt x="2118" y="1888"/>
                  </a:lnTo>
                  <a:lnTo>
                    <a:pt x="2073" y="1877"/>
                  </a:lnTo>
                  <a:lnTo>
                    <a:pt x="2030" y="1863"/>
                  </a:lnTo>
                  <a:lnTo>
                    <a:pt x="1989" y="1847"/>
                  </a:lnTo>
                  <a:lnTo>
                    <a:pt x="1949" y="1829"/>
                  </a:lnTo>
                  <a:lnTo>
                    <a:pt x="1912" y="1810"/>
                  </a:lnTo>
                  <a:lnTo>
                    <a:pt x="1878" y="1788"/>
                  </a:lnTo>
                  <a:lnTo>
                    <a:pt x="1848" y="1764"/>
                  </a:lnTo>
                  <a:lnTo>
                    <a:pt x="1834" y="1753"/>
                  </a:lnTo>
                  <a:lnTo>
                    <a:pt x="1821" y="1738"/>
                  </a:lnTo>
                  <a:lnTo>
                    <a:pt x="1808" y="1725"/>
                  </a:lnTo>
                  <a:lnTo>
                    <a:pt x="1799" y="1711"/>
                  </a:lnTo>
                  <a:lnTo>
                    <a:pt x="1787" y="1697"/>
                  </a:lnTo>
                  <a:lnTo>
                    <a:pt x="1780" y="1681"/>
                  </a:lnTo>
                  <a:lnTo>
                    <a:pt x="1772" y="1665"/>
                  </a:lnTo>
                  <a:lnTo>
                    <a:pt x="1765" y="1649"/>
                  </a:lnTo>
                  <a:lnTo>
                    <a:pt x="1760" y="1631"/>
                  </a:lnTo>
                  <a:lnTo>
                    <a:pt x="1757" y="1614"/>
                  </a:lnTo>
                  <a:lnTo>
                    <a:pt x="1754" y="1596"/>
                  </a:lnTo>
                  <a:lnTo>
                    <a:pt x="1752" y="1577"/>
                  </a:lnTo>
                  <a:lnTo>
                    <a:pt x="1752" y="1558"/>
                  </a:lnTo>
                  <a:lnTo>
                    <a:pt x="1754" y="1539"/>
                  </a:lnTo>
                  <a:lnTo>
                    <a:pt x="1759" y="1512"/>
                  </a:lnTo>
                  <a:lnTo>
                    <a:pt x="1765" y="1486"/>
                  </a:lnTo>
                  <a:lnTo>
                    <a:pt x="1775" y="1461"/>
                  </a:lnTo>
                  <a:lnTo>
                    <a:pt x="1786" y="1435"/>
                  </a:lnTo>
                  <a:lnTo>
                    <a:pt x="1800" y="1411"/>
                  </a:lnTo>
                  <a:lnTo>
                    <a:pt x="1816" y="1385"/>
                  </a:lnTo>
                  <a:lnTo>
                    <a:pt x="1834" y="1362"/>
                  </a:lnTo>
                  <a:lnTo>
                    <a:pt x="1855" y="1338"/>
                  </a:lnTo>
                  <a:lnTo>
                    <a:pt x="1875" y="1314"/>
                  </a:lnTo>
                  <a:lnTo>
                    <a:pt x="1899" y="1290"/>
                  </a:lnTo>
                  <a:lnTo>
                    <a:pt x="1926" y="1266"/>
                  </a:lnTo>
                  <a:lnTo>
                    <a:pt x="1953" y="1243"/>
                  </a:lnTo>
                  <a:lnTo>
                    <a:pt x="1982" y="1221"/>
                  </a:lnTo>
                  <a:lnTo>
                    <a:pt x="2013" y="1199"/>
                  </a:lnTo>
                  <a:lnTo>
                    <a:pt x="2046" y="1176"/>
                  </a:lnTo>
                  <a:lnTo>
                    <a:pt x="2080" y="1156"/>
                  </a:lnTo>
                  <a:lnTo>
                    <a:pt x="1997" y="1111"/>
                  </a:lnTo>
                  <a:close/>
                  <a:moveTo>
                    <a:pt x="2753" y="587"/>
                  </a:moveTo>
                  <a:lnTo>
                    <a:pt x="4496" y="0"/>
                  </a:lnTo>
                  <a:lnTo>
                    <a:pt x="6307" y="926"/>
                  </a:lnTo>
                  <a:lnTo>
                    <a:pt x="6307" y="1188"/>
                  </a:lnTo>
                  <a:lnTo>
                    <a:pt x="4671" y="1773"/>
                  </a:lnTo>
                  <a:lnTo>
                    <a:pt x="4667" y="2011"/>
                  </a:lnTo>
                  <a:lnTo>
                    <a:pt x="6221" y="1456"/>
                  </a:lnTo>
                  <a:lnTo>
                    <a:pt x="6221" y="1596"/>
                  </a:lnTo>
                  <a:lnTo>
                    <a:pt x="4665" y="2150"/>
                  </a:lnTo>
                  <a:lnTo>
                    <a:pt x="4662" y="2340"/>
                  </a:lnTo>
                  <a:lnTo>
                    <a:pt x="6336" y="1743"/>
                  </a:lnTo>
                  <a:lnTo>
                    <a:pt x="6336" y="1882"/>
                  </a:lnTo>
                  <a:lnTo>
                    <a:pt x="4659" y="2480"/>
                  </a:lnTo>
                  <a:lnTo>
                    <a:pt x="4655" y="2670"/>
                  </a:lnTo>
                  <a:lnTo>
                    <a:pt x="6218" y="2113"/>
                  </a:lnTo>
                  <a:lnTo>
                    <a:pt x="6218" y="2252"/>
                  </a:lnTo>
                  <a:lnTo>
                    <a:pt x="4652" y="2811"/>
                  </a:lnTo>
                  <a:lnTo>
                    <a:pt x="4649" y="2999"/>
                  </a:lnTo>
                  <a:lnTo>
                    <a:pt x="6336" y="2397"/>
                  </a:lnTo>
                  <a:lnTo>
                    <a:pt x="6336" y="2538"/>
                  </a:lnTo>
                  <a:lnTo>
                    <a:pt x="4646" y="3140"/>
                  </a:lnTo>
                  <a:lnTo>
                    <a:pt x="4643" y="3330"/>
                  </a:lnTo>
                  <a:lnTo>
                    <a:pt x="6223" y="2766"/>
                  </a:lnTo>
                  <a:lnTo>
                    <a:pt x="6223" y="2905"/>
                  </a:lnTo>
                  <a:lnTo>
                    <a:pt x="4639" y="3470"/>
                  </a:lnTo>
                  <a:lnTo>
                    <a:pt x="4636" y="3658"/>
                  </a:lnTo>
                  <a:lnTo>
                    <a:pt x="6336" y="3053"/>
                  </a:lnTo>
                  <a:lnTo>
                    <a:pt x="6336" y="3192"/>
                  </a:lnTo>
                  <a:lnTo>
                    <a:pt x="4633" y="3799"/>
                  </a:lnTo>
                  <a:lnTo>
                    <a:pt x="4630" y="3968"/>
                  </a:lnTo>
                  <a:lnTo>
                    <a:pt x="3699" y="4294"/>
                  </a:lnTo>
                  <a:lnTo>
                    <a:pt x="3699" y="4133"/>
                  </a:lnTo>
                  <a:lnTo>
                    <a:pt x="1933" y="4763"/>
                  </a:lnTo>
                  <a:lnTo>
                    <a:pt x="0" y="3745"/>
                  </a:lnTo>
                  <a:lnTo>
                    <a:pt x="0" y="3596"/>
                  </a:lnTo>
                  <a:lnTo>
                    <a:pt x="1944" y="4619"/>
                  </a:lnTo>
                  <a:lnTo>
                    <a:pt x="3699" y="3994"/>
                  </a:lnTo>
                  <a:lnTo>
                    <a:pt x="3699" y="3805"/>
                  </a:lnTo>
                  <a:lnTo>
                    <a:pt x="1933" y="4436"/>
                  </a:lnTo>
                  <a:lnTo>
                    <a:pt x="109" y="3475"/>
                  </a:lnTo>
                  <a:lnTo>
                    <a:pt x="109" y="3326"/>
                  </a:lnTo>
                  <a:lnTo>
                    <a:pt x="1944" y="4292"/>
                  </a:lnTo>
                  <a:lnTo>
                    <a:pt x="3699" y="3666"/>
                  </a:lnTo>
                  <a:lnTo>
                    <a:pt x="3699" y="3478"/>
                  </a:lnTo>
                  <a:lnTo>
                    <a:pt x="1933" y="4107"/>
                  </a:lnTo>
                  <a:lnTo>
                    <a:pt x="0" y="3090"/>
                  </a:lnTo>
                  <a:lnTo>
                    <a:pt x="0" y="2942"/>
                  </a:lnTo>
                  <a:lnTo>
                    <a:pt x="1944" y="3965"/>
                  </a:lnTo>
                  <a:lnTo>
                    <a:pt x="3699" y="3338"/>
                  </a:lnTo>
                  <a:lnTo>
                    <a:pt x="3699" y="3149"/>
                  </a:lnTo>
                  <a:lnTo>
                    <a:pt x="1947" y="3775"/>
                  </a:lnTo>
                  <a:lnTo>
                    <a:pt x="1947" y="3636"/>
                  </a:lnTo>
                  <a:lnTo>
                    <a:pt x="3699" y="3010"/>
                  </a:lnTo>
                  <a:lnTo>
                    <a:pt x="3699" y="2822"/>
                  </a:lnTo>
                  <a:lnTo>
                    <a:pt x="1933" y="3453"/>
                  </a:lnTo>
                  <a:lnTo>
                    <a:pt x="0" y="2434"/>
                  </a:lnTo>
                  <a:lnTo>
                    <a:pt x="0" y="2286"/>
                  </a:lnTo>
                  <a:lnTo>
                    <a:pt x="1944" y="3309"/>
                  </a:lnTo>
                  <a:lnTo>
                    <a:pt x="3699" y="2683"/>
                  </a:lnTo>
                  <a:lnTo>
                    <a:pt x="3699" y="2495"/>
                  </a:lnTo>
                  <a:lnTo>
                    <a:pt x="2089" y="3069"/>
                  </a:lnTo>
                  <a:lnTo>
                    <a:pt x="2089" y="2931"/>
                  </a:lnTo>
                  <a:lnTo>
                    <a:pt x="3699" y="2356"/>
                  </a:lnTo>
                  <a:lnTo>
                    <a:pt x="3699" y="2121"/>
                  </a:lnTo>
                  <a:lnTo>
                    <a:pt x="1914" y="2760"/>
                  </a:lnTo>
                  <a:lnTo>
                    <a:pt x="26" y="1754"/>
                  </a:lnTo>
                  <a:lnTo>
                    <a:pt x="26" y="1507"/>
                  </a:lnTo>
                  <a:lnTo>
                    <a:pt x="1465" y="1022"/>
                  </a:lnTo>
                  <a:lnTo>
                    <a:pt x="1465" y="832"/>
                  </a:lnTo>
                  <a:lnTo>
                    <a:pt x="1468" y="832"/>
                  </a:lnTo>
                  <a:lnTo>
                    <a:pt x="2526" y="466"/>
                  </a:lnTo>
                  <a:lnTo>
                    <a:pt x="2753" y="587"/>
                  </a:lnTo>
                  <a:close/>
                  <a:moveTo>
                    <a:pt x="4475" y="276"/>
                  </a:moveTo>
                  <a:lnTo>
                    <a:pt x="3061" y="753"/>
                  </a:lnTo>
                  <a:lnTo>
                    <a:pt x="3154" y="803"/>
                  </a:lnTo>
                  <a:lnTo>
                    <a:pt x="3259" y="789"/>
                  </a:lnTo>
                  <a:lnTo>
                    <a:pt x="3364" y="777"/>
                  </a:lnTo>
                  <a:lnTo>
                    <a:pt x="3466" y="769"/>
                  </a:lnTo>
                  <a:lnTo>
                    <a:pt x="3567" y="765"/>
                  </a:lnTo>
                  <a:lnTo>
                    <a:pt x="3666" y="765"/>
                  </a:lnTo>
                  <a:lnTo>
                    <a:pt x="3712" y="765"/>
                  </a:lnTo>
                  <a:lnTo>
                    <a:pt x="3760" y="768"/>
                  </a:lnTo>
                  <a:lnTo>
                    <a:pt x="3805" y="771"/>
                  </a:lnTo>
                  <a:lnTo>
                    <a:pt x="3849" y="774"/>
                  </a:lnTo>
                  <a:lnTo>
                    <a:pt x="3894" y="779"/>
                  </a:lnTo>
                  <a:lnTo>
                    <a:pt x="3936" y="785"/>
                  </a:lnTo>
                  <a:lnTo>
                    <a:pt x="3977" y="792"/>
                  </a:lnTo>
                  <a:lnTo>
                    <a:pt x="4015" y="801"/>
                  </a:lnTo>
                  <a:lnTo>
                    <a:pt x="4054" y="809"/>
                  </a:lnTo>
                  <a:lnTo>
                    <a:pt x="4090" y="820"/>
                  </a:lnTo>
                  <a:lnTo>
                    <a:pt x="4126" y="832"/>
                  </a:lnTo>
                  <a:lnTo>
                    <a:pt x="4158" y="844"/>
                  </a:lnTo>
                  <a:lnTo>
                    <a:pt x="4189" y="857"/>
                  </a:lnTo>
                  <a:lnTo>
                    <a:pt x="4220" y="873"/>
                  </a:lnTo>
                  <a:lnTo>
                    <a:pt x="4247" y="889"/>
                  </a:lnTo>
                  <a:lnTo>
                    <a:pt x="4272" y="905"/>
                  </a:lnTo>
                  <a:lnTo>
                    <a:pt x="4295" y="924"/>
                  </a:lnTo>
                  <a:lnTo>
                    <a:pt x="4317" y="943"/>
                  </a:lnTo>
                  <a:lnTo>
                    <a:pt x="4336" y="964"/>
                  </a:lnTo>
                  <a:lnTo>
                    <a:pt x="4352" y="986"/>
                  </a:lnTo>
                  <a:lnTo>
                    <a:pt x="4367" y="1009"/>
                  </a:lnTo>
                  <a:lnTo>
                    <a:pt x="4379" y="1033"/>
                  </a:lnTo>
                  <a:lnTo>
                    <a:pt x="4387" y="1057"/>
                  </a:lnTo>
                  <a:lnTo>
                    <a:pt x="4394" y="1081"/>
                  </a:lnTo>
                  <a:lnTo>
                    <a:pt x="4397" y="1103"/>
                  </a:lnTo>
                  <a:lnTo>
                    <a:pt x="4397" y="1127"/>
                  </a:lnTo>
                  <a:lnTo>
                    <a:pt x="4397" y="1149"/>
                  </a:lnTo>
                  <a:lnTo>
                    <a:pt x="4392" y="1173"/>
                  </a:lnTo>
                  <a:lnTo>
                    <a:pt x="4387" y="1196"/>
                  </a:lnTo>
                  <a:lnTo>
                    <a:pt x="4379" y="1219"/>
                  </a:lnTo>
                  <a:lnTo>
                    <a:pt x="4370" y="1242"/>
                  </a:lnTo>
                  <a:lnTo>
                    <a:pt x="4359" y="1264"/>
                  </a:lnTo>
                  <a:lnTo>
                    <a:pt x="4344" y="1287"/>
                  </a:lnTo>
                  <a:lnTo>
                    <a:pt x="4330" y="1309"/>
                  </a:lnTo>
                  <a:lnTo>
                    <a:pt x="4312" y="1331"/>
                  </a:lnTo>
                  <a:lnTo>
                    <a:pt x="4295" y="1352"/>
                  </a:lnTo>
                  <a:lnTo>
                    <a:pt x="4276" y="1373"/>
                  </a:lnTo>
                  <a:lnTo>
                    <a:pt x="4255" y="1393"/>
                  </a:lnTo>
                  <a:lnTo>
                    <a:pt x="4542" y="1548"/>
                  </a:lnTo>
                  <a:lnTo>
                    <a:pt x="5967" y="1038"/>
                  </a:lnTo>
                  <a:lnTo>
                    <a:pt x="4475" y="276"/>
                  </a:lnTo>
                  <a:close/>
                  <a:moveTo>
                    <a:pt x="1912" y="3114"/>
                  </a:moveTo>
                  <a:lnTo>
                    <a:pt x="94" y="2156"/>
                  </a:lnTo>
                  <a:lnTo>
                    <a:pt x="94" y="2008"/>
                  </a:lnTo>
                  <a:lnTo>
                    <a:pt x="1912" y="2966"/>
                  </a:lnTo>
                  <a:lnTo>
                    <a:pt x="1912" y="311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/>
              <a:endParaRPr lang="de-DE" sz="21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" name="Rectangle 76">
              <a:extLst>
                <a:ext uri="{FF2B5EF4-FFF2-40B4-BE49-F238E27FC236}">
                  <a16:creationId xmlns:a16="http://schemas.microsoft.com/office/drawing/2014/main" id="{030ED7D6-0EE4-46D9-9159-56AE24B69024}"/>
                </a:ext>
              </a:extLst>
            </p:cNvPr>
            <p:cNvSpPr/>
            <p:nvPr/>
          </p:nvSpPr>
          <p:spPr bwMode="auto">
            <a:xfrm>
              <a:off x="6383740" y="5266143"/>
              <a:ext cx="3129280" cy="668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395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pt-BR" sz="1248" b="0" i="0" u="none" strike="noStrike" kern="1200" cap="none" spc="0" normalizeH="0" baseline="0" noProof="0" dirty="0">
                  <a:ln>
                    <a:noFill/>
                  </a:ln>
                  <a:solidFill>
                    <a:srgbClr val="4B4D4D"/>
                  </a:solidFill>
                  <a:effectLst/>
                  <a:uLnTx/>
                  <a:uFillTx/>
                  <a:latin typeface="Calibri Light" charset="0"/>
                  <a:ea typeface="Calibri Light" charset="0"/>
                  <a:cs typeface="Calibri Light" charset="0"/>
                  <a:sym typeface="Arial"/>
                </a:rPr>
                <a:t>O Setor de Óleo e Gás pode gerar até</a:t>
              </a:r>
            </a:p>
            <a:p>
              <a:pPr marL="0" marR="0" lvl="0" indent="0" defTabSz="91395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pt-BR" sz="1248" b="1" i="0" u="none" strike="noStrike" kern="1200" cap="none" spc="0" normalizeH="0" baseline="0" noProof="0" dirty="0">
                  <a:ln>
                    <a:noFill/>
                  </a:ln>
                  <a:solidFill>
                    <a:srgbClr val="4B4D4D"/>
                  </a:solidFill>
                  <a:effectLst/>
                  <a:uLnTx/>
                  <a:uFillTx/>
                  <a:latin typeface="Calibri Light" charset="0"/>
                  <a:ea typeface="Calibri Light" charset="0"/>
                  <a:cs typeface="Calibri Light" charset="0"/>
                  <a:sym typeface="Arial"/>
                </a:rPr>
                <a:t>638 bilhões de dólares </a:t>
              </a:r>
              <a:r>
                <a:rPr kumimoji="0" lang="pt-BR" sz="1248" b="0" i="0" u="none" strike="noStrike" kern="1200" cap="none" spc="0" normalizeH="0" baseline="0" noProof="0" dirty="0">
                  <a:ln>
                    <a:noFill/>
                  </a:ln>
                  <a:solidFill>
                    <a:srgbClr val="4B4D4D"/>
                  </a:solidFill>
                  <a:effectLst/>
                  <a:uLnTx/>
                  <a:uFillTx/>
                  <a:latin typeface="Calibri Light" charset="0"/>
                  <a:ea typeface="Calibri Light" charset="0"/>
                  <a:cs typeface="Calibri Light" charset="0"/>
                  <a:sym typeface="Arial"/>
                </a:rPr>
                <a:t>de investimento </a:t>
              </a:r>
              <a:r>
                <a:rPr kumimoji="0" lang="pt-BR" sz="1248" b="1" i="0" u="none" strike="noStrike" kern="1200" cap="none" spc="0" normalizeH="0" baseline="0" noProof="0" dirty="0">
                  <a:ln>
                    <a:noFill/>
                  </a:ln>
                  <a:solidFill>
                    <a:srgbClr val="4B4D4D"/>
                  </a:solidFill>
                  <a:effectLst/>
                  <a:uLnTx/>
                  <a:uFillTx/>
                  <a:latin typeface="Calibri Light" charset="0"/>
                  <a:ea typeface="Calibri Light" charset="0"/>
                  <a:cs typeface="Calibri Light" charset="0"/>
                  <a:sym typeface="Arial"/>
                </a:rPr>
                <a:t>com desenvolvimento das reservas</a:t>
              </a:r>
              <a:endParaRPr kumimoji="0" lang="pt-BR" sz="1248" b="0" i="0" u="none" strike="noStrike" kern="1200" cap="none" spc="0" normalizeH="0" baseline="0" noProof="0" dirty="0">
                <a:ln>
                  <a:noFill/>
                </a:ln>
                <a:solidFill>
                  <a:srgbClr val="4B4D4D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  <a:sym typeface="Arial"/>
              </a:endParaRPr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644DE63E-EAFF-4EE9-B745-E4AB6E453FB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9594" y="5645606"/>
              <a:ext cx="504146" cy="379463"/>
            </a:xfrm>
            <a:custGeom>
              <a:avLst/>
              <a:gdLst>
                <a:gd name="T0" fmla="*/ 2147483647 w 6336"/>
                <a:gd name="T1" fmla="*/ 2147483647 h 4763"/>
                <a:gd name="T2" fmla="*/ 2147483647 w 6336"/>
                <a:gd name="T3" fmla="*/ 2147483647 h 4763"/>
                <a:gd name="T4" fmla="*/ 2147483647 w 6336"/>
                <a:gd name="T5" fmla="*/ 2147483647 h 4763"/>
                <a:gd name="T6" fmla="*/ 2147483647 w 6336"/>
                <a:gd name="T7" fmla="*/ 2147483647 h 4763"/>
                <a:gd name="T8" fmla="*/ 2147483647 w 6336"/>
                <a:gd name="T9" fmla="*/ 2147483647 h 4763"/>
                <a:gd name="T10" fmla="*/ 2147483647 w 6336"/>
                <a:gd name="T11" fmla="*/ 2147483647 h 4763"/>
                <a:gd name="T12" fmla="*/ 2147483647 w 6336"/>
                <a:gd name="T13" fmla="*/ 2147483647 h 4763"/>
                <a:gd name="T14" fmla="*/ 2147483647 w 6336"/>
                <a:gd name="T15" fmla="*/ 2147483647 h 4763"/>
                <a:gd name="T16" fmla="*/ 2147483647 w 6336"/>
                <a:gd name="T17" fmla="*/ 2147483647 h 4763"/>
                <a:gd name="T18" fmla="*/ 2147483647 w 6336"/>
                <a:gd name="T19" fmla="*/ 2147483647 h 4763"/>
                <a:gd name="T20" fmla="*/ 2147483647 w 6336"/>
                <a:gd name="T21" fmla="*/ 2147483647 h 4763"/>
                <a:gd name="T22" fmla="*/ 2147483647 w 6336"/>
                <a:gd name="T23" fmla="*/ 2147483647 h 4763"/>
                <a:gd name="T24" fmla="*/ 2147483647 w 6336"/>
                <a:gd name="T25" fmla="*/ 2147483647 h 4763"/>
                <a:gd name="T26" fmla="*/ 2147483647 w 6336"/>
                <a:gd name="T27" fmla="*/ 2147483647 h 4763"/>
                <a:gd name="T28" fmla="*/ 2147483647 w 6336"/>
                <a:gd name="T29" fmla="*/ 2147483647 h 4763"/>
                <a:gd name="T30" fmla="*/ 2147483647 w 6336"/>
                <a:gd name="T31" fmla="*/ 2147483647 h 4763"/>
                <a:gd name="T32" fmla="*/ 2147483647 w 6336"/>
                <a:gd name="T33" fmla="*/ 2147483647 h 4763"/>
                <a:gd name="T34" fmla="*/ 2147483647 w 6336"/>
                <a:gd name="T35" fmla="*/ 2147483647 h 4763"/>
                <a:gd name="T36" fmla="*/ 2147483647 w 6336"/>
                <a:gd name="T37" fmla="*/ 2147483647 h 4763"/>
                <a:gd name="T38" fmla="*/ 2147483647 w 6336"/>
                <a:gd name="T39" fmla="*/ 2147483647 h 4763"/>
                <a:gd name="T40" fmla="*/ 2147483647 w 6336"/>
                <a:gd name="T41" fmla="*/ 2147483647 h 4763"/>
                <a:gd name="T42" fmla="*/ 2147483647 w 6336"/>
                <a:gd name="T43" fmla="*/ 2147483647 h 4763"/>
                <a:gd name="T44" fmla="*/ 2147483647 w 6336"/>
                <a:gd name="T45" fmla="*/ 2147483647 h 4763"/>
                <a:gd name="T46" fmla="*/ 2147483647 w 6336"/>
                <a:gd name="T47" fmla="*/ 2147483647 h 4763"/>
                <a:gd name="T48" fmla="*/ 2147483647 w 6336"/>
                <a:gd name="T49" fmla="*/ 2147483647 h 4763"/>
                <a:gd name="T50" fmla="*/ 2147483647 w 6336"/>
                <a:gd name="T51" fmla="*/ 2147483647 h 4763"/>
                <a:gd name="T52" fmla="*/ 2147483647 w 6336"/>
                <a:gd name="T53" fmla="*/ 2147483647 h 4763"/>
                <a:gd name="T54" fmla="*/ 2147483647 w 6336"/>
                <a:gd name="T55" fmla="*/ 2147483647 h 4763"/>
                <a:gd name="T56" fmla="*/ 2147483647 w 6336"/>
                <a:gd name="T57" fmla="*/ 2147483647 h 4763"/>
                <a:gd name="T58" fmla="*/ 2147483647 w 6336"/>
                <a:gd name="T59" fmla="*/ 2147483647 h 4763"/>
                <a:gd name="T60" fmla="*/ 2147483647 w 6336"/>
                <a:gd name="T61" fmla="*/ 2147483647 h 4763"/>
                <a:gd name="T62" fmla="*/ 2147483647 w 6336"/>
                <a:gd name="T63" fmla="*/ 2147483647 h 4763"/>
                <a:gd name="T64" fmla="*/ 2147483647 w 6336"/>
                <a:gd name="T65" fmla="*/ 2147483647 h 4763"/>
                <a:gd name="T66" fmla="*/ 2147483647 w 6336"/>
                <a:gd name="T67" fmla="*/ 2147483647 h 4763"/>
                <a:gd name="T68" fmla="*/ 2147483647 w 6336"/>
                <a:gd name="T69" fmla="*/ 2147483647 h 4763"/>
                <a:gd name="T70" fmla="*/ 2147483647 w 6336"/>
                <a:gd name="T71" fmla="*/ 2147483647 h 4763"/>
                <a:gd name="T72" fmla="*/ 2147483647 w 6336"/>
                <a:gd name="T73" fmla="*/ 2147483647 h 4763"/>
                <a:gd name="T74" fmla="*/ 2147483647 w 6336"/>
                <a:gd name="T75" fmla="*/ 2147483647 h 4763"/>
                <a:gd name="T76" fmla="*/ 2147483647 w 6336"/>
                <a:gd name="T77" fmla="*/ 2147483647 h 4763"/>
                <a:gd name="T78" fmla="*/ 2147483647 w 6336"/>
                <a:gd name="T79" fmla="*/ 2147483647 h 4763"/>
                <a:gd name="T80" fmla="*/ 2147483647 w 6336"/>
                <a:gd name="T81" fmla="*/ 2147483647 h 4763"/>
                <a:gd name="T82" fmla="*/ 2147483647 w 6336"/>
                <a:gd name="T83" fmla="*/ 2147483647 h 4763"/>
                <a:gd name="T84" fmla="*/ 2147483647 w 6336"/>
                <a:gd name="T85" fmla="*/ 2147483647 h 4763"/>
                <a:gd name="T86" fmla="*/ 0 w 6336"/>
                <a:gd name="T87" fmla="*/ 2147483647 h 4763"/>
                <a:gd name="T88" fmla="*/ 2147483647 w 6336"/>
                <a:gd name="T89" fmla="*/ 2147483647 h 4763"/>
                <a:gd name="T90" fmla="*/ 0 w 6336"/>
                <a:gd name="T91" fmla="*/ 2147483647 h 4763"/>
                <a:gd name="T92" fmla="*/ 2147483647 w 6336"/>
                <a:gd name="T93" fmla="*/ 2147483647 h 4763"/>
                <a:gd name="T94" fmla="*/ 2147483647 w 6336"/>
                <a:gd name="T95" fmla="*/ 2147483647 h 4763"/>
                <a:gd name="T96" fmla="*/ 2147483647 w 6336"/>
                <a:gd name="T97" fmla="*/ 2147483647 h 4763"/>
                <a:gd name="T98" fmla="*/ 2147483647 w 6336"/>
                <a:gd name="T99" fmla="*/ 2147483647 h 4763"/>
                <a:gd name="T100" fmla="*/ 2147483647 w 6336"/>
                <a:gd name="T101" fmla="*/ 2147483647 h 4763"/>
                <a:gd name="T102" fmla="*/ 2147483647 w 6336"/>
                <a:gd name="T103" fmla="*/ 2147483647 h 4763"/>
                <a:gd name="T104" fmla="*/ 2147483647 w 6336"/>
                <a:gd name="T105" fmla="*/ 2147483647 h 4763"/>
                <a:gd name="T106" fmla="*/ 2147483647 w 6336"/>
                <a:gd name="T107" fmla="*/ 2147483647 h 4763"/>
                <a:gd name="T108" fmla="*/ 2147483647 w 6336"/>
                <a:gd name="T109" fmla="*/ 2147483647 h 4763"/>
                <a:gd name="T110" fmla="*/ 2147483647 w 6336"/>
                <a:gd name="T111" fmla="*/ 2147483647 h 4763"/>
                <a:gd name="T112" fmla="*/ 2147483647 w 6336"/>
                <a:gd name="T113" fmla="*/ 2147483647 h 4763"/>
                <a:gd name="T114" fmla="*/ 2147483647 w 6336"/>
                <a:gd name="T115" fmla="*/ 2147483647 h 4763"/>
                <a:gd name="T116" fmla="*/ 2147483647 w 6336"/>
                <a:gd name="T117" fmla="*/ 2147483647 h 4763"/>
                <a:gd name="T118" fmla="*/ 2147483647 w 6336"/>
                <a:gd name="T119" fmla="*/ 2147483647 h 47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336"/>
                <a:gd name="T181" fmla="*/ 0 h 4763"/>
                <a:gd name="T182" fmla="*/ 6336 w 6336"/>
                <a:gd name="T183" fmla="*/ 4763 h 47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336" h="4763">
                  <a:moveTo>
                    <a:pt x="1772" y="3695"/>
                  </a:moveTo>
                  <a:lnTo>
                    <a:pt x="109" y="2820"/>
                  </a:lnTo>
                  <a:lnTo>
                    <a:pt x="109" y="2672"/>
                  </a:lnTo>
                  <a:lnTo>
                    <a:pt x="1772" y="3547"/>
                  </a:lnTo>
                  <a:lnTo>
                    <a:pt x="1772" y="3695"/>
                  </a:lnTo>
                  <a:close/>
                  <a:moveTo>
                    <a:pt x="3814" y="1925"/>
                  </a:moveTo>
                  <a:lnTo>
                    <a:pt x="4488" y="1668"/>
                  </a:lnTo>
                  <a:lnTo>
                    <a:pt x="2515" y="608"/>
                  </a:lnTo>
                  <a:lnTo>
                    <a:pt x="1795" y="857"/>
                  </a:lnTo>
                  <a:lnTo>
                    <a:pt x="3814" y="1925"/>
                  </a:lnTo>
                  <a:close/>
                  <a:moveTo>
                    <a:pt x="4541" y="1785"/>
                  </a:moveTo>
                  <a:lnTo>
                    <a:pt x="3830" y="2056"/>
                  </a:lnTo>
                  <a:lnTo>
                    <a:pt x="3830" y="4109"/>
                  </a:lnTo>
                  <a:lnTo>
                    <a:pt x="4501" y="3874"/>
                  </a:lnTo>
                  <a:lnTo>
                    <a:pt x="4541" y="1785"/>
                  </a:lnTo>
                  <a:close/>
                  <a:moveTo>
                    <a:pt x="2218" y="1229"/>
                  </a:moveTo>
                  <a:lnTo>
                    <a:pt x="2218" y="1229"/>
                  </a:lnTo>
                  <a:lnTo>
                    <a:pt x="2183" y="1250"/>
                  </a:lnTo>
                  <a:lnTo>
                    <a:pt x="2148" y="1271"/>
                  </a:lnTo>
                  <a:lnTo>
                    <a:pt x="2116" y="1291"/>
                  </a:lnTo>
                  <a:lnTo>
                    <a:pt x="2084" y="1312"/>
                  </a:lnTo>
                  <a:lnTo>
                    <a:pt x="2056" y="1333"/>
                  </a:lnTo>
                  <a:lnTo>
                    <a:pt x="2030" y="1354"/>
                  </a:lnTo>
                  <a:lnTo>
                    <a:pt x="2005" y="1374"/>
                  </a:lnTo>
                  <a:lnTo>
                    <a:pt x="1982" y="1395"/>
                  </a:lnTo>
                  <a:lnTo>
                    <a:pt x="1961" y="1416"/>
                  </a:lnTo>
                  <a:lnTo>
                    <a:pt x="1944" y="1435"/>
                  </a:lnTo>
                  <a:lnTo>
                    <a:pt x="1928" y="1456"/>
                  </a:lnTo>
                  <a:lnTo>
                    <a:pt x="1914" y="1476"/>
                  </a:lnTo>
                  <a:lnTo>
                    <a:pt x="1904" y="1496"/>
                  </a:lnTo>
                  <a:lnTo>
                    <a:pt x="1894" y="1515"/>
                  </a:lnTo>
                  <a:lnTo>
                    <a:pt x="1888" y="1536"/>
                  </a:lnTo>
                  <a:lnTo>
                    <a:pt x="1885" y="1553"/>
                  </a:lnTo>
                  <a:lnTo>
                    <a:pt x="1885" y="1569"/>
                  </a:lnTo>
                  <a:lnTo>
                    <a:pt x="1886" y="1587"/>
                  </a:lnTo>
                  <a:lnTo>
                    <a:pt x="1890" y="1603"/>
                  </a:lnTo>
                  <a:lnTo>
                    <a:pt x="1898" y="1619"/>
                  </a:lnTo>
                  <a:lnTo>
                    <a:pt x="1907" y="1634"/>
                  </a:lnTo>
                  <a:lnTo>
                    <a:pt x="1920" y="1650"/>
                  </a:lnTo>
                  <a:lnTo>
                    <a:pt x="1936" y="1666"/>
                  </a:lnTo>
                  <a:lnTo>
                    <a:pt x="1955" y="1681"/>
                  </a:lnTo>
                  <a:lnTo>
                    <a:pt x="1976" y="1695"/>
                  </a:lnTo>
                  <a:lnTo>
                    <a:pt x="2001" y="1710"/>
                  </a:lnTo>
                  <a:lnTo>
                    <a:pt x="2032" y="1724"/>
                  </a:lnTo>
                  <a:lnTo>
                    <a:pt x="2064" y="1737"/>
                  </a:lnTo>
                  <a:lnTo>
                    <a:pt x="2100" y="1748"/>
                  </a:lnTo>
                  <a:lnTo>
                    <a:pt x="2140" y="1759"/>
                  </a:lnTo>
                  <a:lnTo>
                    <a:pt x="2185" y="1769"/>
                  </a:lnTo>
                  <a:lnTo>
                    <a:pt x="2234" y="1778"/>
                  </a:lnTo>
                  <a:lnTo>
                    <a:pt x="2282" y="1785"/>
                  </a:lnTo>
                  <a:lnTo>
                    <a:pt x="2333" y="1791"/>
                  </a:lnTo>
                  <a:lnTo>
                    <a:pt x="2386" y="1796"/>
                  </a:lnTo>
                  <a:lnTo>
                    <a:pt x="2440" y="1797"/>
                  </a:lnTo>
                  <a:lnTo>
                    <a:pt x="2496" y="1799"/>
                  </a:lnTo>
                  <a:lnTo>
                    <a:pt x="2554" y="1799"/>
                  </a:lnTo>
                  <a:lnTo>
                    <a:pt x="2611" y="1799"/>
                  </a:lnTo>
                  <a:lnTo>
                    <a:pt x="2670" y="1796"/>
                  </a:lnTo>
                  <a:lnTo>
                    <a:pt x="2731" y="1791"/>
                  </a:lnTo>
                  <a:lnTo>
                    <a:pt x="2791" y="1786"/>
                  </a:lnTo>
                  <a:lnTo>
                    <a:pt x="2854" y="1780"/>
                  </a:lnTo>
                  <a:lnTo>
                    <a:pt x="2914" y="1772"/>
                  </a:lnTo>
                  <a:lnTo>
                    <a:pt x="2976" y="1764"/>
                  </a:lnTo>
                  <a:lnTo>
                    <a:pt x="3040" y="1754"/>
                  </a:lnTo>
                  <a:lnTo>
                    <a:pt x="3103" y="1743"/>
                  </a:lnTo>
                  <a:lnTo>
                    <a:pt x="3165" y="1730"/>
                  </a:lnTo>
                  <a:lnTo>
                    <a:pt x="2218" y="1229"/>
                  </a:lnTo>
                  <a:close/>
                  <a:moveTo>
                    <a:pt x="4258" y="1084"/>
                  </a:moveTo>
                  <a:lnTo>
                    <a:pt x="4258" y="1084"/>
                  </a:lnTo>
                  <a:lnTo>
                    <a:pt x="4252" y="1073"/>
                  </a:lnTo>
                  <a:lnTo>
                    <a:pt x="4244" y="1060"/>
                  </a:lnTo>
                  <a:lnTo>
                    <a:pt x="4234" y="1049"/>
                  </a:lnTo>
                  <a:lnTo>
                    <a:pt x="4223" y="1038"/>
                  </a:lnTo>
                  <a:lnTo>
                    <a:pt x="4210" y="1026"/>
                  </a:lnTo>
                  <a:lnTo>
                    <a:pt x="4196" y="1015"/>
                  </a:lnTo>
                  <a:lnTo>
                    <a:pt x="4180" y="1004"/>
                  </a:lnTo>
                  <a:lnTo>
                    <a:pt x="4162" y="994"/>
                  </a:lnTo>
                  <a:lnTo>
                    <a:pt x="4143" y="985"/>
                  </a:lnTo>
                  <a:lnTo>
                    <a:pt x="4122" y="975"/>
                  </a:lnTo>
                  <a:lnTo>
                    <a:pt x="4078" y="958"/>
                  </a:lnTo>
                  <a:lnTo>
                    <a:pt x="4027" y="942"/>
                  </a:lnTo>
                  <a:lnTo>
                    <a:pt x="3969" y="929"/>
                  </a:lnTo>
                  <a:lnTo>
                    <a:pt x="3907" y="918"/>
                  </a:lnTo>
                  <a:lnTo>
                    <a:pt x="3841" y="908"/>
                  </a:lnTo>
                  <a:lnTo>
                    <a:pt x="3770" y="900"/>
                  </a:lnTo>
                  <a:lnTo>
                    <a:pt x="3693" y="897"/>
                  </a:lnTo>
                  <a:lnTo>
                    <a:pt x="3613" y="895"/>
                  </a:lnTo>
                  <a:lnTo>
                    <a:pt x="3529" y="895"/>
                  </a:lnTo>
                  <a:lnTo>
                    <a:pt x="3441" y="900"/>
                  </a:lnTo>
                  <a:lnTo>
                    <a:pt x="3348" y="908"/>
                  </a:lnTo>
                  <a:lnTo>
                    <a:pt x="4132" y="1328"/>
                  </a:lnTo>
                  <a:lnTo>
                    <a:pt x="4154" y="1309"/>
                  </a:lnTo>
                  <a:lnTo>
                    <a:pt x="4173" y="1290"/>
                  </a:lnTo>
                  <a:lnTo>
                    <a:pt x="4191" y="1272"/>
                  </a:lnTo>
                  <a:lnTo>
                    <a:pt x="4207" y="1253"/>
                  </a:lnTo>
                  <a:lnTo>
                    <a:pt x="4220" y="1235"/>
                  </a:lnTo>
                  <a:lnTo>
                    <a:pt x="4233" y="1219"/>
                  </a:lnTo>
                  <a:lnTo>
                    <a:pt x="4242" y="1204"/>
                  </a:lnTo>
                  <a:lnTo>
                    <a:pt x="4250" y="1188"/>
                  </a:lnTo>
                  <a:lnTo>
                    <a:pt x="4256" y="1172"/>
                  </a:lnTo>
                  <a:lnTo>
                    <a:pt x="4261" y="1157"/>
                  </a:lnTo>
                  <a:lnTo>
                    <a:pt x="4263" y="1144"/>
                  </a:lnTo>
                  <a:lnTo>
                    <a:pt x="4264" y="1130"/>
                  </a:lnTo>
                  <a:lnTo>
                    <a:pt x="4266" y="1117"/>
                  </a:lnTo>
                  <a:lnTo>
                    <a:pt x="4264" y="1106"/>
                  </a:lnTo>
                  <a:lnTo>
                    <a:pt x="4261" y="1095"/>
                  </a:lnTo>
                  <a:lnTo>
                    <a:pt x="4258" y="1084"/>
                  </a:lnTo>
                  <a:close/>
                  <a:moveTo>
                    <a:pt x="1997" y="1111"/>
                  </a:moveTo>
                  <a:lnTo>
                    <a:pt x="383" y="1655"/>
                  </a:lnTo>
                  <a:lnTo>
                    <a:pt x="1933" y="2482"/>
                  </a:lnTo>
                  <a:lnTo>
                    <a:pt x="3516" y="1915"/>
                  </a:lnTo>
                  <a:lnTo>
                    <a:pt x="3342" y="1824"/>
                  </a:lnTo>
                  <a:lnTo>
                    <a:pt x="3269" y="1842"/>
                  </a:lnTo>
                  <a:lnTo>
                    <a:pt x="3194" y="1858"/>
                  </a:lnTo>
                  <a:lnTo>
                    <a:pt x="3119" y="1872"/>
                  </a:lnTo>
                  <a:lnTo>
                    <a:pt x="3044" y="1885"/>
                  </a:lnTo>
                  <a:lnTo>
                    <a:pt x="2969" y="1898"/>
                  </a:lnTo>
                  <a:lnTo>
                    <a:pt x="2893" y="1907"/>
                  </a:lnTo>
                  <a:lnTo>
                    <a:pt x="2820" y="1915"/>
                  </a:lnTo>
                  <a:lnTo>
                    <a:pt x="2747" y="1922"/>
                  </a:lnTo>
                  <a:lnTo>
                    <a:pt x="2675" y="1927"/>
                  </a:lnTo>
                  <a:lnTo>
                    <a:pt x="2603" y="1930"/>
                  </a:lnTo>
                  <a:lnTo>
                    <a:pt x="2534" y="1931"/>
                  </a:lnTo>
                  <a:lnTo>
                    <a:pt x="2466" y="1930"/>
                  </a:lnTo>
                  <a:lnTo>
                    <a:pt x="2399" y="1927"/>
                  </a:lnTo>
                  <a:lnTo>
                    <a:pt x="2335" y="1923"/>
                  </a:lnTo>
                  <a:lnTo>
                    <a:pt x="2273" y="1915"/>
                  </a:lnTo>
                  <a:lnTo>
                    <a:pt x="2212" y="1907"/>
                  </a:lnTo>
                  <a:lnTo>
                    <a:pt x="2166" y="1899"/>
                  </a:lnTo>
                  <a:lnTo>
                    <a:pt x="2118" y="1888"/>
                  </a:lnTo>
                  <a:lnTo>
                    <a:pt x="2073" y="1877"/>
                  </a:lnTo>
                  <a:lnTo>
                    <a:pt x="2030" y="1863"/>
                  </a:lnTo>
                  <a:lnTo>
                    <a:pt x="1989" y="1847"/>
                  </a:lnTo>
                  <a:lnTo>
                    <a:pt x="1949" y="1829"/>
                  </a:lnTo>
                  <a:lnTo>
                    <a:pt x="1912" y="1810"/>
                  </a:lnTo>
                  <a:lnTo>
                    <a:pt x="1878" y="1788"/>
                  </a:lnTo>
                  <a:lnTo>
                    <a:pt x="1848" y="1764"/>
                  </a:lnTo>
                  <a:lnTo>
                    <a:pt x="1834" y="1753"/>
                  </a:lnTo>
                  <a:lnTo>
                    <a:pt x="1821" y="1738"/>
                  </a:lnTo>
                  <a:lnTo>
                    <a:pt x="1808" y="1725"/>
                  </a:lnTo>
                  <a:lnTo>
                    <a:pt x="1799" y="1711"/>
                  </a:lnTo>
                  <a:lnTo>
                    <a:pt x="1787" y="1697"/>
                  </a:lnTo>
                  <a:lnTo>
                    <a:pt x="1780" y="1681"/>
                  </a:lnTo>
                  <a:lnTo>
                    <a:pt x="1772" y="1665"/>
                  </a:lnTo>
                  <a:lnTo>
                    <a:pt x="1765" y="1649"/>
                  </a:lnTo>
                  <a:lnTo>
                    <a:pt x="1760" y="1631"/>
                  </a:lnTo>
                  <a:lnTo>
                    <a:pt x="1757" y="1614"/>
                  </a:lnTo>
                  <a:lnTo>
                    <a:pt x="1754" y="1596"/>
                  </a:lnTo>
                  <a:lnTo>
                    <a:pt x="1752" y="1577"/>
                  </a:lnTo>
                  <a:lnTo>
                    <a:pt x="1752" y="1558"/>
                  </a:lnTo>
                  <a:lnTo>
                    <a:pt x="1754" y="1539"/>
                  </a:lnTo>
                  <a:lnTo>
                    <a:pt x="1759" y="1512"/>
                  </a:lnTo>
                  <a:lnTo>
                    <a:pt x="1765" y="1486"/>
                  </a:lnTo>
                  <a:lnTo>
                    <a:pt x="1775" y="1461"/>
                  </a:lnTo>
                  <a:lnTo>
                    <a:pt x="1786" y="1435"/>
                  </a:lnTo>
                  <a:lnTo>
                    <a:pt x="1800" y="1411"/>
                  </a:lnTo>
                  <a:lnTo>
                    <a:pt x="1816" y="1385"/>
                  </a:lnTo>
                  <a:lnTo>
                    <a:pt x="1834" y="1362"/>
                  </a:lnTo>
                  <a:lnTo>
                    <a:pt x="1855" y="1338"/>
                  </a:lnTo>
                  <a:lnTo>
                    <a:pt x="1875" y="1314"/>
                  </a:lnTo>
                  <a:lnTo>
                    <a:pt x="1899" y="1290"/>
                  </a:lnTo>
                  <a:lnTo>
                    <a:pt x="1926" y="1266"/>
                  </a:lnTo>
                  <a:lnTo>
                    <a:pt x="1953" y="1243"/>
                  </a:lnTo>
                  <a:lnTo>
                    <a:pt x="1982" y="1221"/>
                  </a:lnTo>
                  <a:lnTo>
                    <a:pt x="2013" y="1199"/>
                  </a:lnTo>
                  <a:lnTo>
                    <a:pt x="2046" y="1176"/>
                  </a:lnTo>
                  <a:lnTo>
                    <a:pt x="2080" y="1156"/>
                  </a:lnTo>
                  <a:lnTo>
                    <a:pt x="1997" y="1111"/>
                  </a:lnTo>
                  <a:close/>
                  <a:moveTo>
                    <a:pt x="2753" y="587"/>
                  </a:moveTo>
                  <a:lnTo>
                    <a:pt x="4496" y="0"/>
                  </a:lnTo>
                  <a:lnTo>
                    <a:pt x="6307" y="926"/>
                  </a:lnTo>
                  <a:lnTo>
                    <a:pt x="6307" y="1188"/>
                  </a:lnTo>
                  <a:lnTo>
                    <a:pt x="4671" y="1773"/>
                  </a:lnTo>
                  <a:lnTo>
                    <a:pt x="4667" y="2011"/>
                  </a:lnTo>
                  <a:lnTo>
                    <a:pt x="6221" y="1456"/>
                  </a:lnTo>
                  <a:lnTo>
                    <a:pt x="6221" y="1596"/>
                  </a:lnTo>
                  <a:lnTo>
                    <a:pt x="4665" y="2150"/>
                  </a:lnTo>
                  <a:lnTo>
                    <a:pt x="4662" y="2340"/>
                  </a:lnTo>
                  <a:lnTo>
                    <a:pt x="6336" y="1743"/>
                  </a:lnTo>
                  <a:lnTo>
                    <a:pt x="6336" y="1882"/>
                  </a:lnTo>
                  <a:lnTo>
                    <a:pt x="4659" y="2480"/>
                  </a:lnTo>
                  <a:lnTo>
                    <a:pt x="4655" y="2670"/>
                  </a:lnTo>
                  <a:lnTo>
                    <a:pt x="6218" y="2113"/>
                  </a:lnTo>
                  <a:lnTo>
                    <a:pt x="6218" y="2252"/>
                  </a:lnTo>
                  <a:lnTo>
                    <a:pt x="4652" y="2811"/>
                  </a:lnTo>
                  <a:lnTo>
                    <a:pt x="4649" y="2999"/>
                  </a:lnTo>
                  <a:lnTo>
                    <a:pt x="6336" y="2397"/>
                  </a:lnTo>
                  <a:lnTo>
                    <a:pt x="6336" y="2538"/>
                  </a:lnTo>
                  <a:lnTo>
                    <a:pt x="4646" y="3140"/>
                  </a:lnTo>
                  <a:lnTo>
                    <a:pt x="4643" y="3330"/>
                  </a:lnTo>
                  <a:lnTo>
                    <a:pt x="6223" y="2766"/>
                  </a:lnTo>
                  <a:lnTo>
                    <a:pt x="6223" y="2905"/>
                  </a:lnTo>
                  <a:lnTo>
                    <a:pt x="4639" y="3470"/>
                  </a:lnTo>
                  <a:lnTo>
                    <a:pt x="4636" y="3658"/>
                  </a:lnTo>
                  <a:lnTo>
                    <a:pt x="6336" y="3053"/>
                  </a:lnTo>
                  <a:lnTo>
                    <a:pt x="6336" y="3192"/>
                  </a:lnTo>
                  <a:lnTo>
                    <a:pt x="4633" y="3799"/>
                  </a:lnTo>
                  <a:lnTo>
                    <a:pt x="4630" y="3968"/>
                  </a:lnTo>
                  <a:lnTo>
                    <a:pt x="3699" y="4294"/>
                  </a:lnTo>
                  <a:lnTo>
                    <a:pt x="3699" y="4133"/>
                  </a:lnTo>
                  <a:lnTo>
                    <a:pt x="1933" y="4763"/>
                  </a:lnTo>
                  <a:lnTo>
                    <a:pt x="0" y="3745"/>
                  </a:lnTo>
                  <a:lnTo>
                    <a:pt x="0" y="3596"/>
                  </a:lnTo>
                  <a:lnTo>
                    <a:pt x="1944" y="4619"/>
                  </a:lnTo>
                  <a:lnTo>
                    <a:pt x="3699" y="3994"/>
                  </a:lnTo>
                  <a:lnTo>
                    <a:pt x="3699" y="3805"/>
                  </a:lnTo>
                  <a:lnTo>
                    <a:pt x="1933" y="4436"/>
                  </a:lnTo>
                  <a:lnTo>
                    <a:pt x="109" y="3475"/>
                  </a:lnTo>
                  <a:lnTo>
                    <a:pt x="109" y="3326"/>
                  </a:lnTo>
                  <a:lnTo>
                    <a:pt x="1944" y="4292"/>
                  </a:lnTo>
                  <a:lnTo>
                    <a:pt x="3699" y="3666"/>
                  </a:lnTo>
                  <a:lnTo>
                    <a:pt x="3699" y="3478"/>
                  </a:lnTo>
                  <a:lnTo>
                    <a:pt x="1933" y="4107"/>
                  </a:lnTo>
                  <a:lnTo>
                    <a:pt x="0" y="3090"/>
                  </a:lnTo>
                  <a:lnTo>
                    <a:pt x="0" y="2942"/>
                  </a:lnTo>
                  <a:lnTo>
                    <a:pt x="1944" y="3965"/>
                  </a:lnTo>
                  <a:lnTo>
                    <a:pt x="3699" y="3338"/>
                  </a:lnTo>
                  <a:lnTo>
                    <a:pt x="3699" y="3149"/>
                  </a:lnTo>
                  <a:lnTo>
                    <a:pt x="1947" y="3775"/>
                  </a:lnTo>
                  <a:lnTo>
                    <a:pt x="1947" y="3636"/>
                  </a:lnTo>
                  <a:lnTo>
                    <a:pt x="3699" y="3010"/>
                  </a:lnTo>
                  <a:lnTo>
                    <a:pt x="3699" y="2822"/>
                  </a:lnTo>
                  <a:lnTo>
                    <a:pt x="1933" y="3453"/>
                  </a:lnTo>
                  <a:lnTo>
                    <a:pt x="0" y="2434"/>
                  </a:lnTo>
                  <a:lnTo>
                    <a:pt x="0" y="2286"/>
                  </a:lnTo>
                  <a:lnTo>
                    <a:pt x="1944" y="3309"/>
                  </a:lnTo>
                  <a:lnTo>
                    <a:pt x="3699" y="2683"/>
                  </a:lnTo>
                  <a:lnTo>
                    <a:pt x="3699" y="2495"/>
                  </a:lnTo>
                  <a:lnTo>
                    <a:pt x="2089" y="3069"/>
                  </a:lnTo>
                  <a:lnTo>
                    <a:pt x="2089" y="2931"/>
                  </a:lnTo>
                  <a:lnTo>
                    <a:pt x="3699" y="2356"/>
                  </a:lnTo>
                  <a:lnTo>
                    <a:pt x="3699" y="2121"/>
                  </a:lnTo>
                  <a:lnTo>
                    <a:pt x="1914" y="2760"/>
                  </a:lnTo>
                  <a:lnTo>
                    <a:pt x="26" y="1754"/>
                  </a:lnTo>
                  <a:lnTo>
                    <a:pt x="26" y="1507"/>
                  </a:lnTo>
                  <a:lnTo>
                    <a:pt x="1465" y="1022"/>
                  </a:lnTo>
                  <a:lnTo>
                    <a:pt x="1465" y="832"/>
                  </a:lnTo>
                  <a:lnTo>
                    <a:pt x="1468" y="832"/>
                  </a:lnTo>
                  <a:lnTo>
                    <a:pt x="2526" y="466"/>
                  </a:lnTo>
                  <a:lnTo>
                    <a:pt x="2753" y="587"/>
                  </a:lnTo>
                  <a:close/>
                  <a:moveTo>
                    <a:pt x="4475" y="276"/>
                  </a:moveTo>
                  <a:lnTo>
                    <a:pt x="3061" y="753"/>
                  </a:lnTo>
                  <a:lnTo>
                    <a:pt x="3154" y="803"/>
                  </a:lnTo>
                  <a:lnTo>
                    <a:pt x="3259" y="789"/>
                  </a:lnTo>
                  <a:lnTo>
                    <a:pt x="3364" y="777"/>
                  </a:lnTo>
                  <a:lnTo>
                    <a:pt x="3466" y="769"/>
                  </a:lnTo>
                  <a:lnTo>
                    <a:pt x="3567" y="765"/>
                  </a:lnTo>
                  <a:lnTo>
                    <a:pt x="3666" y="765"/>
                  </a:lnTo>
                  <a:lnTo>
                    <a:pt x="3712" y="765"/>
                  </a:lnTo>
                  <a:lnTo>
                    <a:pt x="3760" y="768"/>
                  </a:lnTo>
                  <a:lnTo>
                    <a:pt x="3805" y="771"/>
                  </a:lnTo>
                  <a:lnTo>
                    <a:pt x="3849" y="774"/>
                  </a:lnTo>
                  <a:lnTo>
                    <a:pt x="3894" y="779"/>
                  </a:lnTo>
                  <a:lnTo>
                    <a:pt x="3936" y="785"/>
                  </a:lnTo>
                  <a:lnTo>
                    <a:pt x="3977" y="792"/>
                  </a:lnTo>
                  <a:lnTo>
                    <a:pt x="4015" y="801"/>
                  </a:lnTo>
                  <a:lnTo>
                    <a:pt x="4054" y="809"/>
                  </a:lnTo>
                  <a:lnTo>
                    <a:pt x="4090" y="820"/>
                  </a:lnTo>
                  <a:lnTo>
                    <a:pt x="4126" y="832"/>
                  </a:lnTo>
                  <a:lnTo>
                    <a:pt x="4158" y="844"/>
                  </a:lnTo>
                  <a:lnTo>
                    <a:pt x="4189" y="857"/>
                  </a:lnTo>
                  <a:lnTo>
                    <a:pt x="4220" y="873"/>
                  </a:lnTo>
                  <a:lnTo>
                    <a:pt x="4247" y="889"/>
                  </a:lnTo>
                  <a:lnTo>
                    <a:pt x="4272" y="905"/>
                  </a:lnTo>
                  <a:lnTo>
                    <a:pt x="4295" y="924"/>
                  </a:lnTo>
                  <a:lnTo>
                    <a:pt x="4317" y="943"/>
                  </a:lnTo>
                  <a:lnTo>
                    <a:pt x="4336" y="964"/>
                  </a:lnTo>
                  <a:lnTo>
                    <a:pt x="4352" y="986"/>
                  </a:lnTo>
                  <a:lnTo>
                    <a:pt x="4367" y="1009"/>
                  </a:lnTo>
                  <a:lnTo>
                    <a:pt x="4379" y="1033"/>
                  </a:lnTo>
                  <a:lnTo>
                    <a:pt x="4387" y="1057"/>
                  </a:lnTo>
                  <a:lnTo>
                    <a:pt x="4394" y="1081"/>
                  </a:lnTo>
                  <a:lnTo>
                    <a:pt x="4397" y="1103"/>
                  </a:lnTo>
                  <a:lnTo>
                    <a:pt x="4397" y="1127"/>
                  </a:lnTo>
                  <a:lnTo>
                    <a:pt x="4397" y="1149"/>
                  </a:lnTo>
                  <a:lnTo>
                    <a:pt x="4392" y="1173"/>
                  </a:lnTo>
                  <a:lnTo>
                    <a:pt x="4387" y="1196"/>
                  </a:lnTo>
                  <a:lnTo>
                    <a:pt x="4379" y="1219"/>
                  </a:lnTo>
                  <a:lnTo>
                    <a:pt x="4370" y="1242"/>
                  </a:lnTo>
                  <a:lnTo>
                    <a:pt x="4359" y="1264"/>
                  </a:lnTo>
                  <a:lnTo>
                    <a:pt x="4344" y="1287"/>
                  </a:lnTo>
                  <a:lnTo>
                    <a:pt x="4330" y="1309"/>
                  </a:lnTo>
                  <a:lnTo>
                    <a:pt x="4312" y="1331"/>
                  </a:lnTo>
                  <a:lnTo>
                    <a:pt x="4295" y="1352"/>
                  </a:lnTo>
                  <a:lnTo>
                    <a:pt x="4276" y="1373"/>
                  </a:lnTo>
                  <a:lnTo>
                    <a:pt x="4255" y="1393"/>
                  </a:lnTo>
                  <a:lnTo>
                    <a:pt x="4542" y="1548"/>
                  </a:lnTo>
                  <a:lnTo>
                    <a:pt x="5967" y="1038"/>
                  </a:lnTo>
                  <a:lnTo>
                    <a:pt x="4475" y="276"/>
                  </a:lnTo>
                  <a:close/>
                  <a:moveTo>
                    <a:pt x="1912" y="3114"/>
                  </a:moveTo>
                  <a:lnTo>
                    <a:pt x="94" y="2156"/>
                  </a:lnTo>
                  <a:lnTo>
                    <a:pt x="94" y="2008"/>
                  </a:lnTo>
                  <a:lnTo>
                    <a:pt x="1912" y="2966"/>
                  </a:lnTo>
                  <a:lnTo>
                    <a:pt x="1912" y="311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/>
              <a:endParaRPr lang="de-DE" sz="21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198B0AF9-3B39-4C98-BB41-7AA6D47822FC}"/>
              </a:ext>
            </a:extLst>
          </p:cNvPr>
          <p:cNvSpPr txBox="1"/>
          <p:nvPr/>
        </p:nvSpPr>
        <p:spPr>
          <a:xfrm>
            <a:off x="274204" y="1594023"/>
            <a:ext cx="7717399" cy="42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None/>
              <a:defRPr sz="1400" b="1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pen Sans"/>
              </a:defRPr>
            </a:lvl1pPr>
            <a:lvl2pPr marL="914400" marR="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>
              <a:spcBef>
                <a:spcPts val="0"/>
              </a:spcBef>
            </a:pPr>
            <a:r>
              <a:rPr lang="pt-BR" dirty="0"/>
              <a:t>Benefícios potenciais</a:t>
            </a:r>
          </a:p>
        </p:txBody>
      </p:sp>
    </p:spTree>
    <p:extLst>
      <p:ext uri="{BB962C8B-B14F-4D97-AF65-F5344CB8AC3E}">
        <p14:creationId xmlns:p14="http://schemas.microsoft.com/office/powerpoint/2010/main" val="1035338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20C326E-3DB5-410D-9A46-6941516CA837}"/>
              </a:ext>
            </a:extLst>
          </p:cNvPr>
          <p:cNvSpPr txBox="1">
            <a:spLocks/>
          </p:cNvSpPr>
          <p:nvPr/>
        </p:nvSpPr>
        <p:spPr>
          <a:xfrm>
            <a:off x="393700" y="356955"/>
            <a:ext cx="11167108" cy="89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3200" b="1" i="0" u="none" strike="noStrike" kern="120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erriweather"/>
              </a:defRPr>
            </a:lvl1pPr>
            <a:lvl2pPr marR="0" lvl="1"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ＭＳ Ｐゴシック" pitchFamily="4" charset="-128"/>
                <a:sym typeface="Merriweather"/>
              </a:defRPr>
            </a:lvl2pPr>
            <a:lvl3pPr marR="0" lvl="2"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ＭＳ Ｐゴシック" pitchFamily="4" charset="-128"/>
                <a:sym typeface="Merriweather"/>
              </a:defRPr>
            </a:lvl3pPr>
            <a:lvl4pPr marR="0" lvl="3"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ＭＳ Ｐゴシック" pitchFamily="4" charset="-128"/>
                <a:sym typeface="Merriweather"/>
              </a:defRPr>
            </a:lvl4pPr>
            <a:lvl5pPr marR="0" lvl="4"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ＭＳ Ｐゴシック" pitchFamily="4" charset="-128"/>
                <a:sym typeface="Merriweather"/>
              </a:defRPr>
            </a:lvl5pPr>
            <a:lvl6pPr marL="457200" marR="0" lvl="5" algn="ct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Merriweather"/>
                <a:sym typeface="Merriweather"/>
              </a:defRPr>
            </a:lvl6pPr>
            <a:lvl7pPr marL="914400" marR="0" lvl="6" algn="ct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Merriweather"/>
                <a:sym typeface="Merriweather"/>
              </a:defRPr>
            </a:lvl7pPr>
            <a:lvl8pPr marL="1371600" marR="0" lvl="7" algn="ct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Merriweather"/>
                <a:sym typeface="Merriweather"/>
              </a:defRPr>
            </a:lvl8pPr>
            <a:lvl9pPr marL="1828800" marR="0" lvl="8" algn="ct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Merriweather"/>
                <a:sym typeface="Merriweather"/>
              </a:defRPr>
            </a:lvl9pPr>
          </a:lstStyle>
          <a:p>
            <a:pPr lvl="0" algn="l">
              <a:defRPr/>
            </a:pPr>
            <a:r>
              <a:rPr lang="pt-BR" dirty="0">
                <a:solidFill>
                  <a:srgbClr val="00324C"/>
                </a:solidFill>
              </a:rPr>
              <a:t>Desafios do setor de O&amp;G brasileiro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3D2633A7-6769-40C9-80EC-5B9F79E99E78}"/>
              </a:ext>
            </a:extLst>
          </p:cNvPr>
          <p:cNvSpPr/>
          <p:nvPr/>
        </p:nvSpPr>
        <p:spPr>
          <a:xfrm>
            <a:off x="2701218" y="4734880"/>
            <a:ext cx="7002563" cy="2683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Cadeia de fornecedores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DD74703F-210D-44AD-8BD6-E0884390774E}"/>
              </a:ext>
            </a:extLst>
          </p:cNvPr>
          <p:cNvSpPr/>
          <p:nvPr/>
        </p:nvSpPr>
        <p:spPr>
          <a:xfrm>
            <a:off x="2701218" y="5713947"/>
            <a:ext cx="7449544" cy="2903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Abertura de mercados de gás natural e refino</a:t>
            </a:r>
            <a:endParaRPr lang="pt-BR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039F2D3B-EF0E-4CE5-8244-CF845303EB5F}"/>
              </a:ext>
            </a:extLst>
          </p:cNvPr>
          <p:cNvSpPr/>
          <p:nvPr/>
        </p:nvSpPr>
        <p:spPr>
          <a:xfrm>
            <a:off x="2665043" y="2010101"/>
            <a:ext cx="7449544" cy="2813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Licenciamento Ambiental qualificado e conhecido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6DBD2C8C-99C1-4B64-8D13-3784F8568174}"/>
              </a:ext>
            </a:extLst>
          </p:cNvPr>
          <p:cNvSpPr/>
          <p:nvPr/>
        </p:nvSpPr>
        <p:spPr>
          <a:xfrm>
            <a:off x="2701218" y="3754107"/>
            <a:ext cx="7449544" cy="33852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Simplificação tributária e ajuste ao risco do projeto</a:t>
            </a:r>
          </a:p>
        </p:txBody>
      </p:sp>
      <p:pic>
        <p:nvPicPr>
          <p:cNvPr id="47" name="Imagem 46">
            <a:extLst>
              <a:ext uri="{FF2B5EF4-FFF2-40B4-BE49-F238E27FC236}">
                <a16:creationId xmlns:a16="http://schemas.microsoft.com/office/drawing/2014/main" id="{37AADE18-D1FF-4182-8405-5C60979E5D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051" y="4557877"/>
            <a:ext cx="850100" cy="622327"/>
          </a:xfrm>
          <a:prstGeom prst="rect">
            <a:avLst/>
          </a:prstGeom>
        </p:spPr>
      </p:pic>
      <p:pic>
        <p:nvPicPr>
          <p:cNvPr id="48" name="Imagem 47">
            <a:extLst>
              <a:ext uri="{FF2B5EF4-FFF2-40B4-BE49-F238E27FC236}">
                <a16:creationId xmlns:a16="http://schemas.microsoft.com/office/drawing/2014/main" id="{6AB1D70D-2596-4A5F-87C7-BB11E1EA6E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6892" y="3659471"/>
            <a:ext cx="469829" cy="474998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id="{24B7C6A1-099A-48D5-B25D-AFEF012757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889" y="1878847"/>
            <a:ext cx="658605" cy="445268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4BD17BD4-D146-42EA-AB23-62A2838302A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889" y="5437918"/>
            <a:ext cx="802588" cy="787515"/>
          </a:xfrm>
          <a:prstGeom prst="rect">
            <a:avLst/>
          </a:prstGeom>
        </p:spPr>
      </p:pic>
      <p:pic>
        <p:nvPicPr>
          <p:cNvPr id="11" name="Picture 6" descr="canon, guideline, law, order, regulation, rules, statute icon">
            <a:extLst>
              <a:ext uri="{FF2B5EF4-FFF2-40B4-BE49-F238E27FC236}">
                <a16:creationId xmlns:a16="http://schemas.microsoft.com/office/drawing/2014/main" id="{10930154-7DC5-447C-BE15-66D30A09E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3995" y="2749352"/>
            <a:ext cx="432391" cy="43239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039F2D3B-EF0E-4CE5-8244-CF845303EB5F}"/>
              </a:ext>
            </a:extLst>
          </p:cNvPr>
          <p:cNvSpPr/>
          <p:nvPr/>
        </p:nvSpPr>
        <p:spPr>
          <a:xfrm>
            <a:off x="2701218" y="2821623"/>
            <a:ext cx="8683329" cy="2878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Regulação estável criando ambiente favorável aos investimentos</a:t>
            </a:r>
          </a:p>
        </p:txBody>
      </p:sp>
    </p:spTree>
    <p:extLst>
      <p:ext uri="{BB962C8B-B14F-4D97-AF65-F5344CB8AC3E}">
        <p14:creationId xmlns:p14="http://schemas.microsoft.com/office/powerpoint/2010/main" val="990752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ctrTitle" idx="4294967295"/>
          </p:nvPr>
        </p:nvSpPr>
        <p:spPr>
          <a:xfrm>
            <a:off x="1664690" y="2278981"/>
            <a:ext cx="8791600" cy="141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pt-BR" sz="4400" dirty="0">
                <a:solidFill>
                  <a:srgbClr val="7FC24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Obrigado</a:t>
            </a:r>
            <a:endParaRPr sz="4400" dirty="0">
              <a:solidFill>
                <a:srgbClr val="7FC24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1" name="Shape 321"/>
          <p:cNvSpPr txBox="1">
            <a:spLocks noGrp="1"/>
          </p:cNvSpPr>
          <p:nvPr>
            <p:ph type="subTitle" idx="4294967295"/>
          </p:nvPr>
        </p:nvSpPr>
        <p:spPr>
          <a:xfrm>
            <a:off x="1664690" y="3534588"/>
            <a:ext cx="8791600" cy="219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endParaRPr lang="pt-BR" sz="2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pt-BR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Instituto Brasileiro de Petróleo, Gás e Biocombustíveis - IBP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0C8D2A1-F64F-451B-B98B-631ADEDE73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048" y="550416"/>
            <a:ext cx="2781509" cy="19664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20C326E-3DB5-410D-9A46-6941516CA837}"/>
              </a:ext>
            </a:extLst>
          </p:cNvPr>
          <p:cNvSpPr txBox="1">
            <a:spLocks/>
          </p:cNvSpPr>
          <p:nvPr/>
        </p:nvSpPr>
        <p:spPr>
          <a:xfrm>
            <a:off x="342080" y="305186"/>
            <a:ext cx="11598908" cy="89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3200" b="1" i="0" u="none" strike="noStrike" kern="120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erriweather"/>
              </a:defRPr>
            </a:lvl1pPr>
            <a:lvl2pPr marR="0" lvl="1"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ＭＳ Ｐゴシック" pitchFamily="4" charset="-128"/>
                <a:sym typeface="Merriweather"/>
              </a:defRPr>
            </a:lvl2pPr>
            <a:lvl3pPr marR="0" lvl="2"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ＭＳ Ｐゴシック" pitchFamily="4" charset="-128"/>
                <a:sym typeface="Merriweather"/>
              </a:defRPr>
            </a:lvl3pPr>
            <a:lvl4pPr marR="0" lvl="3"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ＭＳ Ｐゴシック" pitchFamily="4" charset="-128"/>
                <a:sym typeface="Merriweather"/>
              </a:defRPr>
            </a:lvl4pPr>
            <a:lvl5pPr marR="0" lvl="4"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ＭＳ Ｐゴシック" pitchFamily="4" charset="-128"/>
                <a:sym typeface="Merriweather"/>
              </a:defRPr>
            </a:lvl5pPr>
            <a:lvl6pPr marL="457200" marR="0" lvl="5" algn="ct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Merriweather"/>
                <a:sym typeface="Merriweather"/>
              </a:defRPr>
            </a:lvl6pPr>
            <a:lvl7pPr marL="914400" marR="0" lvl="6" algn="ct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Merriweather"/>
                <a:sym typeface="Merriweather"/>
              </a:defRPr>
            </a:lvl7pPr>
            <a:lvl8pPr marL="1371600" marR="0" lvl="7" algn="ct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Merriweather"/>
                <a:sym typeface="Merriweather"/>
              </a:defRPr>
            </a:lvl8pPr>
            <a:lvl9pPr marL="1828800" marR="0" lvl="8" algn="ct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Merriweather"/>
                <a:sym typeface="Merriweather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32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Merriweather"/>
              </a:rPr>
              <a:t>O Brasil possui as maiores descobertas recentes do </a:t>
            </a:r>
            <a:r>
              <a:rPr kumimoji="0" lang="pt-BR" sz="3200" b="1" i="1" u="none" strike="noStrike" kern="1200" cap="none" spc="0" normalizeH="0" baseline="0" noProof="0" dirty="0">
                <a:ln>
                  <a:noFill/>
                </a:ln>
                <a:solidFill>
                  <a:srgbClr val="0032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Merriweather"/>
              </a:rPr>
              <a:t>offshore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32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Merriweather"/>
              </a:rPr>
              <a:t> mundial, com destaque para o </a:t>
            </a:r>
            <a:r>
              <a:rPr kumimoji="0" lang="pt-B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32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Merriweather"/>
              </a:rPr>
              <a:t>Pré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32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Merriweather"/>
              </a:rPr>
              <a:t>-sal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13D2F70-0883-43D2-AD6B-5A9F591711D5}"/>
              </a:ext>
            </a:extLst>
          </p:cNvPr>
          <p:cNvSpPr txBox="1">
            <a:spLocks/>
          </p:cNvSpPr>
          <p:nvPr/>
        </p:nvSpPr>
        <p:spPr>
          <a:xfrm>
            <a:off x="342080" y="1452521"/>
            <a:ext cx="7373170" cy="6111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Recursos mundiais recuperáveis descobertos em águas profundas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Bboe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, 2P acumulados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85EFD85-2B73-4E4D-99CE-67650517B052}"/>
              </a:ext>
            </a:extLst>
          </p:cNvPr>
          <p:cNvSpPr txBox="1"/>
          <p:nvPr/>
        </p:nvSpPr>
        <p:spPr>
          <a:xfrm>
            <a:off x="442912" y="6373354"/>
            <a:ext cx="8475775" cy="432483"/>
          </a:xfrm>
          <a:prstGeom prst="rect">
            <a:avLst/>
          </a:prstGeom>
          <a:noFill/>
        </p:spPr>
        <p:txBody>
          <a:bodyPr wrap="square" lIns="62540" tIns="31270" rIns="62540" bIns="31270" rtlCol="0">
            <a:spAutoFit/>
          </a:bodyPr>
          <a:lstStyle/>
          <a:p>
            <a:pPr marL="0" marR="0" lvl="0" indent="0" algn="l" defTabSz="656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* Exemplos: Gana, Senegal, Angola</a:t>
            </a:r>
          </a:p>
          <a:p>
            <a:pPr marL="0" marR="0" lvl="0" indent="0" algn="l" defTabSz="656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** Exemplos: Somália, Quênia</a:t>
            </a:r>
          </a:p>
          <a:p>
            <a:pPr marL="0" marR="0" lvl="0" indent="0" algn="l" defTabSz="656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Fonte: Elaboração IBP com base em </a:t>
            </a: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IHS Global </a:t>
            </a:r>
            <a:r>
              <a:rPr kumimoji="0" lang="pt-BR" sz="800" b="0" i="0" u="none" strike="noStrike" kern="0" cap="none" spc="0" normalizeH="0" baseline="0" noProof="0" dirty="0" err="1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Deepwater</a:t>
            </a: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 </a:t>
            </a:r>
            <a:r>
              <a:rPr kumimoji="0" lang="pt-BR" sz="800" b="0" i="0" u="none" strike="noStrike" kern="0" cap="none" spc="0" normalizeH="0" baseline="0" noProof="0" dirty="0" err="1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and</a:t>
            </a: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 </a:t>
            </a:r>
            <a:r>
              <a:rPr kumimoji="0" lang="pt-BR" sz="800" b="0" i="0" u="none" strike="noStrike" kern="0" cap="none" spc="0" normalizeH="0" baseline="0" noProof="0" dirty="0" err="1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Growth</a:t>
            </a: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 Play Service</a:t>
            </a: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srgbClr val="5B5B5B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4CB68214-4C15-4D11-812E-54034B40106C}"/>
              </a:ext>
            </a:extLst>
          </p:cNvPr>
          <p:cNvSpPr txBox="1">
            <a:spLocks/>
          </p:cNvSpPr>
          <p:nvPr/>
        </p:nvSpPr>
        <p:spPr>
          <a:xfrm>
            <a:off x="6836663" y="4945491"/>
            <a:ext cx="1512000" cy="24335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Brasil </a:t>
            </a:r>
            <a:r>
              <a:rPr kumimoji="0" lang="pt-BR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Pré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-sal</a:t>
            </a:r>
          </a:p>
        </p:txBody>
      </p:sp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6AAF00B6-639D-49E9-A7AD-C055EFCD2244}"/>
              </a:ext>
            </a:extLst>
          </p:cNvPr>
          <p:cNvSpPr txBox="1">
            <a:spLocks/>
          </p:cNvSpPr>
          <p:nvPr/>
        </p:nvSpPr>
        <p:spPr>
          <a:xfrm>
            <a:off x="6836663" y="4187975"/>
            <a:ext cx="1512000" cy="24335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Brasil </a:t>
            </a:r>
            <a:r>
              <a:rPr kumimoji="0" lang="pt-BR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Pós-sal</a:t>
            </a: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44" name="Text Placeholder 1">
            <a:extLst>
              <a:ext uri="{FF2B5EF4-FFF2-40B4-BE49-F238E27FC236}">
                <a16:creationId xmlns:a16="http://schemas.microsoft.com/office/drawing/2014/main" id="{2F0505DA-D479-4258-AC38-A832EC7A4562}"/>
              </a:ext>
            </a:extLst>
          </p:cNvPr>
          <p:cNvSpPr txBox="1">
            <a:spLocks/>
          </p:cNvSpPr>
          <p:nvPr/>
        </p:nvSpPr>
        <p:spPr>
          <a:xfrm>
            <a:off x="6836663" y="3714537"/>
            <a:ext cx="1512000" cy="24335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EUA </a:t>
            </a:r>
            <a:r>
              <a:rPr kumimoji="0" lang="pt-BR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GoM</a:t>
            </a: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45" name="Text Placeholder 1">
            <a:extLst>
              <a:ext uri="{FF2B5EF4-FFF2-40B4-BE49-F238E27FC236}">
                <a16:creationId xmlns:a16="http://schemas.microsoft.com/office/drawing/2014/main" id="{CAE119C8-F5D4-4D66-98C8-EE249546FE48}"/>
              </a:ext>
            </a:extLst>
          </p:cNvPr>
          <p:cNvSpPr txBox="1">
            <a:spLocks/>
          </p:cNvSpPr>
          <p:nvPr/>
        </p:nvSpPr>
        <p:spPr>
          <a:xfrm>
            <a:off x="6836662" y="3254993"/>
            <a:ext cx="1612393" cy="24335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Leste da África**</a:t>
            </a:r>
          </a:p>
        </p:txBody>
      </p:sp>
      <p:sp>
        <p:nvSpPr>
          <p:cNvPr id="47" name="Text Placeholder 1">
            <a:extLst>
              <a:ext uri="{FF2B5EF4-FFF2-40B4-BE49-F238E27FC236}">
                <a16:creationId xmlns:a16="http://schemas.microsoft.com/office/drawing/2014/main" id="{5FA6DC91-4664-44DB-A6DA-2DC68F126DC8}"/>
              </a:ext>
            </a:extLst>
          </p:cNvPr>
          <p:cNvSpPr txBox="1">
            <a:spLocks/>
          </p:cNvSpPr>
          <p:nvPr/>
        </p:nvSpPr>
        <p:spPr>
          <a:xfrm>
            <a:off x="6836663" y="2371092"/>
            <a:ext cx="1512000" cy="24335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Oeste da África*</a:t>
            </a:r>
          </a:p>
        </p:txBody>
      </p:sp>
      <p:sp>
        <p:nvSpPr>
          <p:cNvPr id="48" name="Text Placeholder 1">
            <a:extLst>
              <a:ext uri="{FF2B5EF4-FFF2-40B4-BE49-F238E27FC236}">
                <a16:creationId xmlns:a16="http://schemas.microsoft.com/office/drawing/2014/main" id="{E235DBB7-A643-42C1-8EF5-F38886EA1BA6}"/>
              </a:ext>
            </a:extLst>
          </p:cNvPr>
          <p:cNvSpPr txBox="1">
            <a:spLocks/>
          </p:cNvSpPr>
          <p:nvPr/>
        </p:nvSpPr>
        <p:spPr>
          <a:xfrm>
            <a:off x="6831543" y="2586608"/>
            <a:ext cx="1512000" cy="24335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Congo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3DB86109-3906-4E71-860C-9EC902A910C9}"/>
              </a:ext>
            </a:extLst>
          </p:cNvPr>
          <p:cNvCxnSpPr>
            <a:cxnSpLocks/>
          </p:cNvCxnSpPr>
          <p:nvPr/>
        </p:nvCxnSpPr>
        <p:spPr>
          <a:xfrm>
            <a:off x="6908740" y="4065853"/>
            <a:ext cx="11880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8BF533E4-AFD0-423E-B62B-CD7F6A37FEB5}"/>
              </a:ext>
            </a:extLst>
          </p:cNvPr>
          <p:cNvCxnSpPr>
            <a:cxnSpLocks/>
          </p:cNvCxnSpPr>
          <p:nvPr/>
        </p:nvCxnSpPr>
        <p:spPr>
          <a:xfrm>
            <a:off x="6908740" y="5540451"/>
            <a:ext cx="11880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B935CBAC-4C85-4D60-9BB6-935458A79E70}"/>
              </a:ext>
            </a:extLst>
          </p:cNvPr>
          <p:cNvCxnSpPr>
            <a:cxnSpLocks/>
          </p:cNvCxnSpPr>
          <p:nvPr/>
        </p:nvCxnSpPr>
        <p:spPr>
          <a:xfrm flipV="1">
            <a:off x="8068416" y="2471997"/>
            <a:ext cx="578580" cy="1607569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870EED20-CE2F-424E-9417-8A1B848E3CB8}"/>
              </a:ext>
            </a:extLst>
          </p:cNvPr>
          <p:cNvCxnSpPr>
            <a:cxnSpLocks/>
          </p:cNvCxnSpPr>
          <p:nvPr/>
        </p:nvCxnSpPr>
        <p:spPr>
          <a:xfrm>
            <a:off x="8123635" y="5544847"/>
            <a:ext cx="526653" cy="407447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52">
            <a:extLst>
              <a:ext uri="{FF2B5EF4-FFF2-40B4-BE49-F238E27FC236}">
                <a16:creationId xmlns:a16="http://schemas.microsoft.com/office/drawing/2014/main" id="{7ED17609-0AA9-4EB5-9ACD-F936FBD4C05B}"/>
              </a:ext>
            </a:extLst>
          </p:cNvPr>
          <p:cNvSpPr/>
          <p:nvPr/>
        </p:nvSpPr>
        <p:spPr>
          <a:xfrm>
            <a:off x="8802173" y="2595848"/>
            <a:ext cx="249972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Alta produtividade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S"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O Brasil é o país onde ocorreram as 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maiores descobertas recentes 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de petróleo em águas profundas do mundo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S"/>
              <a:tabLst/>
              <a:defRPr/>
            </a:pP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Grandes perspectivas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S"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O 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Brasil responderá por mais de dois terços 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do crescimento previsto até 2040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9DEFD743-9CEA-4006-9D81-1E96E205D24E}"/>
              </a:ext>
            </a:extLst>
          </p:cNvPr>
          <p:cNvCxnSpPr/>
          <p:nvPr/>
        </p:nvCxnSpPr>
        <p:spPr>
          <a:xfrm>
            <a:off x="8866611" y="2869808"/>
            <a:ext cx="239035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8A901FB7-CD5A-4922-8A94-734D81D32E69}"/>
              </a:ext>
            </a:extLst>
          </p:cNvPr>
          <p:cNvCxnSpPr/>
          <p:nvPr/>
        </p:nvCxnSpPr>
        <p:spPr>
          <a:xfrm>
            <a:off x="8866611" y="4579686"/>
            <a:ext cx="239035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6EE0C626-E4B8-4748-976B-A6E9FCC4F933}"/>
              </a:ext>
            </a:extLst>
          </p:cNvPr>
          <p:cNvCxnSpPr>
            <a:cxnSpLocks/>
          </p:cNvCxnSpPr>
          <p:nvPr/>
        </p:nvCxnSpPr>
        <p:spPr>
          <a:xfrm>
            <a:off x="8673891" y="2479365"/>
            <a:ext cx="2958353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F46B8AB1-F76F-4F2B-A9F5-4406BF468FAF}"/>
              </a:ext>
            </a:extLst>
          </p:cNvPr>
          <p:cNvCxnSpPr>
            <a:cxnSpLocks/>
          </p:cNvCxnSpPr>
          <p:nvPr/>
        </p:nvCxnSpPr>
        <p:spPr>
          <a:xfrm>
            <a:off x="8646996" y="5943508"/>
            <a:ext cx="2958353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946F1F91-57D2-4686-BECC-A12650FF5FDE}"/>
              </a:ext>
            </a:extLst>
          </p:cNvPr>
          <p:cNvCxnSpPr>
            <a:cxnSpLocks/>
          </p:cNvCxnSpPr>
          <p:nvPr/>
        </p:nvCxnSpPr>
        <p:spPr>
          <a:xfrm flipV="1">
            <a:off x="11632244" y="2479365"/>
            <a:ext cx="0" cy="347293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Gráfico 53">
            <a:extLst>
              <a:ext uri="{FF2B5EF4-FFF2-40B4-BE49-F238E27FC236}">
                <a16:creationId xmlns:a16="http://schemas.microsoft.com/office/drawing/2014/main" id="{5081AA64-C092-4DC5-B1EC-CC22900CC611}"/>
              </a:ext>
            </a:extLst>
          </p:cNvPr>
          <p:cNvGraphicFramePr>
            <a:graphicFrameLocks/>
          </p:cNvGraphicFramePr>
          <p:nvPr/>
        </p:nvGraphicFramePr>
        <p:xfrm>
          <a:off x="283278" y="2127467"/>
          <a:ext cx="6547189" cy="3784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" name="Text Placeholder 1">
            <a:extLst>
              <a:ext uri="{FF2B5EF4-FFF2-40B4-BE49-F238E27FC236}">
                <a16:creationId xmlns:a16="http://schemas.microsoft.com/office/drawing/2014/main" id="{797A0490-1862-42E0-8ABE-2D100037C56A}"/>
              </a:ext>
            </a:extLst>
          </p:cNvPr>
          <p:cNvSpPr txBox="1">
            <a:spLocks/>
          </p:cNvSpPr>
          <p:nvPr/>
        </p:nvSpPr>
        <p:spPr>
          <a:xfrm>
            <a:off x="6836663" y="2889826"/>
            <a:ext cx="1512000" cy="24335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Nigéria</a:t>
            </a:r>
          </a:p>
        </p:txBody>
      </p:sp>
      <p:sp>
        <p:nvSpPr>
          <p:cNvPr id="3" name="Chave Direita 2">
            <a:extLst>
              <a:ext uri="{FF2B5EF4-FFF2-40B4-BE49-F238E27FC236}">
                <a16:creationId xmlns:a16="http://schemas.microsoft.com/office/drawing/2014/main" id="{FD9217A3-1018-4115-871C-A3263EC19602}"/>
              </a:ext>
            </a:extLst>
          </p:cNvPr>
          <p:cNvSpPr/>
          <p:nvPr/>
        </p:nvSpPr>
        <p:spPr>
          <a:xfrm>
            <a:off x="4782312" y="4288536"/>
            <a:ext cx="146304" cy="12519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Chave Direita 24">
            <a:extLst>
              <a:ext uri="{FF2B5EF4-FFF2-40B4-BE49-F238E27FC236}">
                <a16:creationId xmlns:a16="http://schemas.microsoft.com/office/drawing/2014/main" id="{33937140-243C-46D4-A565-010EAC629044}"/>
              </a:ext>
            </a:extLst>
          </p:cNvPr>
          <p:cNvSpPr/>
          <p:nvPr/>
        </p:nvSpPr>
        <p:spPr>
          <a:xfrm>
            <a:off x="6357374" y="4047386"/>
            <a:ext cx="146304" cy="1494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09932626-283D-4AA3-A146-EB790CAD448A}"/>
              </a:ext>
            </a:extLst>
          </p:cNvPr>
          <p:cNvSpPr txBox="1">
            <a:spLocks/>
          </p:cNvSpPr>
          <p:nvPr/>
        </p:nvSpPr>
        <p:spPr>
          <a:xfrm>
            <a:off x="4919422" y="4774526"/>
            <a:ext cx="398156" cy="24335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76</a:t>
            </a:r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44DFBF6F-26AF-48D6-A97A-E57BC41BC0D9}"/>
              </a:ext>
            </a:extLst>
          </p:cNvPr>
          <p:cNvSpPr txBox="1">
            <a:spLocks/>
          </p:cNvSpPr>
          <p:nvPr/>
        </p:nvSpPr>
        <p:spPr>
          <a:xfrm>
            <a:off x="6503678" y="4646493"/>
            <a:ext cx="398156" cy="24335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91</a:t>
            </a:r>
          </a:p>
        </p:txBody>
      </p:sp>
    </p:spTree>
    <p:extLst>
      <p:ext uri="{BB962C8B-B14F-4D97-AF65-F5344CB8AC3E}">
        <p14:creationId xmlns:p14="http://schemas.microsoft.com/office/powerpoint/2010/main" val="335224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ângulo 48"/>
          <p:cNvSpPr/>
          <p:nvPr/>
        </p:nvSpPr>
        <p:spPr>
          <a:xfrm>
            <a:off x="325420" y="6672517"/>
            <a:ext cx="4705235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377">
              <a:buClrTx/>
            </a:pPr>
            <a:r>
              <a:rPr lang="pt-BR" sz="800" dirty="0">
                <a:solidFill>
                  <a:srgbClr val="5B5B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IBP com dados da ANP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9A25BFA-C4EB-44A0-B8EC-ADB75160F610}"/>
              </a:ext>
            </a:extLst>
          </p:cNvPr>
          <p:cNvSpPr txBox="1">
            <a:spLocks/>
          </p:cNvSpPr>
          <p:nvPr/>
        </p:nvSpPr>
        <p:spPr>
          <a:xfrm>
            <a:off x="253465" y="289306"/>
            <a:ext cx="11685069" cy="89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3200" b="1" i="0" u="none" strike="noStrike" kern="120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erriweather"/>
              </a:defRPr>
            </a:lvl1pPr>
            <a:lvl2pPr marR="0" lvl="1"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ＭＳ Ｐゴシック" pitchFamily="4" charset="-128"/>
                <a:sym typeface="Merriweather"/>
              </a:defRPr>
            </a:lvl2pPr>
            <a:lvl3pPr marR="0" lvl="2"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ＭＳ Ｐゴシック" pitchFamily="4" charset="-128"/>
                <a:sym typeface="Merriweather"/>
              </a:defRPr>
            </a:lvl3pPr>
            <a:lvl4pPr marR="0" lvl="3"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ＭＳ Ｐゴシック" pitchFamily="4" charset="-128"/>
                <a:sym typeface="Merriweather"/>
              </a:defRPr>
            </a:lvl4pPr>
            <a:lvl5pPr marR="0" lvl="4"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ＭＳ Ｐゴシック" pitchFamily="4" charset="-128"/>
                <a:sym typeface="Merriweather"/>
              </a:defRPr>
            </a:lvl5pPr>
            <a:lvl6pPr marL="457200" marR="0" lvl="5" algn="ct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Merriweather"/>
                <a:sym typeface="Merriweather"/>
              </a:defRPr>
            </a:lvl6pPr>
            <a:lvl7pPr marL="914400" marR="0" lvl="6" algn="ct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Merriweather"/>
                <a:sym typeface="Merriweather"/>
              </a:defRPr>
            </a:lvl7pPr>
            <a:lvl8pPr marL="1371600" marR="0" lvl="7" algn="ct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Merriweather"/>
                <a:sym typeface="Merriweather"/>
              </a:defRPr>
            </a:lvl8pPr>
            <a:lvl9pPr marL="1828800" marR="0" lvl="8" algn="ct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Merriweather"/>
                <a:sym typeface="Merriweather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tabLst/>
              <a:defRPr/>
            </a:pPr>
            <a:r>
              <a:rPr lang="pt-BR" dirty="0">
                <a:solidFill>
                  <a:srgbClr val="00324C"/>
                </a:solidFill>
              </a:rPr>
              <a:t>O </a:t>
            </a:r>
            <a:r>
              <a:rPr lang="pt-BR" dirty="0" err="1">
                <a:solidFill>
                  <a:srgbClr val="00324C"/>
                </a:solidFill>
              </a:rPr>
              <a:t>pré</a:t>
            </a:r>
            <a:r>
              <a:rPr lang="pt-BR" dirty="0">
                <a:solidFill>
                  <a:srgbClr val="00324C"/>
                </a:solidFill>
              </a:rPr>
              <a:t>-sal foi o principal responsável pelo crescimento da produção nos últimos anos</a:t>
            </a:r>
            <a:endParaRPr kumimoji="0" lang="pt-BR" sz="3200" b="1" i="1" u="none" strike="noStrike" kern="1200" cap="none" spc="0" normalizeH="0" baseline="0" noProof="0" dirty="0">
              <a:ln>
                <a:noFill/>
              </a:ln>
              <a:solidFill>
                <a:srgbClr val="0032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Merriweather"/>
            </a:endParaRP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4F37C999-40E9-483E-9283-D6A49DDAEBDF}"/>
              </a:ext>
            </a:extLst>
          </p:cNvPr>
          <p:cNvSpPr txBox="1">
            <a:spLocks/>
          </p:cNvSpPr>
          <p:nvPr/>
        </p:nvSpPr>
        <p:spPr>
          <a:xfrm>
            <a:off x="325420" y="1487380"/>
            <a:ext cx="6520114" cy="6111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Produção de petróleo no Brasil por horizonte geológico</a:t>
            </a:r>
          </a:p>
          <a:p>
            <a:pPr lvl="0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Milhões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bpd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/d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20FBE420-8289-4322-8A90-687F9E082EBF}"/>
              </a:ext>
            </a:extLst>
          </p:cNvPr>
          <p:cNvSpPr txBox="1">
            <a:spLocks/>
          </p:cNvSpPr>
          <p:nvPr/>
        </p:nvSpPr>
        <p:spPr>
          <a:xfrm>
            <a:off x="7891387" y="2162629"/>
            <a:ext cx="3772015" cy="401148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>
              <a:buFont typeface="Wingdings" panose="05000000000000000000" pitchFamily="2" charset="2"/>
              <a:buChar char="S"/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produção proveniente do </a:t>
            </a:r>
            <a:r>
              <a:rPr lang="pt-BR" sz="14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pós-sal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tem apresentado </a:t>
            </a:r>
            <a:r>
              <a:rPr lang="pt-BR" sz="14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volume declinante 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desde 2015</a:t>
            </a:r>
          </a:p>
          <a:p>
            <a:pPr marL="285750" lvl="0" indent="-285750">
              <a:buFont typeface="Wingdings" panose="05000000000000000000" pitchFamily="2" charset="2"/>
              <a:buChar char="S"/>
              <a:defRPr/>
            </a:pPr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S"/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pt-BR" sz="14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</a:t>
            </a:r>
            <a:r>
              <a:rPr lang="pt-BR" sz="14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-sal</a:t>
            </a:r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 contribuído para a </a:t>
            </a:r>
            <a:r>
              <a:rPr lang="pt-BR" sz="14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manutenção e crescimento 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nível de produção brasileiro neste período</a:t>
            </a:r>
          </a:p>
          <a:p>
            <a:pPr marL="171450" lvl="0" indent="-171450">
              <a:buFont typeface="Wingdings" panose="05000000000000000000" pitchFamily="2" charset="2"/>
              <a:buChar char="S"/>
              <a:defRPr/>
            </a:pPr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S"/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produção em </a:t>
            </a:r>
            <a:r>
              <a:rPr lang="pt-BR" sz="14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terra</a:t>
            </a:r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apresenta uma </a:t>
            </a:r>
            <a:r>
              <a:rPr lang="pt-BR" sz="14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fração da produção total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com níveis médios entre 200-300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kbpd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S"/>
              <a:defRPr/>
            </a:pPr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S"/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Existe a necessidade de </a:t>
            </a:r>
            <a:r>
              <a:rPr lang="pt-BR" sz="14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aprimoramento regulatório 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todas as regiões, considerando suas particularidades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50121EFD-6000-41A3-BB2C-62791A634246}"/>
              </a:ext>
            </a:extLst>
          </p:cNvPr>
          <p:cNvGrpSpPr/>
          <p:nvPr/>
        </p:nvGrpSpPr>
        <p:grpSpPr>
          <a:xfrm>
            <a:off x="452388" y="2418842"/>
            <a:ext cx="7222816" cy="4149852"/>
            <a:chOff x="168796" y="1984789"/>
            <a:chExt cx="7305534" cy="4422395"/>
          </a:xfrm>
        </p:grpSpPr>
        <p:graphicFrame>
          <p:nvGraphicFramePr>
            <p:cNvPr id="24" name="Gráfico 23"/>
            <p:cNvGraphicFramePr/>
            <p:nvPr>
              <p:extLst>
                <p:ext uri="{D42A27DB-BD31-4B8C-83A1-F6EECF244321}">
                  <p14:modId xmlns:p14="http://schemas.microsoft.com/office/powerpoint/2010/main" val="1746280999"/>
                </p:ext>
              </p:extLst>
            </p:nvPr>
          </p:nvGraphicFramePr>
          <p:xfrm>
            <a:off x="168796" y="1984789"/>
            <a:ext cx="7282149" cy="44223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CaixaDeTexto 1"/>
            <p:cNvSpPr txBox="1"/>
            <p:nvPr/>
          </p:nvSpPr>
          <p:spPr>
            <a:xfrm>
              <a:off x="5767069" y="3081509"/>
              <a:ext cx="983805" cy="312251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2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Pré</a:t>
              </a:r>
              <a:r>
                <a:rPr lang="pt-BR" sz="1200" b="1" baseline="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-sal</a:t>
              </a:r>
              <a:endParaRPr lang="pt-B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" name="CaixaDeTexto 2"/>
            <p:cNvSpPr txBox="1"/>
            <p:nvPr/>
          </p:nvSpPr>
          <p:spPr>
            <a:xfrm>
              <a:off x="5431538" y="4395416"/>
              <a:ext cx="1654869" cy="49732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2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Pós-sal</a:t>
              </a:r>
              <a:r>
                <a:rPr lang="pt-BR" sz="12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(mar)</a:t>
              </a:r>
            </a:p>
          </p:txBody>
        </p:sp>
        <p:sp>
          <p:nvSpPr>
            <p:cNvPr id="18" name="CaixaDeTexto 3">
              <a:extLst>
                <a:ext uri="{FF2B5EF4-FFF2-40B4-BE49-F238E27FC236}">
                  <a16:creationId xmlns:a16="http://schemas.microsoft.com/office/drawing/2014/main" id="{C653C780-0C4F-45FA-9BFA-C41B1013472D}"/>
                </a:ext>
              </a:extLst>
            </p:cNvPr>
            <p:cNvSpPr txBox="1"/>
            <p:nvPr/>
          </p:nvSpPr>
          <p:spPr>
            <a:xfrm>
              <a:off x="5588125" y="5554736"/>
              <a:ext cx="1498282" cy="49732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2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Terra</a:t>
              </a:r>
            </a:p>
          </p:txBody>
        </p:sp>
        <p:sp>
          <p:nvSpPr>
            <p:cNvPr id="19" name="TextBox 6"/>
            <p:cNvSpPr txBox="1"/>
            <p:nvPr/>
          </p:nvSpPr>
          <p:spPr>
            <a:xfrm>
              <a:off x="176269" y="3826846"/>
              <a:ext cx="7234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solidFill>
                    <a:srgbClr val="4B4D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1,15</a:t>
              </a:r>
            </a:p>
          </p:txBody>
        </p:sp>
        <p:sp>
          <p:nvSpPr>
            <p:cNvPr id="20" name="TextBox 18"/>
            <p:cNvSpPr txBox="1"/>
            <p:nvPr/>
          </p:nvSpPr>
          <p:spPr>
            <a:xfrm>
              <a:off x="1882749" y="3462508"/>
              <a:ext cx="7234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solidFill>
                    <a:srgbClr val="4B4D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1,5</a:t>
              </a:r>
            </a:p>
          </p:txBody>
        </p:sp>
        <p:sp>
          <p:nvSpPr>
            <p:cNvPr id="21" name="TextBox 19"/>
            <p:cNvSpPr txBox="1"/>
            <p:nvPr/>
          </p:nvSpPr>
          <p:spPr>
            <a:xfrm>
              <a:off x="4226053" y="2852361"/>
              <a:ext cx="7234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solidFill>
                    <a:srgbClr val="4B4D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2,0</a:t>
              </a:r>
            </a:p>
          </p:txBody>
        </p:sp>
        <p:sp>
          <p:nvSpPr>
            <p:cNvPr id="22" name="TextBox 20"/>
            <p:cNvSpPr txBox="1"/>
            <p:nvPr/>
          </p:nvSpPr>
          <p:spPr>
            <a:xfrm>
              <a:off x="5767069" y="2444749"/>
              <a:ext cx="7234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solidFill>
                    <a:srgbClr val="4B4D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2,5</a:t>
              </a:r>
            </a:p>
          </p:txBody>
        </p:sp>
        <p:sp>
          <p:nvSpPr>
            <p:cNvPr id="23" name="TextBox 21"/>
            <p:cNvSpPr txBox="1"/>
            <p:nvPr/>
          </p:nvSpPr>
          <p:spPr>
            <a:xfrm>
              <a:off x="6750874" y="2338801"/>
              <a:ext cx="7234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solidFill>
                    <a:srgbClr val="4B4D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2,6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836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ítulo 1">
            <a:extLst>
              <a:ext uri="{FF2B5EF4-FFF2-40B4-BE49-F238E27FC236}">
                <a16:creationId xmlns:a16="http://schemas.microsoft.com/office/drawing/2014/main" id="{C70FD762-D7DB-4D2E-AF86-B31E002821AB}"/>
              </a:ext>
            </a:extLst>
          </p:cNvPr>
          <p:cNvSpPr txBox="1">
            <a:spLocks/>
          </p:cNvSpPr>
          <p:nvPr/>
        </p:nvSpPr>
        <p:spPr>
          <a:xfrm>
            <a:off x="342000" y="266908"/>
            <a:ext cx="11653810" cy="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defTabSz="45720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tabLst/>
              <a:defRPr kumimoji="0" sz="3200" b="1" kern="1200" spc="0" normalizeH="0" baseline="0">
                <a:ln>
                  <a:noFill/>
                </a:ln>
                <a:solidFill>
                  <a:srgbClr val="0032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ＭＳ Ｐゴシック" pitchFamily="4" charset="-128"/>
              </a:defRPr>
            </a:lvl2pPr>
            <a:lvl3pPr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ＭＳ Ｐゴシック" pitchFamily="4" charset="-128"/>
              </a:defRPr>
            </a:lvl3pPr>
            <a:lvl4pPr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ＭＳ Ｐゴシック" pitchFamily="4" charset="-128"/>
              </a:defRPr>
            </a:lvl4pPr>
            <a:lvl5pPr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ＭＳ Ｐゴシック" pitchFamily="4" charset="-128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Merriweather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Merriweather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Merriweather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Merriweather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32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A abertura do mercado ampliou o número de agentes do mercado</a:t>
            </a:r>
          </a:p>
        </p:txBody>
      </p:sp>
      <p:sp>
        <p:nvSpPr>
          <p:cNvPr id="47" name="Text Placeholder 1">
            <a:extLst>
              <a:ext uri="{FF2B5EF4-FFF2-40B4-BE49-F238E27FC236}">
                <a16:creationId xmlns:a16="http://schemas.microsoft.com/office/drawing/2014/main" id="{4A306CD9-C437-4217-BB57-8BC728B988DA}"/>
              </a:ext>
            </a:extLst>
          </p:cNvPr>
          <p:cNvSpPr txBox="1">
            <a:spLocks/>
          </p:cNvSpPr>
          <p:nvPr/>
        </p:nvSpPr>
        <p:spPr>
          <a:xfrm>
            <a:off x="342080" y="1452521"/>
            <a:ext cx="5753920" cy="611193"/>
          </a:xfrm>
          <a:prstGeom prst="rect">
            <a:avLst/>
          </a:prstGeom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Bacia de Campos e Santos: Rodada Zero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1998</a:t>
            </a:r>
          </a:p>
        </p:txBody>
      </p:sp>
      <p:sp>
        <p:nvSpPr>
          <p:cNvPr id="48" name="Text Placeholder 1">
            <a:extLst>
              <a:ext uri="{FF2B5EF4-FFF2-40B4-BE49-F238E27FC236}">
                <a16:creationId xmlns:a16="http://schemas.microsoft.com/office/drawing/2014/main" id="{4A306CD9-C437-4217-BB57-8BC728B988DA}"/>
              </a:ext>
            </a:extLst>
          </p:cNvPr>
          <p:cNvSpPr txBox="1">
            <a:spLocks/>
          </p:cNvSpPr>
          <p:nvPr/>
        </p:nvSpPr>
        <p:spPr>
          <a:xfrm>
            <a:off x="6096000" y="1452521"/>
            <a:ext cx="6096000" cy="611193"/>
          </a:xfrm>
          <a:prstGeom prst="rect">
            <a:avLst/>
          </a:prstGeom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Bacia de Campos e Santos: Após a retomada dos leilões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2018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15" y="2050520"/>
            <a:ext cx="5218540" cy="3168000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236" y="2055657"/>
            <a:ext cx="5223827" cy="3168000"/>
          </a:xfrm>
          <a:prstGeom prst="rect">
            <a:avLst/>
          </a:prstGeom>
        </p:spPr>
      </p:pic>
      <p:sp>
        <p:nvSpPr>
          <p:cNvPr id="49" name="Fluxograma: Mesclar 48"/>
          <p:cNvSpPr/>
          <p:nvPr/>
        </p:nvSpPr>
        <p:spPr>
          <a:xfrm rot="16200000">
            <a:off x="4332911" y="3526016"/>
            <a:ext cx="3211059" cy="252000"/>
          </a:xfrm>
          <a:prstGeom prst="flowChartMerge">
            <a:avLst/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1FC36330-9510-471D-9EC4-304D0571038E}"/>
              </a:ext>
            </a:extLst>
          </p:cNvPr>
          <p:cNvSpPr/>
          <p:nvPr/>
        </p:nvSpPr>
        <p:spPr>
          <a:xfrm>
            <a:off x="456378" y="5310238"/>
            <a:ext cx="5209477" cy="279153"/>
          </a:xfrm>
          <a:prstGeom prst="rect">
            <a:avLst/>
          </a:prstGeom>
          <a:noFill/>
          <a:ln w="9525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1 milhão de barris/dia</a:t>
            </a: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1FC36330-9510-471D-9EC4-304D0571038E}"/>
              </a:ext>
            </a:extLst>
          </p:cNvPr>
          <p:cNvSpPr/>
          <p:nvPr/>
        </p:nvSpPr>
        <p:spPr>
          <a:xfrm>
            <a:off x="6201236" y="5311116"/>
            <a:ext cx="5223827" cy="279153"/>
          </a:xfrm>
          <a:prstGeom prst="rect">
            <a:avLst/>
          </a:prstGeom>
          <a:noFill/>
          <a:ln w="9525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2,6 milhões de barris/dia</a:t>
            </a:r>
          </a:p>
        </p:txBody>
      </p:sp>
      <p:sp>
        <p:nvSpPr>
          <p:cNvPr id="52" name="TextBox 23">
            <a:extLst>
              <a:ext uri="{FF2B5EF4-FFF2-40B4-BE49-F238E27FC236}">
                <a16:creationId xmlns:a16="http://schemas.microsoft.com/office/drawing/2014/main" id="{146D1B34-ACE1-49EA-A13D-3AC54B1E1758}"/>
              </a:ext>
            </a:extLst>
          </p:cNvPr>
          <p:cNvSpPr txBox="1"/>
          <p:nvPr/>
        </p:nvSpPr>
        <p:spPr>
          <a:xfrm>
            <a:off x="342078" y="6444080"/>
            <a:ext cx="10820033" cy="309372"/>
          </a:xfrm>
          <a:prstGeom prst="rect">
            <a:avLst/>
          </a:prstGeom>
          <a:noFill/>
        </p:spPr>
        <p:txBody>
          <a:bodyPr wrap="square" lIns="62540" tIns="31270" rIns="62540" bIns="31270" rtlCol="0" anchor="b">
            <a:spAutoFit/>
          </a:bodyPr>
          <a:lstStyle>
            <a:defPPr>
              <a:defRPr lang="pt-BR"/>
            </a:defPPr>
            <a:lvl1pPr defTabSz="625371">
              <a:buFont typeface="Arial"/>
              <a:buNone/>
              <a:defRPr sz="800">
                <a:solidFill>
                  <a:srgbClr val="5C5C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253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  <a:p>
            <a:pPr marL="0" marR="0" lvl="0" indent="0" algn="l" defTabSz="6253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Fonte: Elaboração IBP com dados ANP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1FC36330-9510-471D-9EC4-304D0571038E}"/>
              </a:ext>
            </a:extLst>
          </p:cNvPr>
          <p:cNvSpPr/>
          <p:nvPr/>
        </p:nvSpPr>
        <p:spPr>
          <a:xfrm>
            <a:off x="502023" y="5789504"/>
            <a:ext cx="10923040" cy="6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Mais de 20 anos após a abertura do mercado em 1997, com a Lei do Petróleo, é 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notável a diversificação de </a:t>
            </a:r>
            <a:r>
              <a:rPr kumimoji="0" lang="pt-BR" sz="1200" b="1" i="1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players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 no </a:t>
            </a:r>
            <a:r>
              <a:rPr kumimoji="0" lang="pt-BR" sz="1200" b="1" i="1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upstream</a:t>
            </a:r>
            <a:r>
              <a:rPr kumimoji="0" lang="pt-BR" sz="1200" b="1" i="1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 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e ampliação da infraestrutura </a:t>
            </a:r>
            <a:r>
              <a:rPr kumimoji="0" lang="pt-BR" sz="1200" b="1" i="1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offshore</a:t>
            </a:r>
          </a:p>
        </p:txBody>
      </p:sp>
    </p:spTree>
    <p:extLst>
      <p:ext uri="{BB962C8B-B14F-4D97-AF65-F5344CB8AC3E}">
        <p14:creationId xmlns:p14="http://schemas.microsoft.com/office/powerpoint/2010/main" val="1476773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F6D5A821-EE34-4D7F-9116-8E20206F3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3962"/>
            <a:ext cx="12017118" cy="1288739"/>
          </a:xfrm>
          <a:noFill/>
          <a:ln>
            <a:noFill/>
          </a:ln>
        </p:spPr>
        <p:txBody>
          <a:bodyPr spcFirstLastPara="1" wrap="square" lIns="91425" tIns="91425" rIns="91425" bIns="91425" anchor="ctr" anchorCtr="0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3200" kern="1200" dirty="0">
                <a:solidFill>
                  <a:srgbClr val="00324C"/>
                </a:solidFill>
              </a:rPr>
              <a:t>O aumento da produção nos últimos anos deu-se, em grande medida,  por aumentos da produção de  outras empresas</a:t>
            </a:r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178DC41A-A0FB-40B1-9B9E-D6897244A1E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4800" y="6551691"/>
            <a:ext cx="10625138" cy="200055"/>
          </a:xfr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indent="0" defTabSz="914377">
              <a:buClrTx/>
              <a:buNone/>
            </a:pPr>
            <a:r>
              <a:rPr lang="pt-BR" sz="800" kern="1200" dirty="0">
                <a:solidFill>
                  <a:srgbClr val="5B5B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Elaboração IBP com dados da ANP.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5FC7DC3-EA7F-4391-8473-85EEF85F8C6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4800" y="1776336"/>
            <a:ext cx="10625138" cy="63372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pt-BR" sz="1400" b="1" kern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Evolução da produção de petróleo com participação ponderada da Petrobras e outros </a:t>
            </a:r>
            <a:r>
              <a:rPr lang="pt-BR" sz="1400" b="1" i="1" kern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players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pt-BR" sz="1400" kern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2000-2019, Milhões de barris por dia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endParaRPr lang="pt-BR" sz="1400" b="1" kern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B5294EC9-4F5A-4608-8041-497BB1B8575A}"/>
              </a:ext>
            </a:extLst>
          </p:cNvPr>
          <p:cNvGrpSpPr/>
          <p:nvPr/>
        </p:nvGrpSpPr>
        <p:grpSpPr>
          <a:xfrm>
            <a:off x="444500" y="2334336"/>
            <a:ext cx="11442700" cy="3962624"/>
            <a:chOff x="921614" y="2247953"/>
            <a:chExt cx="10013576" cy="3962624"/>
          </a:xfrm>
          <a:noFill/>
        </p:grpSpPr>
        <p:graphicFrame>
          <p:nvGraphicFramePr>
            <p:cNvPr id="25" name="Gráfico 2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77888239"/>
                </p:ext>
              </p:extLst>
            </p:nvPr>
          </p:nvGraphicFramePr>
          <p:xfrm>
            <a:off x="921614" y="2247953"/>
            <a:ext cx="10013576" cy="39626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1319" y="2849478"/>
              <a:ext cx="4946853" cy="261610"/>
            </a:xfrm>
            <a:prstGeom prst="rect">
              <a:avLst/>
            </a:prstGeom>
            <a:grpFill/>
          </p:spPr>
        </p:pic>
        <p:sp>
          <p:nvSpPr>
            <p:cNvPr id="35" name="CaixaDeTexto 16">
              <a:extLst>
                <a:ext uri="{FF2B5EF4-FFF2-40B4-BE49-F238E27FC236}">
                  <a16:creationId xmlns:a16="http://schemas.microsoft.com/office/drawing/2014/main" id="{31C604EE-C1E8-4E58-8B03-0F3D788639C4}"/>
                </a:ext>
              </a:extLst>
            </p:cNvPr>
            <p:cNvSpPr txBox="1"/>
            <p:nvPr/>
          </p:nvSpPr>
          <p:spPr>
            <a:xfrm>
              <a:off x="9453774" y="2370047"/>
              <a:ext cx="645459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rgbClr val="4B4D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2,6</a:t>
              </a:r>
            </a:p>
          </p:txBody>
        </p:sp>
        <p:sp>
          <p:nvSpPr>
            <p:cNvPr id="36" name="CaixaDeTexto 17">
              <a:extLst>
                <a:ext uri="{FF2B5EF4-FFF2-40B4-BE49-F238E27FC236}">
                  <a16:creationId xmlns:a16="http://schemas.microsoft.com/office/drawing/2014/main" id="{FD42A5B8-2D21-43AB-990C-1058906B6025}"/>
                </a:ext>
              </a:extLst>
            </p:cNvPr>
            <p:cNvSpPr txBox="1"/>
            <p:nvPr/>
          </p:nvSpPr>
          <p:spPr>
            <a:xfrm>
              <a:off x="8416622" y="2631657"/>
              <a:ext cx="645459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rgbClr val="4B4D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2,4</a:t>
              </a:r>
            </a:p>
          </p:txBody>
        </p:sp>
        <p:sp>
          <p:nvSpPr>
            <p:cNvPr id="37" name="CaixaDeTexto 18">
              <a:extLst>
                <a:ext uri="{FF2B5EF4-FFF2-40B4-BE49-F238E27FC236}">
                  <a16:creationId xmlns:a16="http://schemas.microsoft.com/office/drawing/2014/main" id="{EE5B5402-2CA8-4CEB-9146-AFB66C5388F9}"/>
                </a:ext>
              </a:extLst>
            </p:cNvPr>
            <p:cNvSpPr txBox="1"/>
            <p:nvPr/>
          </p:nvSpPr>
          <p:spPr>
            <a:xfrm>
              <a:off x="7251070" y="3126540"/>
              <a:ext cx="645459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rgbClr val="4B4D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2,1</a:t>
              </a:r>
            </a:p>
          </p:txBody>
        </p:sp>
        <p:sp>
          <p:nvSpPr>
            <p:cNvPr id="38" name="CaixaDeTexto 19">
              <a:extLst>
                <a:ext uri="{FF2B5EF4-FFF2-40B4-BE49-F238E27FC236}">
                  <a16:creationId xmlns:a16="http://schemas.microsoft.com/office/drawing/2014/main" id="{AB8A783A-62F6-4518-80FB-79C8D483D421}"/>
                </a:ext>
              </a:extLst>
            </p:cNvPr>
            <p:cNvSpPr txBox="1"/>
            <p:nvPr/>
          </p:nvSpPr>
          <p:spPr>
            <a:xfrm>
              <a:off x="2347210" y="3804334"/>
              <a:ext cx="645459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rgbClr val="4B4D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1,4</a:t>
              </a:r>
            </a:p>
          </p:txBody>
        </p:sp>
        <p:sp>
          <p:nvSpPr>
            <p:cNvPr id="39" name="CaixaDeTexto 20">
              <a:extLst>
                <a:ext uri="{FF2B5EF4-FFF2-40B4-BE49-F238E27FC236}">
                  <a16:creationId xmlns:a16="http://schemas.microsoft.com/office/drawing/2014/main" id="{8D5118A1-CF74-4B91-87C3-6FF253D9118D}"/>
                </a:ext>
              </a:extLst>
            </p:cNvPr>
            <p:cNvSpPr txBox="1"/>
            <p:nvPr/>
          </p:nvSpPr>
          <p:spPr>
            <a:xfrm>
              <a:off x="4641829" y="3382909"/>
              <a:ext cx="645459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rgbClr val="4B4D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1,7</a:t>
              </a:r>
            </a:p>
          </p:txBody>
        </p:sp>
        <p:sp>
          <p:nvSpPr>
            <p:cNvPr id="40" name="CaixaDeTexto 21">
              <a:extLst>
                <a:ext uri="{FF2B5EF4-FFF2-40B4-BE49-F238E27FC236}">
                  <a16:creationId xmlns:a16="http://schemas.microsoft.com/office/drawing/2014/main" id="{B18929AC-BCC6-4889-AFB5-DEA5485F4441}"/>
                </a:ext>
              </a:extLst>
            </p:cNvPr>
            <p:cNvSpPr txBox="1"/>
            <p:nvPr/>
          </p:nvSpPr>
          <p:spPr>
            <a:xfrm>
              <a:off x="921614" y="4098460"/>
              <a:ext cx="645459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rgbClr val="4B4D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1,1</a:t>
              </a:r>
            </a:p>
          </p:txBody>
        </p:sp>
        <p:sp>
          <p:nvSpPr>
            <p:cNvPr id="41" name="CaixaDeTexto 25">
              <a:extLst>
                <a:ext uri="{FF2B5EF4-FFF2-40B4-BE49-F238E27FC236}">
                  <a16:creationId xmlns:a16="http://schemas.microsoft.com/office/drawing/2014/main" id="{3E8D674E-1211-4CFE-AB0F-CA7D41A8427B}"/>
                </a:ext>
              </a:extLst>
            </p:cNvPr>
            <p:cNvSpPr txBox="1"/>
            <p:nvPr/>
          </p:nvSpPr>
          <p:spPr>
            <a:xfrm>
              <a:off x="6230444" y="3721601"/>
              <a:ext cx="4055670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t-BR" sz="1100" dirty="0">
                  <a:solidFill>
                    <a:srgbClr val="4B4D4D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 parcela Petrobras se manteve em níveis constantes</a:t>
              </a:r>
            </a:p>
          </p:txBody>
        </p:sp>
        <p:cxnSp>
          <p:nvCxnSpPr>
            <p:cNvPr id="42" name="Conector reto 4"/>
            <p:cNvCxnSpPr/>
            <p:nvPr/>
          </p:nvCxnSpPr>
          <p:spPr>
            <a:xfrm flipV="1">
              <a:off x="5790475" y="3698519"/>
              <a:ext cx="4802607" cy="7599"/>
            </a:xfrm>
            <a:prstGeom prst="line">
              <a:avLst/>
            </a:prstGeom>
            <a:grpFill/>
            <a:ln>
              <a:solidFill>
                <a:srgbClr val="4B4D4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299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ítulo 1">
            <a:extLst>
              <a:ext uri="{FF2B5EF4-FFF2-40B4-BE49-F238E27FC236}">
                <a16:creationId xmlns:a16="http://schemas.microsoft.com/office/drawing/2014/main" id="{C70FD762-D7DB-4D2E-AF86-B31E002821AB}"/>
              </a:ext>
            </a:extLst>
          </p:cNvPr>
          <p:cNvSpPr txBox="1">
            <a:spLocks/>
          </p:cNvSpPr>
          <p:nvPr/>
        </p:nvSpPr>
        <p:spPr>
          <a:xfrm>
            <a:off x="269094" y="284808"/>
            <a:ext cx="12189605" cy="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defTabSz="45720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tabLst/>
              <a:defRPr kumimoji="0" sz="3200" b="1" kern="1200" spc="0" normalizeH="0" baseline="0">
                <a:ln>
                  <a:noFill/>
                </a:ln>
                <a:solidFill>
                  <a:srgbClr val="0032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ＭＳ Ｐゴシック" pitchFamily="4" charset="-128"/>
              </a:defRPr>
            </a:lvl2pPr>
            <a:lvl3pPr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ＭＳ Ｐゴシック" pitchFamily="4" charset="-128"/>
              </a:defRPr>
            </a:lvl3pPr>
            <a:lvl4pPr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ＭＳ Ｐゴシック" pitchFamily="4" charset="-128"/>
              </a:defRPr>
            </a:lvl4pPr>
            <a:lvl5pPr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ＭＳ Ｐゴシック" pitchFamily="4" charset="-128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Merriweather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Merriweather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Merriweather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Merriweather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tabLst/>
              <a:defRPr/>
            </a:pPr>
            <a:r>
              <a:rPr lang="pt-BR" dirty="0">
                <a:sym typeface="Arial"/>
              </a:rPr>
              <a:t>Para desenvolver suas reservas, o Brasil precisará de investimentos 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0032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  <p:sp>
        <p:nvSpPr>
          <p:cNvPr id="47" name="Text Placeholder 1">
            <a:extLst>
              <a:ext uri="{FF2B5EF4-FFF2-40B4-BE49-F238E27FC236}">
                <a16:creationId xmlns:a16="http://schemas.microsoft.com/office/drawing/2014/main" id="{4A306CD9-C437-4217-BB57-8BC728B988DA}"/>
              </a:ext>
            </a:extLst>
          </p:cNvPr>
          <p:cNvSpPr txBox="1">
            <a:spLocks/>
          </p:cNvSpPr>
          <p:nvPr/>
        </p:nvSpPr>
        <p:spPr>
          <a:xfrm>
            <a:off x="342080" y="1452521"/>
            <a:ext cx="5753920" cy="611193"/>
          </a:xfrm>
          <a:prstGeom prst="rect">
            <a:avLst/>
          </a:prstGeom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Projeções de investimentos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2019-2023, Bilhões de dólares</a:t>
            </a:r>
          </a:p>
        </p:txBody>
      </p:sp>
      <p:sp>
        <p:nvSpPr>
          <p:cNvPr id="49" name="Fluxograma: Mesclar 48"/>
          <p:cNvSpPr/>
          <p:nvPr/>
        </p:nvSpPr>
        <p:spPr>
          <a:xfrm rot="16200000">
            <a:off x="2685087" y="3765179"/>
            <a:ext cx="3211059" cy="252000"/>
          </a:xfrm>
          <a:prstGeom prst="flowChartMerge">
            <a:avLst/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2" name="TextBox 23">
            <a:extLst>
              <a:ext uri="{FF2B5EF4-FFF2-40B4-BE49-F238E27FC236}">
                <a16:creationId xmlns:a16="http://schemas.microsoft.com/office/drawing/2014/main" id="{146D1B34-ACE1-49EA-A13D-3AC54B1E1758}"/>
              </a:ext>
            </a:extLst>
          </p:cNvPr>
          <p:cNvSpPr txBox="1"/>
          <p:nvPr/>
        </p:nvSpPr>
        <p:spPr>
          <a:xfrm>
            <a:off x="342078" y="6444080"/>
            <a:ext cx="10820033" cy="309372"/>
          </a:xfrm>
          <a:prstGeom prst="rect">
            <a:avLst/>
          </a:prstGeom>
          <a:noFill/>
        </p:spPr>
        <p:txBody>
          <a:bodyPr wrap="square" lIns="62540" tIns="31270" rIns="62540" bIns="31270" rtlCol="0" anchor="b">
            <a:spAutoFit/>
          </a:bodyPr>
          <a:lstStyle>
            <a:defPPr>
              <a:defRPr lang="pt-BR"/>
            </a:defPPr>
            <a:lvl1pPr defTabSz="625371">
              <a:buFont typeface="Arial"/>
              <a:buNone/>
              <a:defRPr sz="800">
                <a:solidFill>
                  <a:srgbClr val="5C5C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253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  <a:p>
            <a:pPr marL="0" marR="0" lvl="0" indent="0" algn="l" defTabSz="6253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Fonte: Elaboração IBP com dados ANP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1FC36330-9510-471D-9EC4-304D0571038E}"/>
              </a:ext>
            </a:extLst>
          </p:cNvPr>
          <p:cNvSpPr/>
          <p:nvPr/>
        </p:nvSpPr>
        <p:spPr>
          <a:xfrm>
            <a:off x="502023" y="5789504"/>
            <a:ext cx="10923040" cy="6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Mais de 20 anos após a abertura do mercado em 1997, com a Lei do Petróleo, é 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notável a diversificação de </a:t>
            </a:r>
            <a:r>
              <a:rPr kumimoji="0" lang="pt-BR" sz="1200" b="1" i="1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players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 no </a:t>
            </a:r>
            <a:r>
              <a:rPr kumimoji="0" lang="pt-BR" sz="1200" b="1" i="1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upstream</a:t>
            </a:r>
            <a:r>
              <a:rPr kumimoji="0" lang="pt-BR" sz="1200" b="1" i="1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 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e ampliação da infraestrutura </a:t>
            </a:r>
            <a:r>
              <a:rPr kumimoji="0" lang="pt-BR" sz="1200" b="1" i="1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offshore</a:t>
            </a:r>
          </a:p>
        </p:txBody>
      </p:sp>
      <p:sp>
        <p:nvSpPr>
          <p:cNvPr id="15" name="Retângulo 25">
            <a:extLst>
              <a:ext uri="{FF2B5EF4-FFF2-40B4-BE49-F238E27FC236}">
                <a16:creationId xmlns:a16="http://schemas.microsoft.com/office/drawing/2014/main" id="{8AE841A6-E477-4558-A908-67FBF93AE610}"/>
              </a:ext>
            </a:extLst>
          </p:cNvPr>
          <p:cNvSpPr/>
          <p:nvPr/>
        </p:nvSpPr>
        <p:spPr>
          <a:xfrm>
            <a:off x="416884" y="1983035"/>
            <a:ext cx="3096447" cy="3496406"/>
          </a:xfrm>
          <a:prstGeom prst="rect">
            <a:avLst/>
          </a:prstGeom>
          <a:solidFill>
            <a:srgbClr val="E7E6E6">
              <a:lumMod val="90000"/>
              <a:alpha val="3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9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t"/>
              <a:ea typeface="+mn-ea"/>
              <a:cs typeface="+mn-cs"/>
            </a:endParaRPr>
          </a:p>
        </p:txBody>
      </p:sp>
      <p:sp>
        <p:nvSpPr>
          <p:cNvPr id="16" name="CaixaDeTexto 2">
            <a:extLst>
              <a:ext uri="{FF2B5EF4-FFF2-40B4-BE49-F238E27FC236}">
                <a16:creationId xmlns:a16="http://schemas.microsoft.com/office/drawing/2014/main" id="{6C6BAE0F-0DB9-4A9E-9104-D935C06AAA5E}"/>
              </a:ext>
            </a:extLst>
          </p:cNvPr>
          <p:cNvSpPr txBox="1"/>
          <p:nvPr/>
        </p:nvSpPr>
        <p:spPr>
          <a:xfrm>
            <a:off x="566404" y="2502688"/>
            <a:ext cx="2616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57"/>
            <a:r>
              <a:rPr lang="pt-BR" sz="1200" b="1" dirty="0">
                <a:solidFill>
                  <a:srgbClr val="4B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PNG Petrobras 2019-2023</a:t>
            </a:r>
          </a:p>
        </p:txBody>
      </p:sp>
      <p:graphicFrame>
        <p:nvGraphicFramePr>
          <p:cNvPr id="17" name="Gráfico 5">
            <a:extLst>
              <a:ext uri="{FF2B5EF4-FFF2-40B4-BE49-F238E27FC236}">
                <a16:creationId xmlns:a16="http://schemas.microsoft.com/office/drawing/2014/main" id="{9261E370-B6B4-4F97-8882-1405296D07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2239986"/>
              </p:ext>
            </p:extLst>
          </p:nvPr>
        </p:nvGraphicFramePr>
        <p:xfrm>
          <a:off x="458191" y="2814416"/>
          <a:ext cx="2833203" cy="2591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tângulo 21">
            <a:extLst>
              <a:ext uri="{FF2B5EF4-FFF2-40B4-BE49-F238E27FC236}">
                <a16:creationId xmlns:a16="http://schemas.microsoft.com/office/drawing/2014/main" id="{2B7FEA50-8C23-40F3-BD6C-06CAD192558C}"/>
              </a:ext>
            </a:extLst>
          </p:cNvPr>
          <p:cNvSpPr/>
          <p:nvPr/>
        </p:nvSpPr>
        <p:spPr>
          <a:xfrm>
            <a:off x="5324201" y="2000303"/>
            <a:ext cx="3207521" cy="3496406"/>
          </a:xfrm>
          <a:prstGeom prst="rect">
            <a:avLst/>
          </a:prstGeom>
          <a:solidFill>
            <a:srgbClr val="EE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t"/>
              <a:ea typeface="+mn-ea"/>
              <a:cs typeface="+mn-cs"/>
            </a:endParaRPr>
          </a:p>
        </p:txBody>
      </p:sp>
      <p:sp>
        <p:nvSpPr>
          <p:cNvPr id="19" name="CaixaDeTexto 22">
            <a:extLst>
              <a:ext uri="{FF2B5EF4-FFF2-40B4-BE49-F238E27FC236}">
                <a16:creationId xmlns:a16="http://schemas.microsoft.com/office/drawing/2014/main" id="{D439DCA2-1E93-4D64-8CFD-52D1EDF7F3C6}"/>
              </a:ext>
            </a:extLst>
          </p:cNvPr>
          <p:cNvSpPr txBox="1"/>
          <p:nvPr/>
        </p:nvSpPr>
        <p:spPr>
          <a:xfrm>
            <a:off x="5844863" y="2106290"/>
            <a:ext cx="25491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4B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Investimento 2019-2030</a:t>
            </a:r>
          </a:p>
          <a:p>
            <a:pPr algn="ctr"/>
            <a:r>
              <a:rPr lang="pt-BR" sz="1050" dirty="0">
                <a:solidFill>
                  <a:srgbClr val="4B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(com base em média anual PNG Petrobras 2019-2023)</a:t>
            </a:r>
          </a:p>
        </p:txBody>
      </p:sp>
      <p:sp>
        <p:nvSpPr>
          <p:cNvPr id="20" name="Retângulo 35">
            <a:extLst>
              <a:ext uri="{FF2B5EF4-FFF2-40B4-BE49-F238E27FC236}">
                <a16:creationId xmlns:a16="http://schemas.microsoft.com/office/drawing/2014/main" id="{53E8BEC5-C5C8-4554-8271-EB4624F745E8}"/>
              </a:ext>
            </a:extLst>
          </p:cNvPr>
          <p:cNvSpPr/>
          <p:nvPr/>
        </p:nvSpPr>
        <p:spPr>
          <a:xfrm>
            <a:off x="8611668" y="2000303"/>
            <a:ext cx="3117738" cy="3496406"/>
          </a:xfrm>
          <a:prstGeom prst="rect">
            <a:avLst/>
          </a:prstGeom>
          <a:solidFill>
            <a:srgbClr val="EE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t"/>
              <a:ea typeface="+mn-ea"/>
              <a:cs typeface="+mn-cs"/>
            </a:endParaRPr>
          </a:p>
        </p:txBody>
      </p:sp>
      <p:sp>
        <p:nvSpPr>
          <p:cNvPr id="21" name="CaixaDeTexto 36">
            <a:extLst>
              <a:ext uri="{FF2B5EF4-FFF2-40B4-BE49-F238E27FC236}">
                <a16:creationId xmlns:a16="http://schemas.microsoft.com/office/drawing/2014/main" id="{126810F7-95EE-40AA-A872-2E17BE04EAA8}"/>
              </a:ext>
            </a:extLst>
          </p:cNvPr>
          <p:cNvSpPr txBox="1"/>
          <p:nvPr/>
        </p:nvSpPr>
        <p:spPr>
          <a:xfrm>
            <a:off x="8921113" y="2106290"/>
            <a:ext cx="27044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4B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Investimento 2019-2030</a:t>
            </a:r>
          </a:p>
          <a:p>
            <a:pPr algn="ctr"/>
            <a:r>
              <a:rPr lang="pt-BR" sz="1050" dirty="0">
                <a:solidFill>
                  <a:srgbClr val="4B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(com base média do que a Petrobras investiu entre 2014-2017)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CF2F5F33-B009-44EE-B4CB-5B7DEF863B5A}"/>
              </a:ext>
            </a:extLst>
          </p:cNvPr>
          <p:cNvSpPr txBox="1">
            <a:spLocks/>
          </p:cNvSpPr>
          <p:nvPr/>
        </p:nvSpPr>
        <p:spPr>
          <a:xfrm>
            <a:off x="5324201" y="1424116"/>
            <a:ext cx="5753920" cy="611193"/>
          </a:xfrm>
          <a:prstGeom prst="rect">
            <a:avLst/>
          </a:prstGeom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Projeções de investimentos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2019-2030, Bilhões de dólares</a:t>
            </a:r>
          </a:p>
        </p:txBody>
      </p:sp>
      <p:graphicFrame>
        <p:nvGraphicFramePr>
          <p:cNvPr id="23" name="Gráfico 5">
            <a:extLst>
              <a:ext uri="{FF2B5EF4-FFF2-40B4-BE49-F238E27FC236}">
                <a16:creationId xmlns:a16="http://schemas.microsoft.com/office/drawing/2014/main" id="{B266A7B9-8B5A-4FB4-B4E8-AC44B56259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339932"/>
              </p:ext>
            </p:extLst>
          </p:nvPr>
        </p:nvGraphicFramePr>
        <p:xfrm>
          <a:off x="5511359" y="2814416"/>
          <a:ext cx="2833203" cy="2591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Gráfico 5">
            <a:extLst>
              <a:ext uri="{FF2B5EF4-FFF2-40B4-BE49-F238E27FC236}">
                <a16:creationId xmlns:a16="http://schemas.microsoft.com/office/drawing/2014/main" id="{5E5B4F92-B0E7-4AF8-A23D-BFE4683DF2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1923320"/>
              </p:ext>
            </p:extLst>
          </p:nvPr>
        </p:nvGraphicFramePr>
        <p:xfrm>
          <a:off x="8753935" y="2856015"/>
          <a:ext cx="2833203" cy="2591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72539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087593"/>
              </p:ext>
            </p:extLst>
          </p:nvPr>
        </p:nvGraphicFramePr>
        <p:xfrm>
          <a:off x="167148" y="2133477"/>
          <a:ext cx="11146971" cy="442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" name="Flowchart: Connector 17">
            <a:extLst>
              <a:ext uri="{FF2B5EF4-FFF2-40B4-BE49-F238E27FC236}">
                <a16:creationId xmlns:a16="http://schemas.microsoft.com/office/drawing/2014/main" id="{A163B4CB-3AC1-4180-A6A4-F784A70DEF94}"/>
              </a:ext>
            </a:extLst>
          </p:cNvPr>
          <p:cNvSpPr/>
          <p:nvPr/>
        </p:nvSpPr>
        <p:spPr>
          <a:xfrm>
            <a:off x="4764809" y="4600030"/>
            <a:ext cx="2685744" cy="1768537"/>
          </a:xfrm>
          <a:prstGeom prst="flowChartConnector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2">
                  <a:lumMod val="90000"/>
                </a:schemeClr>
              </a:solidFill>
            </a:endParaRPr>
          </a:p>
        </p:txBody>
      </p:sp>
      <p:graphicFrame>
        <p:nvGraphicFramePr>
          <p:cNvPr id="57" name="Chart 11">
            <a:extLst>
              <a:ext uri="{FF2B5EF4-FFF2-40B4-BE49-F238E27FC236}">
                <a16:creationId xmlns:a16="http://schemas.microsoft.com/office/drawing/2014/main" id="{5830F6E8-574B-4B59-801C-14369D4777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124548"/>
              </p:ext>
            </p:extLst>
          </p:nvPr>
        </p:nvGraphicFramePr>
        <p:xfrm>
          <a:off x="4884724" y="4563476"/>
          <a:ext cx="2279634" cy="1872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325418" y="452879"/>
            <a:ext cx="11997209" cy="894092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00324C"/>
                </a:solidFill>
              </a:rPr>
              <a:t>Considerando o potencial estimado de reservas recuperáveis, o Brasil poderá ser o 15º no ranking</a:t>
            </a:r>
            <a:br>
              <a:rPr lang="pt-BR" sz="3200" i="1" kern="1200" dirty="0">
                <a:solidFill>
                  <a:srgbClr val="00324C"/>
                </a:solidFill>
              </a:rPr>
            </a:br>
            <a:endParaRPr lang="pt-BR" sz="3200" kern="1200" dirty="0">
              <a:solidFill>
                <a:srgbClr val="000000"/>
              </a:solidFill>
              <a:sym typeface="Open Sans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4294967295"/>
          </p:nvPr>
        </p:nvSpPr>
        <p:spPr>
          <a:xfrm>
            <a:off x="325420" y="6594716"/>
            <a:ext cx="10553430" cy="200055"/>
          </a:xfrm>
          <a:noFill/>
        </p:spPr>
        <p:txBody>
          <a:bodyPr wrap="square" lIns="0" tIns="0" rIns="0" bIns="0">
            <a:spAutoFit/>
          </a:bodyPr>
          <a:lstStyle/>
          <a:p>
            <a:pPr marL="0" indent="0" defTabSz="914377">
              <a:buClrTx/>
              <a:buNone/>
            </a:pPr>
            <a:r>
              <a:rPr lang="pt-BR" sz="800" kern="1200" dirty="0">
                <a:solidFill>
                  <a:srgbClr val="5B5B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Elaboração IBP com dados da BP Statistical Review e perspectivas de mercado e ANP .</a:t>
            </a:r>
          </a:p>
        </p:txBody>
      </p:sp>
      <p:cxnSp>
        <p:nvCxnSpPr>
          <p:cNvPr id="39" name="Conector de seta reta 38"/>
          <p:cNvCxnSpPr>
            <a:cxnSpLocks/>
          </p:cNvCxnSpPr>
          <p:nvPr/>
        </p:nvCxnSpPr>
        <p:spPr>
          <a:xfrm flipV="1">
            <a:off x="540015" y="4881313"/>
            <a:ext cx="0" cy="1155236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 Placeholder 1">
            <a:extLst>
              <a:ext uri="{FF2B5EF4-FFF2-40B4-BE49-F238E27FC236}">
                <a16:creationId xmlns:a16="http://schemas.microsoft.com/office/drawing/2014/main" id="{B01B0174-D375-4FE8-B085-69324FB29834}"/>
              </a:ext>
            </a:extLst>
          </p:cNvPr>
          <p:cNvSpPr txBox="1">
            <a:spLocks/>
          </p:cNvSpPr>
          <p:nvPr/>
        </p:nvSpPr>
        <p:spPr>
          <a:xfrm>
            <a:off x="325418" y="1518354"/>
            <a:ext cx="6520114" cy="6111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Produção de petróleo no Brasil por horizonte geológico</a:t>
            </a:r>
          </a:p>
          <a:p>
            <a:pPr lvl="0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Bilhões barris de óleo equivalente, 2018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25768" y="2097862"/>
            <a:ext cx="4636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4B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750025" y="2303324"/>
            <a:ext cx="4636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4B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652555" y="2501905"/>
            <a:ext cx="4636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4B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584113" y="2695903"/>
            <a:ext cx="4636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4B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39003" y="3195340"/>
            <a:ext cx="4636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4B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94124" y="3762466"/>
            <a:ext cx="4636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4B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77879" y="3942037"/>
            <a:ext cx="4636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4B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353668" y="4138003"/>
            <a:ext cx="4636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4B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69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014070" y="4521813"/>
            <a:ext cx="4636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4B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57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151572" y="5274743"/>
            <a:ext cx="4636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4B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131211" y="5468557"/>
            <a:ext cx="4636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4B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28131" y="5660627"/>
            <a:ext cx="4636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4B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02181" y="5825846"/>
            <a:ext cx="4636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099148" y="6009434"/>
            <a:ext cx="4636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4B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079109" y="6151595"/>
            <a:ext cx="4636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rgbClr val="0D62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067334" y="6383651"/>
            <a:ext cx="4636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4B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</a:p>
        </p:txBody>
      </p:sp>
      <p:sp>
        <p:nvSpPr>
          <p:cNvPr id="58" name="TextBox 42">
            <a:extLst>
              <a:ext uri="{FF2B5EF4-FFF2-40B4-BE49-F238E27FC236}">
                <a16:creationId xmlns:a16="http://schemas.microsoft.com/office/drawing/2014/main" id="{02A567AA-D9AF-4707-BB17-6DCE8410C4CA}"/>
              </a:ext>
            </a:extLst>
          </p:cNvPr>
          <p:cNvSpPr txBox="1"/>
          <p:nvPr/>
        </p:nvSpPr>
        <p:spPr>
          <a:xfrm>
            <a:off x="2542722" y="4691479"/>
            <a:ext cx="4363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4B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</a:t>
            </a:r>
          </a:p>
        </p:txBody>
      </p:sp>
      <p:sp>
        <p:nvSpPr>
          <p:cNvPr id="59" name="TextBox 43">
            <a:extLst>
              <a:ext uri="{FF2B5EF4-FFF2-40B4-BE49-F238E27FC236}">
                <a16:creationId xmlns:a16="http://schemas.microsoft.com/office/drawing/2014/main" id="{E42F3463-4441-492F-849E-414C877286A1}"/>
              </a:ext>
            </a:extLst>
          </p:cNvPr>
          <p:cNvSpPr txBox="1"/>
          <p:nvPr/>
        </p:nvSpPr>
        <p:spPr>
          <a:xfrm>
            <a:off x="2518125" y="4881313"/>
            <a:ext cx="4363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4B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</a:t>
            </a:r>
          </a:p>
        </p:txBody>
      </p:sp>
      <p:sp>
        <p:nvSpPr>
          <p:cNvPr id="60" name="TextBox 44">
            <a:extLst>
              <a:ext uri="{FF2B5EF4-FFF2-40B4-BE49-F238E27FC236}">
                <a16:creationId xmlns:a16="http://schemas.microsoft.com/office/drawing/2014/main" id="{5EE80AEB-8BFA-4BDC-94EE-F1BDCC071215}"/>
              </a:ext>
            </a:extLst>
          </p:cNvPr>
          <p:cNvSpPr txBox="1"/>
          <p:nvPr/>
        </p:nvSpPr>
        <p:spPr>
          <a:xfrm>
            <a:off x="2193003" y="5099423"/>
            <a:ext cx="4363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4B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</a:p>
        </p:txBody>
      </p:sp>
      <p:sp>
        <p:nvSpPr>
          <p:cNvPr id="61" name="TextBox 34">
            <a:extLst>
              <a:ext uri="{FF2B5EF4-FFF2-40B4-BE49-F238E27FC236}">
                <a16:creationId xmlns:a16="http://schemas.microsoft.com/office/drawing/2014/main" id="{0EC77B83-A4C6-436B-8BDE-E1ECE3E3963B}"/>
              </a:ext>
            </a:extLst>
          </p:cNvPr>
          <p:cNvSpPr txBox="1"/>
          <p:nvPr/>
        </p:nvSpPr>
        <p:spPr>
          <a:xfrm>
            <a:off x="4854383" y="3391320"/>
            <a:ext cx="4363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4B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133</a:t>
            </a:r>
          </a:p>
        </p:txBody>
      </p:sp>
      <p:sp>
        <p:nvSpPr>
          <p:cNvPr id="62" name="TextBox 35">
            <a:extLst>
              <a:ext uri="{FF2B5EF4-FFF2-40B4-BE49-F238E27FC236}">
                <a16:creationId xmlns:a16="http://schemas.microsoft.com/office/drawing/2014/main" id="{C6285BEF-E530-46D4-BF3C-7876528F039C}"/>
              </a:ext>
            </a:extLst>
          </p:cNvPr>
          <p:cNvSpPr txBox="1"/>
          <p:nvPr/>
        </p:nvSpPr>
        <p:spPr>
          <a:xfrm>
            <a:off x="4795468" y="3582692"/>
            <a:ext cx="4363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4B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131</a:t>
            </a:r>
          </a:p>
        </p:txBody>
      </p:sp>
      <p:sp>
        <p:nvSpPr>
          <p:cNvPr id="66" name="TextBox 40">
            <a:extLst>
              <a:ext uri="{FF2B5EF4-FFF2-40B4-BE49-F238E27FC236}">
                <a16:creationId xmlns:a16="http://schemas.microsoft.com/office/drawing/2014/main" id="{4C168DE7-9B23-438D-99AD-7123ED1306F9}"/>
              </a:ext>
            </a:extLst>
          </p:cNvPr>
          <p:cNvSpPr txBox="1"/>
          <p:nvPr/>
        </p:nvSpPr>
        <p:spPr>
          <a:xfrm>
            <a:off x="3159948" y="4330038"/>
            <a:ext cx="4363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4B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62</a:t>
            </a:r>
          </a:p>
        </p:txBody>
      </p:sp>
      <p:sp>
        <p:nvSpPr>
          <p:cNvPr id="68" name="TextBox 31">
            <a:extLst>
              <a:ext uri="{FF2B5EF4-FFF2-40B4-BE49-F238E27FC236}">
                <a16:creationId xmlns:a16="http://schemas.microsoft.com/office/drawing/2014/main" id="{B9C3FF75-55C0-48C0-A460-0AEA2536042A}"/>
              </a:ext>
            </a:extLst>
          </p:cNvPr>
          <p:cNvSpPr txBox="1"/>
          <p:nvPr/>
        </p:nvSpPr>
        <p:spPr>
          <a:xfrm>
            <a:off x="5984459" y="2861516"/>
            <a:ext cx="4363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4B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179</a:t>
            </a:r>
          </a:p>
        </p:txBody>
      </p:sp>
      <p:sp>
        <p:nvSpPr>
          <p:cNvPr id="69" name="TextBox 32">
            <a:extLst>
              <a:ext uri="{FF2B5EF4-FFF2-40B4-BE49-F238E27FC236}">
                <a16:creationId xmlns:a16="http://schemas.microsoft.com/office/drawing/2014/main" id="{526F5DB6-360E-44C7-9B7A-536EA799C0A6}"/>
              </a:ext>
            </a:extLst>
          </p:cNvPr>
          <p:cNvSpPr txBox="1"/>
          <p:nvPr/>
        </p:nvSpPr>
        <p:spPr>
          <a:xfrm>
            <a:off x="5827853" y="3028428"/>
            <a:ext cx="4363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4B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170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99DE1BEF-877D-4A48-8567-22A5C6D6F350}"/>
              </a:ext>
            </a:extLst>
          </p:cNvPr>
          <p:cNvCxnSpPr>
            <a:cxnSpLocks/>
          </p:cNvCxnSpPr>
          <p:nvPr/>
        </p:nvCxnSpPr>
        <p:spPr>
          <a:xfrm flipV="1">
            <a:off x="1095375" y="6368567"/>
            <a:ext cx="5000625" cy="0"/>
          </a:xfrm>
          <a:prstGeom prst="line">
            <a:avLst/>
          </a:prstGeom>
          <a:ln w="28575">
            <a:solidFill>
              <a:srgbClr val="0D627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2A2986C2-8D7F-49C6-B8C7-F6C1C68C0973}"/>
              </a:ext>
            </a:extLst>
          </p:cNvPr>
          <p:cNvCxnSpPr>
            <a:cxnSpLocks/>
          </p:cNvCxnSpPr>
          <p:nvPr/>
        </p:nvCxnSpPr>
        <p:spPr>
          <a:xfrm>
            <a:off x="1000125" y="4691479"/>
            <a:ext cx="4290572" cy="22369"/>
          </a:xfrm>
          <a:prstGeom prst="line">
            <a:avLst/>
          </a:prstGeom>
          <a:ln w="28575">
            <a:solidFill>
              <a:srgbClr val="5F707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7977418-F283-401F-9FDB-C8D28DF6A31D}"/>
              </a:ext>
            </a:extLst>
          </p:cNvPr>
          <p:cNvSpPr txBox="1"/>
          <p:nvPr/>
        </p:nvSpPr>
        <p:spPr>
          <a:xfrm>
            <a:off x="276509" y="6070989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rgbClr val="0D62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23º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8E66459E-9C4F-49C4-97B8-8631DAEA265E}"/>
              </a:ext>
            </a:extLst>
          </p:cNvPr>
          <p:cNvSpPr txBox="1"/>
          <p:nvPr/>
        </p:nvSpPr>
        <p:spPr>
          <a:xfrm>
            <a:off x="261735" y="4544571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15º</a:t>
            </a:r>
          </a:p>
        </p:txBody>
      </p:sp>
    </p:spTree>
    <p:extLst>
      <p:ext uri="{BB962C8B-B14F-4D97-AF65-F5344CB8AC3E}">
        <p14:creationId xmlns:p14="http://schemas.microsoft.com/office/powerpoint/2010/main" val="8822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90"/>
    </mc:Choice>
    <mc:Fallback xmlns="">
      <p:transition advTm="99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ixaDeTexto 37">
            <a:extLst>
              <a:ext uri="{FF2B5EF4-FFF2-40B4-BE49-F238E27FC236}">
                <a16:creationId xmlns:a16="http://schemas.microsoft.com/office/drawing/2014/main" id="{B9AAC04D-C35E-45E6-ADB3-6B87AE15DA97}"/>
              </a:ext>
            </a:extLst>
          </p:cNvPr>
          <p:cNvSpPr txBox="1"/>
          <p:nvPr/>
        </p:nvSpPr>
        <p:spPr>
          <a:xfrm>
            <a:off x="8154571" y="5575288"/>
            <a:ext cx="3583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 bi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boe</a:t>
            </a:r>
            <a:endParaRPr lang="pt-BR" sz="2000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91401A-D0E5-482C-A2D0-508BBC4DD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33" y="183731"/>
            <a:ext cx="11707767" cy="715601"/>
          </a:xfrm>
          <a:noFill/>
          <a:ln>
            <a:noFill/>
          </a:ln>
        </p:spPr>
        <p:txBody>
          <a:bodyPr spcFirstLastPara="1" wrap="square" lIns="91425" tIns="91425" rIns="91425" bIns="91425" anchor="t" anchorCtr="0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3200" kern="1200" dirty="0">
                <a:solidFill>
                  <a:srgbClr val="00324C"/>
                </a:solidFill>
              </a:rPr>
              <a:t>Com o </a:t>
            </a:r>
            <a:r>
              <a:rPr lang="pt-BR" sz="3200" kern="1200" dirty="0" err="1">
                <a:solidFill>
                  <a:srgbClr val="00324C"/>
                </a:solidFill>
              </a:rPr>
              <a:t>Pré</a:t>
            </a:r>
            <a:r>
              <a:rPr lang="pt-BR" sz="3200" kern="1200" dirty="0">
                <a:solidFill>
                  <a:srgbClr val="00324C"/>
                </a:solidFill>
              </a:rPr>
              <a:t>-sal podemos mais do que dobrar o nível atual de reservas</a:t>
            </a: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4294967295"/>
          </p:nvPr>
        </p:nvSpPr>
        <p:spPr>
          <a:xfrm>
            <a:off x="319133" y="6534686"/>
            <a:ext cx="10625138" cy="200055"/>
          </a:xfr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indent="0" defTabSz="914377">
              <a:buClrTx/>
              <a:buNone/>
            </a:pPr>
            <a:r>
              <a:rPr lang="pt-BR" sz="800" kern="1200" dirty="0">
                <a:solidFill>
                  <a:srgbClr val="5B5B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Elaboração IBP com dados da ANP.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1E587A8-D7D7-4BCE-9173-8569FA5ED2D7}"/>
              </a:ext>
            </a:extLst>
          </p:cNvPr>
          <p:cNvSpPr/>
          <p:nvPr/>
        </p:nvSpPr>
        <p:spPr>
          <a:xfrm>
            <a:off x="8398282" y="1633290"/>
            <a:ext cx="3079386" cy="7354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CESSÃO ONEROSA</a:t>
            </a:r>
          </a:p>
          <a:p>
            <a:pPr algn="ctr"/>
            <a:r>
              <a:rPr lang="pt-BR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+ 6 (excedente)</a:t>
            </a:r>
          </a:p>
          <a:p>
            <a:pPr algn="ctr"/>
            <a:r>
              <a:rPr lang="pt-BR" sz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 bilhões boe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9C5DDC4E-FB5E-43D3-BB73-ED4DE4A3C132}"/>
              </a:ext>
            </a:extLst>
          </p:cNvPr>
          <p:cNvCxnSpPr>
            <a:cxnSpLocks/>
          </p:cNvCxnSpPr>
          <p:nvPr/>
        </p:nvCxnSpPr>
        <p:spPr>
          <a:xfrm>
            <a:off x="8278573" y="5578483"/>
            <a:ext cx="3659427" cy="0"/>
          </a:xfrm>
          <a:prstGeom prst="line">
            <a:avLst/>
          </a:prstGeom>
          <a:ln w="28575">
            <a:solidFill>
              <a:srgbClr val="6571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e 20">
            <a:extLst>
              <a:ext uri="{FF2B5EF4-FFF2-40B4-BE49-F238E27FC236}">
                <a16:creationId xmlns:a16="http://schemas.microsoft.com/office/drawing/2014/main" id="{F9E33959-DFAC-4C59-9761-245F123C1920}"/>
              </a:ext>
            </a:extLst>
          </p:cNvPr>
          <p:cNvSpPr/>
          <p:nvPr/>
        </p:nvSpPr>
        <p:spPr>
          <a:xfrm>
            <a:off x="7989194" y="1871111"/>
            <a:ext cx="330754" cy="28723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9BA55B3-0932-4EB2-896E-4A4C50DC3000}"/>
              </a:ext>
            </a:extLst>
          </p:cNvPr>
          <p:cNvSpPr/>
          <p:nvPr/>
        </p:nvSpPr>
        <p:spPr>
          <a:xfrm>
            <a:off x="7977502" y="2653167"/>
            <a:ext cx="330754" cy="28723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B16C9E83-21FD-46E6-8433-2F2125003744}"/>
              </a:ext>
            </a:extLst>
          </p:cNvPr>
          <p:cNvSpPr/>
          <p:nvPr/>
        </p:nvSpPr>
        <p:spPr>
          <a:xfrm>
            <a:off x="7977502" y="3439231"/>
            <a:ext cx="330754" cy="28723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FE85CFCE-0B19-4D50-9905-772B289F65CA}"/>
              </a:ext>
            </a:extLst>
          </p:cNvPr>
          <p:cNvSpPr/>
          <p:nvPr/>
        </p:nvSpPr>
        <p:spPr>
          <a:xfrm>
            <a:off x="7925375" y="5007267"/>
            <a:ext cx="330754" cy="28723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59B77A2C-BCD9-4324-868E-12743CBE28F6}"/>
              </a:ext>
            </a:extLst>
          </p:cNvPr>
          <p:cNvSpPr/>
          <p:nvPr/>
        </p:nvSpPr>
        <p:spPr>
          <a:xfrm>
            <a:off x="8386590" y="2411065"/>
            <a:ext cx="3091078" cy="73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MERO (LIBRA)</a:t>
            </a:r>
          </a:p>
          <a:p>
            <a:pPr algn="ctr"/>
            <a:r>
              <a:rPr lang="pt-BR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3,3 (Mero 1) + 10</a:t>
            </a:r>
          </a:p>
          <a:p>
            <a:pPr algn="ctr"/>
            <a:r>
              <a:rPr lang="pt-BR" sz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 bilhões boe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BB39C363-E5C6-483E-8312-EC72280333BD}"/>
              </a:ext>
            </a:extLst>
          </p:cNvPr>
          <p:cNvSpPr/>
          <p:nvPr/>
        </p:nvSpPr>
        <p:spPr>
          <a:xfrm>
            <a:off x="8386590" y="3193688"/>
            <a:ext cx="3102597" cy="73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CAMPOS Rodada 14</a:t>
            </a:r>
          </a:p>
          <a:p>
            <a:pPr algn="ctr"/>
            <a:r>
              <a:rPr lang="pt-BR" sz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 bilhões boe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E112D1C0-6DA5-40EA-B8C0-183DF9E0A32C}"/>
              </a:ext>
            </a:extLst>
          </p:cNvPr>
          <p:cNvSpPr/>
          <p:nvPr/>
        </p:nvSpPr>
        <p:spPr>
          <a:xfrm>
            <a:off x="8375071" y="4749849"/>
            <a:ext cx="3102597" cy="73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RODADA DE PARTILHA</a:t>
            </a:r>
          </a:p>
          <a:p>
            <a:pPr algn="ctr"/>
            <a:r>
              <a:rPr lang="pt-BR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RPP2-RPP5</a:t>
            </a:r>
          </a:p>
          <a:p>
            <a:pPr algn="ctr"/>
            <a:r>
              <a:rPr lang="pt-BR" sz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 bilhões </a:t>
            </a:r>
            <a:r>
              <a:rPr lang="pt-BR" sz="12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boe</a:t>
            </a:r>
            <a:endParaRPr lang="pt-BR" sz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Sinal de Adição 36">
            <a:extLst>
              <a:ext uri="{FF2B5EF4-FFF2-40B4-BE49-F238E27FC236}">
                <a16:creationId xmlns:a16="http://schemas.microsoft.com/office/drawing/2014/main" id="{432D9300-0207-4230-BE9D-67A0552618D6}"/>
              </a:ext>
            </a:extLst>
          </p:cNvPr>
          <p:cNvSpPr/>
          <p:nvPr/>
        </p:nvSpPr>
        <p:spPr>
          <a:xfrm>
            <a:off x="8695561" y="5643305"/>
            <a:ext cx="422846" cy="400903"/>
          </a:xfrm>
          <a:prstGeom prst="mathPlus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solidFill>
                <a:srgbClr val="FFFFFF"/>
              </a:solidFill>
            </a:endParaRPr>
          </a:p>
        </p:txBody>
      </p:sp>
      <p:sp>
        <p:nvSpPr>
          <p:cNvPr id="48" name="Elipse 23">
            <a:extLst>
              <a:ext uri="{FF2B5EF4-FFF2-40B4-BE49-F238E27FC236}">
                <a16:creationId xmlns:a16="http://schemas.microsoft.com/office/drawing/2014/main" id="{FE85CFCE-0B19-4D50-9905-772B289F65CA}"/>
              </a:ext>
            </a:extLst>
          </p:cNvPr>
          <p:cNvSpPr/>
          <p:nvPr/>
        </p:nvSpPr>
        <p:spPr>
          <a:xfrm>
            <a:off x="7947819" y="4167849"/>
            <a:ext cx="330754" cy="28723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</a:p>
        </p:txBody>
      </p:sp>
      <p:sp>
        <p:nvSpPr>
          <p:cNvPr id="50" name="Retângulo 34">
            <a:extLst>
              <a:ext uri="{FF2B5EF4-FFF2-40B4-BE49-F238E27FC236}">
                <a16:creationId xmlns:a16="http://schemas.microsoft.com/office/drawing/2014/main" id="{BB39C363-E5C6-483E-8312-EC72280333BD}"/>
              </a:ext>
            </a:extLst>
          </p:cNvPr>
          <p:cNvSpPr/>
          <p:nvPr/>
        </p:nvSpPr>
        <p:spPr>
          <a:xfrm>
            <a:off x="8386590" y="3967226"/>
            <a:ext cx="3102597" cy="73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CAMPOS Rodada 15</a:t>
            </a:r>
          </a:p>
          <a:p>
            <a:pPr algn="ctr"/>
            <a:r>
              <a:rPr lang="pt-BR" sz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bilhões boe</a:t>
            </a:r>
          </a:p>
        </p:txBody>
      </p:sp>
      <p:sp>
        <p:nvSpPr>
          <p:cNvPr id="47" name="Text Placeholder 1">
            <a:extLst>
              <a:ext uri="{FF2B5EF4-FFF2-40B4-BE49-F238E27FC236}">
                <a16:creationId xmlns:a16="http://schemas.microsoft.com/office/drawing/2014/main" id="{E4373646-F764-4EF4-865B-C46F9044F2CE}"/>
              </a:ext>
            </a:extLst>
          </p:cNvPr>
          <p:cNvSpPr txBox="1">
            <a:spLocks/>
          </p:cNvSpPr>
          <p:nvPr/>
        </p:nvSpPr>
        <p:spPr>
          <a:xfrm>
            <a:off x="346262" y="1523522"/>
            <a:ext cx="7373170" cy="6111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4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Estimativa de r</a:t>
            </a:r>
            <a:r>
              <a:rPr kumimoji="0" lang="pt-B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ecursos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 recuperáveis em águas profundas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Bilhões de barris de óleo equivalente (</a:t>
            </a:r>
            <a:r>
              <a:rPr kumimoji="0" lang="pt-B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Bboe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)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3C8B497C-7F0D-414B-89F9-9676D7339FE9}"/>
              </a:ext>
            </a:extLst>
          </p:cNvPr>
          <p:cNvGrpSpPr/>
          <p:nvPr/>
        </p:nvGrpSpPr>
        <p:grpSpPr>
          <a:xfrm>
            <a:off x="479055" y="2158344"/>
            <a:ext cx="7240377" cy="3588098"/>
            <a:chOff x="479054" y="2273462"/>
            <a:chExt cx="7171405" cy="3881611"/>
          </a:xfrm>
        </p:grpSpPr>
        <p:grpSp>
          <p:nvGrpSpPr>
            <p:cNvPr id="55" name="Grupo 54"/>
            <p:cNvGrpSpPr/>
            <p:nvPr/>
          </p:nvGrpSpPr>
          <p:grpSpPr>
            <a:xfrm>
              <a:off x="479054" y="2273462"/>
              <a:ext cx="7171405" cy="3881611"/>
              <a:chOff x="65011" y="1011789"/>
              <a:chExt cx="9269504" cy="5782702"/>
            </a:xfrm>
          </p:grpSpPr>
          <p:pic>
            <p:nvPicPr>
              <p:cNvPr id="56" name="Imagem 55">
                <a:extLst>
                  <a:ext uri="{FF2B5EF4-FFF2-40B4-BE49-F238E27FC236}">
                    <a16:creationId xmlns:a16="http://schemas.microsoft.com/office/drawing/2014/main" id="{18C7F2E5-8629-4AC5-91BD-6BC5BCDD45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5011" y="1011789"/>
                <a:ext cx="9269504" cy="5782702"/>
              </a:xfrm>
              <a:prstGeom prst="rect">
                <a:avLst/>
              </a:prstGeom>
            </p:spPr>
          </p:pic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9EF1B827-BC13-4757-8D97-0136B7776215}"/>
                  </a:ext>
                </a:extLst>
              </p:cNvPr>
              <p:cNvSpPr/>
              <p:nvPr/>
            </p:nvSpPr>
            <p:spPr>
              <a:xfrm>
                <a:off x="6780054" y="5322609"/>
                <a:ext cx="2476765" cy="13962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rgbClr val="FFFFFF"/>
                  </a:solidFill>
                </a:endParaRPr>
              </a:p>
            </p:txBody>
          </p:sp>
          <p:pic>
            <p:nvPicPr>
              <p:cNvPr id="58" name="Imagem 57">
                <a:extLst>
                  <a:ext uri="{FF2B5EF4-FFF2-40B4-BE49-F238E27FC236}">
                    <a16:creationId xmlns:a16="http://schemas.microsoft.com/office/drawing/2014/main" id="{EB4ABCE2-1F50-45FA-89A8-BF2EE52F54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90935" y="5931510"/>
                <a:ext cx="180927" cy="1730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59" name="Imagem 58">
                <a:extLst>
                  <a:ext uri="{FF2B5EF4-FFF2-40B4-BE49-F238E27FC236}">
                    <a16:creationId xmlns:a16="http://schemas.microsoft.com/office/drawing/2014/main" id="{26D96C79-ACC8-4712-8939-9F252DC778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90935" y="6416568"/>
                <a:ext cx="180927" cy="1730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695F1694-7D3F-4E30-8F18-F5AD2129FFF1}"/>
                  </a:ext>
                </a:extLst>
              </p:cNvPr>
              <p:cNvSpPr txBox="1"/>
              <p:nvPr/>
            </p:nvSpPr>
            <p:spPr>
              <a:xfrm>
                <a:off x="7019277" y="5860032"/>
                <a:ext cx="2237542" cy="320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>
                    <a:solidFill>
                      <a:srgbClr val="000000"/>
                    </a:solidFill>
                  </a:rPr>
                  <a:t>Blocos Leiloados sob Concessão</a:t>
                </a:r>
              </a:p>
            </p:txBody>
          </p:sp>
          <p:sp>
            <p:nvSpPr>
              <p:cNvPr id="61" name="CaixaDeTexto 60">
                <a:extLst>
                  <a:ext uri="{FF2B5EF4-FFF2-40B4-BE49-F238E27FC236}">
                    <a16:creationId xmlns:a16="http://schemas.microsoft.com/office/drawing/2014/main" id="{E6BF8150-C6F8-43E8-9F12-7F0BA9CEEFBB}"/>
                  </a:ext>
                </a:extLst>
              </p:cNvPr>
              <p:cNvSpPr txBox="1"/>
              <p:nvPr/>
            </p:nvSpPr>
            <p:spPr>
              <a:xfrm>
                <a:off x="7023156" y="6358174"/>
                <a:ext cx="2057032" cy="320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>
                    <a:solidFill>
                      <a:srgbClr val="000000"/>
                    </a:solidFill>
                  </a:rPr>
                  <a:t>Campos em Produção</a:t>
                </a:r>
              </a:p>
            </p:txBody>
          </p:sp>
          <p:pic>
            <p:nvPicPr>
              <p:cNvPr id="62" name="Imagem 61">
                <a:extLst>
                  <a:ext uri="{FF2B5EF4-FFF2-40B4-BE49-F238E27FC236}">
                    <a16:creationId xmlns:a16="http://schemas.microsoft.com/office/drawing/2014/main" id="{68C82138-ACE8-412B-ADD9-C02BE0C5D8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890935" y="6166262"/>
                <a:ext cx="180927" cy="1730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7B3A2D1A-73AA-48DC-B6AD-EAEE2DD87091}"/>
                  </a:ext>
                </a:extLst>
              </p:cNvPr>
              <p:cNvSpPr txBox="1"/>
              <p:nvPr/>
            </p:nvSpPr>
            <p:spPr>
              <a:xfrm>
                <a:off x="7018387" y="6122661"/>
                <a:ext cx="2238431" cy="320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>
                    <a:solidFill>
                      <a:srgbClr val="000000"/>
                    </a:solidFill>
                  </a:rPr>
                  <a:t>Campos em Desenvolvimento</a:t>
                </a:r>
              </a:p>
            </p:txBody>
          </p:sp>
          <p:pic>
            <p:nvPicPr>
              <p:cNvPr id="64" name="Imagem 63">
                <a:extLst>
                  <a:ext uri="{FF2B5EF4-FFF2-40B4-BE49-F238E27FC236}">
                    <a16:creationId xmlns:a16="http://schemas.microsoft.com/office/drawing/2014/main" id="{1A3678E4-9CD4-4EEA-87E6-C6980B27DA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90935" y="5682345"/>
                <a:ext cx="180927" cy="17492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65" name="CaixaDeTexto 64">
                <a:extLst>
                  <a:ext uri="{FF2B5EF4-FFF2-40B4-BE49-F238E27FC236}">
                    <a16:creationId xmlns:a16="http://schemas.microsoft.com/office/drawing/2014/main" id="{BC3901BC-5307-4733-809E-3E95B85B7C41}"/>
                  </a:ext>
                </a:extLst>
              </p:cNvPr>
              <p:cNvSpPr txBox="1"/>
              <p:nvPr/>
            </p:nvSpPr>
            <p:spPr>
              <a:xfrm>
                <a:off x="7018418" y="5594998"/>
                <a:ext cx="2061771" cy="320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>
                    <a:solidFill>
                      <a:srgbClr val="000000"/>
                    </a:solidFill>
                  </a:rPr>
                  <a:t>Blocos Leiloados sob Partilha</a:t>
                </a:r>
              </a:p>
            </p:txBody>
          </p:sp>
          <p:pic>
            <p:nvPicPr>
              <p:cNvPr id="66" name="Imagem 65">
                <a:extLst>
                  <a:ext uri="{FF2B5EF4-FFF2-40B4-BE49-F238E27FC236}">
                    <a16:creationId xmlns:a16="http://schemas.microsoft.com/office/drawing/2014/main" id="{CC613F3F-5978-436A-BD2B-9674C3503D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90935" y="5420623"/>
                <a:ext cx="180927" cy="17492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67" name="CaixaDeTexto 66">
                <a:extLst>
                  <a:ext uri="{FF2B5EF4-FFF2-40B4-BE49-F238E27FC236}">
                    <a16:creationId xmlns:a16="http://schemas.microsoft.com/office/drawing/2014/main" id="{D418D8DF-DA53-4592-ACCD-6435D9DBC47A}"/>
                  </a:ext>
                </a:extLst>
              </p:cNvPr>
              <p:cNvSpPr txBox="1"/>
              <p:nvPr/>
            </p:nvSpPr>
            <p:spPr>
              <a:xfrm>
                <a:off x="7018387" y="5367892"/>
                <a:ext cx="1811709" cy="320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>
                    <a:solidFill>
                      <a:srgbClr val="000000"/>
                    </a:solidFill>
                  </a:rPr>
                  <a:t>5º Rodada de Partilha </a:t>
                </a:r>
              </a:p>
            </p:txBody>
          </p:sp>
          <p:sp>
            <p:nvSpPr>
              <p:cNvPr id="68" name="Elipse 67">
                <a:extLst>
                  <a:ext uri="{FF2B5EF4-FFF2-40B4-BE49-F238E27FC236}">
                    <a16:creationId xmlns:a16="http://schemas.microsoft.com/office/drawing/2014/main" id="{2D460B87-6BC9-4F13-9BDA-C05BC98E71F0}"/>
                  </a:ext>
                </a:extLst>
              </p:cNvPr>
              <p:cNvSpPr/>
              <p:nvPr/>
            </p:nvSpPr>
            <p:spPr>
              <a:xfrm>
                <a:off x="3948308" y="3903140"/>
                <a:ext cx="330840" cy="287308"/>
              </a:xfrm>
              <a:prstGeom prst="ellipse">
                <a:avLst/>
              </a:prstGeom>
              <a:solidFill>
                <a:srgbClr val="657174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69" name="Elipse 68">
                <a:extLst>
                  <a:ext uri="{FF2B5EF4-FFF2-40B4-BE49-F238E27FC236}">
                    <a16:creationId xmlns:a16="http://schemas.microsoft.com/office/drawing/2014/main" id="{8C84D064-37F9-4979-A42A-D4A01BE3CD0B}"/>
                  </a:ext>
                </a:extLst>
              </p:cNvPr>
              <p:cNvSpPr/>
              <p:nvPr/>
            </p:nvSpPr>
            <p:spPr>
              <a:xfrm>
                <a:off x="4837111" y="4046794"/>
                <a:ext cx="330840" cy="287308"/>
              </a:xfrm>
              <a:prstGeom prst="ellipse">
                <a:avLst/>
              </a:prstGeom>
              <a:solidFill>
                <a:srgbClr val="657174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>
                    <a:solidFill>
                      <a:srgbClr val="FFFFFF"/>
                    </a:solidFill>
                  </a:rPr>
                  <a:t>2</a:t>
                </a:r>
              </a:p>
            </p:txBody>
          </p:sp>
          <p:sp>
            <p:nvSpPr>
              <p:cNvPr id="70" name="Elipse 69">
                <a:extLst>
                  <a:ext uri="{FF2B5EF4-FFF2-40B4-BE49-F238E27FC236}">
                    <a16:creationId xmlns:a16="http://schemas.microsoft.com/office/drawing/2014/main" id="{1777DA63-3C4D-43E2-887D-4BD42D6E9973}"/>
                  </a:ext>
                </a:extLst>
              </p:cNvPr>
              <p:cNvSpPr/>
              <p:nvPr/>
            </p:nvSpPr>
            <p:spPr>
              <a:xfrm>
                <a:off x="8724395" y="1453162"/>
                <a:ext cx="330840" cy="287308"/>
              </a:xfrm>
              <a:prstGeom prst="ellipse">
                <a:avLst/>
              </a:prstGeom>
              <a:solidFill>
                <a:srgbClr val="657174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>
                    <a:solidFill>
                      <a:srgbClr val="FFFFFF"/>
                    </a:solidFill>
                  </a:rPr>
                  <a:t>3</a:t>
                </a:r>
              </a:p>
            </p:txBody>
          </p:sp>
          <p:sp>
            <p:nvSpPr>
              <p:cNvPr id="71" name="Elipse 70">
                <a:extLst>
                  <a:ext uri="{FF2B5EF4-FFF2-40B4-BE49-F238E27FC236}">
                    <a16:creationId xmlns:a16="http://schemas.microsoft.com/office/drawing/2014/main" id="{51DB5437-4A6F-461B-A4AC-B7F33D457BFB}"/>
                  </a:ext>
                </a:extLst>
              </p:cNvPr>
              <p:cNvSpPr/>
              <p:nvPr/>
            </p:nvSpPr>
            <p:spPr>
              <a:xfrm>
                <a:off x="6852967" y="4055242"/>
                <a:ext cx="330840" cy="287308"/>
              </a:xfrm>
              <a:prstGeom prst="ellipse">
                <a:avLst/>
              </a:prstGeom>
              <a:solidFill>
                <a:srgbClr val="657174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>
                    <a:solidFill>
                      <a:srgbClr val="FFFFFF"/>
                    </a:solidFill>
                  </a:rPr>
                  <a:t>4</a:t>
                </a:r>
              </a:p>
            </p:txBody>
          </p:sp>
          <p:sp>
            <p:nvSpPr>
              <p:cNvPr id="72" name="CaixaDeTexto 71">
                <a:extLst>
                  <a:ext uri="{FF2B5EF4-FFF2-40B4-BE49-F238E27FC236}">
                    <a16:creationId xmlns:a16="http://schemas.microsoft.com/office/drawing/2014/main" id="{19FD88BF-B8BD-4457-B3F6-FEB726A0D1B0}"/>
                  </a:ext>
                </a:extLst>
              </p:cNvPr>
              <p:cNvSpPr txBox="1"/>
              <p:nvPr/>
            </p:nvSpPr>
            <p:spPr>
              <a:xfrm>
                <a:off x="3332647" y="4962406"/>
                <a:ext cx="781083" cy="366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dirty="0">
                    <a:solidFill>
                      <a:srgbClr val="FFFFFF"/>
                    </a:solidFill>
                  </a:rPr>
                  <a:t>LULA</a:t>
                </a:r>
              </a:p>
            </p:txBody>
          </p:sp>
          <p:sp>
            <p:nvSpPr>
              <p:cNvPr id="73" name="CaixaDeTexto 72">
                <a:extLst>
                  <a:ext uri="{FF2B5EF4-FFF2-40B4-BE49-F238E27FC236}">
                    <a16:creationId xmlns:a16="http://schemas.microsoft.com/office/drawing/2014/main" id="{9910CAE9-C720-4582-83E4-B0CA4C40C504}"/>
                  </a:ext>
                </a:extLst>
              </p:cNvPr>
              <p:cNvSpPr txBox="1"/>
              <p:nvPr/>
            </p:nvSpPr>
            <p:spPr>
              <a:xfrm>
                <a:off x="4865324" y="3856369"/>
                <a:ext cx="781083" cy="366812"/>
              </a:xfrm>
              <a:prstGeom prst="rect">
                <a:avLst/>
              </a:prstGeom>
              <a:no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BR" sz="1000" dirty="0">
                    <a:solidFill>
                      <a:srgbClr val="FFFFFF"/>
                    </a:solidFill>
                  </a:rPr>
                  <a:t>MERO</a:t>
                </a:r>
              </a:p>
            </p:txBody>
          </p:sp>
          <p:sp>
            <p:nvSpPr>
              <p:cNvPr id="74" name="CaixaDeTexto 73">
                <a:extLst>
                  <a:ext uri="{FF2B5EF4-FFF2-40B4-BE49-F238E27FC236}">
                    <a16:creationId xmlns:a16="http://schemas.microsoft.com/office/drawing/2014/main" id="{EF33F414-2CD2-4054-82FA-39B1A6B91F3F}"/>
                  </a:ext>
                </a:extLst>
              </p:cNvPr>
              <p:cNvSpPr txBox="1"/>
              <p:nvPr/>
            </p:nvSpPr>
            <p:spPr>
              <a:xfrm>
                <a:off x="4456521" y="4342549"/>
                <a:ext cx="964764" cy="366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dirty="0">
                    <a:solidFill>
                      <a:srgbClr val="FFFFFF"/>
                    </a:solidFill>
                  </a:rPr>
                  <a:t>BÚZIOS</a:t>
                </a:r>
              </a:p>
            </p:txBody>
          </p:sp>
          <p:sp>
            <p:nvSpPr>
              <p:cNvPr id="75" name="CaixaDeTexto 74">
                <a:extLst>
                  <a:ext uri="{FF2B5EF4-FFF2-40B4-BE49-F238E27FC236}">
                    <a16:creationId xmlns:a16="http://schemas.microsoft.com/office/drawing/2014/main" id="{DD22D44F-DEA9-42D1-A17A-EB6CDDADADBC}"/>
                  </a:ext>
                </a:extLst>
              </p:cNvPr>
              <p:cNvSpPr txBox="1"/>
              <p:nvPr/>
            </p:nvSpPr>
            <p:spPr>
              <a:xfrm>
                <a:off x="166077" y="6212415"/>
                <a:ext cx="2841634" cy="438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Polígono do </a:t>
                </a:r>
                <a:r>
                  <a:rPr lang="pt-BR" sz="1100" b="1" dirty="0" err="1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Pré</a:t>
                </a:r>
                <a:r>
                  <a:rPr lang="pt-BR" sz="11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-Sal</a:t>
                </a:r>
              </a:p>
            </p:txBody>
          </p:sp>
          <p:sp>
            <p:nvSpPr>
              <p:cNvPr id="76" name="CaixaDeTexto 75">
                <a:extLst>
                  <a:ext uri="{FF2B5EF4-FFF2-40B4-BE49-F238E27FC236}">
                    <a16:creationId xmlns:a16="http://schemas.microsoft.com/office/drawing/2014/main" id="{29BAD4EC-FFED-4F90-983D-367FD710EDCF}"/>
                  </a:ext>
                </a:extLst>
              </p:cNvPr>
              <p:cNvSpPr txBox="1"/>
              <p:nvPr/>
            </p:nvSpPr>
            <p:spPr>
              <a:xfrm>
                <a:off x="5530363" y="5801437"/>
                <a:ext cx="1333083" cy="722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10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Bacia de Santos</a:t>
                </a:r>
              </a:p>
            </p:txBody>
          </p:sp>
          <p:sp>
            <p:nvSpPr>
              <p:cNvPr id="77" name="CaixaDeTexto 76">
                <a:extLst>
                  <a:ext uri="{FF2B5EF4-FFF2-40B4-BE49-F238E27FC236}">
                    <a16:creationId xmlns:a16="http://schemas.microsoft.com/office/drawing/2014/main" id="{255A0734-CC0F-4AEE-A979-7E31A63B7D5E}"/>
                  </a:ext>
                </a:extLst>
              </p:cNvPr>
              <p:cNvSpPr txBox="1"/>
              <p:nvPr/>
            </p:nvSpPr>
            <p:spPr>
              <a:xfrm>
                <a:off x="7857803" y="4592823"/>
                <a:ext cx="1361122" cy="722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10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Bacia de Campos</a:t>
                </a:r>
              </a:p>
            </p:txBody>
          </p:sp>
          <p:sp>
            <p:nvSpPr>
              <p:cNvPr id="78" name="CaixaDeTexto 77">
                <a:extLst>
                  <a:ext uri="{FF2B5EF4-FFF2-40B4-BE49-F238E27FC236}">
                    <a16:creationId xmlns:a16="http://schemas.microsoft.com/office/drawing/2014/main" id="{865017B4-8436-4AD1-A204-018563564FF6}"/>
                  </a:ext>
                </a:extLst>
              </p:cNvPr>
              <p:cNvSpPr txBox="1"/>
              <p:nvPr/>
            </p:nvSpPr>
            <p:spPr>
              <a:xfrm rot="19714838">
                <a:off x="1289532" y="2338738"/>
                <a:ext cx="752607" cy="412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>
                    <a:solidFill>
                      <a:srgbClr val="FFFFFF"/>
                    </a:solidFill>
                  </a:rPr>
                  <a:t>SP  RJ</a:t>
                </a:r>
              </a:p>
            </p:txBody>
          </p:sp>
          <p:sp>
            <p:nvSpPr>
              <p:cNvPr id="79" name="Elipse 26">
                <a:extLst>
                  <a:ext uri="{FF2B5EF4-FFF2-40B4-BE49-F238E27FC236}">
                    <a16:creationId xmlns:a16="http://schemas.microsoft.com/office/drawing/2014/main" id="{1777DA63-3C4D-43E2-887D-4BD42D6E9973}"/>
                  </a:ext>
                </a:extLst>
              </p:cNvPr>
              <p:cNvSpPr/>
              <p:nvPr/>
            </p:nvSpPr>
            <p:spPr>
              <a:xfrm>
                <a:off x="6085537" y="3283699"/>
                <a:ext cx="330840" cy="287308"/>
              </a:xfrm>
              <a:prstGeom prst="ellipse">
                <a:avLst/>
              </a:prstGeom>
              <a:solidFill>
                <a:srgbClr val="657174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>
                    <a:solidFill>
                      <a:srgbClr val="FFFFFF"/>
                    </a:solidFill>
                  </a:rPr>
                  <a:t>5</a:t>
                </a:r>
              </a:p>
            </p:txBody>
          </p:sp>
          <p:sp>
            <p:nvSpPr>
              <p:cNvPr id="80" name="Elipse 26">
                <a:extLst>
                  <a:ext uri="{FF2B5EF4-FFF2-40B4-BE49-F238E27FC236}">
                    <a16:creationId xmlns:a16="http://schemas.microsoft.com/office/drawing/2014/main" id="{1777DA63-3C4D-43E2-887D-4BD42D6E9973}"/>
                  </a:ext>
                </a:extLst>
              </p:cNvPr>
              <p:cNvSpPr/>
              <p:nvPr/>
            </p:nvSpPr>
            <p:spPr>
              <a:xfrm>
                <a:off x="2264297" y="4687606"/>
                <a:ext cx="330840" cy="287308"/>
              </a:xfrm>
              <a:prstGeom prst="ellipse">
                <a:avLst/>
              </a:prstGeom>
              <a:solidFill>
                <a:srgbClr val="657174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>
                    <a:solidFill>
                      <a:srgbClr val="FFFFFF"/>
                    </a:solidFill>
                  </a:rPr>
                  <a:t>5</a:t>
                </a:r>
              </a:p>
            </p:txBody>
          </p:sp>
          <p:sp>
            <p:nvSpPr>
              <p:cNvPr id="81" name="Elipse 26">
                <a:extLst>
                  <a:ext uri="{FF2B5EF4-FFF2-40B4-BE49-F238E27FC236}">
                    <a16:creationId xmlns:a16="http://schemas.microsoft.com/office/drawing/2014/main" id="{1777DA63-3C4D-43E2-887D-4BD42D6E9973}"/>
                  </a:ext>
                </a:extLst>
              </p:cNvPr>
              <p:cNvSpPr/>
              <p:nvPr/>
            </p:nvSpPr>
            <p:spPr>
              <a:xfrm>
                <a:off x="3855615" y="5981667"/>
                <a:ext cx="330840" cy="287308"/>
              </a:xfrm>
              <a:prstGeom prst="ellipse">
                <a:avLst/>
              </a:prstGeom>
              <a:solidFill>
                <a:srgbClr val="657174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>
                    <a:solidFill>
                      <a:srgbClr val="FFFFFF"/>
                    </a:solidFill>
                  </a:rPr>
                  <a:t>5</a:t>
                </a:r>
              </a:p>
            </p:txBody>
          </p:sp>
          <p:sp>
            <p:nvSpPr>
              <p:cNvPr id="82" name="Elipse 26">
                <a:extLst>
                  <a:ext uri="{FF2B5EF4-FFF2-40B4-BE49-F238E27FC236}">
                    <a16:creationId xmlns:a16="http://schemas.microsoft.com/office/drawing/2014/main" id="{1777DA63-3C4D-43E2-887D-4BD42D6E9973}"/>
                  </a:ext>
                </a:extLst>
              </p:cNvPr>
              <p:cNvSpPr/>
              <p:nvPr/>
            </p:nvSpPr>
            <p:spPr>
              <a:xfrm>
                <a:off x="5090445" y="4737180"/>
                <a:ext cx="330840" cy="287308"/>
              </a:xfrm>
              <a:prstGeom prst="ellipse">
                <a:avLst/>
              </a:prstGeom>
              <a:solidFill>
                <a:srgbClr val="657174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>
                    <a:solidFill>
                      <a:srgbClr val="FFFFFF"/>
                    </a:solidFill>
                  </a:rPr>
                  <a:t>5</a:t>
                </a:r>
              </a:p>
            </p:txBody>
          </p:sp>
          <p:sp>
            <p:nvSpPr>
              <p:cNvPr id="83" name="Elipse 26">
                <a:extLst>
                  <a:ext uri="{FF2B5EF4-FFF2-40B4-BE49-F238E27FC236}">
                    <a16:creationId xmlns:a16="http://schemas.microsoft.com/office/drawing/2014/main" id="{1777DA63-3C4D-43E2-887D-4BD42D6E9973}"/>
                  </a:ext>
                </a:extLst>
              </p:cNvPr>
              <p:cNvSpPr/>
              <p:nvPr/>
            </p:nvSpPr>
            <p:spPr>
              <a:xfrm>
                <a:off x="3317134" y="4603017"/>
                <a:ext cx="330840" cy="287308"/>
              </a:xfrm>
              <a:prstGeom prst="ellipse">
                <a:avLst/>
              </a:prstGeom>
              <a:solidFill>
                <a:srgbClr val="657174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DE6FA045-8AF0-4DBA-9F3E-401AEA348776}"/>
                </a:ext>
              </a:extLst>
            </p:cNvPr>
            <p:cNvSpPr/>
            <p:nvPr/>
          </p:nvSpPr>
          <p:spPr>
            <a:xfrm>
              <a:off x="3469245" y="4162366"/>
              <a:ext cx="330754" cy="287233"/>
            </a:xfrm>
            <a:prstGeom prst="ellipse">
              <a:avLst/>
            </a:prstGeom>
            <a:solidFill>
              <a:schemeClr val="accent6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</a:t>
              </a:r>
            </a:p>
          </p:txBody>
        </p:sp>
        <p:sp>
          <p:nvSpPr>
            <p:cNvPr id="53" name="Elipse 52">
              <a:extLst>
                <a:ext uri="{FF2B5EF4-FFF2-40B4-BE49-F238E27FC236}">
                  <a16:creationId xmlns:a16="http://schemas.microsoft.com/office/drawing/2014/main" id="{6F68248A-F781-4CF3-9053-8D6BF112F3AF}"/>
                </a:ext>
              </a:extLst>
            </p:cNvPr>
            <p:cNvSpPr/>
            <p:nvPr/>
          </p:nvSpPr>
          <p:spPr>
            <a:xfrm>
              <a:off x="4135577" y="4301818"/>
              <a:ext cx="330754" cy="287233"/>
            </a:xfrm>
            <a:prstGeom prst="ellipse">
              <a:avLst/>
            </a:prstGeom>
            <a:solidFill>
              <a:schemeClr val="accent6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</a:t>
              </a:r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75E3AF83-97A1-4564-8B14-97A8E74F9C19}"/>
                </a:ext>
              </a:extLst>
            </p:cNvPr>
            <p:cNvSpPr/>
            <p:nvPr/>
          </p:nvSpPr>
          <p:spPr>
            <a:xfrm>
              <a:off x="4376601" y="4684057"/>
              <a:ext cx="330754" cy="287233"/>
            </a:xfrm>
            <a:prstGeom prst="ellipse">
              <a:avLst/>
            </a:prstGeom>
            <a:solidFill>
              <a:schemeClr val="accent6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5</a:t>
              </a:r>
            </a:p>
          </p:txBody>
        </p:sp>
        <p:sp>
          <p:nvSpPr>
            <p:cNvPr id="84" name="Elipse 83">
              <a:extLst>
                <a:ext uri="{FF2B5EF4-FFF2-40B4-BE49-F238E27FC236}">
                  <a16:creationId xmlns:a16="http://schemas.microsoft.com/office/drawing/2014/main" id="{FB03DDC0-C5FD-4EA0-AA8F-B2BABF1D5929}"/>
                </a:ext>
              </a:extLst>
            </p:cNvPr>
            <p:cNvSpPr/>
            <p:nvPr/>
          </p:nvSpPr>
          <p:spPr>
            <a:xfrm>
              <a:off x="3360091" y="5529632"/>
              <a:ext cx="330754" cy="287233"/>
            </a:xfrm>
            <a:prstGeom prst="ellipse">
              <a:avLst/>
            </a:prstGeom>
            <a:solidFill>
              <a:schemeClr val="accent6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5</a:t>
              </a:r>
            </a:p>
          </p:txBody>
        </p:sp>
        <p:sp>
          <p:nvSpPr>
            <p:cNvPr id="85" name="Elipse 84">
              <a:extLst>
                <a:ext uri="{FF2B5EF4-FFF2-40B4-BE49-F238E27FC236}">
                  <a16:creationId xmlns:a16="http://schemas.microsoft.com/office/drawing/2014/main" id="{7F51AA04-55F2-4D3E-91D5-E98E55A62B92}"/>
                </a:ext>
              </a:extLst>
            </p:cNvPr>
            <p:cNvSpPr/>
            <p:nvPr/>
          </p:nvSpPr>
          <p:spPr>
            <a:xfrm>
              <a:off x="5099470" y="3777456"/>
              <a:ext cx="330754" cy="287233"/>
            </a:xfrm>
            <a:prstGeom prst="ellipse">
              <a:avLst/>
            </a:prstGeom>
            <a:solidFill>
              <a:schemeClr val="accent6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5</a:t>
              </a:r>
            </a:p>
          </p:txBody>
        </p:sp>
        <p:sp>
          <p:nvSpPr>
            <p:cNvPr id="86" name="Elipse 85">
              <a:extLst>
                <a:ext uri="{FF2B5EF4-FFF2-40B4-BE49-F238E27FC236}">
                  <a16:creationId xmlns:a16="http://schemas.microsoft.com/office/drawing/2014/main" id="{24EA613B-BE1E-42A8-A8C5-9694FF6B0FFD}"/>
                </a:ext>
              </a:extLst>
            </p:cNvPr>
            <p:cNvSpPr/>
            <p:nvPr/>
          </p:nvSpPr>
          <p:spPr>
            <a:xfrm>
              <a:off x="5695583" y="4197434"/>
              <a:ext cx="330754" cy="287233"/>
            </a:xfrm>
            <a:prstGeom prst="ellipse">
              <a:avLst/>
            </a:prstGeom>
            <a:solidFill>
              <a:schemeClr val="accent6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4</a:t>
              </a:r>
            </a:p>
          </p:txBody>
        </p:sp>
        <p:sp>
          <p:nvSpPr>
            <p:cNvPr id="87" name="Elipse 86">
              <a:extLst>
                <a:ext uri="{FF2B5EF4-FFF2-40B4-BE49-F238E27FC236}">
                  <a16:creationId xmlns:a16="http://schemas.microsoft.com/office/drawing/2014/main" id="{89D8C61A-ACB9-4F6E-91BD-D80242968922}"/>
                </a:ext>
              </a:extLst>
            </p:cNvPr>
            <p:cNvSpPr/>
            <p:nvPr/>
          </p:nvSpPr>
          <p:spPr>
            <a:xfrm>
              <a:off x="7141037" y="2547713"/>
              <a:ext cx="330754" cy="287233"/>
            </a:xfrm>
            <a:prstGeom prst="ellipse">
              <a:avLst/>
            </a:prstGeom>
            <a:solidFill>
              <a:schemeClr val="accent6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3</a:t>
              </a:r>
            </a:p>
          </p:txBody>
        </p:sp>
        <p:sp>
          <p:nvSpPr>
            <p:cNvPr id="88" name="Elipse 87">
              <a:extLst>
                <a:ext uri="{FF2B5EF4-FFF2-40B4-BE49-F238E27FC236}">
                  <a16:creationId xmlns:a16="http://schemas.microsoft.com/office/drawing/2014/main" id="{2312B7BC-E833-4C67-AA08-E3015D00918B}"/>
                </a:ext>
              </a:extLst>
            </p:cNvPr>
            <p:cNvSpPr/>
            <p:nvPr/>
          </p:nvSpPr>
          <p:spPr>
            <a:xfrm>
              <a:off x="2143145" y="4670429"/>
              <a:ext cx="330754" cy="287233"/>
            </a:xfrm>
            <a:prstGeom prst="ellipse">
              <a:avLst/>
            </a:prstGeom>
            <a:solidFill>
              <a:schemeClr val="accent6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5</a:t>
              </a:r>
            </a:p>
          </p:txBody>
        </p:sp>
        <p:sp>
          <p:nvSpPr>
            <p:cNvPr id="89" name="Elipse 88">
              <a:extLst>
                <a:ext uri="{FF2B5EF4-FFF2-40B4-BE49-F238E27FC236}">
                  <a16:creationId xmlns:a16="http://schemas.microsoft.com/office/drawing/2014/main" id="{BBF2B4C9-C4C6-4735-96CA-604A56ACD56A}"/>
                </a:ext>
              </a:extLst>
            </p:cNvPr>
            <p:cNvSpPr/>
            <p:nvPr/>
          </p:nvSpPr>
          <p:spPr>
            <a:xfrm>
              <a:off x="2994621" y="4646458"/>
              <a:ext cx="330754" cy="287233"/>
            </a:xfrm>
            <a:prstGeom prst="ellipse">
              <a:avLst/>
            </a:prstGeom>
            <a:solidFill>
              <a:schemeClr val="accent6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04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90"/>
    </mc:Choice>
    <mc:Fallback xmlns="">
      <p:transition advTm="99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E3649D3D-19FE-4E81-BBD2-C1D21BD6053E}"/>
              </a:ext>
            </a:extLst>
          </p:cNvPr>
          <p:cNvSpPr txBox="1">
            <a:spLocks/>
          </p:cNvSpPr>
          <p:nvPr/>
        </p:nvSpPr>
        <p:spPr>
          <a:xfrm>
            <a:off x="342080" y="4569"/>
            <a:ext cx="11105541" cy="89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3200" b="1" i="0" u="none" strike="noStrike" kern="120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erriweather"/>
              </a:defRPr>
            </a:lvl1pPr>
            <a:lvl2pPr marR="0" lvl="1"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ＭＳ Ｐゴシック" pitchFamily="4" charset="-128"/>
                <a:sym typeface="Merriweather"/>
              </a:defRPr>
            </a:lvl2pPr>
            <a:lvl3pPr marR="0" lvl="2"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ＭＳ Ｐゴシック" pitchFamily="4" charset="-128"/>
                <a:sym typeface="Merriweather"/>
              </a:defRPr>
            </a:lvl3pPr>
            <a:lvl4pPr marR="0" lvl="3"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ＭＳ Ｐゴシック" pitchFamily="4" charset="-128"/>
                <a:sym typeface="Merriweather"/>
              </a:defRPr>
            </a:lvl4pPr>
            <a:lvl5pPr marR="0" lvl="4"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ＭＳ Ｐゴシック" pitchFamily="4" charset="-128"/>
                <a:sym typeface="Merriweather"/>
              </a:defRPr>
            </a:lvl5pPr>
            <a:lvl6pPr marL="457200" marR="0" lvl="5" algn="ct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Merriweather"/>
                <a:sym typeface="Merriweather"/>
              </a:defRPr>
            </a:lvl6pPr>
            <a:lvl7pPr marL="914400" marR="0" lvl="6" algn="ct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Merriweather"/>
                <a:sym typeface="Merriweather"/>
              </a:defRPr>
            </a:lvl7pPr>
            <a:lvl8pPr marL="1371600" marR="0" lvl="7" algn="ct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Merriweather"/>
                <a:sym typeface="Merriweather"/>
              </a:defRPr>
            </a:lvl8pPr>
            <a:lvl9pPr marL="1828800" marR="0" lvl="8" algn="ct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defRPr sz="4400" b="1" i="0" u="none" strike="noStrike" cap="non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  <a:cs typeface="Merriweather"/>
                <a:sym typeface="Merriweather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4667"/>
              </a:buClr>
              <a:buSzPts val="1400"/>
              <a:buFont typeface="Merriweather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32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erriweather"/>
              </a:rPr>
              <a:t>O Brasil possui abundância de reservas e uma indústria com grande potencial de crescimento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947DC9D-582C-474D-A098-064089B6A161}"/>
              </a:ext>
            </a:extLst>
          </p:cNvPr>
          <p:cNvSpPr txBox="1">
            <a:spLocks/>
          </p:cNvSpPr>
          <p:nvPr/>
        </p:nvSpPr>
        <p:spPr>
          <a:xfrm>
            <a:off x="342080" y="1452521"/>
            <a:ext cx="5835843" cy="6111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Reservas atuais e recursos potenciais de O&amp;G no Brasil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2018, Bilhões de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boe</a:t>
            </a:r>
            <a:endParaRPr kumimoji="0" lang="pt-BR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22" name="CaixaDeTexto 1">
            <a:extLst>
              <a:ext uri="{FF2B5EF4-FFF2-40B4-BE49-F238E27FC236}">
                <a16:creationId xmlns:a16="http://schemas.microsoft.com/office/drawing/2014/main" id="{97C50D0A-1DB8-42EE-909C-BCB82F71BF1A}"/>
              </a:ext>
            </a:extLst>
          </p:cNvPr>
          <p:cNvSpPr txBox="1"/>
          <p:nvPr/>
        </p:nvSpPr>
        <p:spPr>
          <a:xfrm>
            <a:off x="360990" y="6310813"/>
            <a:ext cx="57350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indent="0" defTabSz="91437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ts val="1800"/>
              <a:buFont typeface="Open Sans"/>
              <a:buNone/>
              <a:defRPr sz="800" b="0" i="0" u="none" strike="noStrike" cap="none">
                <a:solidFill>
                  <a:srgbClr val="5B5B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pen Sans"/>
              </a:defRPr>
            </a:lvl1pPr>
            <a:lvl2pPr marL="914400" marR="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>
              <a:spcBef>
                <a:spcPts val="0"/>
              </a:spcBef>
            </a:pPr>
            <a:r>
              <a:rPr lang="pt-BR" dirty="0" err="1">
                <a:sym typeface="Arial"/>
              </a:rPr>
              <a:t>Boe</a:t>
            </a:r>
            <a:r>
              <a:rPr lang="pt-BR" dirty="0">
                <a:sym typeface="Arial"/>
              </a:rPr>
              <a:t> refere-se a barris de óleo equivalente</a:t>
            </a:r>
          </a:p>
          <a:p>
            <a:pPr>
              <a:spcBef>
                <a:spcPts val="0"/>
              </a:spcBef>
            </a:pPr>
            <a:r>
              <a:rPr lang="pt-BR" dirty="0">
                <a:sym typeface="Arial"/>
              </a:rPr>
              <a:t>* Instituto Nacional de Óleo e Gás da Universidade Estadual do Rio de Janeiro</a:t>
            </a:r>
          </a:p>
          <a:p>
            <a:pPr>
              <a:spcBef>
                <a:spcPts val="0"/>
              </a:spcBef>
            </a:pPr>
            <a:r>
              <a:rPr lang="pt-BR" dirty="0">
                <a:sym typeface="Arial"/>
              </a:rPr>
              <a:t>Fonte: Elaboração IBP com dados da ANP, BP e UERJ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C2191FE-0A07-4C1C-A6AC-C7008B8F5B3C}"/>
              </a:ext>
            </a:extLst>
          </p:cNvPr>
          <p:cNvSpPr/>
          <p:nvPr/>
        </p:nvSpPr>
        <p:spPr>
          <a:xfrm>
            <a:off x="493610" y="5584499"/>
            <a:ext cx="4497490" cy="5472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Menos de 7% das áreas </a:t>
            </a:r>
            <a:r>
              <a:rPr lang="pt-BR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Bacias Sedimentares brasileiras </a:t>
            </a:r>
            <a:r>
              <a:rPr lang="pt-BR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estão contratadas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D800E06-4AE2-4E6E-AC95-426462C29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500" y="2084977"/>
            <a:ext cx="4419600" cy="3374218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4B2BA27F-29A5-4C1E-B73F-3F761A2B18C1}"/>
              </a:ext>
            </a:extLst>
          </p:cNvPr>
          <p:cNvSpPr txBox="1">
            <a:spLocks/>
          </p:cNvSpPr>
          <p:nvPr/>
        </p:nvSpPr>
        <p:spPr>
          <a:xfrm>
            <a:off x="6058078" y="1432694"/>
            <a:ext cx="5835843" cy="6111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Reservas potenciais de O&amp;G no Brasil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Bilhões de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boe</a:t>
            </a:r>
            <a:endParaRPr kumimoji="0" lang="pt-BR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B9FEF279-FE9B-4220-82BC-C70544621AB4}"/>
              </a:ext>
            </a:extLst>
          </p:cNvPr>
          <p:cNvSpPr/>
          <p:nvPr/>
        </p:nvSpPr>
        <p:spPr>
          <a:xfrm>
            <a:off x="6096001" y="5718672"/>
            <a:ext cx="5760000" cy="5723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</a:t>
            </a:r>
            <a:r>
              <a:rPr lang="pt-BR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cenário mais otimista, </a:t>
            </a:r>
            <a:r>
              <a:rPr lang="pt-BR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pt-BR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Brasil </a:t>
            </a:r>
            <a:r>
              <a:rPr lang="pt-BR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 </a:t>
            </a:r>
            <a:r>
              <a:rPr lang="pt-BR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ultrapassar </a:t>
            </a:r>
            <a:r>
              <a:rPr lang="pt-BR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</a:t>
            </a:r>
            <a:r>
              <a:rPr lang="pt-BR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Emirados Árabes </a:t>
            </a:r>
            <a:r>
              <a:rPr lang="pt-BR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volume de </a:t>
            </a:r>
            <a:r>
              <a:rPr lang="pt-BR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reservas</a:t>
            </a:r>
          </a:p>
          <a:p>
            <a:pPr algn="ctr"/>
            <a:endParaRPr lang="pt-B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Fluxograma: Mesclar 24">
            <a:extLst>
              <a:ext uri="{FF2B5EF4-FFF2-40B4-BE49-F238E27FC236}">
                <a16:creationId xmlns:a16="http://schemas.microsoft.com/office/drawing/2014/main" id="{14E044E9-8A91-433E-A37A-EFDFACE1C305}"/>
              </a:ext>
            </a:extLst>
          </p:cNvPr>
          <p:cNvSpPr/>
          <p:nvPr/>
        </p:nvSpPr>
        <p:spPr>
          <a:xfrm rot="16200000">
            <a:off x="4012034" y="3559911"/>
            <a:ext cx="3436797" cy="328835"/>
          </a:xfrm>
          <a:prstGeom prst="flowChartMerge">
            <a:avLst/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738814"/>
              </p:ext>
            </p:extLst>
          </p:nvPr>
        </p:nvGraphicFramePr>
        <p:xfrm>
          <a:off x="6096000" y="2082394"/>
          <a:ext cx="5760000" cy="2700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Macro-Enabled Worksheet" r:id="rId6" imgW="9039292" imgH="4238459" progId="Excel.SheetMacroEnabled.12">
                  <p:embed/>
                </p:oleObj>
              </mc:Choice>
              <mc:Fallback>
                <p:oleObj name="Macro-Enabled Worksheet" r:id="rId6" imgW="9039292" imgH="4238459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0" y="2082394"/>
                        <a:ext cx="5760000" cy="2700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have direita 9"/>
          <p:cNvSpPr/>
          <p:nvPr/>
        </p:nvSpPr>
        <p:spPr>
          <a:xfrm rot="5400000">
            <a:off x="10345563" y="3629231"/>
            <a:ext cx="238185" cy="2782688"/>
          </a:xfrm>
          <a:prstGeom prst="rightBrace">
            <a:avLst>
              <a:gd name="adj1" fmla="val 45264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2BA27F-29A5-4C1E-B73F-3F761A2B18C1}"/>
              </a:ext>
            </a:extLst>
          </p:cNvPr>
          <p:cNvSpPr txBox="1">
            <a:spLocks/>
          </p:cNvSpPr>
          <p:nvPr/>
        </p:nvSpPr>
        <p:spPr>
          <a:xfrm>
            <a:off x="9475933" y="5139668"/>
            <a:ext cx="1977444" cy="6111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Tempo necessário</a:t>
            </a:r>
            <a:r>
              <a:rPr kumimoji="0" lang="pt-BR" sz="11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 para Desenvolvimento + Produção</a:t>
            </a:r>
            <a:endParaRPr kumimoji="0" lang="pt-BR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15483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Personalizada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1" id="{AB7E53A5-47EE-40EC-926C-4D584EC6B22B}" vid="{CEFBC919-FE97-463F-821C-4D59BC9CA0BA}"/>
    </a:ext>
  </a:extLst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Tema2">
  <a:themeElements>
    <a:clrScheme name="Personalizada 4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00527B"/>
      </a:accent1>
      <a:accent2>
        <a:srgbClr val="E4E4E3"/>
      </a:accent2>
      <a:accent3>
        <a:srgbClr val="7FC242"/>
      </a:accent3>
      <a:accent4>
        <a:srgbClr val="57A7B5"/>
      </a:accent4>
      <a:accent5>
        <a:srgbClr val="BFC9C9"/>
      </a:accent5>
      <a:accent6>
        <a:srgbClr val="829499"/>
      </a:accent6>
      <a:hlink>
        <a:srgbClr val="1155CC"/>
      </a:hlink>
      <a:folHlink>
        <a:srgbClr val="963334"/>
      </a:folHlink>
    </a:clrScheme>
    <a:fontScheme name="Escritório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2" id="{F568FCA3-E025-4973-8569-FABA9B06AC4E}" vid="{3404A882-3A58-4283-B063-9068E2F8433E}"/>
    </a:ext>
  </a:extLst>
</a:theme>
</file>

<file path=ppt/theme/theme2.xml><?xml version="1.0" encoding="utf-8"?>
<a:theme xmlns:a="http://schemas.openxmlformats.org/drawingml/2006/main" name="1_Emilia template">
  <a:themeElements>
    <a:clrScheme name="IBP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00527B"/>
      </a:accent1>
      <a:accent2>
        <a:srgbClr val="E4E4E3"/>
      </a:accent2>
      <a:accent3>
        <a:srgbClr val="7FC242"/>
      </a:accent3>
      <a:accent4>
        <a:srgbClr val="57A7B5"/>
      </a:accent4>
      <a:accent5>
        <a:srgbClr val="BFC9C9"/>
      </a:accent5>
      <a:accent6>
        <a:srgbClr val="829499"/>
      </a:accent6>
      <a:hlink>
        <a:srgbClr val="1155CC"/>
      </a:hlink>
      <a:folHlink>
        <a:srgbClr val="96333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3_Emilia template">
  <a:themeElements>
    <a:clrScheme name="IBP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00527B"/>
      </a:accent1>
      <a:accent2>
        <a:srgbClr val="E4E4E3"/>
      </a:accent2>
      <a:accent3>
        <a:srgbClr val="7FC242"/>
      </a:accent3>
      <a:accent4>
        <a:srgbClr val="57A7B5"/>
      </a:accent4>
      <a:accent5>
        <a:srgbClr val="BFC9C9"/>
      </a:accent5>
      <a:accent6>
        <a:srgbClr val="829499"/>
      </a:accent6>
      <a:hlink>
        <a:srgbClr val="1155CC"/>
      </a:hlink>
      <a:folHlink>
        <a:srgbClr val="96333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4_Emilia template">
  <a:themeElements>
    <a:clrScheme name="IBP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00527B"/>
      </a:accent1>
      <a:accent2>
        <a:srgbClr val="E4E4E3"/>
      </a:accent2>
      <a:accent3>
        <a:srgbClr val="7FC242"/>
      </a:accent3>
      <a:accent4>
        <a:srgbClr val="57A7B5"/>
      </a:accent4>
      <a:accent5>
        <a:srgbClr val="BFC9C9"/>
      </a:accent5>
      <a:accent6>
        <a:srgbClr val="829499"/>
      </a:accent6>
      <a:hlink>
        <a:srgbClr val="1155CC"/>
      </a:hlink>
      <a:folHlink>
        <a:srgbClr val="96333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Emilia template">
  <a:themeElements>
    <a:clrScheme name="IBP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00527B"/>
      </a:accent1>
      <a:accent2>
        <a:srgbClr val="E4E4E3"/>
      </a:accent2>
      <a:accent3>
        <a:srgbClr val="7FC242"/>
      </a:accent3>
      <a:accent4>
        <a:srgbClr val="57A7B5"/>
      </a:accent4>
      <a:accent5>
        <a:srgbClr val="BFC9C9"/>
      </a:accent5>
      <a:accent6>
        <a:srgbClr val="829499"/>
      </a:accent6>
      <a:hlink>
        <a:srgbClr val="1155CC"/>
      </a:hlink>
      <a:folHlink>
        <a:srgbClr val="96333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BP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BP" id="{948D6B78-4B1D-4055-9C80-CB09D5C03120}" vid="{801DA5D7-6B0E-4791-A7B3-28029F16B343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IBP-FINAL">
    <a:dk1>
      <a:srgbClr val="000000"/>
    </a:dk1>
    <a:lt1>
      <a:srgbClr val="FFFFFF"/>
    </a:lt1>
    <a:dk2>
      <a:srgbClr val="44546A"/>
    </a:dk2>
    <a:lt2>
      <a:srgbClr val="E7E6E6"/>
    </a:lt2>
    <a:accent1>
      <a:srgbClr val="16A7CE"/>
    </a:accent1>
    <a:accent2>
      <a:srgbClr val="7FC241"/>
    </a:accent2>
    <a:accent3>
      <a:srgbClr val="657174"/>
    </a:accent3>
    <a:accent4>
      <a:srgbClr val="BFC9C9"/>
    </a:accent4>
    <a:accent5>
      <a:srgbClr val="006191"/>
    </a:accent5>
    <a:accent6>
      <a:srgbClr val="E4F8D4"/>
    </a:accent6>
    <a:hlink>
      <a:srgbClr val="16A7CE"/>
    </a:hlink>
    <a:folHlink>
      <a:srgbClr val="16A7CE"/>
    </a:folHlink>
  </a:clrScheme>
  <a:fontScheme name="Ultimate Vizualus Template">
    <a:majorFont>
      <a:latin typeface="Roboto Th"/>
      <a:ea typeface=""/>
      <a:cs typeface=""/>
    </a:majorFont>
    <a:minorFont>
      <a:latin typeface="Roboto Lt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IBP-FINAL">
    <a:dk1>
      <a:srgbClr val="000000"/>
    </a:dk1>
    <a:lt1>
      <a:srgbClr val="FFFFFF"/>
    </a:lt1>
    <a:dk2>
      <a:srgbClr val="44546A"/>
    </a:dk2>
    <a:lt2>
      <a:srgbClr val="E7E6E6"/>
    </a:lt2>
    <a:accent1>
      <a:srgbClr val="16A7CE"/>
    </a:accent1>
    <a:accent2>
      <a:srgbClr val="7FC241"/>
    </a:accent2>
    <a:accent3>
      <a:srgbClr val="657174"/>
    </a:accent3>
    <a:accent4>
      <a:srgbClr val="BFC9C9"/>
    </a:accent4>
    <a:accent5>
      <a:srgbClr val="006191"/>
    </a:accent5>
    <a:accent6>
      <a:srgbClr val="E4F8D4"/>
    </a:accent6>
    <a:hlink>
      <a:srgbClr val="16A7CE"/>
    </a:hlink>
    <a:folHlink>
      <a:srgbClr val="16A7CE"/>
    </a:folHlink>
  </a:clrScheme>
  <a:fontScheme name="Ultimate Vizualus Template">
    <a:majorFont>
      <a:latin typeface="Roboto Th"/>
      <a:ea typeface=""/>
      <a:cs typeface=""/>
    </a:majorFont>
    <a:minorFont>
      <a:latin typeface="Roboto Lt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IBP-FINAL">
    <a:dk1>
      <a:srgbClr val="000000"/>
    </a:dk1>
    <a:lt1>
      <a:srgbClr val="FFFFFF"/>
    </a:lt1>
    <a:dk2>
      <a:srgbClr val="44546A"/>
    </a:dk2>
    <a:lt2>
      <a:srgbClr val="E7E6E6"/>
    </a:lt2>
    <a:accent1>
      <a:srgbClr val="16A7CE"/>
    </a:accent1>
    <a:accent2>
      <a:srgbClr val="7FC241"/>
    </a:accent2>
    <a:accent3>
      <a:srgbClr val="657174"/>
    </a:accent3>
    <a:accent4>
      <a:srgbClr val="BFC9C9"/>
    </a:accent4>
    <a:accent5>
      <a:srgbClr val="006191"/>
    </a:accent5>
    <a:accent6>
      <a:srgbClr val="E4F8D4"/>
    </a:accent6>
    <a:hlink>
      <a:srgbClr val="16A7CE"/>
    </a:hlink>
    <a:folHlink>
      <a:srgbClr val="16A7CE"/>
    </a:folHlink>
  </a:clrScheme>
  <a:fontScheme name="Ultimate Vizualus Template">
    <a:majorFont>
      <a:latin typeface="Roboto Th"/>
      <a:ea typeface=""/>
      <a:cs typeface=""/>
    </a:majorFont>
    <a:minorFont>
      <a:latin typeface="Roboto Lt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IBP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7FC241"/>
    </a:accent1>
    <a:accent2>
      <a:srgbClr val="B2DA8D"/>
    </a:accent2>
    <a:accent3>
      <a:srgbClr val="006191"/>
    </a:accent3>
    <a:accent4>
      <a:srgbClr val="16A7CE"/>
    </a:accent4>
    <a:accent5>
      <a:srgbClr val="657174"/>
    </a:accent5>
    <a:accent6>
      <a:srgbClr val="BFC9C9"/>
    </a:accent6>
    <a:hlink>
      <a:srgbClr val="0000FF"/>
    </a:hlink>
    <a:folHlink>
      <a:srgbClr val="800080"/>
    </a:folHlink>
  </a:clrScheme>
  <a:fontScheme name="IBP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3566</TotalTime>
  <Words>1547</Words>
  <Application>Microsoft Office PowerPoint</Application>
  <PresentationFormat>Widescreen</PresentationFormat>
  <Paragraphs>249</Paragraphs>
  <Slides>13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44" baseType="lpstr">
      <vt:lpstr>Arial</vt:lpstr>
      <vt:lpstr>Calibri</vt:lpstr>
      <vt:lpstr>Calibri Light</vt:lpstr>
      <vt:lpstr>Impact</vt:lpstr>
      <vt:lpstr>Merriweather</vt:lpstr>
      <vt:lpstr>Open Sans</vt:lpstr>
      <vt:lpstr>Roboto Lt</vt:lpstr>
      <vt:lpstr>Verdana</vt:lpstr>
      <vt:lpstr>Wingdings</vt:lpstr>
      <vt:lpstr>Tema1</vt:lpstr>
      <vt:lpstr>1_Emilia template</vt:lpstr>
      <vt:lpstr>2_Emilia template</vt:lpstr>
      <vt:lpstr>IBP</vt:lpstr>
      <vt:lpstr>Custom Design</vt:lpstr>
      <vt:lpstr>1_Custom Design</vt:lpstr>
      <vt:lpstr>4_Office Theme</vt:lpstr>
      <vt:lpstr>6_Office Theme</vt:lpstr>
      <vt:lpstr>8_Office Theme</vt:lpstr>
      <vt:lpstr>3_Office Theme</vt:lpstr>
      <vt:lpstr>2_Office Theme</vt:lpstr>
      <vt:lpstr>2_Custom Design</vt:lpstr>
      <vt:lpstr>7_Office Theme</vt:lpstr>
      <vt:lpstr>11_Office Theme</vt:lpstr>
      <vt:lpstr>14_Office Theme</vt:lpstr>
      <vt:lpstr>5_Office Theme</vt:lpstr>
      <vt:lpstr>Tema do Office</vt:lpstr>
      <vt:lpstr>1_Office Theme</vt:lpstr>
      <vt:lpstr>Tema2</vt:lpstr>
      <vt:lpstr>3_Emilia template</vt:lpstr>
      <vt:lpstr>4_Emilia template</vt:lpstr>
      <vt:lpstr>Macro-Enabled Worksheet</vt:lpstr>
      <vt:lpstr>Indústria de O&amp;G   Potencial do Pré-Sal para o Brasil </vt:lpstr>
      <vt:lpstr>PowerPoint Presentation</vt:lpstr>
      <vt:lpstr>PowerPoint Presentation</vt:lpstr>
      <vt:lpstr>PowerPoint Presentation</vt:lpstr>
      <vt:lpstr>O aumento da produção nos últimos anos deu-se, em grande medida,  por aumentos da produção de  outras empresas</vt:lpstr>
      <vt:lpstr>PowerPoint Presentation</vt:lpstr>
      <vt:lpstr>Considerando o potencial estimado de reservas recuperáveis, o Brasil poderá ser o 15º no ranking </vt:lpstr>
      <vt:lpstr>Com o Pré-sal podemos mais do que dobrar o nível atual de reservas</vt:lpstr>
      <vt:lpstr>PowerPoint Presentation</vt:lpstr>
      <vt:lpstr>PowerPoint Presentation</vt:lpstr>
      <vt:lpstr>PowerPoint Presentation</vt:lpstr>
      <vt:lpstr>PowerPoint Presentation</vt:lpstr>
      <vt:lpstr>Obrigado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Joice Peixoto</dc:creator>
  <cp:lastModifiedBy>Antonio Guimarães</cp:lastModifiedBy>
  <cp:revision>149</cp:revision>
  <dcterms:created xsi:type="dcterms:W3CDTF">2019-07-03T20:11:16Z</dcterms:created>
  <dcterms:modified xsi:type="dcterms:W3CDTF">2019-07-10T11:19:41Z</dcterms:modified>
</cp:coreProperties>
</file>