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80" r:id="rId5"/>
    <p:sldId id="271" r:id="rId6"/>
    <p:sldId id="272" r:id="rId7"/>
    <p:sldId id="275" r:id="rId8"/>
    <p:sldId id="273" r:id="rId9"/>
    <p:sldId id="278" r:id="rId10"/>
    <p:sldId id="263" r:id="rId11"/>
    <p:sldId id="264" r:id="rId12"/>
    <p:sldId id="27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537"/>
    <a:srgbClr val="004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75C61-20D2-4F84-A112-6D48ACF334A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04BF792-06F2-44A4-9D56-7C6342B0AF4A}">
      <dgm:prSet custT="1"/>
      <dgm:spPr>
        <a:ln w="12700">
          <a:solidFill>
            <a:srgbClr val="004522"/>
          </a:solidFill>
        </a:ln>
      </dgm:spPr>
      <dgm:t>
        <a:bodyPr/>
        <a:lstStyle/>
        <a:p>
          <a:pPr algn="just"/>
          <a:r>
            <a:rPr lang="pt-BR" sz="2800" b="1" i="1" dirty="0">
              <a:solidFill>
                <a:schemeClr val="tx1"/>
              </a:solidFill>
            </a:rPr>
            <a:t>   j) estimular, sempre que possível, a mediação de conflitos                 relacionados à recuperação judicial e à falência, respeitados os direitos de terceiros  </a:t>
          </a:r>
        </a:p>
      </dgm:t>
    </dgm:pt>
    <dgm:pt modelId="{643F65B5-7159-4A07-AA5E-C04B1614561C}" type="sibTrans" cxnId="{323DC70C-348A-4B86-89E2-8AB8BF42BFA1}">
      <dgm:prSet/>
      <dgm:spPr/>
      <dgm:t>
        <a:bodyPr/>
        <a:lstStyle/>
        <a:p>
          <a:endParaRPr lang="pt-BR"/>
        </a:p>
      </dgm:t>
    </dgm:pt>
    <dgm:pt modelId="{E9C12543-5EC1-421C-B69C-82368B41038C}" type="parTrans" cxnId="{323DC70C-348A-4B86-89E2-8AB8BF42BFA1}">
      <dgm:prSet/>
      <dgm:spPr/>
      <dgm:t>
        <a:bodyPr/>
        <a:lstStyle/>
        <a:p>
          <a:endParaRPr lang="pt-BR"/>
        </a:p>
      </dgm:t>
    </dgm:pt>
    <dgm:pt modelId="{D6D00FAD-FB1B-445A-A7BB-977152E7AF3D}" type="pres">
      <dgm:prSet presAssocID="{EC875C61-20D2-4F84-A112-6D48ACF334A0}" presName="Name0" presStyleCnt="0">
        <dgm:presLayoutVars>
          <dgm:dir/>
          <dgm:resizeHandles val="exact"/>
        </dgm:presLayoutVars>
      </dgm:prSet>
      <dgm:spPr/>
    </dgm:pt>
    <dgm:pt modelId="{FB2AFC2F-26CA-4087-910B-FF30E585EAFF}" type="pres">
      <dgm:prSet presAssocID="{A04BF792-06F2-44A4-9D56-7C6342B0AF4A}" presName="composite" presStyleCnt="0"/>
      <dgm:spPr/>
    </dgm:pt>
    <dgm:pt modelId="{627EB0DC-7991-4292-B165-925A734B2A76}" type="pres">
      <dgm:prSet presAssocID="{A04BF792-06F2-44A4-9D56-7C6342B0AF4A}" presName="rect1" presStyleLbl="trAlignAcc1" presStyleIdx="0" presStyleCnt="1" custScaleX="196041" custScaleY="92484" custLinFactNeighborX="288">
        <dgm:presLayoutVars>
          <dgm:bulletEnabled val="1"/>
        </dgm:presLayoutVars>
      </dgm:prSet>
      <dgm:spPr/>
    </dgm:pt>
    <dgm:pt modelId="{9BF4C289-A64B-44E2-ACAA-CC15180654F5}" type="pres">
      <dgm:prSet presAssocID="{A04BF792-06F2-44A4-9D56-7C6342B0AF4A}" presName="rect2" presStyleLbl="fgImgPlace1" presStyleIdx="0" presStyleCnt="1" custScaleX="87051" custLinFactX="-100000" custLinFactNeighborX="-101779" custLinFactNeighborY="-858"/>
      <dgm:spPr>
        <a:solidFill>
          <a:srgbClr val="004522"/>
        </a:solidFill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323DC70C-348A-4B86-89E2-8AB8BF42BFA1}" srcId="{EC875C61-20D2-4F84-A112-6D48ACF334A0}" destId="{A04BF792-06F2-44A4-9D56-7C6342B0AF4A}" srcOrd="0" destOrd="0" parTransId="{E9C12543-5EC1-421C-B69C-82368B41038C}" sibTransId="{643F65B5-7159-4A07-AA5E-C04B1614561C}"/>
    <dgm:cxn modelId="{47D04024-A6D3-42AF-B84E-9C4674553602}" type="presOf" srcId="{A04BF792-06F2-44A4-9D56-7C6342B0AF4A}" destId="{627EB0DC-7991-4292-B165-925A734B2A76}" srcOrd="0" destOrd="0" presId="urn:microsoft.com/office/officeart/2008/layout/PictureStrips"/>
    <dgm:cxn modelId="{8AC6DBF0-9240-4E77-9C52-AA1C129C4C40}" type="presOf" srcId="{EC875C61-20D2-4F84-A112-6D48ACF334A0}" destId="{D6D00FAD-FB1B-445A-A7BB-977152E7AF3D}" srcOrd="0" destOrd="0" presId="urn:microsoft.com/office/officeart/2008/layout/PictureStrips"/>
    <dgm:cxn modelId="{3C56F811-8718-4880-92F9-09B530A02BC9}" type="presParOf" srcId="{D6D00FAD-FB1B-445A-A7BB-977152E7AF3D}" destId="{FB2AFC2F-26CA-4087-910B-FF30E585EAFF}" srcOrd="0" destOrd="0" presId="urn:microsoft.com/office/officeart/2008/layout/PictureStrips"/>
    <dgm:cxn modelId="{68ABA469-75CC-4431-953A-A31B4A335E0E}" type="presParOf" srcId="{FB2AFC2F-26CA-4087-910B-FF30E585EAFF}" destId="{627EB0DC-7991-4292-B165-925A734B2A76}" srcOrd="0" destOrd="0" presId="urn:microsoft.com/office/officeart/2008/layout/PictureStrips"/>
    <dgm:cxn modelId="{0DBC4A6F-6DEA-4571-9560-29B78CE8692F}" type="presParOf" srcId="{FB2AFC2F-26CA-4087-910B-FF30E585EAFF}" destId="{9BF4C289-A64B-44E2-ACAA-CC15180654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75C61-20D2-4F84-A112-6D48ACF334A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5F523A-ECF9-4080-A368-CF5042988F11}">
      <dgm:prSet phldrT="[Texto]" custT="1"/>
      <dgm:spPr>
        <a:ln w="12700">
          <a:solidFill>
            <a:srgbClr val="004522"/>
          </a:solidFill>
        </a:ln>
      </dgm:spPr>
      <dgm:t>
        <a:bodyPr/>
        <a:lstStyle/>
        <a:p>
          <a:endParaRPr lang="pt-BR" sz="2500" dirty="0">
            <a:solidFill>
              <a:schemeClr val="tx1"/>
            </a:solidFill>
          </a:endParaRPr>
        </a:p>
      </dgm:t>
    </dgm:pt>
    <dgm:pt modelId="{9DBB5D65-5F19-422A-AD6A-5521605C9B4D}" type="parTrans" cxnId="{FC2D39DA-5B68-40BC-AD9B-62FA48A989E5}">
      <dgm:prSet/>
      <dgm:spPr/>
      <dgm:t>
        <a:bodyPr/>
        <a:lstStyle/>
        <a:p>
          <a:endParaRPr lang="pt-BR"/>
        </a:p>
      </dgm:t>
    </dgm:pt>
    <dgm:pt modelId="{105EB9D9-DC14-4443-B3A4-E563328EE5AE}" type="sibTrans" cxnId="{FC2D39DA-5B68-40BC-AD9B-62FA48A989E5}">
      <dgm:prSet/>
      <dgm:spPr/>
      <dgm:t>
        <a:bodyPr/>
        <a:lstStyle/>
        <a:p>
          <a:endParaRPr lang="pt-BR"/>
        </a:p>
      </dgm:t>
    </dgm:pt>
    <dgm:pt modelId="{D90AA063-8CB4-4D61-A525-66B76C7BFED1}">
      <dgm:prSet phldrT="[Texto]" custT="1"/>
      <dgm:spPr>
        <a:ln w="12700">
          <a:solidFill>
            <a:srgbClr val="004522"/>
          </a:solidFill>
        </a:ln>
      </dgm:spPr>
      <dgm:t>
        <a:bodyPr/>
        <a:lstStyle/>
        <a:p>
          <a:endParaRPr lang="pt-BR" sz="2500" dirty="0">
            <a:solidFill>
              <a:schemeClr val="tx1"/>
            </a:solidFill>
          </a:endParaRPr>
        </a:p>
      </dgm:t>
    </dgm:pt>
    <dgm:pt modelId="{FF134134-8ACD-4AC6-891C-24EFCDC90985}" type="parTrans" cxnId="{7E9624CB-BEFD-46D5-8697-B1A209D83F93}">
      <dgm:prSet/>
      <dgm:spPr/>
      <dgm:t>
        <a:bodyPr/>
        <a:lstStyle/>
        <a:p>
          <a:endParaRPr lang="pt-BR"/>
        </a:p>
      </dgm:t>
    </dgm:pt>
    <dgm:pt modelId="{DB1C1D21-4830-4BDB-8037-F0191ACDD926}" type="sibTrans" cxnId="{7E9624CB-BEFD-46D5-8697-B1A209D83F93}">
      <dgm:prSet/>
      <dgm:spPr/>
      <dgm:t>
        <a:bodyPr/>
        <a:lstStyle/>
        <a:p>
          <a:endParaRPr lang="pt-BR"/>
        </a:p>
      </dgm:t>
    </dgm:pt>
    <dgm:pt modelId="{A04BF792-06F2-44A4-9D56-7C6342B0AF4A}">
      <dgm:prSet custT="1"/>
      <dgm:spPr>
        <a:ln w="12700">
          <a:solidFill>
            <a:srgbClr val="004522"/>
          </a:solidFill>
        </a:ln>
      </dgm:spPr>
      <dgm:t>
        <a:bodyPr/>
        <a:lstStyle/>
        <a:p>
          <a:pPr algn="just"/>
          <a:endParaRPr lang="pt-BR" sz="2200" b="1" i="1" dirty="0">
            <a:solidFill>
              <a:schemeClr val="tx1"/>
            </a:solidFill>
          </a:endParaRPr>
        </a:p>
      </dgm:t>
    </dgm:pt>
    <dgm:pt modelId="{E9C12543-5EC1-421C-B69C-82368B41038C}" type="parTrans" cxnId="{323DC70C-348A-4B86-89E2-8AB8BF42BFA1}">
      <dgm:prSet/>
      <dgm:spPr/>
      <dgm:t>
        <a:bodyPr/>
        <a:lstStyle/>
        <a:p>
          <a:endParaRPr lang="pt-BR"/>
        </a:p>
      </dgm:t>
    </dgm:pt>
    <dgm:pt modelId="{643F65B5-7159-4A07-AA5E-C04B1614561C}" type="sibTrans" cxnId="{323DC70C-348A-4B86-89E2-8AB8BF42BFA1}">
      <dgm:prSet/>
      <dgm:spPr/>
      <dgm:t>
        <a:bodyPr/>
        <a:lstStyle/>
        <a:p>
          <a:endParaRPr lang="pt-BR"/>
        </a:p>
      </dgm:t>
    </dgm:pt>
    <dgm:pt modelId="{D6D00FAD-FB1B-445A-A7BB-977152E7AF3D}" type="pres">
      <dgm:prSet presAssocID="{EC875C61-20D2-4F84-A112-6D48ACF334A0}" presName="Name0" presStyleCnt="0">
        <dgm:presLayoutVars>
          <dgm:dir/>
          <dgm:resizeHandles val="exact"/>
        </dgm:presLayoutVars>
      </dgm:prSet>
      <dgm:spPr/>
    </dgm:pt>
    <dgm:pt modelId="{3EFE025E-DCEB-4B77-A0AE-6DCC48DC5B07}" type="pres">
      <dgm:prSet presAssocID="{BA5F523A-ECF9-4080-A368-CF5042988F11}" presName="composite" presStyleCnt="0"/>
      <dgm:spPr/>
    </dgm:pt>
    <dgm:pt modelId="{1DA381E7-AAC1-47F7-84E3-5AB2321A3992}" type="pres">
      <dgm:prSet presAssocID="{BA5F523A-ECF9-4080-A368-CF5042988F11}" presName="rect1" presStyleLbl="trAlignAcc1" presStyleIdx="0" presStyleCnt="3" custScaleY="116384">
        <dgm:presLayoutVars>
          <dgm:bulletEnabled val="1"/>
        </dgm:presLayoutVars>
      </dgm:prSet>
      <dgm:spPr/>
    </dgm:pt>
    <dgm:pt modelId="{15E1BF30-123D-4C41-A67A-594D501436CD}" type="pres">
      <dgm:prSet presAssocID="{BA5F523A-ECF9-4080-A368-CF5042988F11}" presName="rect2" presStyleLbl="fgImgPlace1" presStyleIdx="0" presStyleCnt="3" custLinFactNeighborX="3941"/>
      <dgm:spPr>
        <a:solidFill>
          <a:srgbClr val="004522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3458D29F-4D7B-4D4E-ADBC-3258FF18DDCC}" type="pres">
      <dgm:prSet presAssocID="{105EB9D9-DC14-4443-B3A4-E563328EE5AE}" presName="sibTrans" presStyleCnt="0"/>
      <dgm:spPr/>
    </dgm:pt>
    <dgm:pt modelId="{FB5E61E5-E491-4AD4-A419-36940100207D}" type="pres">
      <dgm:prSet presAssocID="{D90AA063-8CB4-4D61-A525-66B76C7BFED1}" presName="composite" presStyleCnt="0"/>
      <dgm:spPr/>
    </dgm:pt>
    <dgm:pt modelId="{93666FB3-BB75-4FFA-B847-F523572E2D3B}" type="pres">
      <dgm:prSet presAssocID="{D90AA063-8CB4-4D61-A525-66B76C7BFED1}" presName="rect1" presStyleLbl="trAlignAcc1" presStyleIdx="1" presStyleCnt="3" custScaleY="116384">
        <dgm:presLayoutVars>
          <dgm:bulletEnabled val="1"/>
        </dgm:presLayoutVars>
      </dgm:prSet>
      <dgm:spPr/>
    </dgm:pt>
    <dgm:pt modelId="{0A6BB5E1-AD83-4BA9-A440-6D3218C0CCAC}" type="pres">
      <dgm:prSet presAssocID="{D90AA063-8CB4-4D61-A525-66B76C7BFED1}" presName="rect2" presStyleLbl="fgImgPlace1" presStyleIdx="1" presStyleCnt="3"/>
      <dgm:spPr>
        <a:solidFill>
          <a:srgbClr val="004522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5AA27474-CCC7-4D78-BBAC-CD73242B6E09}" type="pres">
      <dgm:prSet presAssocID="{DB1C1D21-4830-4BDB-8037-F0191ACDD926}" presName="sibTrans" presStyleCnt="0"/>
      <dgm:spPr/>
    </dgm:pt>
    <dgm:pt modelId="{FB2AFC2F-26CA-4087-910B-FF30E585EAFF}" type="pres">
      <dgm:prSet presAssocID="{A04BF792-06F2-44A4-9D56-7C6342B0AF4A}" presName="composite" presStyleCnt="0"/>
      <dgm:spPr/>
    </dgm:pt>
    <dgm:pt modelId="{627EB0DC-7991-4292-B165-925A734B2A76}" type="pres">
      <dgm:prSet presAssocID="{A04BF792-06F2-44A4-9D56-7C6342B0AF4A}" presName="rect1" presStyleLbl="trAlignAcc1" presStyleIdx="2" presStyleCnt="3" custScaleX="196041" custScaleY="116384" custLinFactNeighborX="2296">
        <dgm:presLayoutVars>
          <dgm:bulletEnabled val="1"/>
        </dgm:presLayoutVars>
      </dgm:prSet>
      <dgm:spPr/>
    </dgm:pt>
    <dgm:pt modelId="{9BF4C289-A64B-44E2-ACAA-CC15180654F5}" type="pres">
      <dgm:prSet presAssocID="{A04BF792-06F2-44A4-9D56-7C6342B0AF4A}" presName="rect2" presStyleLbl="fgImgPlace1" presStyleIdx="2" presStyleCnt="3" custLinFactX="-100000" custLinFactNeighborX="-109640" custLinFactNeighborY="-858"/>
      <dgm:spPr>
        <a:solidFill>
          <a:srgbClr val="004522"/>
        </a:solidFill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323DC70C-348A-4B86-89E2-8AB8BF42BFA1}" srcId="{EC875C61-20D2-4F84-A112-6D48ACF334A0}" destId="{A04BF792-06F2-44A4-9D56-7C6342B0AF4A}" srcOrd="2" destOrd="0" parTransId="{E9C12543-5EC1-421C-B69C-82368B41038C}" sibTransId="{643F65B5-7159-4A07-AA5E-C04B1614561C}"/>
    <dgm:cxn modelId="{4EBB6456-3909-45B0-B3C2-89CC00C3497A}" type="presOf" srcId="{BA5F523A-ECF9-4080-A368-CF5042988F11}" destId="{1DA381E7-AAC1-47F7-84E3-5AB2321A3992}" srcOrd="0" destOrd="0" presId="urn:microsoft.com/office/officeart/2008/layout/PictureStrips"/>
    <dgm:cxn modelId="{A8AD1B62-6573-4132-94D2-192A97F9022C}" type="presOf" srcId="{A04BF792-06F2-44A4-9D56-7C6342B0AF4A}" destId="{627EB0DC-7991-4292-B165-925A734B2A76}" srcOrd="0" destOrd="0" presId="urn:microsoft.com/office/officeart/2008/layout/PictureStrips"/>
    <dgm:cxn modelId="{F96391A5-4390-415A-96D7-306E8C5377BA}" type="presOf" srcId="{D90AA063-8CB4-4D61-A525-66B76C7BFED1}" destId="{93666FB3-BB75-4FFA-B847-F523572E2D3B}" srcOrd="0" destOrd="0" presId="urn:microsoft.com/office/officeart/2008/layout/PictureStrips"/>
    <dgm:cxn modelId="{85F259BE-850D-4C02-9612-7BF3A6B91229}" type="presOf" srcId="{EC875C61-20D2-4F84-A112-6D48ACF334A0}" destId="{D6D00FAD-FB1B-445A-A7BB-977152E7AF3D}" srcOrd="0" destOrd="0" presId="urn:microsoft.com/office/officeart/2008/layout/PictureStrips"/>
    <dgm:cxn modelId="{7E9624CB-BEFD-46D5-8697-B1A209D83F93}" srcId="{EC875C61-20D2-4F84-A112-6D48ACF334A0}" destId="{D90AA063-8CB4-4D61-A525-66B76C7BFED1}" srcOrd="1" destOrd="0" parTransId="{FF134134-8ACD-4AC6-891C-24EFCDC90985}" sibTransId="{DB1C1D21-4830-4BDB-8037-F0191ACDD926}"/>
    <dgm:cxn modelId="{FC2D39DA-5B68-40BC-AD9B-62FA48A989E5}" srcId="{EC875C61-20D2-4F84-A112-6D48ACF334A0}" destId="{BA5F523A-ECF9-4080-A368-CF5042988F11}" srcOrd="0" destOrd="0" parTransId="{9DBB5D65-5F19-422A-AD6A-5521605C9B4D}" sibTransId="{105EB9D9-DC14-4443-B3A4-E563328EE5AE}"/>
    <dgm:cxn modelId="{3E521C3A-7BDD-4F19-9A08-757D333EC398}" type="presParOf" srcId="{D6D00FAD-FB1B-445A-A7BB-977152E7AF3D}" destId="{3EFE025E-DCEB-4B77-A0AE-6DCC48DC5B07}" srcOrd="0" destOrd="0" presId="urn:microsoft.com/office/officeart/2008/layout/PictureStrips"/>
    <dgm:cxn modelId="{52FA65B0-DFFF-48E2-AC0C-1712DC8E7FAE}" type="presParOf" srcId="{3EFE025E-DCEB-4B77-A0AE-6DCC48DC5B07}" destId="{1DA381E7-AAC1-47F7-84E3-5AB2321A3992}" srcOrd="0" destOrd="0" presId="urn:microsoft.com/office/officeart/2008/layout/PictureStrips"/>
    <dgm:cxn modelId="{87EFF948-D7CD-412E-B835-545A9E1FFE31}" type="presParOf" srcId="{3EFE025E-DCEB-4B77-A0AE-6DCC48DC5B07}" destId="{15E1BF30-123D-4C41-A67A-594D501436CD}" srcOrd="1" destOrd="0" presId="urn:microsoft.com/office/officeart/2008/layout/PictureStrips"/>
    <dgm:cxn modelId="{F5183236-8919-45A5-8E89-0ED7B1569173}" type="presParOf" srcId="{D6D00FAD-FB1B-445A-A7BB-977152E7AF3D}" destId="{3458D29F-4D7B-4D4E-ADBC-3258FF18DDCC}" srcOrd="1" destOrd="0" presId="urn:microsoft.com/office/officeart/2008/layout/PictureStrips"/>
    <dgm:cxn modelId="{08814758-5AE3-4F5C-A261-006D0B9963B3}" type="presParOf" srcId="{D6D00FAD-FB1B-445A-A7BB-977152E7AF3D}" destId="{FB5E61E5-E491-4AD4-A419-36940100207D}" srcOrd="2" destOrd="0" presId="urn:microsoft.com/office/officeart/2008/layout/PictureStrips"/>
    <dgm:cxn modelId="{1995CBCF-3DE8-4B9E-947D-79A5785960A6}" type="presParOf" srcId="{FB5E61E5-E491-4AD4-A419-36940100207D}" destId="{93666FB3-BB75-4FFA-B847-F523572E2D3B}" srcOrd="0" destOrd="0" presId="urn:microsoft.com/office/officeart/2008/layout/PictureStrips"/>
    <dgm:cxn modelId="{BA464F83-EAD8-48AD-A103-DABD1E38BE4B}" type="presParOf" srcId="{FB5E61E5-E491-4AD4-A419-36940100207D}" destId="{0A6BB5E1-AD83-4BA9-A440-6D3218C0CCAC}" srcOrd="1" destOrd="0" presId="urn:microsoft.com/office/officeart/2008/layout/PictureStrips"/>
    <dgm:cxn modelId="{03442C6D-EF52-48FA-904D-7886067AF849}" type="presParOf" srcId="{D6D00FAD-FB1B-445A-A7BB-977152E7AF3D}" destId="{5AA27474-CCC7-4D78-BBAC-CD73242B6E09}" srcOrd="3" destOrd="0" presId="urn:microsoft.com/office/officeart/2008/layout/PictureStrips"/>
    <dgm:cxn modelId="{21D70BBC-F5B7-4178-A40E-08B98B855F31}" type="presParOf" srcId="{D6D00FAD-FB1B-445A-A7BB-977152E7AF3D}" destId="{FB2AFC2F-26CA-4087-910B-FF30E585EAFF}" srcOrd="4" destOrd="0" presId="urn:microsoft.com/office/officeart/2008/layout/PictureStrips"/>
    <dgm:cxn modelId="{D2F0F287-C229-4CD6-ABF1-A7ABA42B9296}" type="presParOf" srcId="{FB2AFC2F-26CA-4087-910B-FF30E585EAFF}" destId="{627EB0DC-7991-4292-B165-925A734B2A76}" srcOrd="0" destOrd="0" presId="urn:microsoft.com/office/officeart/2008/layout/PictureStrips"/>
    <dgm:cxn modelId="{BBB4741E-93DD-4462-BE04-79DB23714F05}" type="presParOf" srcId="{FB2AFC2F-26CA-4087-910B-FF30E585EAFF}" destId="{9BF4C289-A64B-44E2-ACAA-CC15180654F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75C61-20D2-4F84-A112-6D48ACF334A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0AA063-8CB4-4D61-A525-66B76C7BFED1}">
      <dgm:prSet phldrT="[Texto]" custT="1"/>
      <dgm:spPr>
        <a:ln w="12700">
          <a:solidFill>
            <a:srgbClr val="004522"/>
          </a:solidFill>
        </a:ln>
      </dgm:spPr>
      <dgm:t>
        <a:bodyPr/>
        <a:lstStyle/>
        <a:p>
          <a:r>
            <a:rPr lang="pt-BR" sz="2500" b="1" i="1" dirty="0">
              <a:solidFill>
                <a:schemeClr val="tx1"/>
              </a:solidFill>
            </a:rPr>
            <a:t>j) Proceder à venda dos bens da massa no prazo de cento e oitenta dias, contado da data juntada do auto de arrecadação, sob pena de destituição, salvo por impossibilidade </a:t>
          </a:r>
          <a:endParaRPr lang="pt-BR" sz="2500" dirty="0">
            <a:solidFill>
              <a:schemeClr val="tx1"/>
            </a:solidFill>
          </a:endParaRPr>
        </a:p>
      </dgm:t>
    </dgm:pt>
    <dgm:pt modelId="{FF134134-8ACD-4AC6-891C-24EFCDC90985}" type="parTrans" cxnId="{7E9624CB-BEFD-46D5-8697-B1A209D83F93}">
      <dgm:prSet/>
      <dgm:spPr/>
      <dgm:t>
        <a:bodyPr/>
        <a:lstStyle/>
        <a:p>
          <a:endParaRPr lang="pt-BR"/>
        </a:p>
      </dgm:t>
    </dgm:pt>
    <dgm:pt modelId="{DB1C1D21-4830-4BDB-8037-F0191ACDD926}" type="sibTrans" cxnId="{7E9624CB-BEFD-46D5-8697-B1A209D83F93}">
      <dgm:prSet/>
      <dgm:spPr/>
      <dgm:t>
        <a:bodyPr/>
        <a:lstStyle/>
        <a:p>
          <a:endParaRPr lang="pt-BR"/>
        </a:p>
      </dgm:t>
    </dgm:pt>
    <dgm:pt modelId="{D6D00FAD-FB1B-445A-A7BB-977152E7AF3D}" type="pres">
      <dgm:prSet presAssocID="{EC875C61-20D2-4F84-A112-6D48ACF334A0}" presName="Name0" presStyleCnt="0">
        <dgm:presLayoutVars>
          <dgm:dir/>
          <dgm:resizeHandles val="exact"/>
        </dgm:presLayoutVars>
      </dgm:prSet>
      <dgm:spPr/>
    </dgm:pt>
    <dgm:pt modelId="{FB5E61E5-E491-4AD4-A419-36940100207D}" type="pres">
      <dgm:prSet presAssocID="{D90AA063-8CB4-4D61-A525-66B76C7BFED1}" presName="composite" presStyleCnt="0"/>
      <dgm:spPr/>
    </dgm:pt>
    <dgm:pt modelId="{93666FB3-BB75-4FFA-B847-F523572E2D3B}" type="pres">
      <dgm:prSet presAssocID="{D90AA063-8CB4-4D61-A525-66B76C7BFED1}" presName="rect1" presStyleLbl="trAlignAcc1" presStyleIdx="0" presStyleCnt="1" custScaleX="146069" custScaleY="54038">
        <dgm:presLayoutVars>
          <dgm:bulletEnabled val="1"/>
        </dgm:presLayoutVars>
      </dgm:prSet>
      <dgm:spPr/>
    </dgm:pt>
    <dgm:pt modelId="{0A6BB5E1-AD83-4BA9-A440-6D3218C0CCAC}" type="pres">
      <dgm:prSet presAssocID="{D90AA063-8CB4-4D61-A525-66B76C7BFED1}" presName="rect2" presStyleLbl="fgImgPlace1" presStyleIdx="0" presStyleCnt="1" custScaleX="83347" custScaleY="73731" custLinFactX="-1140" custLinFactNeighborX="-100000"/>
      <dgm:spPr>
        <a:solidFill>
          <a:srgbClr val="004522"/>
        </a:solidFill>
        <a:scene3d>
          <a:camera prst="orthographicFront"/>
          <a:lightRig rig="threePt" dir="t"/>
        </a:scene3d>
        <a:sp3d>
          <a:bevelT prst="angle"/>
        </a:sp3d>
      </dgm:spPr>
    </dgm:pt>
  </dgm:ptLst>
  <dgm:cxnLst>
    <dgm:cxn modelId="{51D76CA8-7A88-4AB2-8224-FF103FA4374C}" type="presOf" srcId="{D90AA063-8CB4-4D61-A525-66B76C7BFED1}" destId="{93666FB3-BB75-4FFA-B847-F523572E2D3B}" srcOrd="0" destOrd="0" presId="urn:microsoft.com/office/officeart/2008/layout/PictureStrips"/>
    <dgm:cxn modelId="{7E9624CB-BEFD-46D5-8697-B1A209D83F93}" srcId="{EC875C61-20D2-4F84-A112-6D48ACF334A0}" destId="{D90AA063-8CB4-4D61-A525-66B76C7BFED1}" srcOrd="0" destOrd="0" parTransId="{FF134134-8ACD-4AC6-891C-24EFCDC90985}" sibTransId="{DB1C1D21-4830-4BDB-8037-F0191ACDD926}"/>
    <dgm:cxn modelId="{0B5F60D3-4A12-460C-9407-EAEA75B8F3E1}" type="presOf" srcId="{EC875C61-20D2-4F84-A112-6D48ACF334A0}" destId="{D6D00FAD-FB1B-445A-A7BB-977152E7AF3D}" srcOrd="0" destOrd="0" presId="urn:microsoft.com/office/officeart/2008/layout/PictureStrips"/>
    <dgm:cxn modelId="{4DA5870E-0C61-4C42-81E2-531ADBDC5ED1}" type="presParOf" srcId="{D6D00FAD-FB1B-445A-A7BB-977152E7AF3D}" destId="{FB5E61E5-E491-4AD4-A419-36940100207D}" srcOrd="0" destOrd="0" presId="urn:microsoft.com/office/officeart/2008/layout/PictureStrips"/>
    <dgm:cxn modelId="{AEFADBF9-951B-4730-A222-42ECCFF9225B}" type="presParOf" srcId="{FB5E61E5-E491-4AD4-A419-36940100207D}" destId="{93666FB3-BB75-4FFA-B847-F523572E2D3B}" srcOrd="0" destOrd="0" presId="urn:microsoft.com/office/officeart/2008/layout/PictureStrips"/>
    <dgm:cxn modelId="{24FDDE6C-725B-44E6-9424-14C032064249}" type="presParOf" srcId="{FB5E61E5-E491-4AD4-A419-36940100207D}" destId="{0A6BB5E1-AD83-4BA9-A440-6D3218C0CCA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EB0DC-7991-4292-B165-925A734B2A76}">
      <dsp:nvSpPr>
        <dsp:cNvPr id="0" name=""/>
        <dsp:cNvSpPr/>
      </dsp:nvSpPr>
      <dsp:spPr>
        <a:xfrm>
          <a:off x="2230" y="2377586"/>
          <a:ext cx="11681234" cy="1722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5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123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tx1"/>
              </a:solidFill>
            </a:rPr>
            <a:t>   j) estimular, sempre que possível, a mediação de conflitos                 relacionados à recuperação judicial e à falência, respeitados os direitos de terceiros  </a:t>
          </a:r>
        </a:p>
      </dsp:txBody>
      <dsp:txXfrm>
        <a:off x="2230" y="2377586"/>
        <a:ext cx="11681234" cy="1722100"/>
      </dsp:txXfrm>
    </dsp:sp>
    <dsp:sp modelId="{9BF4C289-A64B-44E2-ACAA-CC15180654F5}">
      <dsp:nvSpPr>
        <dsp:cNvPr id="0" name=""/>
        <dsp:cNvSpPr/>
      </dsp:nvSpPr>
      <dsp:spPr>
        <a:xfrm>
          <a:off x="68505" y="2021872"/>
          <a:ext cx="1134654" cy="1955154"/>
        </a:xfrm>
        <a:prstGeom prst="rect">
          <a:avLst/>
        </a:prstGeom>
        <a:solidFill>
          <a:srgbClr val="0045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381E7-AAC1-47F7-84E3-5AB2321A3992}">
      <dsp:nvSpPr>
        <dsp:cNvPr id="0" name=""/>
        <dsp:cNvSpPr/>
      </dsp:nvSpPr>
      <dsp:spPr>
        <a:xfrm>
          <a:off x="234551" y="938912"/>
          <a:ext cx="5582690" cy="2030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5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67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>
        <a:off x="234551" y="938912"/>
        <a:ext cx="5582690" cy="2030424"/>
      </dsp:txXfrm>
    </dsp:sp>
    <dsp:sp modelId="{15E1BF30-123D-4C41-A67A-594D501436CD}">
      <dsp:nvSpPr>
        <dsp:cNvPr id="0" name=""/>
        <dsp:cNvSpPr/>
      </dsp:nvSpPr>
      <dsp:spPr>
        <a:xfrm>
          <a:off x="50066" y="829833"/>
          <a:ext cx="1221213" cy="1831820"/>
        </a:xfrm>
        <a:prstGeom prst="rect">
          <a:avLst/>
        </a:prstGeom>
        <a:solidFill>
          <a:srgbClr val="0045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66FB3-BB75-4FFA-B847-F523572E2D3B}">
      <dsp:nvSpPr>
        <dsp:cNvPr id="0" name=""/>
        <dsp:cNvSpPr/>
      </dsp:nvSpPr>
      <dsp:spPr>
        <a:xfrm>
          <a:off x="6348978" y="938912"/>
          <a:ext cx="5582690" cy="2030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5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67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500" kern="1200" dirty="0">
            <a:solidFill>
              <a:schemeClr val="tx1"/>
            </a:solidFill>
          </a:endParaRPr>
        </a:p>
      </dsp:txBody>
      <dsp:txXfrm>
        <a:off x="6348978" y="938912"/>
        <a:ext cx="5582690" cy="2030424"/>
      </dsp:txXfrm>
    </dsp:sp>
    <dsp:sp modelId="{0A6BB5E1-AD83-4BA9-A440-6D3218C0CCAC}">
      <dsp:nvSpPr>
        <dsp:cNvPr id="0" name=""/>
        <dsp:cNvSpPr/>
      </dsp:nvSpPr>
      <dsp:spPr>
        <a:xfrm>
          <a:off x="6116365" y="829833"/>
          <a:ext cx="1221213" cy="1831820"/>
        </a:xfrm>
        <a:prstGeom prst="rect">
          <a:avLst/>
        </a:prstGeom>
        <a:solidFill>
          <a:srgbClr val="0045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EB0DC-7991-4292-B165-925A734B2A76}">
      <dsp:nvSpPr>
        <dsp:cNvPr id="0" name=""/>
        <dsp:cNvSpPr/>
      </dsp:nvSpPr>
      <dsp:spPr>
        <a:xfrm>
          <a:off x="622800" y="3278075"/>
          <a:ext cx="10944363" cy="20304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5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67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b="1" i="1" kern="1200" dirty="0">
            <a:solidFill>
              <a:schemeClr val="tx1"/>
            </a:solidFill>
          </a:endParaRPr>
        </a:p>
      </dsp:txBody>
      <dsp:txXfrm>
        <a:off x="622800" y="3278075"/>
        <a:ext cx="10944363" cy="2030424"/>
      </dsp:txXfrm>
    </dsp:sp>
    <dsp:sp modelId="{9BF4C289-A64B-44E2-ACAA-CC15180654F5}">
      <dsp:nvSpPr>
        <dsp:cNvPr id="0" name=""/>
        <dsp:cNvSpPr/>
      </dsp:nvSpPr>
      <dsp:spPr>
        <a:xfrm>
          <a:off x="382694" y="3153279"/>
          <a:ext cx="1221213" cy="1831820"/>
        </a:xfrm>
        <a:prstGeom prst="rect">
          <a:avLst/>
        </a:prstGeom>
        <a:solidFill>
          <a:srgbClr val="0045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66FB3-BB75-4FFA-B847-F523572E2D3B}">
      <dsp:nvSpPr>
        <dsp:cNvPr id="0" name=""/>
        <dsp:cNvSpPr/>
      </dsp:nvSpPr>
      <dsp:spPr>
        <a:xfrm>
          <a:off x="2030" y="2681183"/>
          <a:ext cx="11929547" cy="13791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5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8695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1" kern="1200" dirty="0">
              <a:solidFill>
                <a:schemeClr val="tx1"/>
              </a:solidFill>
            </a:rPr>
            <a:t>j) Proceder à venda dos bens da massa no prazo de cento e oitenta dias, contado da data juntada do auto de arrecadação, sob pena de destituição, salvo por impossibilidade </a:t>
          </a:r>
          <a:endParaRPr lang="pt-BR" sz="2500" kern="1200" dirty="0">
            <a:solidFill>
              <a:schemeClr val="tx1"/>
            </a:solidFill>
          </a:endParaRPr>
        </a:p>
      </dsp:txBody>
      <dsp:txXfrm>
        <a:off x="2030" y="2681183"/>
        <a:ext cx="11929547" cy="1379161"/>
      </dsp:txXfrm>
    </dsp:sp>
    <dsp:sp modelId="{0A6BB5E1-AD83-4BA9-A440-6D3218C0CCAC}">
      <dsp:nvSpPr>
        <dsp:cNvPr id="0" name=""/>
        <dsp:cNvSpPr/>
      </dsp:nvSpPr>
      <dsp:spPr>
        <a:xfrm>
          <a:off x="0" y="2077989"/>
          <a:ext cx="1489031" cy="1975856"/>
        </a:xfrm>
        <a:prstGeom prst="rect">
          <a:avLst/>
        </a:prstGeom>
        <a:solidFill>
          <a:srgbClr val="0045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" y="18444"/>
            <a:ext cx="12160000" cy="684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4000" cy="6876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3328" y="309061"/>
            <a:ext cx="6230289" cy="298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85459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04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51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69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6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8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3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63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61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93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7AEC-D9B7-468E-BCEF-666985E0C3B0}" type="datetimeFigureOut">
              <a:rPr lang="pt-BR" smtClean="0"/>
              <a:t>08/10/2019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0533-BC8C-4B21-B529-C31A48120BE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" y="18444"/>
            <a:ext cx="1216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72582DEE-50D2-4661-9FC4-FE6A72603FBB}"/>
              </a:ext>
            </a:extLst>
          </p:cNvPr>
          <p:cNvSpPr txBox="1">
            <a:spLocks/>
          </p:cNvSpPr>
          <p:nvPr/>
        </p:nvSpPr>
        <p:spPr>
          <a:xfrm>
            <a:off x="2228961" y="3040181"/>
            <a:ext cx="7766936" cy="1096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pc="740" dirty="0">
              <a:solidFill>
                <a:srgbClr val="E7E478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000" b="1" spc="740" dirty="0">
                <a:solidFill>
                  <a:srgbClr val="E7E478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CAPACITAR,INOVAR E INFORMAR</a:t>
            </a:r>
            <a:endParaRPr lang="pt-BR" sz="2000" b="1" dirty="0"/>
          </a:p>
        </p:txBody>
      </p:sp>
      <p:sp>
        <p:nvSpPr>
          <p:cNvPr id="2" name="Retângulo 1"/>
          <p:cNvSpPr/>
          <p:nvPr/>
        </p:nvSpPr>
        <p:spPr>
          <a:xfrm>
            <a:off x="559935" y="4168351"/>
            <a:ext cx="10844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</a:rPr>
              <a:t>SUBSTITUTIVO DE PLENÁRIO AO PROJETO DE LEI Nº 10.220/2018</a:t>
            </a:r>
          </a:p>
          <a:p>
            <a:pPr algn="ctr"/>
            <a:endParaRPr lang="pt-BR" sz="1400" b="1" u="sng" dirty="0">
              <a:solidFill>
                <a:schemeClr val="bg1"/>
              </a:solidFill>
            </a:endParaRPr>
          </a:p>
          <a:p>
            <a:pPr algn="ctr"/>
            <a:r>
              <a:rPr lang="pt-BR" sz="1600" b="1" i="1" dirty="0">
                <a:solidFill>
                  <a:schemeClr val="bg1"/>
                </a:solidFill>
              </a:rPr>
              <a:t>apensados: PL </a:t>
            </a:r>
            <a:r>
              <a:rPr lang="pt-BR" sz="1600" b="1" i="1" dirty="0" err="1">
                <a:solidFill>
                  <a:schemeClr val="bg1"/>
                </a:solidFill>
              </a:rPr>
              <a:t>nºs</a:t>
            </a:r>
            <a:r>
              <a:rPr lang="pt-BR" sz="1600" b="1" i="1" dirty="0">
                <a:solidFill>
                  <a:schemeClr val="bg1"/>
                </a:solidFill>
              </a:rPr>
              <a:t> 6.229/2005; 7.604/2006; 4.130/2008; 4.359/2008; 4.586/2009;  5.089/2009; 5.704/2009; 6.367/2009; 7.976/2014; 140/2015; 2.212/2015; 3.110/2015; 4.593/2016; 5.781/2016; 6.150/2016; 6.862/2017; 7.044/2017; 7.209/2017; 8.252/2017; 8.924/2017; 9.722/2018; 10.858/2018; 10.859/2018; 11.000/2018; 3.164/2019 e 4.270/2019.</a:t>
            </a:r>
          </a:p>
        </p:txBody>
      </p:sp>
    </p:spTree>
    <p:extLst>
      <p:ext uri="{BB962C8B-B14F-4D97-AF65-F5344CB8AC3E}">
        <p14:creationId xmlns:p14="http://schemas.microsoft.com/office/powerpoint/2010/main" val="355985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9" y="1209576"/>
            <a:ext cx="11462724" cy="3676333"/>
          </a:xfrm>
          <a:prstGeom prst="rect">
            <a:avLst/>
          </a:prstGeom>
          <a:solidFill>
            <a:srgbClr val="2F55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: Linha com Ênfase 3"/>
          <p:cNvSpPr/>
          <p:nvPr/>
        </p:nvSpPr>
        <p:spPr>
          <a:xfrm flipH="1">
            <a:off x="4173866" y="1786423"/>
            <a:ext cx="875054" cy="480195"/>
          </a:xfrm>
          <a:prstGeom prst="accentCallout1">
            <a:avLst>
              <a:gd name="adj1" fmla="val 47639"/>
              <a:gd name="adj2" fmla="val -9538"/>
              <a:gd name="adj3" fmla="val 134722"/>
              <a:gd name="adj4" fmla="val -100238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</a:rPr>
              <a:t>14.6</a:t>
            </a:r>
          </a:p>
        </p:txBody>
      </p:sp>
      <p:sp>
        <p:nvSpPr>
          <p:cNvPr id="8" name="Texto Explicativo: Linha com Ênfase 6"/>
          <p:cNvSpPr/>
          <p:nvPr/>
        </p:nvSpPr>
        <p:spPr>
          <a:xfrm flipH="1">
            <a:off x="4067461" y="2661536"/>
            <a:ext cx="922722" cy="475032"/>
          </a:xfrm>
          <a:prstGeom prst="accentCallout1">
            <a:avLst>
              <a:gd name="adj1" fmla="val 45716"/>
              <a:gd name="adj2" fmla="val -8333"/>
              <a:gd name="adj3" fmla="val 48056"/>
              <a:gd name="adj4" fmla="val -9421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</a:rPr>
              <a:t>4.0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879854" y="4835034"/>
            <a:ext cx="944683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000"/>
              <a:t>Fonte: </a:t>
            </a:r>
            <a:r>
              <a:rPr lang="pt-BR" altLang="en-US" sz="1000" b="1"/>
              <a:t>THE WORLD BUSINESS</a:t>
            </a:r>
            <a:r>
              <a:rPr lang="pt-BR" altLang="en-US" sz="1000"/>
              <a:t>, DOING BUSINESS, http://portugues.doingbusiness.org/pt/data/exploreeconomies/brazil#DB_ri</a:t>
            </a:r>
          </a:p>
        </p:txBody>
      </p:sp>
      <p:sp>
        <p:nvSpPr>
          <p:cNvPr id="3" name="Retângulo com Único Canto Aparado 2"/>
          <p:cNvSpPr/>
          <p:nvPr/>
        </p:nvSpPr>
        <p:spPr>
          <a:xfrm>
            <a:off x="0" y="0"/>
            <a:ext cx="75397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/>
              <a:t>RESOLUÇÃO DE INSOLVÊNCIA</a:t>
            </a:r>
          </a:p>
        </p:txBody>
      </p:sp>
    </p:spTree>
    <p:extLst>
      <p:ext uri="{BB962C8B-B14F-4D97-AF65-F5344CB8AC3E}">
        <p14:creationId xmlns:p14="http://schemas.microsoft.com/office/powerpoint/2010/main" val="29793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1501554" y="5415611"/>
            <a:ext cx="10758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000"/>
              <a:t>Fonte: </a:t>
            </a:r>
            <a:r>
              <a:rPr lang="pt-BR" altLang="en-US" sz="1000" b="1"/>
              <a:t>THE WORLD BUSINESS</a:t>
            </a:r>
            <a:r>
              <a:rPr lang="pt-BR" altLang="en-US" sz="1000"/>
              <a:t>, DOING BUSINESS, http://portugues.doingbusiness.org/pt/data/exploreeconomies/brazil#DB_ri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6" y="1055569"/>
            <a:ext cx="10969791" cy="44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 Explicativo: Linha com Ênfase 3"/>
          <p:cNvSpPr/>
          <p:nvPr/>
        </p:nvSpPr>
        <p:spPr>
          <a:xfrm flipH="1">
            <a:off x="4662922" y="1693494"/>
            <a:ext cx="996585" cy="584303"/>
          </a:xfrm>
          <a:prstGeom prst="accentCallout1">
            <a:avLst>
              <a:gd name="adj1" fmla="val 47639"/>
              <a:gd name="adj2" fmla="val -9538"/>
              <a:gd name="adj3" fmla="val 99030"/>
              <a:gd name="adj4" fmla="val -97019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</a:rPr>
              <a:t>64.5</a:t>
            </a:r>
          </a:p>
        </p:txBody>
      </p:sp>
      <p:sp>
        <p:nvSpPr>
          <p:cNvPr id="9" name="Texto Explicativo: Linha com Ênfase 6"/>
          <p:cNvSpPr/>
          <p:nvPr/>
        </p:nvSpPr>
        <p:spPr>
          <a:xfrm flipH="1">
            <a:off x="4608634" y="2636403"/>
            <a:ext cx="1050874" cy="578019"/>
          </a:xfrm>
          <a:prstGeom prst="accentCallout1">
            <a:avLst>
              <a:gd name="adj1" fmla="val 45716"/>
              <a:gd name="adj2" fmla="val -8333"/>
              <a:gd name="adj3" fmla="val 48056"/>
              <a:gd name="adj4" fmla="val -9421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</a:rPr>
              <a:t>3.0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>
            <a:off x="0" y="0"/>
            <a:ext cx="75397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RESOLUÇÃO DE INSOLVÊNCIA</a:t>
            </a:r>
          </a:p>
        </p:txBody>
      </p:sp>
    </p:spTree>
    <p:extLst>
      <p:ext uri="{BB962C8B-B14F-4D97-AF65-F5344CB8AC3E}">
        <p14:creationId xmlns:p14="http://schemas.microsoft.com/office/powerpoint/2010/main" val="4889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0480" y="108858"/>
            <a:ext cx="789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CLASSIFICAÇÃO DAS ECONOMIAS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41982"/>
              </p:ext>
            </p:extLst>
          </p:nvPr>
        </p:nvGraphicFramePr>
        <p:xfrm>
          <a:off x="1325880" y="1537924"/>
          <a:ext cx="4500564" cy="34723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0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382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</a:rPr>
                        <a:t>PAÍS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CLASSIFICAÇÃO RELATIVA À FACILIDADE DE FAZER NEGÓCIOS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78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Nova Zelândia 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10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Brasil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109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322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Portugal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86" y="2975438"/>
            <a:ext cx="926482" cy="54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2"/>
          <p:cNvSpPr txBox="1">
            <a:spLocks noChangeArrowheads="1"/>
          </p:cNvSpPr>
          <p:nvPr/>
        </p:nvSpPr>
        <p:spPr bwMode="auto">
          <a:xfrm>
            <a:off x="1262380" y="4984387"/>
            <a:ext cx="8809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000" dirty="0"/>
              <a:t>Fonte: </a:t>
            </a:r>
            <a:r>
              <a:rPr lang="pt-BR" altLang="en-US" sz="1000" b="1" dirty="0"/>
              <a:t>THE WORLD BUSINESS</a:t>
            </a:r>
            <a:r>
              <a:rPr lang="pt-BR" altLang="en-US" sz="1000" dirty="0"/>
              <a:t>, DOING BUSINESS, http://portugues.doingbusiness.org/pt/data/exploreeconomies/brazil#DB_ri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18416"/>
              </p:ext>
            </p:extLst>
          </p:nvPr>
        </p:nvGraphicFramePr>
        <p:xfrm>
          <a:off x="6137245" y="1526740"/>
          <a:ext cx="4815676" cy="34669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837"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chemeClr val="bg1"/>
                          </a:solidFill>
                        </a:rPr>
                        <a:t>PAÍS</a:t>
                      </a:r>
                      <a:endParaRPr lang="pt-BR" sz="1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RESOLUÇÃO DE INSOLVÊNCIA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245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Japão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412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Brasil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35">
                <a:tc>
                  <a:txBody>
                    <a:bodyPr/>
                    <a:lstStyle/>
                    <a:p>
                      <a:r>
                        <a:rPr lang="pt-BR" sz="1800" dirty="0">
                          <a:solidFill>
                            <a:schemeClr val="bg1"/>
                          </a:solidFill>
                        </a:rPr>
                        <a:t>Portugal</a:t>
                      </a:r>
                    </a:p>
                  </a:txBody>
                  <a:tcPr marL="91445" marR="91445" marT="45719" marB="45719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91445" marR="91445" marT="45719" marB="457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Image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13" y="2967702"/>
            <a:ext cx="891000" cy="5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2" y="3602035"/>
            <a:ext cx="89993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Resultado de imagem para bandeira portug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91" y="4296054"/>
            <a:ext cx="898621" cy="6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m para bandeira portug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270" y="4327669"/>
            <a:ext cx="957985" cy="6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86" y="3590902"/>
            <a:ext cx="950269" cy="6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com Único Canto Aparado 17"/>
          <p:cNvSpPr/>
          <p:nvPr/>
        </p:nvSpPr>
        <p:spPr>
          <a:xfrm>
            <a:off x="0" y="0"/>
            <a:ext cx="75397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CLASSIFICAÇÃO DAS ECONOMIAS</a:t>
            </a:r>
          </a:p>
        </p:txBody>
      </p:sp>
    </p:spTree>
    <p:extLst>
      <p:ext uri="{BB962C8B-B14F-4D97-AF65-F5344CB8AC3E}">
        <p14:creationId xmlns:p14="http://schemas.microsoft.com/office/powerpoint/2010/main" val="397218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033" y="1092741"/>
            <a:ext cx="11406542" cy="567131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8000" b="1" dirty="0"/>
              <a:t>PRESIDENTE DO IBAJUD - INSTITUTO BRASILEIRO DA INSOLVÊNCIA;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80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Professor de Direito Empresarial da EMERJ – Escola da Magistratura do Estado do Rio de janeiro;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4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Professor do curso de Aperfeiçoamento em Administração Judicial da Escola de Administração Judiciária do Tribunal de Justiça do Estado do Rio de Janeiro (ESAJ);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4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Conselho Nacional de Justiça – CNJ - Membro do Grupo de Trabalho para contribuir com modernização e efetividade da atuação do Poder Judiciário nos processos de recuperação judicial e de falência (por nomeação do Exmo. Presidente do CNJ – Portaria Nº 74 de 13/05/2019); 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48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Instituto dos Magistrados do Brasil- IMB (Vogal do grupo de estudos sobre Direito Empresarial – triênio 2019/2022);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4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Coordenador Científico do IBDE – Instituto Brasileiro de Direito da Empresa;</a:t>
            </a:r>
          </a:p>
          <a:p>
            <a:pPr marL="0" lvl="0" indent="0" algn="just">
              <a:buNone/>
            </a:pPr>
            <a:endParaRPr lang="pt-BR" sz="4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Administrador Judicial nomeado nos Tribunais de Justiça do RJ (desde 2005) e SP;  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4800" b="1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t-BR" sz="8000" b="1" dirty="0"/>
              <a:t>Autor de diversos artigos, coautor de livros e apostilas no tema Direito da Insolvência.</a:t>
            </a:r>
          </a:p>
          <a:p>
            <a:pPr marL="0" lvl="0" indent="0" algn="just">
              <a:buNone/>
            </a:pPr>
            <a:endParaRPr lang="pt-BR" sz="8000" b="1" dirty="0"/>
          </a:p>
          <a:p>
            <a:pPr lvl="0" algn="just">
              <a:buFont typeface="Wingdings" panose="05000000000000000000" pitchFamily="2" charset="2"/>
              <a:buChar char="ü"/>
            </a:pPr>
            <a:endParaRPr lang="pt-BR" sz="80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5" name="Retângulo com Único Canto Aparado 4"/>
          <p:cNvSpPr/>
          <p:nvPr/>
        </p:nvSpPr>
        <p:spPr>
          <a:xfrm>
            <a:off x="0" y="-16042"/>
            <a:ext cx="75397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/>
              <a:t>BRUNO REZENDE</a:t>
            </a:r>
          </a:p>
        </p:txBody>
      </p:sp>
    </p:spTree>
    <p:extLst>
      <p:ext uri="{BB962C8B-B14F-4D97-AF65-F5344CB8AC3E}">
        <p14:creationId xmlns:p14="http://schemas.microsoft.com/office/powerpoint/2010/main" val="19050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E4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19522CF-EF63-406F-B93B-B108E7D9E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11375"/>
          <a:stretch/>
        </p:blipFill>
        <p:spPr>
          <a:xfrm>
            <a:off x="240993" y="162838"/>
            <a:ext cx="3600000" cy="1825203"/>
          </a:xfrm>
          <a:prstGeom prst="rect">
            <a:avLst/>
          </a:prstGeom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BB92B63-4F03-461F-BA0A-CDF5F4CE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92" y="2069437"/>
            <a:ext cx="4154905" cy="573556"/>
          </a:xfr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SÃO PAULO – MAKSOUD HOTEL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700 CONGRESSISTAS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E5C7DC1D-DE1B-4FB6-B630-E8246D52F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593" y="169998"/>
            <a:ext cx="3770159" cy="18752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737D9E67-62CC-4225-999D-F1F298B23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96" y="186040"/>
            <a:ext cx="3564000" cy="1857355"/>
          </a:xfrm>
          <a:prstGeom prst="rect">
            <a:avLst/>
          </a:prstGeom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BB92B63-4F03-461F-BA0A-CDF5F4CE4312}"/>
              </a:ext>
            </a:extLst>
          </p:cNvPr>
          <p:cNvSpPr txBox="1">
            <a:spLocks/>
          </p:cNvSpPr>
          <p:nvPr/>
        </p:nvSpPr>
        <p:spPr>
          <a:xfrm>
            <a:off x="3763690" y="2095063"/>
            <a:ext cx="4572638" cy="5265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b="1" dirty="0">
                <a:solidFill>
                  <a:schemeClr val="bg1"/>
                </a:solidFill>
              </a:rPr>
              <a:t>San Diego – Western Califórnia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</a:rPr>
              <a:t>100 congressistas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BB92B63-4F03-461F-BA0A-CDF5F4CE4312}"/>
              </a:ext>
            </a:extLst>
          </p:cNvPr>
          <p:cNvSpPr txBox="1">
            <a:spLocks/>
          </p:cNvSpPr>
          <p:nvPr/>
        </p:nvSpPr>
        <p:spPr>
          <a:xfrm>
            <a:off x="8034183" y="2105786"/>
            <a:ext cx="4318238" cy="7645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900" b="1" dirty="0">
                <a:solidFill>
                  <a:schemeClr val="bg1"/>
                </a:solidFill>
              </a:rPr>
              <a:t>Lisboa – </a:t>
            </a:r>
            <a:r>
              <a:rPr lang="pt-BR" sz="1800" b="1" dirty="0">
                <a:solidFill>
                  <a:schemeClr val="bg1"/>
                </a:solidFill>
              </a:rPr>
              <a:t>Universidade de Lisboa </a:t>
            </a:r>
          </a:p>
          <a:p>
            <a:pPr algn="ctr"/>
            <a:r>
              <a:rPr lang="pt-BR" sz="1900" b="1" dirty="0">
                <a:solidFill>
                  <a:schemeClr val="bg1"/>
                </a:solidFill>
              </a:rPr>
              <a:t>200 congressistas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7787" y="3859918"/>
            <a:ext cx="2021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CUIABA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CURITIBA </a:t>
            </a:r>
            <a:endParaRPr lang="pt-BR" sz="24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CAMPINAS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SALVADOR </a:t>
            </a:r>
            <a:endParaRPr lang="pt-BR" sz="24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GOIÂNIA </a:t>
            </a:r>
            <a:endParaRPr lang="pt-BR" sz="24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2064" y="2971455"/>
            <a:ext cx="1994774" cy="8490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E4537"/>
                </a:solidFill>
              </a:rPr>
              <a:t>CURSOS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482203" y="3880394"/>
            <a:ext cx="24721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PARIS</a:t>
            </a:r>
            <a:endParaRPr lang="pt-BR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SAN DIEGO</a:t>
            </a:r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SÃO PAULO</a:t>
            </a:r>
            <a:endParaRPr lang="pt-BR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ROMA</a:t>
            </a:r>
            <a:endParaRPr lang="pt-BR" sz="20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LISBOA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COIMBRA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FORTALEZA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481538" y="2971455"/>
            <a:ext cx="2472831" cy="87136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0E4537"/>
                </a:solidFill>
              </a:rPr>
              <a:t>CONGRESSOS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225401" y="3892664"/>
            <a:ext cx="2915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SÃO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  <a:r>
              <a:rPr lang="pt-BR" sz="2200" b="1" dirty="0">
                <a:solidFill>
                  <a:schemeClr val="bg1"/>
                </a:solidFill>
              </a:rPr>
              <a:t>PAULO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CAMPO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  <a:r>
              <a:rPr lang="pt-BR" sz="2200" b="1" dirty="0">
                <a:solidFill>
                  <a:schemeClr val="bg1"/>
                </a:solidFill>
              </a:rPr>
              <a:t>GRANDE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CAMPINAS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SOROCABA</a:t>
            </a:r>
            <a:r>
              <a:rPr lang="pt-BR" sz="2200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FLORIANÓPOLIS</a:t>
            </a:r>
            <a:endParaRPr lang="pt-BR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chemeClr val="bg1"/>
                </a:solidFill>
              </a:rPr>
              <a:t>CURITIBA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305610" y="2971456"/>
            <a:ext cx="2853834" cy="87136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E4537"/>
                </a:solidFill>
              </a:rPr>
              <a:t>  INSOLVÊNCIA EM DEBATE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8386599" y="3848211"/>
            <a:ext cx="36720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bg1"/>
                </a:solidFill>
              </a:rPr>
              <a:t>KNECT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b="1" i="1" dirty="0">
                <a:solidFill>
                  <a:schemeClr val="bg1"/>
                </a:solidFill>
              </a:rPr>
              <a:t>365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bg1"/>
                </a:solidFill>
              </a:rPr>
              <a:t>SIMPÓSIO TJRJ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bg1"/>
                </a:solidFill>
              </a:rPr>
              <a:t>IWIRC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bg1"/>
                </a:solidFill>
              </a:rPr>
              <a:t>OFFSHORE</a:t>
            </a:r>
            <a:r>
              <a:rPr lang="pt-BR" sz="2400" i="1" dirty="0">
                <a:solidFill>
                  <a:schemeClr val="bg1"/>
                </a:solidFill>
              </a:rPr>
              <a:t>  ALERT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bg1"/>
                </a:solidFill>
              </a:rPr>
              <a:t>V</a:t>
            </a:r>
            <a:r>
              <a:rPr lang="pt-BR" sz="2400" i="1" dirty="0">
                <a:solidFill>
                  <a:schemeClr val="bg1"/>
                </a:solidFill>
              </a:rPr>
              <a:t> </a:t>
            </a:r>
            <a:r>
              <a:rPr lang="pt-BR" sz="2400" b="1" i="1" dirty="0">
                <a:solidFill>
                  <a:schemeClr val="bg1"/>
                </a:solidFill>
              </a:rPr>
              <a:t>SEMINÁRIO</a:t>
            </a:r>
            <a:r>
              <a:rPr lang="pt-BR" sz="2400" i="1" dirty="0">
                <a:solidFill>
                  <a:schemeClr val="bg1"/>
                </a:solidFill>
              </a:rPr>
              <a:t> OAB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sz="2400" b="1" i="1" dirty="0">
                <a:solidFill>
                  <a:schemeClr val="bg1"/>
                </a:solidFill>
              </a:rPr>
              <a:t>IBDE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334954" y="2971456"/>
            <a:ext cx="3723682" cy="8490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rgbClr val="0E4537"/>
                </a:solidFill>
              </a:rPr>
              <a:t>EVENTOS COM APOIO DO IBAJUD </a:t>
            </a:r>
          </a:p>
        </p:txBody>
      </p:sp>
    </p:spTree>
    <p:extLst>
      <p:ext uri="{BB962C8B-B14F-4D97-AF65-F5344CB8AC3E}">
        <p14:creationId xmlns:p14="http://schemas.microsoft.com/office/powerpoint/2010/main" val="249197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643669" y="603010"/>
            <a:ext cx="4902692" cy="871360"/>
          </a:xfrm>
          <a:prstGeom prst="rect">
            <a:avLst/>
          </a:prstGeom>
          <a:solidFill>
            <a:srgbClr val="0E4537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Revista IBAJUD  </a:t>
            </a:r>
          </a:p>
          <a:p>
            <a:pPr algn="ctr"/>
            <a:r>
              <a:rPr lang="pt-BR" sz="2800" b="1" i="1" dirty="0">
                <a:solidFill>
                  <a:schemeClr val="bg1"/>
                </a:solidFill>
              </a:rPr>
              <a:t>A INSOLVÊNCIA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FD8F153-DF5E-4A34-ADE5-836DF6C1C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85" y="2120607"/>
            <a:ext cx="3711059" cy="381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63925820-4D7C-437F-BB44-217015C99106}"/>
              </a:ext>
            </a:extLst>
          </p:cNvPr>
          <p:cNvSpPr/>
          <p:nvPr/>
        </p:nvSpPr>
        <p:spPr>
          <a:xfrm>
            <a:off x="6357415" y="620500"/>
            <a:ext cx="4902692" cy="871360"/>
          </a:xfrm>
          <a:prstGeom prst="rect">
            <a:avLst/>
          </a:prstGeom>
          <a:solidFill>
            <a:srgbClr val="0E4537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EMBAIXADORES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A2C0A1F-13CD-4723-8776-7F9E9CB7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11" y="1733082"/>
            <a:ext cx="51435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5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4"/>
          <p:cNvSpPr/>
          <p:nvPr/>
        </p:nvSpPr>
        <p:spPr>
          <a:xfrm>
            <a:off x="396241" y="1337780"/>
            <a:ext cx="11551920" cy="5212087"/>
          </a:xfrm>
          <a:prstGeom prst="round2Diag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schemeClr val="bg1"/>
              </a:solidFill>
            </a:endParaRPr>
          </a:p>
        </p:txBody>
      </p:sp>
      <p:sp>
        <p:nvSpPr>
          <p:cNvPr id="9" name="Retângulo com Único Canto Aparado 8"/>
          <p:cNvSpPr/>
          <p:nvPr/>
        </p:nvSpPr>
        <p:spPr>
          <a:xfrm>
            <a:off x="0" y="-16042"/>
            <a:ext cx="75397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/>
              <a:t>MEDIAÇÃO DE CONFLITOS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64643791"/>
              </p:ext>
            </p:extLst>
          </p:nvPr>
        </p:nvGraphicFramePr>
        <p:xfrm>
          <a:off x="264696" y="393180"/>
          <a:ext cx="1168346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1015487"/>
            <a:ext cx="845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Art. 22. Ao administrador judicial compete(...):</a:t>
            </a:r>
          </a:p>
          <a:p>
            <a:endParaRPr lang="pt-BR" sz="1000" b="1" i="1" dirty="0"/>
          </a:p>
          <a:p>
            <a:r>
              <a:rPr lang="pt-BR" sz="2800" b="1" i="1" dirty="0"/>
              <a:t>I – Na recuperação judicial e na falência:</a:t>
            </a:r>
          </a:p>
          <a:p>
            <a:endParaRPr lang="pt-BR" dirty="0"/>
          </a:p>
        </p:txBody>
      </p:sp>
      <p:sp>
        <p:nvSpPr>
          <p:cNvPr id="40" name="Retângulo 39"/>
          <p:cNvSpPr/>
          <p:nvPr/>
        </p:nvSpPr>
        <p:spPr bwMode="auto">
          <a:xfrm>
            <a:off x="284020" y="4507090"/>
            <a:ext cx="117142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ENUNCIADO 45 do CJF;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pt-BR" sz="1000" b="1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/>
              <a:t>Código de Processo Civil;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pt-BR" sz="1000" b="1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Lei nº 13.140/2015 – Lei de Mediação;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endParaRPr lang="pt-BR" sz="1000" b="1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n-lt"/>
              </a:rPr>
              <a:t>Resolução 125/2010 do CNJ.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pt-BR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404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4"/>
          <p:cNvSpPr/>
          <p:nvPr/>
        </p:nvSpPr>
        <p:spPr>
          <a:xfrm>
            <a:off x="396241" y="1337780"/>
            <a:ext cx="11551920" cy="5212087"/>
          </a:xfrm>
          <a:prstGeom prst="round2Diag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schemeClr val="bg1"/>
              </a:solidFill>
            </a:endParaRPr>
          </a:p>
        </p:txBody>
      </p:sp>
      <p:sp>
        <p:nvSpPr>
          <p:cNvPr id="9" name="Retângulo com Único Canto Aparado 8"/>
          <p:cNvSpPr/>
          <p:nvPr/>
        </p:nvSpPr>
        <p:spPr>
          <a:xfrm>
            <a:off x="0" y="-16042"/>
            <a:ext cx="77911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/>
              <a:t>NEGOCIAÇÕES DO PLANO DE RECUPERAÇÃO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47887033"/>
              </p:ext>
            </p:extLst>
          </p:nvPr>
        </p:nvGraphicFramePr>
        <p:xfrm>
          <a:off x="78722" y="1412936"/>
          <a:ext cx="119336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1015487"/>
            <a:ext cx="845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Art. 22. Ao administrador judicial compete(...):</a:t>
            </a:r>
          </a:p>
          <a:p>
            <a:endParaRPr lang="pt-BR" sz="1000" b="1" i="1" dirty="0"/>
          </a:p>
          <a:p>
            <a:r>
              <a:rPr lang="pt-BR" sz="2800" b="1" i="1" dirty="0"/>
              <a:t> II - Na recuperação judicial:</a:t>
            </a: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6956" y="2307138"/>
            <a:ext cx="44652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i="1" dirty="0"/>
              <a:t>e) acompanhar as negociações entre devedor e credores, orientando e fiscalizando o decurso das tratativas e a sua regularidade;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06471" y="2334275"/>
            <a:ext cx="459179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500" b="1" i="1" dirty="0"/>
              <a:t>f) assegurar que devedor e credores não adotem expedientes dilatórios, inúteis ou, em geral, prejudiciais ao regular andamento das negociações; e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07428" y="4617147"/>
            <a:ext cx="99793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i="1" dirty="0"/>
              <a:t>g) garantir que as negociações realizadas entre o devedor e credores reger-se-ão pelos termos convencionados entre todos os intervenientes ou, na falta de acordo, pelas regras definidas pelo administrador judicial, sempre com base no princípio da boa-fé para solução construtiva de consensos, que acarretem a maior efetividade econômico-financeira e proveito social para os agentes econômicos envolvidos.</a:t>
            </a:r>
          </a:p>
        </p:txBody>
      </p:sp>
    </p:spTree>
    <p:extLst>
      <p:ext uri="{BB962C8B-B14F-4D97-AF65-F5344CB8AC3E}">
        <p14:creationId xmlns:p14="http://schemas.microsoft.com/office/powerpoint/2010/main" val="25976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Agrupar 67"/>
          <p:cNvGrpSpPr>
            <a:grpSpLocks/>
          </p:cNvGrpSpPr>
          <p:nvPr/>
        </p:nvGrpSpPr>
        <p:grpSpPr bwMode="auto">
          <a:xfrm flipH="1">
            <a:off x="3428684" y="315570"/>
            <a:ext cx="8074332" cy="5355311"/>
            <a:chOff x="1395940" y="2855043"/>
            <a:chExt cx="8073538" cy="5355108"/>
          </a:xfrm>
        </p:grpSpPr>
        <p:grpSp>
          <p:nvGrpSpPr>
            <p:cNvPr id="35" name="Agrupar 35"/>
            <p:cNvGrpSpPr>
              <a:grpSpLocks/>
            </p:cNvGrpSpPr>
            <p:nvPr/>
          </p:nvGrpSpPr>
          <p:grpSpPr bwMode="auto">
            <a:xfrm>
              <a:off x="6520193" y="2923967"/>
              <a:ext cx="2949285" cy="5286183"/>
              <a:chOff x="4250517" y="3843210"/>
              <a:chExt cx="4297299" cy="4119104"/>
            </a:xfrm>
          </p:grpSpPr>
          <p:cxnSp>
            <p:nvCxnSpPr>
              <p:cNvPr id="37" name="Conector reto 36"/>
              <p:cNvCxnSpPr>
                <a:cxnSpLocks/>
              </p:cNvCxnSpPr>
              <p:nvPr/>
            </p:nvCxnSpPr>
            <p:spPr>
              <a:xfrm flipH="1">
                <a:off x="4250517" y="3843217"/>
                <a:ext cx="0" cy="4119097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>
                <a:cxnSpLocks/>
              </p:cNvCxnSpPr>
              <p:nvPr/>
            </p:nvCxnSpPr>
            <p:spPr>
              <a:xfrm>
                <a:off x="4363848" y="5287993"/>
                <a:ext cx="4183968" cy="0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tângulo 35"/>
            <p:cNvSpPr/>
            <p:nvPr/>
          </p:nvSpPr>
          <p:spPr>
            <a:xfrm>
              <a:off x="1395940" y="2855043"/>
              <a:ext cx="5122359" cy="5355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b="1" dirty="0">
                  <a:latin typeface="+mn-lt"/>
                </a:rPr>
                <a:t>Art. 17º-D do CIRE:</a:t>
              </a:r>
            </a:p>
            <a:p>
              <a:pPr>
                <a:defRPr/>
              </a:pPr>
              <a:endParaRPr lang="pt-BR" b="1" dirty="0">
                <a:latin typeface="+mn-lt"/>
              </a:endParaRPr>
            </a:p>
            <a:p>
              <a:pPr>
                <a:defRPr/>
              </a:pPr>
              <a:r>
                <a:rPr lang="pt-BR" b="1" dirty="0">
                  <a:latin typeface="+mn-lt"/>
                </a:rPr>
                <a:t>8 - As negociações encetadas entre a empresa e os seus credores regem-se pelos termos convencionados entre todos os intervenientes ou, na falta de acordo, pelas regras definidas pelo administrador judicial provisório nomeado (...)</a:t>
              </a:r>
            </a:p>
            <a:p>
              <a:pPr>
                <a:defRPr/>
              </a:pPr>
              <a:endParaRPr lang="pt-BR" b="1" dirty="0">
                <a:latin typeface="+mn-lt"/>
              </a:endParaRPr>
            </a:p>
            <a:p>
              <a:pPr>
                <a:defRPr/>
              </a:pPr>
              <a:r>
                <a:rPr lang="pt-BR" b="1" dirty="0">
                  <a:latin typeface="+mn-lt"/>
                </a:rPr>
                <a:t> 9 - O administrador judicial provisório participa nas negociações, orientando e fiscalizando o decurso dos trabalhos e a sua regularidade, e deve assegurar que as partes não adotam expedientes dilatórios, inúteis ou, em geral, prejudiciais à boa marcha daquelas. </a:t>
              </a:r>
            </a:p>
            <a:p>
              <a:pPr>
                <a:defRPr/>
              </a:pPr>
              <a:br>
                <a:rPr lang="pt-BR" b="1" dirty="0">
                  <a:latin typeface="+mn-lt"/>
                </a:rPr>
              </a:br>
              <a:r>
                <a:rPr lang="pt-BR" b="1" dirty="0">
                  <a:latin typeface="+mn-lt"/>
                </a:rPr>
                <a:t>10 - Durante as negociações os intervenientes devem atuar de acordo com os princípios orientadores aprovados pela Resolução do Conselho de Ministros n.º 43/2011, de 25 de outubro. </a:t>
              </a:r>
            </a:p>
          </p:txBody>
        </p:sp>
      </p:grpSp>
      <p:grpSp>
        <p:nvGrpSpPr>
          <p:cNvPr id="13" name="Agrupar 12"/>
          <p:cNvGrpSpPr>
            <a:grpSpLocks/>
          </p:cNvGrpSpPr>
          <p:nvPr/>
        </p:nvGrpSpPr>
        <p:grpSpPr bwMode="auto">
          <a:xfrm>
            <a:off x="552133" y="330532"/>
            <a:ext cx="5246687" cy="4699000"/>
            <a:chOff x="963613" y="1430338"/>
            <a:chExt cx="5246687" cy="4699000"/>
          </a:xfrm>
        </p:grpSpPr>
        <p:grpSp>
          <p:nvGrpSpPr>
            <p:cNvPr id="14" name="Agrupar 25"/>
            <p:cNvGrpSpPr>
              <a:grpSpLocks/>
            </p:cNvGrpSpPr>
            <p:nvPr/>
          </p:nvGrpSpPr>
          <p:grpSpPr bwMode="auto">
            <a:xfrm flipH="1">
              <a:off x="1019175" y="1635125"/>
              <a:ext cx="5191125" cy="4494213"/>
              <a:chOff x="6891584" y="1722311"/>
              <a:chExt cx="5189658" cy="4493664"/>
            </a:xfrm>
          </p:grpSpPr>
          <p:sp>
            <p:nvSpPr>
              <p:cNvPr id="16" name="Retângulo de cantos arredondados 10"/>
              <p:cNvSpPr/>
              <p:nvPr/>
            </p:nvSpPr>
            <p:spPr bwMode="auto">
              <a:xfrm>
                <a:off x="7015374" y="1784216"/>
                <a:ext cx="5049997" cy="443175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045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dirty="0"/>
              </a:p>
            </p:txBody>
          </p:sp>
          <p:grpSp>
            <p:nvGrpSpPr>
              <p:cNvPr id="17" name="Agrupar 29"/>
              <p:cNvGrpSpPr>
                <a:grpSpLocks/>
              </p:cNvGrpSpPr>
              <p:nvPr/>
            </p:nvGrpSpPr>
            <p:grpSpPr bwMode="auto">
              <a:xfrm>
                <a:off x="6891584" y="1722311"/>
                <a:ext cx="5189658" cy="1311115"/>
                <a:chOff x="6918325" y="1318129"/>
                <a:chExt cx="5189658" cy="1311115"/>
              </a:xfrm>
            </p:grpSpPr>
            <p:sp>
              <p:nvSpPr>
                <p:cNvPr id="18" name="Retângulo de cantos arredondados 8"/>
                <p:cNvSpPr/>
                <p:nvPr/>
              </p:nvSpPr>
              <p:spPr bwMode="auto">
                <a:xfrm>
                  <a:off x="6918325" y="1318129"/>
                  <a:ext cx="5189658" cy="1311115"/>
                </a:xfrm>
                <a:prstGeom prst="roundRect">
                  <a:avLst/>
                </a:prstGeom>
                <a:solidFill>
                  <a:srgbClr val="0045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1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sz="3200" b="1" dirty="0"/>
                </a:p>
              </p:txBody>
            </p:sp>
            <p:sp>
              <p:nvSpPr>
                <p:cNvPr id="19" name="CaixaDeTexto 3"/>
                <p:cNvSpPr txBox="1">
                  <a:spLocks noChangeArrowheads="1"/>
                </p:cNvSpPr>
                <p:nvPr/>
              </p:nvSpPr>
              <p:spPr bwMode="auto">
                <a:xfrm>
                  <a:off x="7883252" y="1710194"/>
                  <a:ext cx="3232823" cy="5857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pt-BR" altLang="pt-BR" sz="3200" b="1">
                      <a:solidFill>
                        <a:schemeClr val="bg1"/>
                      </a:solidFill>
                      <a:latin typeface="+mn-lt"/>
                    </a:rPr>
                    <a:t>PORTUGAL</a:t>
                  </a:r>
                  <a:endParaRPr lang="pt-BR" altLang="pt-BR" sz="3200">
                    <a:latin typeface="+mn-lt"/>
                  </a:endParaRPr>
                </a:p>
              </p:txBody>
            </p:sp>
          </p:grpSp>
        </p:grpSp>
        <p:pic>
          <p:nvPicPr>
            <p:cNvPr id="15" name="Imagem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613" y="1430338"/>
              <a:ext cx="922337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625158" y="1948194"/>
            <a:ext cx="50498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pt-BR" altLang="pt-BR" sz="1800" b="1" dirty="0">
                <a:latin typeface="+mn-lt"/>
              </a:rPr>
              <a:t>ART. 17-D, 8 ao 10 – CIRE;</a:t>
            </a:r>
          </a:p>
        </p:txBody>
      </p:sp>
    </p:spTree>
    <p:extLst>
      <p:ext uri="{BB962C8B-B14F-4D97-AF65-F5344CB8AC3E}">
        <p14:creationId xmlns:p14="http://schemas.microsoft.com/office/powerpoint/2010/main" val="9750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4"/>
          <p:cNvSpPr/>
          <p:nvPr/>
        </p:nvSpPr>
        <p:spPr>
          <a:xfrm>
            <a:off x="396241" y="1337780"/>
            <a:ext cx="11551920" cy="5212087"/>
          </a:xfrm>
          <a:prstGeom prst="round2Diag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i="1" dirty="0">
              <a:solidFill>
                <a:schemeClr val="bg1"/>
              </a:solidFill>
            </a:endParaRPr>
          </a:p>
        </p:txBody>
      </p:sp>
      <p:sp>
        <p:nvSpPr>
          <p:cNvPr id="9" name="Retângulo com Único Canto Aparado 8"/>
          <p:cNvSpPr/>
          <p:nvPr/>
        </p:nvSpPr>
        <p:spPr>
          <a:xfrm>
            <a:off x="0" y="-16042"/>
            <a:ext cx="7539789" cy="882316"/>
          </a:xfrm>
          <a:prstGeom prst="snip1Rect">
            <a:avLst/>
          </a:prstGeom>
          <a:solidFill>
            <a:srgbClr val="0045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/>
              <a:t>OTIMIZAÇÃO DA LIQUIDAÇÃO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1071976"/>
              </p:ext>
            </p:extLst>
          </p:nvPr>
        </p:nvGraphicFramePr>
        <p:xfrm>
          <a:off x="78722" y="646477"/>
          <a:ext cx="11933608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1015487"/>
            <a:ext cx="84556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/>
              <a:t>Art. 22. Ao administrador judicial compete(...):</a:t>
            </a:r>
          </a:p>
          <a:p>
            <a:r>
              <a:rPr lang="pt-BR" sz="2800" b="1" i="1" dirty="0"/>
              <a:t> III – Na falência: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48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889760" y="720090"/>
            <a:ext cx="8452284" cy="5127876"/>
            <a:chOff x="2026180" y="1337092"/>
            <a:chExt cx="8770238" cy="5127876"/>
          </a:xfrm>
        </p:grpSpPr>
        <p:sp>
          <p:nvSpPr>
            <p:cNvPr id="7" name="Elipse 6"/>
            <p:cNvSpPr/>
            <p:nvPr/>
          </p:nvSpPr>
          <p:spPr>
            <a:xfrm>
              <a:off x="2026180" y="1337092"/>
              <a:ext cx="8770238" cy="5127876"/>
            </a:xfrm>
            <a:prstGeom prst="ellipse">
              <a:avLst/>
            </a:prstGeom>
            <a:solidFill>
              <a:schemeClr val="bg1"/>
            </a:solidFill>
            <a:ln w="41275">
              <a:solidFill>
                <a:srgbClr val="0E4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4049682" y="1727082"/>
              <a:ext cx="4691150" cy="4203465"/>
              <a:chOff x="272716" y="802105"/>
              <a:chExt cx="6240379" cy="5501441"/>
            </a:xfrm>
          </p:grpSpPr>
          <p:sp>
            <p:nvSpPr>
              <p:cNvPr id="19" name="CaixaDeTexto 18"/>
              <p:cNvSpPr txBox="1"/>
              <p:nvPr/>
            </p:nvSpPr>
            <p:spPr>
              <a:xfrm>
                <a:off x="272716" y="802105"/>
                <a:ext cx="6240379" cy="5501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pt-BR" dirty="0"/>
              </a:p>
            </p:txBody>
          </p:sp>
          <p:grpSp>
            <p:nvGrpSpPr>
              <p:cNvPr id="11" name="Grupo 10"/>
              <p:cNvGrpSpPr/>
              <p:nvPr/>
            </p:nvGrpSpPr>
            <p:grpSpPr>
              <a:xfrm>
                <a:off x="434137" y="802105"/>
                <a:ext cx="5918535" cy="5501441"/>
                <a:chOff x="706854" y="1476150"/>
                <a:chExt cx="5695950" cy="4811354"/>
              </a:xfrm>
            </p:grpSpPr>
            <p:grpSp>
              <p:nvGrpSpPr>
                <p:cNvPr id="8" name="Grupo 7"/>
                <p:cNvGrpSpPr/>
                <p:nvPr/>
              </p:nvGrpSpPr>
              <p:grpSpPr>
                <a:xfrm>
                  <a:off x="706854" y="2228850"/>
                  <a:ext cx="5695950" cy="4058654"/>
                  <a:chOff x="899360" y="1674395"/>
                  <a:chExt cx="5695950" cy="4058654"/>
                </a:xfrm>
              </p:grpSpPr>
              <p:pic>
                <p:nvPicPr>
                  <p:cNvPr id="4" name="Imagem 3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899360" y="1674395"/>
                    <a:ext cx="5676900" cy="2000250"/>
                  </a:xfrm>
                  <a:prstGeom prst="rect">
                    <a:avLst/>
                  </a:prstGeom>
                </p:spPr>
              </p:pic>
              <p:pic>
                <p:nvPicPr>
                  <p:cNvPr id="5" name="Imagem 4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899360" y="3466099"/>
                    <a:ext cx="5695950" cy="226695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Grupo 9"/>
                <p:cNvGrpSpPr/>
                <p:nvPr/>
              </p:nvGrpSpPr>
              <p:grpSpPr>
                <a:xfrm>
                  <a:off x="706854" y="1476150"/>
                  <a:ext cx="5695950" cy="972000"/>
                  <a:chOff x="706854" y="1624257"/>
                  <a:chExt cx="5946117" cy="782320"/>
                </a:xfrm>
              </p:grpSpPr>
              <p:pic>
                <p:nvPicPr>
                  <p:cNvPr id="2" name="Imagem 1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431265" y="1624257"/>
                    <a:ext cx="1221706" cy="782320"/>
                  </a:xfrm>
                  <a:prstGeom prst="rect">
                    <a:avLst/>
                  </a:prstGeom>
                </p:spPr>
              </p:pic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706854" y="1624259"/>
                    <a:ext cx="4724412" cy="60459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pt-BR" dirty="0"/>
                  </a:p>
                </p:txBody>
              </p:sp>
            </p:grpSp>
          </p:grpSp>
        </p:grpSp>
      </p:grpSp>
      <p:grpSp>
        <p:nvGrpSpPr>
          <p:cNvPr id="18" name="Grupo 17"/>
          <p:cNvGrpSpPr/>
          <p:nvPr/>
        </p:nvGrpSpPr>
        <p:grpSpPr>
          <a:xfrm>
            <a:off x="8300049" y="451703"/>
            <a:ext cx="3824287" cy="2308537"/>
            <a:chOff x="7532052" y="3949908"/>
            <a:chExt cx="3824287" cy="2308537"/>
          </a:xfrm>
        </p:grpSpPr>
        <p:sp>
          <p:nvSpPr>
            <p:cNvPr id="3" name="Retângulo 5"/>
            <p:cNvSpPr>
              <a:spLocks noChangeArrowheads="1"/>
            </p:cNvSpPr>
            <p:nvPr/>
          </p:nvSpPr>
          <p:spPr bwMode="auto">
            <a:xfrm>
              <a:off x="7532052" y="3949908"/>
              <a:ext cx="3824287" cy="1940957"/>
            </a:xfrm>
            <a:prstGeom prst="roundRect">
              <a:avLst>
                <a:gd name="adj" fmla="val 16667"/>
              </a:avLst>
            </a:prstGeom>
            <a:solidFill>
              <a:srgbClr val="004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b="1" i="1" dirty="0">
                  <a:solidFill>
                    <a:schemeClr val="bg1"/>
                  </a:solidFill>
                </a:rPr>
                <a:t>EM MÉDIA, NESTAS ECONOMIAS, OS CREDORES PODEM ESPERAR RECUPERAR 83 % DOS SEUS CRÉDITOS, CONTRA UMA MÉDIA DE 57 % NOS PROCESSOS DE LIQUIDAÇÃO. 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532052" y="5858335"/>
              <a:ext cx="3824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Fonte: Proposta de Diretiva do Parlamento Europeu e do Conselho,</a:t>
              </a:r>
            </a:p>
            <a:p>
              <a:r>
                <a:rPr lang="pt-BR" sz="1000" b="1" dirty="0"/>
                <a:t>22/11/2016.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215104" y="4177493"/>
            <a:ext cx="3909232" cy="2633573"/>
            <a:chOff x="7487213" y="768575"/>
            <a:chExt cx="3909232" cy="2633573"/>
          </a:xfrm>
        </p:grpSpPr>
        <p:sp>
          <p:nvSpPr>
            <p:cNvPr id="28" name="Retângulo 5"/>
            <p:cNvSpPr>
              <a:spLocks noChangeArrowheads="1"/>
            </p:cNvSpPr>
            <p:nvPr/>
          </p:nvSpPr>
          <p:spPr bwMode="auto">
            <a:xfrm>
              <a:off x="7487213" y="768575"/>
              <a:ext cx="3824287" cy="2247424"/>
            </a:xfrm>
            <a:prstGeom prst="roundRect">
              <a:avLst>
                <a:gd name="adj" fmla="val 16667"/>
              </a:avLst>
            </a:prstGeom>
            <a:solidFill>
              <a:srgbClr val="004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pt-BR" altLang="pt-BR" b="1" i="1" dirty="0">
                  <a:solidFill>
                    <a:schemeClr val="bg1"/>
                  </a:solidFill>
                </a:rPr>
                <a:t>EMBORA DERIVEM TAMBÉM DE FATORES ECONÔMICOS COMO A SAÚDE GERAL DA ECONOMIA, ESTES RESULTADOS SUBLINHAM A IMPORTÂNCIA DE UM QUADRO ABRANGENTE EM MATÉRIA DE INSOLVÊNCIA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7572158" y="3002038"/>
              <a:ext cx="3824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Fonte: Proposta de Diretiva do Parlamento Europeu e do Conselho,</a:t>
              </a:r>
            </a:p>
            <a:p>
              <a:r>
                <a:rPr lang="pt-BR" sz="1000" b="1" dirty="0"/>
                <a:t>22/11/2016.</a:t>
              </a:r>
            </a:p>
          </p:txBody>
        </p:sp>
      </p:grpSp>
      <p:sp>
        <p:nvSpPr>
          <p:cNvPr id="34" name="Retângulo 5"/>
          <p:cNvSpPr>
            <a:spLocks noChangeArrowheads="1"/>
          </p:cNvSpPr>
          <p:nvPr/>
        </p:nvSpPr>
        <p:spPr bwMode="auto">
          <a:xfrm>
            <a:off x="49111" y="60960"/>
            <a:ext cx="3838105" cy="3779758"/>
          </a:xfrm>
          <a:prstGeom prst="roundRect">
            <a:avLst>
              <a:gd name="adj" fmla="val 16667"/>
            </a:avLst>
          </a:prstGeom>
          <a:solidFill>
            <a:srgbClr val="00452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b="1" i="1" dirty="0">
                <a:solidFill>
                  <a:schemeClr val="bg1"/>
                </a:solidFill>
              </a:rPr>
              <a:t>É NECESSÁRIO MANTER E REFORÇAR A TRANSPARÊNCIA E A PREVISIBILIDADE DOS PROCESSOS PARA OBTER RESULTADOS QUE SEJAM FAVORÁVEIS À PRESERVAÇÃO DAS EMPRESAS E À CONCESSÃO DE UMA SEGUNDA OPORTUNIDADE AOS EMPRESÁRIOS, OU QUE PERMITAM A LIQUIDAÇÃO EFICIENTE DE EMPRESAS INVIÁVEIS. 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2164" y="3940178"/>
            <a:ext cx="3910850" cy="2966275"/>
            <a:chOff x="8281150" y="3707712"/>
            <a:chExt cx="3910850" cy="2966275"/>
          </a:xfrm>
        </p:grpSpPr>
        <p:grpSp>
          <p:nvGrpSpPr>
            <p:cNvPr id="17" name="Grupo 16"/>
            <p:cNvGrpSpPr/>
            <p:nvPr/>
          </p:nvGrpSpPr>
          <p:grpSpPr>
            <a:xfrm>
              <a:off x="8281150" y="3707712"/>
              <a:ext cx="3864393" cy="2553891"/>
              <a:chOff x="7532052" y="1231568"/>
              <a:chExt cx="3864393" cy="2553891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7572158" y="2834398"/>
                <a:ext cx="3824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/>
                  <a:t>Fonte: Proposta de Diretiva do Parlamento Europeu e do Conselho,</a:t>
                </a:r>
              </a:p>
              <a:p>
                <a:r>
                  <a:rPr lang="pt-BR" sz="1000" b="1" dirty="0"/>
                  <a:t>22/11/2016.</a:t>
                </a:r>
              </a:p>
            </p:txBody>
          </p:sp>
          <p:sp>
            <p:nvSpPr>
              <p:cNvPr id="6" name="Retângulo 5"/>
              <p:cNvSpPr>
                <a:spLocks noChangeArrowheads="1"/>
              </p:cNvSpPr>
              <p:nvPr/>
            </p:nvSpPr>
            <p:spPr bwMode="auto">
              <a:xfrm>
                <a:off x="7532052" y="1231568"/>
                <a:ext cx="3824287" cy="2553891"/>
              </a:xfrm>
              <a:prstGeom prst="roundRect">
                <a:avLst>
                  <a:gd name="adj" fmla="val 16667"/>
                </a:avLst>
              </a:prstGeom>
              <a:solidFill>
                <a:srgbClr val="0045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pt-BR" altLang="pt-BR" b="1" i="1" dirty="0">
                    <a:solidFill>
                      <a:schemeClr val="bg1"/>
                    </a:solidFill>
                  </a:rPr>
                  <a:t>É NECESSÁRIO REDUZIR A EXCESSIVA MOROSIDADE DOS PROCESSOS DE INSOLVÊNCIA EM MUITOS ESTADOS-MEMBROS, QUE SE TRADUZ EM INSEGURANÇA JURÍDICA PARA OS CREDORES E INVESTIDORES E EM BAIXAS TAXAS DE RECUPERAÇÃO DE CRÉDITOS. </a:t>
                </a:r>
              </a:p>
            </p:txBody>
          </p:sp>
        </p:grpSp>
        <p:sp>
          <p:nvSpPr>
            <p:cNvPr id="36" name="CaixaDeTexto 35"/>
            <p:cNvSpPr txBox="1"/>
            <p:nvPr/>
          </p:nvSpPr>
          <p:spPr>
            <a:xfrm>
              <a:off x="8367713" y="6273877"/>
              <a:ext cx="38242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/>
                <a:t>Fonte: Diretiva do Parlamento Europeu e do Conselho,</a:t>
              </a:r>
            </a:p>
            <a:p>
              <a:r>
                <a:rPr lang="pt-BR" sz="1000" b="1" dirty="0"/>
                <a:t>20/06/2019.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7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900</Words>
  <Application>Microsoft Macintosh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SÃO PAULO – MAKSOUD HOTEL 700 CONGRESSISTAS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Rejane Magalhaes</dc:creator>
  <cp:lastModifiedBy>Microsoft Office User</cp:lastModifiedBy>
  <cp:revision>47</cp:revision>
  <dcterms:created xsi:type="dcterms:W3CDTF">2019-10-04T15:02:59Z</dcterms:created>
  <dcterms:modified xsi:type="dcterms:W3CDTF">2019-10-08T19:16:37Z</dcterms:modified>
</cp:coreProperties>
</file>