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77" r:id="rId3"/>
    <p:sldId id="280" r:id="rId4"/>
    <p:sldId id="260" r:id="rId5"/>
    <p:sldId id="276" r:id="rId6"/>
    <p:sldId id="279" r:id="rId7"/>
  </p:sldIdLst>
  <p:sldSz cx="9906000" cy="6858000" type="A4"/>
  <p:notesSz cx="6805613" cy="99441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88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4EE8C7D-EED7-49D3-87AA-80066F5EA485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6125"/>
            <a:ext cx="538638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45169"/>
            <a:ext cx="2949099" cy="49720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AD7F3B0-5F3D-435F-B7F6-72DF7826F0A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70057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5D99-A65E-41E9-BFBA-26D4C8A4CE50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269E4-240C-430D-874F-B4DD9E4E60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3CF88-2E69-4552-8ABE-2B2F85DDEF8B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C4711-921E-42AA-AEDB-6071A7A98F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D483E-ACEE-4690-84C7-2375673D79B2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2A34-12AB-45F6-8EAA-907557BFDE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65E2-4D23-4EBE-B380-4E7131DC9D03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55228-DAA7-436E-9714-2D2115E906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B8377-1B51-426C-AD2C-0D6B482CEAC6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ECA0F-F14F-41C1-9745-D4D0AFAFC1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9EBCF-9F52-4F6D-8823-60831CC43466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1BC8C-B409-4D92-997B-F5AA14436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4AC86-208C-4CE1-8E17-2CE2AA022033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44AEA-10AF-4E8C-87CD-FA11562C68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C0E59-A72B-4EFA-AF41-6F362A6AAB41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F95F0-EB66-4389-AAB6-E99F8865BD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4071A-47D9-4C0C-B3D2-B29B7216CDD0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09578-F7FE-4659-B617-CB4B06D2FE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A845A-34CD-4015-90BA-7C66BA837FD3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CFD24-6C3D-41BB-A0EA-6CF6A7E799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396B7-DACB-4DDA-A75A-1D06A6E084B4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A7107-C216-4819-8429-465B4E2B72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5D4A7F-CF0E-4E54-A705-2C49624DC311}" type="datetimeFigureOut">
              <a:rPr lang="pt-BR"/>
              <a:pPr>
                <a:defRPr/>
              </a:pPr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F82A19-7C99-4EAB-BD6C-C4A24290F9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9" r:id="rId7"/>
    <p:sldLayoutId id="2147483715" r:id="rId8"/>
    <p:sldLayoutId id="2147483716" r:id="rId9"/>
    <p:sldLayoutId id="2147483717" r:id="rId10"/>
    <p:sldLayoutId id="2147483718" r:id="rId11"/>
  </p:sldLayoutIdLst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920552" y="188640"/>
            <a:ext cx="8064896" cy="1080120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Lei nº 11.101, de 09 de fevereiro de 2005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704528" y="1484784"/>
            <a:ext cx="8712968" cy="424847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anos de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vigência: sua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interpretação e aplicação nos tribunais ainda está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consolidando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Qualquer alteração substancial pode vir acompanhada de um período de instabilidade (abandono da jurisprudência até então formada, e espera de nova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entendimento jurisprudencial): 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insegurança jurídica</a:t>
            </a:r>
          </a:p>
          <a:p>
            <a:pPr algn="just"/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Proposta de alterações pontuais, com vistas a corrigir desvios já constatados na prática</a:t>
            </a:r>
          </a:p>
          <a:p>
            <a:pPr algn="just"/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874073"/>
            <a:ext cx="9906000" cy="98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 txBox="1">
            <a:spLocks/>
          </p:cNvSpPr>
          <p:nvPr/>
        </p:nvSpPr>
        <p:spPr bwMode="auto">
          <a:xfrm>
            <a:off x="874713" y="265113"/>
            <a:ext cx="8086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pt-BR" altLang="pt-BR" sz="2400" b="1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657352" y="516731"/>
            <a:ext cx="8424936" cy="1080120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Descontos concedidos na recuperação como Receita sujeitas à tributação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632520" y="1556792"/>
            <a:ext cx="8640960" cy="439248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Contraria a lógica da recuperação judicial: reduz o impacto dos descontos concedidos pelos credores</a:t>
            </a:r>
          </a:p>
          <a:p>
            <a:pPr algn="just"/>
            <a:endParaRPr lang="pt-BR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Imprecisão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 termo Receita</a:t>
            </a:r>
          </a:p>
          <a:p>
            <a:pPr algn="just"/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Juridicamente, desconto não pode ser equiparado à Receita  (art. 12 do Decreto 1.598/77)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874073"/>
            <a:ext cx="9906000" cy="98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 txBox="1">
            <a:spLocks/>
          </p:cNvSpPr>
          <p:nvPr/>
        </p:nvSpPr>
        <p:spPr bwMode="auto">
          <a:xfrm>
            <a:off x="874713" y="265113"/>
            <a:ext cx="8086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pt-BR" altLang="pt-BR" sz="2400" b="1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611560" y="260648"/>
            <a:ext cx="8445896" cy="115212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pt-BR" sz="3600" b="1" dirty="0" err="1">
                <a:solidFill>
                  <a:schemeClr val="accent1">
                    <a:lumMod val="75000"/>
                  </a:schemeClr>
                </a:solidFill>
              </a:rPr>
              <a:t>Desequilibrio</a:t>
            </a: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 decorrente da interferência da Fazenda Pública na RJ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539552" y="1772816"/>
            <a:ext cx="8805936" cy="417646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Aft>
                <a:spcPts val="1200"/>
              </a:spcAft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Aft>
                <a:spcPts val="1200"/>
              </a:spcAft>
            </a:pPr>
            <a:endParaRPr lang="pt-BR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Créditos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Tributários não se sujeitam à RJ e Execuções Fiscais não são suspensas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Ampliação dos direitos de crédito e garantias da Fazenda Pública:</a:t>
            </a:r>
          </a:p>
          <a:p>
            <a:pPr marL="712788" indent="-342900" algn="just"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expropriação de bens no </a:t>
            </a:r>
            <a:r>
              <a:rPr lang="pt-BR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juizo</a:t>
            </a:r>
            <a:r>
              <a:rPr lang="pt-B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da execução fiscal</a:t>
            </a:r>
          </a:p>
          <a:p>
            <a:pPr marL="712788" indent="-342900" algn="just"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participação na alienação de ativos não circulante</a:t>
            </a:r>
          </a:p>
          <a:p>
            <a:pPr marL="712788" indent="-342900" algn="just"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Possibilidade de requerer a convolação da RJ em falência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Necessidade de calibrar essa interferência ao mínimo estritamente indispensável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Avaliar a inclusão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dos créditos fiscais/tributários na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RJ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874073"/>
            <a:ext cx="9906000" cy="98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776536" y="260648"/>
            <a:ext cx="8064896" cy="79208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CND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539552" y="1268760"/>
            <a:ext cx="8661920" cy="475252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Exigência para a concessão da recuperação judicial prevista no art. 191-A do CTN e art. 57 da Lei 11.101/05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Potencial entrave para o acesso à recuperação judicial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Estado mantêm as garantias e os privilégios para exigir os créditos tributários no </a:t>
            </a:r>
            <a:r>
              <a:rPr lang="pt-BR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juizo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próprio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Retirada da exigência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874073"/>
            <a:ext cx="9906000" cy="98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 txBox="1">
            <a:spLocks/>
          </p:cNvSpPr>
          <p:nvPr/>
        </p:nvSpPr>
        <p:spPr bwMode="auto">
          <a:xfrm>
            <a:off x="874713" y="265113"/>
            <a:ext cx="8086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pt-BR" altLang="pt-BR" sz="2400" b="1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611560" y="260648"/>
            <a:ext cx="8589912" cy="1080120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Submissão dos créditos garantidos por </a:t>
            </a:r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</a:rPr>
              <a:t>cessão/alienação </a:t>
            </a: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fiduciária à RJ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539552" y="1628800"/>
            <a:ext cx="8949952" cy="4104456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Sujeição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créditos à RJ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Exceções impõe a necessidade de maiores esforços para pagamento, e maiores descontos para os demais credores submetidos à RJ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Regra hoje é restritiva (art. 49, § 3º)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Análise diferenciada em relação aos </a:t>
            </a:r>
            <a:r>
              <a:rPr lang="pt-BR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bens </a:t>
            </a:r>
            <a:r>
              <a:rPr lang="pt-BR" sz="2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considerados essenciais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à atividade empresarial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necessária delimitação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874073"/>
            <a:ext cx="9906000" cy="98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 txBox="1">
            <a:spLocks/>
          </p:cNvSpPr>
          <p:nvPr/>
        </p:nvSpPr>
        <p:spPr bwMode="auto">
          <a:xfrm>
            <a:off x="874713" y="265113"/>
            <a:ext cx="8086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pt-BR" altLang="pt-BR" sz="2400" b="1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611560" y="260648"/>
            <a:ext cx="8733928" cy="1337058"/>
          </a:xfrm>
          <a:prstGeom prst="roundRect">
            <a:avLst>
              <a:gd name="adj" fmla="val 24168"/>
            </a:avLst>
          </a:prstGeom>
          <a:solidFill>
            <a:schemeClr val="accent6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5) Possibilidade de os litígios na RJ serem decididos por arbitragem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632520" y="2060848"/>
            <a:ext cx="8733928" cy="309634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Direitos disponíveis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Menor intervenção do Estado Juiz  (maior poder as decisões das partes)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Dar maior celeridade ao processo de recuperação judicial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874073"/>
            <a:ext cx="9906000" cy="98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Click="0"/>
    </mc:Choice>
    <mc:Fallback>
      <p:transition advClick="0"/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337</Words>
  <Application>Microsoft Office PowerPoint</Application>
  <PresentationFormat>Papel A4 (210 x 297 mm)</PresentationFormat>
  <Paragraphs>49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CNI</dc:creator>
  <cp:lastModifiedBy>jbarbosa</cp:lastModifiedBy>
  <cp:revision>57</cp:revision>
  <cp:lastPrinted>2019-10-09T13:01:50Z</cp:lastPrinted>
  <dcterms:created xsi:type="dcterms:W3CDTF">2013-03-14T18:11:20Z</dcterms:created>
  <dcterms:modified xsi:type="dcterms:W3CDTF">2019-10-09T16:40:13Z</dcterms:modified>
</cp:coreProperties>
</file>