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81" r:id="rId3"/>
    <p:sldId id="258" r:id="rId4"/>
    <p:sldId id="282" r:id="rId5"/>
    <p:sldId id="292" r:id="rId6"/>
    <p:sldId id="283" r:id="rId7"/>
    <p:sldId id="272" r:id="rId8"/>
    <p:sldId id="274" r:id="rId9"/>
    <p:sldId id="273" r:id="rId10"/>
    <p:sldId id="259" r:id="rId11"/>
    <p:sldId id="284" r:id="rId12"/>
    <p:sldId id="275" r:id="rId13"/>
    <p:sldId id="276" r:id="rId14"/>
    <p:sldId id="277" r:id="rId15"/>
    <p:sldId id="285" r:id="rId16"/>
    <p:sldId id="286" r:id="rId17"/>
    <p:sldId id="263" r:id="rId18"/>
    <p:sldId id="278" r:id="rId19"/>
    <p:sldId id="279" r:id="rId20"/>
    <p:sldId id="287" r:id="rId21"/>
    <p:sldId id="280" r:id="rId22"/>
    <p:sldId id="288" r:id="rId23"/>
    <p:sldId id="289" r:id="rId24"/>
    <p:sldId id="290" r:id="rId25"/>
    <p:sldId id="291" r:id="rId26"/>
    <p:sldId id="26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60"/>
    <p:restoredTop sz="86418"/>
  </p:normalViewPr>
  <p:slideViewPr>
    <p:cSldViewPr snapToGrid="0" snapToObjects="1">
      <p:cViewPr varScale="1">
        <p:scale>
          <a:sx n="64" d="100"/>
          <a:sy n="64" d="100"/>
        </p:scale>
        <p:origin x="17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3AEF2-EBB7-6141-876A-83190353CB05}" type="datetimeFigureOut">
              <a:rPr lang="pt-BR" smtClean="0"/>
              <a:t>09/07/2019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9ADCE-FBEE-7D4A-A595-CE929F8A679B}" type="slidenum">
              <a:rPr lang="pt-BR" smtClean="0"/>
              <a:t>‹nº›</a:t>
            </a:fld>
            <a:endParaRPr lang="pt-BR"/>
          </a:p>
        </p:txBody>
      </p:sp>
    </p:spTree>
    <p:extLst>
      <p:ext uri="{BB962C8B-B14F-4D97-AF65-F5344CB8AC3E}">
        <p14:creationId xmlns:p14="http://schemas.microsoft.com/office/powerpoint/2010/main" val="71792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D99ADCE-FBEE-7D4A-A595-CE929F8A679B}" type="slidenum">
              <a:rPr lang="pt-BR" smtClean="0"/>
              <a:t>1</a:t>
            </a:fld>
            <a:endParaRPr lang="pt-BR"/>
          </a:p>
        </p:txBody>
      </p:sp>
    </p:spTree>
    <p:extLst>
      <p:ext uri="{BB962C8B-B14F-4D97-AF65-F5344CB8AC3E}">
        <p14:creationId xmlns:p14="http://schemas.microsoft.com/office/powerpoint/2010/main" val="366755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D99ADCE-FBEE-7D4A-A595-CE929F8A679B}" type="slidenum">
              <a:rPr lang="pt-BR" smtClean="0"/>
              <a:t>2</a:t>
            </a:fld>
            <a:endParaRPr lang="pt-BR"/>
          </a:p>
        </p:txBody>
      </p:sp>
    </p:spTree>
    <p:extLst>
      <p:ext uri="{BB962C8B-B14F-4D97-AF65-F5344CB8AC3E}">
        <p14:creationId xmlns:p14="http://schemas.microsoft.com/office/powerpoint/2010/main" val="362105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D99ADCE-FBEE-7D4A-A595-CE929F8A679B}" type="slidenum">
              <a:rPr lang="pt-BR" smtClean="0"/>
              <a:t>13</a:t>
            </a:fld>
            <a:endParaRPr lang="pt-BR"/>
          </a:p>
        </p:txBody>
      </p:sp>
    </p:spTree>
    <p:extLst>
      <p:ext uri="{BB962C8B-B14F-4D97-AF65-F5344CB8AC3E}">
        <p14:creationId xmlns:p14="http://schemas.microsoft.com/office/powerpoint/2010/main" val="137976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D99ADCE-FBEE-7D4A-A595-CE929F8A679B}" type="slidenum">
              <a:rPr lang="pt-BR" smtClean="0"/>
              <a:t>14</a:t>
            </a:fld>
            <a:endParaRPr lang="pt-BR"/>
          </a:p>
        </p:txBody>
      </p:sp>
    </p:spTree>
    <p:extLst>
      <p:ext uri="{BB962C8B-B14F-4D97-AF65-F5344CB8AC3E}">
        <p14:creationId xmlns:p14="http://schemas.microsoft.com/office/powerpoint/2010/main" val="190158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D99ADCE-FBEE-7D4A-A595-CE929F8A679B}" type="slidenum">
              <a:rPr lang="pt-BR" smtClean="0"/>
              <a:t>21</a:t>
            </a:fld>
            <a:endParaRPr lang="pt-BR"/>
          </a:p>
        </p:txBody>
      </p:sp>
    </p:spTree>
    <p:extLst>
      <p:ext uri="{BB962C8B-B14F-4D97-AF65-F5344CB8AC3E}">
        <p14:creationId xmlns:p14="http://schemas.microsoft.com/office/powerpoint/2010/main" val="388761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06EC045C-6608-9646-BF53-24279A47FD7B}" type="datetimeFigureOut">
              <a:rPr lang="en-US" smtClean="0"/>
              <a:pPr/>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EA77-5EDC-B545-BBF3-38A39C9A776E}" type="slidenum">
              <a:rPr lang="en-US" smtClean="0"/>
              <a:pPr/>
              <a:t>‹nº›</a:t>
            </a:fld>
            <a:endParaRPr lang="en-US"/>
          </a:p>
        </p:txBody>
      </p:sp>
    </p:spTree>
    <p:extLst>
      <p:ext uri="{BB962C8B-B14F-4D97-AF65-F5344CB8AC3E}">
        <p14:creationId xmlns:p14="http://schemas.microsoft.com/office/powerpoint/2010/main" val="157680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06EC045C-6608-9646-BF53-24279A47FD7B}" type="datetimeFigureOut">
              <a:rPr lang="en-US" smtClean="0"/>
              <a:pPr/>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EA77-5EDC-B545-BBF3-38A39C9A776E}" type="slidenum">
              <a:rPr lang="en-US" smtClean="0"/>
              <a:pPr/>
              <a:t>‹nº›</a:t>
            </a:fld>
            <a:endParaRPr lang="en-US"/>
          </a:p>
        </p:txBody>
      </p:sp>
    </p:spTree>
    <p:extLst>
      <p:ext uri="{BB962C8B-B14F-4D97-AF65-F5344CB8AC3E}">
        <p14:creationId xmlns:p14="http://schemas.microsoft.com/office/powerpoint/2010/main" val="304952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06EC045C-6608-9646-BF53-24279A47FD7B}" type="datetimeFigureOut">
              <a:rPr lang="en-US" smtClean="0"/>
              <a:pPr/>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EA77-5EDC-B545-BBF3-38A39C9A776E}" type="slidenum">
              <a:rPr lang="en-US" smtClean="0"/>
              <a:pPr/>
              <a:t>‹nº›</a:t>
            </a:fld>
            <a:endParaRPr lang="en-US"/>
          </a:p>
        </p:txBody>
      </p:sp>
    </p:spTree>
    <p:extLst>
      <p:ext uri="{BB962C8B-B14F-4D97-AF65-F5344CB8AC3E}">
        <p14:creationId xmlns:p14="http://schemas.microsoft.com/office/powerpoint/2010/main" val="340552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06EC045C-6608-9646-BF53-24279A47FD7B}" type="datetimeFigureOut">
              <a:rPr lang="en-US" smtClean="0"/>
              <a:pPr/>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EA77-5EDC-B545-BBF3-38A39C9A776E}" type="slidenum">
              <a:rPr lang="en-US" smtClean="0"/>
              <a:pPr/>
              <a:t>‹nº›</a:t>
            </a:fld>
            <a:endParaRPr lang="en-US"/>
          </a:p>
        </p:txBody>
      </p:sp>
    </p:spTree>
    <p:extLst>
      <p:ext uri="{BB962C8B-B14F-4D97-AF65-F5344CB8AC3E}">
        <p14:creationId xmlns:p14="http://schemas.microsoft.com/office/powerpoint/2010/main" val="261902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06EC045C-6608-9646-BF53-24279A47FD7B}" type="datetimeFigureOut">
              <a:rPr lang="en-US" smtClean="0"/>
              <a:pPr/>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EA77-5EDC-B545-BBF3-38A39C9A776E}" type="slidenum">
              <a:rPr lang="en-US" smtClean="0"/>
              <a:pPr/>
              <a:t>‹nº›</a:t>
            </a:fld>
            <a:endParaRPr lang="en-US"/>
          </a:p>
        </p:txBody>
      </p:sp>
    </p:spTree>
    <p:extLst>
      <p:ext uri="{BB962C8B-B14F-4D97-AF65-F5344CB8AC3E}">
        <p14:creationId xmlns:p14="http://schemas.microsoft.com/office/powerpoint/2010/main" val="214726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06EC045C-6608-9646-BF53-24279A47FD7B}" type="datetimeFigureOut">
              <a:rPr lang="en-US" smtClean="0"/>
              <a:pPr/>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1EA77-5EDC-B545-BBF3-38A39C9A776E}" type="slidenum">
              <a:rPr lang="en-US" smtClean="0"/>
              <a:pPr/>
              <a:t>‹nº›</a:t>
            </a:fld>
            <a:endParaRPr lang="en-US"/>
          </a:p>
        </p:txBody>
      </p:sp>
    </p:spTree>
    <p:extLst>
      <p:ext uri="{BB962C8B-B14F-4D97-AF65-F5344CB8AC3E}">
        <p14:creationId xmlns:p14="http://schemas.microsoft.com/office/powerpoint/2010/main" val="83713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06EC045C-6608-9646-BF53-24279A47FD7B}" type="datetimeFigureOut">
              <a:rPr lang="en-US" smtClean="0"/>
              <a:pPr/>
              <a:t>7/9/2019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1EA77-5EDC-B545-BBF3-38A39C9A776E}" type="slidenum">
              <a:rPr lang="en-US" smtClean="0"/>
              <a:pPr/>
              <a:t>‹nº›</a:t>
            </a:fld>
            <a:endParaRPr lang="en-US"/>
          </a:p>
        </p:txBody>
      </p:sp>
    </p:spTree>
    <p:extLst>
      <p:ext uri="{BB962C8B-B14F-4D97-AF65-F5344CB8AC3E}">
        <p14:creationId xmlns:p14="http://schemas.microsoft.com/office/powerpoint/2010/main" val="348233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06EC045C-6608-9646-BF53-24279A47FD7B}" type="datetimeFigureOut">
              <a:rPr lang="en-US" smtClean="0"/>
              <a:pPr/>
              <a:t>7/9/2019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1EA77-5EDC-B545-BBF3-38A39C9A776E}" type="slidenum">
              <a:rPr lang="en-US" smtClean="0"/>
              <a:pPr/>
              <a:t>‹nº›</a:t>
            </a:fld>
            <a:endParaRPr lang="en-US"/>
          </a:p>
        </p:txBody>
      </p:sp>
    </p:spTree>
    <p:extLst>
      <p:ext uri="{BB962C8B-B14F-4D97-AF65-F5344CB8AC3E}">
        <p14:creationId xmlns:p14="http://schemas.microsoft.com/office/powerpoint/2010/main" val="385538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C045C-6608-9646-BF53-24279A47FD7B}" type="datetimeFigureOut">
              <a:rPr lang="en-US" smtClean="0"/>
              <a:pPr/>
              <a:t>7/9/2019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1EA77-5EDC-B545-BBF3-38A39C9A776E}" type="slidenum">
              <a:rPr lang="en-US" smtClean="0"/>
              <a:pPr/>
              <a:t>‹nº›</a:t>
            </a:fld>
            <a:endParaRPr lang="en-US"/>
          </a:p>
        </p:txBody>
      </p:sp>
    </p:spTree>
    <p:extLst>
      <p:ext uri="{BB962C8B-B14F-4D97-AF65-F5344CB8AC3E}">
        <p14:creationId xmlns:p14="http://schemas.microsoft.com/office/powerpoint/2010/main" val="331552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6EC045C-6608-9646-BF53-24279A47FD7B}" type="datetimeFigureOut">
              <a:rPr lang="en-US" smtClean="0"/>
              <a:pPr/>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1EA77-5EDC-B545-BBF3-38A39C9A776E}" type="slidenum">
              <a:rPr lang="en-US" smtClean="0"/>
              <a:pPr/>
              <a:t>‹nº›</a:t>
            </a:fld>
            <a:endParaRPr lang="en-US"/>
          </a:p>
        </p:txBody>
      </p:sp>
    </p:spTree>
    <p:extLst>
      <p:ext uri="{BB962C8B-B14F-4D97-AF65-F5344CB8AC3E}">
        <p14:creationId xmlns:p14="http://schemas.microsoft.com/office/powerpoint/2010/main" val="157602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6EC045C-6608-9646-BF53-24279A47FD7B}" type="datetimeFigureOut">
              <a:rPr lang="en-US" smtClean="0"/>
              <a:pPr/>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1EA77-5EDC-B545-BBF3-38A39C9A776E}" type="slidenum">
              <a:rPr lang="en-US" smtClean="0"/>
              <a:pPr/>
              <a:t>‹nº›</a:t>
            </a:fld>
            <a:endParaRPr lang="en-US"/>
          </a:p>
        </p:txBody>
      </p:sp>
    </p:spTree>
    <p:extLst>
      <p:ext uri="{BB962C8B-B14F-4D97-AF65-F5344CB8AC3E}">
        <p14:creationId xmlns:p14="http://schemas.microsoft.com/office/powerpoint/2010/main" val="382841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C045C-6608-9646-BF53-24279A47FD7B}" type="datetimeFigureOut">
              <a:rPr lang="en-US" smtClean="0"/>
              <a:pPr/>
              <a:t>7/9/2019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1EA77-5EDC-B545-BBF3-38A39C9A776E}" type="slidenum">
              <a:rPr lang="en-US" smtClean="0"/>
              <a:pPr/>
              <a:t>‹nº›</a:t>
            </a:fld>
            <a:endParaRPr lang="en-US"/>
          </a:p>
        </p:txBody>
      </p:sp>
    </p:spTree>
    <p:extLst>
      <p:ext uri="{BB962C8B-B14F-4D97-AF65-F5344CB8AC3E}">
        <p14:creationId xmlns:p14="http://schemas.microsoft.com/office/powerpoint/2010/main" val="843531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hyperlink" Target="http://moneytimes.com.br/cotacoes?tvwidgetsymbol=BMFBOVESPA:PETR4" TargetMode="External"/><Relationship Id="rId3" Type="http://schemas.openxmlformats.org/officeDocument/2006/relationships/image" Target="../media/image2.png"/><Relationship Id="rId7" Type="http://schemas.openxmlformats.org/officeDocument/2006/relationships/hyperlink" Target="http://moneytimes.com.br/cotacoes?tvwidgetsymbol=BMFBOVESPA:PETR3"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moneytimes.com.br/petrobras" TargetMode="External"/><Relationship Id="rId11" Type="http://schemas.openxmlformats.org/officeDocument/2006/relationships/image" Target="../media/image11.gif"/><Relationship Id="rId5" Type="http://schemas.openxmlformats.org/officeDocument/2006/relationships/hyperlink" Target="https://moneytimes.com.br/goldman-sachs" TargetMode="External"/><Relationship Id="rId10" Type="http://schemas.openxmlformats.org/officeDocument/2006/relationships/hyperlink" Target="https://moneytimes.com.br/dividendos-petrobras-pode-se-alinhar-as-maiores-do-mundo-avalia-goldman-sachs/" TargetMode="External"/><Relationship Id="rId4" Type="http://schemas.openxmlformats.org/officeDocument/2006/relationships/image" Target="../media/image10.jpg"/><Relationship Id="rId9" Type="http://schemas.openxmlformats.org/officeDocument/2006/relationships/hyperlink" Target="https://moneytimes.com.br/plano-de-negocios-da-petrobras-preve-investimentos-de-us-841-b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c.claudiooliveira@hotmail.com"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35578" y="2652562"/>
            <a:ext cx="9597231" cy="1912972"/>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3707" y="2890678"/>
            <a:ext cx="8270697" cy="1470025"/>
          </a:xfrm>
        </p:spPr>
        <p:txBody>
          <a:bodyPr>
            <a:noAutofit/>
          </a:bodyPr>
          <a:lstStyle/>
          <a:p>
            <a:r>
              <a:rPr lang="pt-BR" sz="3200" b="1" dirty="0">
                <a:solidFill>
                  <a:schemeClr val="bg1"/>
                </a:solidFill>
              </a:rPr>
              <a:t>Comissão de Desenvolvimento Econômico</a:t>
            </a:r>
            <a:r>
              <a:rPr lang="pt-BR" sz="3200" dirty="0">
                <a:solidFill>
                  <a:schemeClr val="bg1"/>
                </a:solidFill>
              </a:rPr>
              <a:t>, Indústria, Comércio e Serviço (</a:t>
            </a:r>
            <a:r>
              <a:rPr lang="pt-BR" sz="3200" dirty="0" err="1">
                <a:solidFill>
                  <a:schemeClr val="bg1"/>
                </a:solidFill>
              </a:rPr>
              <a:t>Cdeics</a:t>
            </a:r>
            <a:r>
              <a:rPr lang="pt-BR" sz="3200" dirty="0">
                <a:solidFill>
                  <a:schemeClr val="bg1"/>
                </a:solidFill>
              </a:rPr>
              <a:t>)</a:t>
            </a:r>
            <a:endParaRPr lang="en-US" sz="3200" b="1" i="1" dirty="0">
              <a:solidFill>
                <a:schemeClr val="bg1"/>
              </a:solidFill>
            </a:endParaRPr>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3193" y="5246370"/>
            <a:ext cx="2579687" cy="748640"/>
          </a:xfrm>
          <a:prstGeom prst="rect">
            <a:avLst/>
          </a:prstGeom>
        </p:spPr>
      </p:pic>
    </p:spTree>
    <p:extLst>
      <p:ext uri="{BB962C8B-B14F-4D97-AF65-F5344CB8AC3E}">
        <p14:creationId xmlns:p14="http://schemas.microsoft.com/office/powerpoint/2010/main" val="2457271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7372290" y="2711376"/>
            <a:ext cx="788673" cy="2109760"/>
            <a:chOff x="2642568" y="3091980"/>
            <a:chExt cx="788673" cy="2109760"/>
          </a:xfrm>
          <a:solidFill>
            <a:schemeClr val="accent3">
              <a:lumMod val="20000"/>
              <a:lumOff val="80000"/>
            </a:schemeClr>
          </a:solidFill>
        </p:grpSpPr>
        <p:sp>
          <p:nvSpPr>
            <p:cNvPr id="47" name="Rectangle 46"/>
            <p:cNvSpPr/>
            <p:nvPr/>
          </p:nvSpPr>
          <p:spPr>
            <a:xfrm>
              <a:off x="2642568" y="3655265"/>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2642568" y="4208309"/>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642568" y="4751111"/>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2642568" y="3091980"/>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477796" y="2711376"/>
            <a:ext cx="788673" cy="2109760"/>
            <a:chOff x="2642568" y="3091980"/>
            <a:chExt cx="788673" cy="2109760"/>
          </a:xfrm>
          <a:solidFill>
            <a:schemeClr val="bg2">
              <a:lumMod val="90000"/>
            </a:schemeClr>
          </a:solidFill>
        </p:grpSpPr>
        <p:sp>
          <p:nvSpPr>
            <p:cNvPr id="41" name="Rectangle 40"/>
            <p:cNvSpPr/>
            <p:nvPr/>
          </p:nvSpPr>
          <p:spPr>
            <a:xfrm>
              <a:off x="2642568" y="3655265"/>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642568" y="4208309"/>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642568" y="4751111"/>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2642568" y="3091980"/>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586698" y="2711376"/>
            <a:ext cx="788673" cy="2109760"/>
            <a:chOff x="2642568" y="3091980"/>
            <a:chExt cx="788673" cy="2109760"/>
          </a:xfrm>
          <a:solidFill>
            <a:srgbClr val="F2DCDB"/>
          </a:solidFill>
        </p:grpSpPr>
        <p:sp>
          <p:nvSpPr>
            <p:cNvPr id="35" name="Rectangle 34"/>
            <p:cNvSpPr/>
            <p:nvPr/>
          </p:nvSpPr>
          <p:spPr>
            <a:xfrm>
              <a:off x="2642568" y="3655265"/>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642568" y="4208309"/>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642568" y="4751111"/>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642568" y="3091980"/>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717242" y="2711376"/>
            <a:ext cx="788673" cy="2109760"/>
            <a:chOff x="2642568" y="3091980"/>
            <a:chExt cx="788673" cy="2109760"/>
          </a:xfrm>
          <a:solidFill>
            <a:schemeClr val="accent4">
              <a:lumMod val="20000"/>
              <a:lumOff val="80000"/>
            </a:schemeClr>
          </a:solidFill>
        </p:grpSpPr>
        <p:sp>
          <p:nvSpPr>
            <p:cNvPr id="29" name="Rectangle 28"/>
            <p:cNvSpPr/>
            <p:nvPr/>
          </p:nvSpPr>
          <p:spPr>
            <a:xfrm>
              <a:off x="2642568" y="3655265"/>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642568" y="4208309"/>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642568" y="4751111"/>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642568" y="3091980"/>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826144" y="2711376"/>
            <a:ext cx="788673" cy="2109760"/>
            <a:chOff x="2642568" y="3091980"/>
            <a:chExt cx="788673" cy="2109760"/>
          </a:xfrm>
          <a:solidFill>
            <a:schemeClr val="accent6">
              <a:lumMod val="20000"/>
              <a:lumOff val="80000"/>
            </a:schemeClr>
          </a:solidFill>
        </p:grpSpPr>
        <p:sp>
          <p:nvSpPr>
            <p:cNvPr id="23" name="Rectangle 22"/>
            <p:cNvSpPr/>
            <p:nvPr/>
          </p:nvSpPr>
          <p:spPr>
            <a:xfrm>
              <a:off x="2642568" y="3655265"/>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642568" y="4208309"/>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642568" y="4751111"/>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642568" y="3091980"/>
              <a:ext cx="788673" cy="45062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894076" y="2711376"/>
            <a:ext cx="788673" cy="2109760"/>
            <a:chOff x="2642568" y="3091980"/>
            <a:chExt cx="788673" cy="2109760"/>
          </a:xfrm>
        </p:grpSpPr>
        <p:sp>
          <p:nvSpPr>
            <p:cNvPr id="16" name="Rectangle 15"/>
            <p:cNvSpPr/>
            <p:nvPr/>
          </p:nvSpPr>
          <p:spPr>
            <a:xfrm>
              <a:off x="2642568" y="3655265"/>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642568" y="4208309"/>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642568" y="4751111"/>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642568" y="3091980"/>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Rectangle 11"/>
          <p:cNvSpPr/>
          <p:nvPr/>
        </p:nvSpPr>
        <p:spPr>
          <a:xfrm>
            <a:off x="1060666" y="3274661"/>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060666" y="3827705"/>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60666" y="4370507"/>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0503" y="2036486"/>
            <a:ext cx="8229600" cy="470551"/>
          </a:xfrm>
        </p:spPr>
        <p:txBody>
          <a:bodyPr>
            <a:normAutofit fontScale="90000"/>
          </a:bodyPr>
          <a:lstStyle/>
          <a:p>
            <a:r>
              <a:rPr lang="pt-BR" sz="2700" dirty="0"/>
              <a:t>SALDO DE CAIXA – US$ BILHÕES </a:t>
            </a:r>
            <a:r>
              <a:rPr lang="pt-BR" dirty="0"/>
              <a:t/>
            </a:r>
            <a:br>
              <a:rPr lang="pt-BR" dirty="0"/>
            </a:br>
            <a:endParaRPr lang="en-US" dirty="0"/>
          </a:p>
        </p:txBody>
      </p:sp>
      <p:sp>
        <p:nvSpPr>
          <p:cNvPr id="4" name="Rectangle 3"/>
          <p:cNvSpPr/>
          <p:nvPr/>
        </p:nvSpPr>
        <p:spPr>
          <a:xfrm>
            <a:off x="1060666" y="2711376"/>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234790" y="2507037"/>
            <a:ext cx="1290556" cy="2262158"/>
          </a:xfrm>
          <a:prstGeom prst="rect">
            <a:avLst/>
          </a:prstGeom>
          <a:noFill/>
          <a:ln>
            <a:noFill/>
          </a:ln>
        </p:spPr>
        <p:txBody>
          <a:bodyPr wrap="square" rtlCol="0">
            <a:spAutoFit/>
          </a:bodyPr>
          <a:lstStyle/>
          <a:p>
            <a:pPr algn="ctr">
              <a:lnSpc>
                <a:spcPct val="200000"/>
              </a:lnSpc>
            </a:pPr>
            <a:r>
              <a:rPr lang="pt-BR" dirty="0" smtClean="0">
                <a:solidFill>
                  <a:srgbClr val="FFFFFF"/>
                </a:solidFill>
              </a:rPr>
              <a:t>EMPRESA</a:t>
            </a:r>
          </a:p>
          <a:p>
            <a:pPr algn="ctr">
              <a:lnSpc>
                <a:spcPct val="200000"/>
              </a:lnSpc>
            </a:pPr>
            <a:r>
              <a:rPr lang="pt-BR" dirty="0" smtClean="0">
                <a:solidFill>
                  <a:srgbClr val="FFFFFF"/>
                </a:solidFill>
              </a:rPr>
              <a:t>PETROBRÁS</a:t>
            </a:r>
            <a:endParaRPr lang="pt-BR" dirty="0">
              <a:solidFill>
                <a:srgbClr val="FFFFFF"/>
              </a:solidFill>
            </a:endParaRPr>
          </a:p>
          <a:p>
            <a:pPr algn="ctr">
              <a:lnSpc>
                <a:spcPct val="200000"/>
              </a:lnSpc>
            </a:pPr>
            <a:r>
              <a:rPr lang="pt-BR" dirty="0">
                <a:solidFill>
                  <a:srgbClr val="FFFFFF"/>
                </a:solidFill>
              </a:rPr>
              <a:t>CHEVRON</a:t>
            </a:r>
          </a:p>
          <a:p>
            <a:pPr algn="ctr">
              <a:lnSpc>
                <a:spcPct val="200000"/>
              </a:lnSpc>
            </a:pPr>
            <a:r>
              <a:rPr lang="pt-BR" dirty="0" smtClean="0">
                <a:solidFill>
                  <a:srgbClr val="FFFFFF"/>
                </a:solidFill>
              </a:rPr>
              <a:t>EXXON</a:t>
            </a:r>
            <a:endParaRPr lang="pt-BR" dirty="0">
              <a:solidFill>
                <a:srgbClr val="FFFFFF"/>
              </a:solidFill>
            </a:endParaRPr>
          </a:p>
        </p:txBody>
      </p:sp>
      <p:sp>
        <p:nvSpPr>
          <p:cNvPr id="6" name="TextBox 5"/>
          <p:cNvSpPr txBox="1"/>
          <p:nvPr/>
        </p:nvSpPr>
        <p:spPr>
          <a:xfrm>
            <a:off x="2950978" y="2507037"/>
            <a:ext cx="731771" cy="2262158"/>
          </a:xfrm>
          <a:prstGeom prst="rect">
            <a:avLst/>
          </a:prstGeom>
          <a:noFill/>
        </p:spPr>
        <p:txBody>
          <a:bodyPr wrap="square" rtlCol="0">
            <a:spAutoFit/>
          </a:bodyPr>
          <a:lstStyle/>
          <a:p>
            <a:pPr>
              <a:lnSpc>
                <a:spcPct val="200000"/>
              </a:lnSpc>
            </a:pPr>
            <a:r>
              <a:rPr lang="pt-BR" b="1" dirty="0"/>
              <a:t>2012</a:t>
            </a:r>
          </a:p>
          <a:p>
            <a:pPr>
              <a:lnSpc>
                <a:spcPct val="200000"/>
              </a:lnSpc>
            </a:pPr>
            <a:r>
              <a:rPr lang="pt-BR" dirty="0"/>
              <a:t>13,52</a:t>
            </a:r>
          </a:p>
          <a:p>
            <a:pPr>
              <a:lnSpc>
                <a:spcPct val="200000"/>
              </a:lnSpc>
            </a:pPr>
            <a:r>
              <a:rPr lang="pt-BR" dirty="0"/>
              <a:t>20,94</a:t>
            </a:r>
          </a:p>
          <a:p>
            <a:pPr>
              <a:lnSpc>
                <a:spcPct val="200000"/>
              </a:lnSpc>
            </a:pPr>
            <a:r>
              <a:rPr lang="pt-BR" dirty="0"/>
              <a:t>9,58</a:t>
            </a:r>
          </a:p>
        </p:txBody>
      </p:sp>
      <p:sp>
        <p:nvSpPr>
          <p:cNvPr id="7" name="TextBox 6"/>
          <p:cNvSpPr txBox="1"/>
          <p:nvPr/>
        </p:nvSpPr>
        <p:spPr>
          <a:xfrm>
            <a:off x="3893301" y="2507037"/>
            <a:ext cx="742002" cy="2262158"/>
          </a:xfrm>
          <a:prstGeom prst="rect">
            <a:avLst/>
          </a:prstGeom>
          <a:noFill/>
        </p:spPr>
        <p:txBody>
          <a:bodyPr wrap="square" rtlCol="0">
            <a:spAutoFit/>
          </a:bodyPr>
          <a:lstStyle/>
          <a:p>
            <a:pPr>
              <a:lnSpc>
                <a:spcPct val="200000"/>
              </a:lnSpc>
            </a:pPr>
            <a:r>
              <a:rPr lang="pt-BR" b="1" dirty="0"/>
              <a:t>2013</a:t>
            </a:r>
          </a:p>
          <a:p>
            <a:pPr>
              <a:lnSpc>
                <a:spcPct val="200000"/>
              </a:lnSpc>
            </a:pPr>
            <a:r>
              <a:rPr lang="pt-BR" dirty="0"/>
              <a:t>15,87</a:t>
            </a:r>
          </a:p>
          <a:p>
            <a:pPr>
              <a:lnSpc>
                <a:spcPct val="200000"/>
              </a:lnSpc>
            </a:pPr>
            <a:r>
              <a:rPr lang="pt-BR" dirty="0"/>
              <a:t>16,25</a:t>
            </a:r>
          </a:p>
          <a:p>
            <a:pPr>
              <a:lnSpc>
                <a:spcPct val="200000"/>
              </a:lnSpc>
            </a:pPr>
            <a:r>
              <a:rPr lang="pt-BR" dirty="0"/>
              <a:t>4,65</a:t>
            </a:r>
          </a:p>
        </p:txBody>
      </p:sp>
      <p:sp>
        <p:nvSpPr>
          <p:cNvPr id="8" name="TextBox 7"/>
          <p:cNvSpPr txBox="1"/>
          <p:nvPr/>
        </p:nvSpPr>
        <p:spPr>
          <a:xfrm>
            <a:off x="4768452" y="2507037"/>
            <a:ext cx="742002" cy="2262158"/>
          </a:xfrm>
          <a:prstGeom prst="rect">
            <a:avLst/>
          </a:prstGeom>
          <a:noFill/>
        </p:spPr>
        <p:txBody>
          <a:bodyPr wrap="square" rtlCol="0">
            <a:spAutoFit/>
          </a:bodyPr>
          <a:lstStyle/>
          <a:p>
            <a:pPr>
              <a:lnSpc>
                <a:spcPct val="200000"/>
              </a:lnSpc>
            </a:pPr>
            <a:r>
              <a:rPr lang="pt-BR" b="1" dirty="0"/>
              <a:t>2014</a:t>
            </a:r>
          </a:p>
          <a:p>
            <a:pPr>
              <a:lnSpc>
                <a:spcPct val="200000"/>
              </a:lnSpc>
            </a:pPr>
            <a:r>
              <a:rPr lang="pt-BR" dirty="0"/>
              <a:t>16,66</a:t>
            </a:r>
          </a:p>
          <a:p>
            <a:pPr>
              <a:lnSpc>
                <a:spcPct val="200000"/>
              </a:lnSpc>
            </a:pPr>
            <a:r>
              <a:rPr lang="pt-BR" dirty="0"/>
              <a:t>12,79</a:t>
            </a:r>
          </a:p>
          <a:p>
            <a:pPr>
              <a:lnSpc>
                <a:spcPct val="200000"/>
              </a:lnSpc>
            </a:pPr>
            <a:r>
              <a:rPr lang="pt-BR" dirty="0"/>
              <a:t>4,62</a:t>
            </a:r>
          </a:p>
        </p:txBody>
      </p:sp>
      <p:sp>
        <p:nvSpPr>
          <p:cNvPr id="9" name="TextBox 8"/>
          <p:cNvSpPr txBox="1"/>
          <p:nvPr/>
        </p:nvSpPr>
        <p:spPr>
          <a:xfrm>
            <a:off x="5643613" y="2507037"/>
            <a:ext cx="742002" cy="2262158"/>
          </a:xfrm>
          <a:prstGeom prst="rect">
            <a:avLst/>
          </a:prstGeom>
          <a:noFill/>
        </p:spPr>
        <p:txBody>
          <a:bodyPr wrap="square" rtlCol="0">
            <a:spAutoFit/>
          </a:bodyPr>
          <a:lstStyle/>
          <a:p>
            <a:pPr>
              <a:lnSpc>
                <a:spcPct val="200000"/>
              </a:lnSpc>
            </a:pPr>
            <a:r>
              <a:rPr lang="pt-BR" b="1" dirty="0"/>
              <a:t>2015</a:t>
            </a:r>
          </a:p>
          <a:p>
            <a:pPr>
              <a:lnSpc>
                <a:spcPct val="200000"/>
              </a:lnSpc>
            </a:pPr>
            <a:r>
              <a:rPr lang="pt-BR" dirty="0"/>
              <a:t>25,06</a:t>
            </a:r>
          </a:p>
          <a:p>
            <a:pPr>
              <a:lnSpc>
                <a:spcPct val="200000"/>
              </a:lnSpc>
            </a:pPr>
            <a:r>
              <a:rPr lang="pt-BR" dirty="0"/>
              <a:t>11,02</a:t>
            </a:r>
          </a:p>
          <a:p>
            <a:pPr>
              <a:lnSpc>
                <a:spcPct val="200000"/>
              </a:lnSpc>
            </a:pPr>
            <a:r>
              <a:rPr lang="pt-BR" dirty="0"/>
              <a:t>3,71</a:t>
            </a:r>
          </a:p>
        </p:txBody>
      </p:sp>
      <p:sp>
        <p:nvSpPr>
          <p:cNvPr id="10" name="TextBox 9"/>
          <p:cNvSpPr txBox="1"/>
          <p:nvPr/>
        </p:nvSpPr>
        <p:spPr>
          <a:xfrm>
            <a:off x="6529017" y="2507037"/>
            <a:ext cx="742002" cy="2262158"/>
          </a:xfrm>
          <a:prstGeom prst="rect">
            <a:avLst/>
          </a:prstGeom>
          <a:noFill/>
        </p:spPr>
        <p:txBody>
          <a:bodyPr wrap="square" rtlCol="0">
            <a:spAutoFit/>
          </a:bodyPr>
          <a:lstStyle/>
          <a:p>
            <a:pPr>
              <a:lnSpc>
                <a:spcPct val="200000"/>
              </a:lnSpc>
            </a:pPr>
            <a:r>
              <a:rPr lang="pt-BR" b="1" dirty="0" smtClean="0"/>
              <a:t>2016</a:t>
            </a:r>
            <a:endParaRPr lang="pt-BR" b="1" dirty="0"/>
          </a:p>
          <a:p>
            <a:pPr>
              <a:lnSpc>
                <a:spcPct val="200000"/>
              </a:lnSpc>
            </a:pPr>
            <a:r>
              <a:rPr lang="pt-BR" dirty="0"/>
              <a:t>21,20</a:t>
            </a:r>
          </a:p>
          <a:p>
            <a:pPr>
              <a:lnSpc>
                <a:spcPct val="200000"/>
              </a:lnSpc>
            </a:pPr>
            <a:r>
              <a:rPr lang="pt-BR" dirty="0"/>
              <a:t>6,99</a:t>
            </a:r>
          </a:p>
          <a:p>
            <a:pPr>
              <a:lnSpc>
                <a:spcPct val="200000"/>
              </a:lnSpc>
            </a:pPr>
            <a:r>
              <a:rPr lang="pt-BR" dirty="0"/>
              <a:t>3,65</a:t>
            </a:r>
          </a:p>
        </p:txBody>
      </p:sp>
      <p:sp>
        <p:nvSpPr>
          <p:cNvPr id="11" name="TextBox 10"/>
          <p:cNvSpPr txBox="1"/>
          <p:nvPr/>
        </p:nvSpPr>
        <p:spPr>
          <a:xfrm>
            <a:off x="7418961" y="2507037"/>
            <a:ext cx="742002" cy="2262158"/>
          </a:xfrm>
          <a:prstGeom prst="rect">
            <a:avLst/>
          </a:prstGeom>
          <a:noFill/>
        </p:spPr>
        <p:txBody>
          <a:bodyPr wrap="square" rtlCol="0">
            <a:spAutoFit/>
          </a:bodyPr>
          <a:lstStyle/>
          <a:p>
            <a:pPr>
              <a:lnSpc>
                <a:spcPct val="200000"/>
              </a:lnSpc>
            </a:pPr>
            <a:r>
              <a:rPr lang="pt-BR" b="1" dirty="0" smtClean="0"/>
              <a:t>2017</a:t>
            </a:r>
            <a:endParaRPr lang="pt-BR" b="1" dirty="0"/>
          </a:p>
          <a:p>
            <a:pPr>
              <a:lnSpc>
                <a:spcPct val="200000"/>
              </a:lnSpc>
            </a:pPr>
            <a:r>
              <a:rPr lang="pt-BR" dirty="0"/>
              <a:t>22,52</a:t>
            </a:r>
          </a:p>
          <a:p>
            <a:pPr>
              <a:lnSpc>
                <a:spcPct val="200000"/>
              </a:lnSpc>
            </a:pPr>
            <a:r>
              <a:rPr lang="pt-BR" dirty="0"/>
              <a:t>4,81</a:t>
            </a:r>
          </a:p>
          <a:p>
            <a:pPr>
              <a:lnSpc>
                <a:spcPct val="200000"/>
              </a:lnSpc>
            </a:pPr>
            <a:r>
              <a:rPr lang="pt-BR" dirty="0"/>
              <a:t>3,20</a:t>
            </a:r>
          </a:p>
        </p:txBody>
      </p:sp>
      <p:sp>
        <p:nvSpPr>
          <p:cNvPr id="50" name="TextBox 6"/>
          <p:cNvSpPr txBox="1"/>
          <p:nvPr/>
        </p:nvSpPr>
        <p:spPr>
          <a:xfrm>
            <a:off x="1987041" y="5742280"/>
            <a:ext cx="5827993" cy="307777"/>
          </a:xfrm>
          <a:prstGeom prst="rect">
            <a:avLst/>
          </a:prstGeom>
          <a:noFill/>
        </p:spPr>
        <p:txBody>
          <a:bodyPr wrap="square" rtlCol="0">
            <a:spAutoFit/>
          </a:bodyPr>
          <a:lstStyle/>
          <a:p>
            <a:pPr algn="ctr"/>
            <a:r>
              <a:rPr lang="pt-BR" sz="1400" dirty="0" smtClean="0"/>
              <a:t>FONTE: Balanços auditados e publicados pelas empresas</a:t>
            </a:r>
            <a:endParaRPr lang="en-US" sz="1200" dirty="0"/>
          </a:p>
        </p:txBody>
      </p:sp>
      <p:pic>
        <p:nvPicPr>
          <p:cNvPr id="52" name="Imagem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635" y="394139"/>
            <a:ext cx="1620468" cy="470269"/>
          </a:xfrm>
          <a:prstGeom prst="rect">
            <a:avLst/>
          </a:prstGeom>
        </p:spPr>
      </p:pic>
    </p:spTree>
    <p:extLst>
      <p:ext uri="{BB962C8B-B14F-4D97-AF65-F5344CB8AC3E}">
        <p14:creationId xmlns:p14="http://schemas.microsoft.com/office/powerpoint/2010/main" val="428671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down)">
                                      <p:cBhvr>
                                        <p:cTn id="61" dur="500"/>
                                        <p:tgtEl>
                                          <p:spTgt spid="40"/>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down)">
                                      <p:cBhvr>
                                        <p:cTn id="70" dur="500"/>
                                        <p:tgtEl>
                                          <p:spTgt spid="46"/>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4" grpId="0" animBg="1"/>
      <p:bldP spid="5" grpId="0"/>
      <p:bldP spid="6" grpId="0"/>
      <p:bldP spid="7" grpId="0"/>
      <p:bldP spid="8" grpId="0"/>
      <p:bldP spid="9" grpId="0"/>
      <p:bldP spid="10" grpId="0"/>
      <p:bldP spid="11"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491928" cy="6111172"/>
          </a:xfrm>
        </p:spPr>
        <p:txBody>
          <a:bodyPr>
            <a:normAutofit/>
          </a:bodyPr>
          <a:lstStyle/>
          <a:p>
            <a:pPr algn="just"/>
            <a:r>
              <a:rPr lang="pt-BR" sz="2800" dirty="0" smtClean="0">
                <a:solidFill>
                  <a:srgbClr val="0070C0"/>
                </a:solidFill>
              </a:rPr>
              <a:t>MESMO TENDO UM GRANDE PROJETO ALTAMENTE RENTÁVEL PARA INVESTIR (PRÉ-SAL) OS INVESTIMENTOS DA PETROBRÁS FORAM INTERROMPIDOS DESDE 2015. RECURSOS NÃO FALTAM PARA UMA EMPRESA QUE TEM TECNOLOGIA E UM PROJETO DE ALTÍSSIMO RETORNO.</a:t>
            </a:r>
            <a:br>
              <a:rPr lang="pt-BR" sz="2800" dirty="0" smtClean="0">
                <a:solidFill>
                  <a:srgbClr val="0070C0"/>
                </a:solidFill>
              </a:rPr>
            </a:br>
            <a:r>
              <a:rPr lang="pt-BR" sz="2800" dirty="0" smtClean="0">
                <a:solidFill>
                  <a:srgbClr val="0070C0"/>
                </a:solidFill>
              </a:rPr>
              <a:t/>
            </a:r>
            <a:br>
              <a:rPr lang="pt-BR" sz="2800" dirty="0" smtClean="0">
                <a:solidFill>
                  <a:srgbClr val="0070C0"/>
                </a:solidFill>
              </a:rPr>
            </a:br>
            <a:r>
              <a:rPr lang="pt-BR" sz="2800" dirty="0" smtClean="0">
                <a:solidFill>
                  <a:srgbClr val="0070C0"/>
                </a:solidFill>
              </a:rPr>
              <a:t>A PETROBRÁS É A LOCOMOTIVA DA ECONOMIA BRASILEIRA. NOS PERÍODOS EM QUE ELA ESTÁ INVESTINDO NÓS TEMOS SUPERAVIT’S PRIMÁRIOS E A RELAÇÃO DÍVIDA/PIB NÃO PASSA DOS 60%.</a:t>
            </a:r>
            <a:br>
              <a:rPr lang="pt-BR" sz="2800" dirty="0" smtClean="0">
                <a:solidFill>
                  <a:srgbClr val="0070C0"/>
                </a:solidFill>
              </a:rPr>
            </a:br>
            <a:r>
              <a:rPr lang="pt-BR" sz="2800" dirty="0">
                <a:solidFill>
                  <a:srgbClr val="0070C0"/>
                </a:solidFill>
              </a:rPr>
              <a:t/>
            </a:r>
            <a:br>
              <a:rPr lang="pt-BR" sz="2800" dirty="0">
                <a:solidFill>
                  <a:srgbClr val="0070C0"/>
                </a:solidFill>
              </a:rPr>
            </a:br>
            <a:r>
              <a:rPr lang="pt-BR" sz="2800" dirty="0" smtClean="0">
                <a:solidFill>
                  <a:srgbClr val="0070C0"/>
                </a:solidFill>
              </a:rPr>
              <a:t>QUEM ESTÁ LUCRANDO COM A PARALIZAÇÃO DOS INVESTIMENTOS DA PETROBRÁS? QUEM ESTÁ PERDENDO?</a:t>
            </a:r>
            <a:endParaRPr lang="pt-BR" sz="2800" dirty="0">
              <a:solidFill>
                <a:srgbClr val="0070C0"/>
              </a:solidFill>
            </a:endParaRPr>
          </a:p>
        </p:txBody>
      </p:sp>
    </p:spTree>
    <p:extLst>
      <p:ext uri="{BB962C8B-B14F-4D97-AF65-F5344CB8AC3E}">
        <p14:creationId xmlns:p14="http://schemas.microsoft.com/office/powerpoint/2010/main" val="39548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039" y="1352613"/>
            <a:ext cx="8229600" cy="470551"/>
          </a:xfrm>
        </p:spPr>
        <p:txBody>
          <a:bodyPr>
            <a:normAutofit/>
          </a:bodyPr>
          <a:lstStyle/>
          <a:p>
            <a:r>
              <a:rPr lang="pt-BR" sz="2400" dirty="0"/>
              <a:t>Gráfico e</a:t>
            </a:r>
            <a:r>
              <a:rPr lang="pt-BR" sz="2400" dirty="0" smtClean="0"/>
              <a:t>volução </a:t>
            </a:r>
            <a:r>
              <a:rPr lang="pt-BR" sz="2400" dirty="0"/>
              <a:t>PIB </a:t>
            </a:r>
            <a:r>
              <a:rPr lang="pt-BR" sz="2400" dirty="0" err="1"/>
              <a:t>x</a:t>
            </a:r>
            <a:r>
              <a:rPr lang="pt-BR" sz="2400" dirty="0"/>
              <a:t> Investimentos </a:t>
            </a:r>
            <a:endParaRPr lang="en-US" dirty="0"/>
          </a:p>
        </p:txBody>
      </p:sp>
      <p:pic>
        <p:nvPicPr>
          <p:cNvPr id="52" name="Imagem 51"/>
          <p:cNvPicPr/>
          <p:nvPr/>
        </p:nvPicPr>
        <p:blipFill>
          <a:blip r:embed="rId3">
            <a:extLst>
              <a:ext uri="{28A0092B-C50C-407E-A947-70E740481C1C}">
                <a14:useLocalDpi xmlns:a14="http://schemas.microsoft.com/office/drawing/2010/main" val="0"/>
              </a:ext>
            </a:extLst>
          </a:blip>
          <a:srcRect/>
          <a:stretch>
            <a:fillRect/>
          </a:stretch>
        </p:blipFill>
        <p:spPr bwMode="auto">
          <a:xfrm>
            <a:off x="1165804" y="1944103"/>
            <a:ext cx="6852069" cy="4345391"/>
          </a:xfrm>
          <a:prstGeom prst="rect">
            <a:avLst/>
          </a:prstGeom>
          <a:noFill/>
          <a:ln>
            <a:noFill/>
          </a:ln>
        </p:spPr>
      </p:pic>
      <p:pic>
        <p:nvPicPr>
          <p:cNvPr id="58" name="Imagem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9635" y="394139"/>
            <a:ext cx="1620468" cy="470269"/>
          </a:xfrm>
          <a:prstGeom prst="rect">
            <a:avLst/>
          </a:prstGeom>
        </p:spPr>
      </p:pic>
      <p:sp>
        <p:nvSpPr>
          <p:cNvPr id="59" name="TextBox 6"/>
          <p:cNvSpPr txBox="1"/>
          <p:nvPr/>
        </p:nvSpPr>
        <p:spPr>
          <a:xfrm>
            <a:off x="2021331" y="6289494"/>
            <a:ext cx="5827993" cy="307777"/>
          </a:xfrm>
          <a:prstGeom prst="rect">
            <a:avLst/>
          </a:prstGeom>
          <a:noFill/>
        </p:spPr>
        <p:txBody>
          <a:bodyPr wrap="square" rtlCol="0">
            <a:spAutoFit/>
          </a:bodyPr>
          <a:lstStyle/>
          <a:p>
            <a:pPr algn="ctr"/>
            <a:r>
              <a:rPr lang="pt-BR" sz="1400" dirty="0" smtClean="0"/>
              <a:t>FONTE: </a:t>
            </a:r>
            <a:r>
              <a:rPr lang="pt-BR" sz="1400" dirty="0"/>
              <a:t>Banco Central </a:t>
            </a:r>
            <a:endParaRPr lang="en-US" sz="1200" dirty="0"/>
          </a:p>
        </p:txBody>
      </p:sp>
    </p:spTree>
    <p:extLst>
      <p:ext uri="{BB962C8B-B14F-4D97-AF65-F5344CB8AC3E}">
        <p14:creationId xmlns:p14="http://schemas.microsoft.com/office/powerpoint/2010/main" val="176066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01203"/>
            <a:ext cx="8229600" cy="470551"/>
          </a:xfrm>
        </p:spPr>
        <p:txBody>
          <a:bodyPr>
            <a:normAutofit/>
          </a:bodyPr>
          <a:lstStyle/>
          <a:p>
            <a:r>
              <a:rPr lang="pt-BR" sz="2400" dirty="0"/>
              <a:t>Gráfico Investimentos Petrobras </a:t>
            </a:r>
            <a:r>
              <a:rPr lang="pt-BR" sz="2400" dirty="0" err="1"/>
              <a:t>x</a:t>
            </a:r>
            <a:r>
              <a:rPr lang="pt-BR" sz="2400" dirty="0"/>
              <a:t> relação </a:t>
            </a:r>
            <a:r>
              <a:rPr lang="pt-BR" sz="2400" dirty="0" smtClean="0"/>
              <a:t>Dívida/PIB </a:t>
            </a:r>
            <a:endParaRPr lang="en-US" dirty="0"/>
          </a:p>
        </p:txBody>
      </p:sp>
      <p:pic>
        <p:nvPicPr>
          <p:cNvPr id="58" name="Imagem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9635" y="394139"/>
            <a:ext cx="1620468" cy="470269"/>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 name="Objeto 3"/>
          <p:cNvGraphicFramePr>
            <a:graphicFrameLocks/>
          </p:cNvGraphicFramePr>
          <p:nvPr>
            <p:extLst>
              <p:ext uri="{D42A27DB-BD31-4B8C-83A1-F6EECF244321}">
                <p14:modId xmlns:p14="http://schemas.microsoft.com/office/powerpoint/2010/main" val="1245734035"/>
              </p:ext>
            </p:extLst>
          </p:nvPr>
        </p:nvGraphicFramePr>
        <p:xfrm>
          <a:off x="1165859" y="1971754"/>
          <a:ext cx="7324879" cy="4630873"/>
        </p:xfrm>
        <a:graphic>
          <a:graphicData uri="http://schemas.openxmlformats.org/presentationml/2006/ole">
            <mc:AlternateContent xmlns:mc="http://schemas.openxmlformats.org/markup-compatibility/2006">
              <mc:Choice xmlns:v="urn:schemas-microsoft-com:vml" Requires="v">
                <p:oleObj spid="_x0000_s1070" r:id="rId6" imgW="0" imgH="0" progId="StaticMetafile">
                  <p:embed/>
                </p:oleObj>
              </mc:Choice>
              <mc:Fallback>
                <p:oleObj r:id="rId6" imgW="0" imgH="0" progId="StaticMetafile">
                  <p:embed/>
                  <p:pic>
                    <p:nvPicPr>
                      <p:cNvPr id="0" name="rectole000000000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5859" y="1971754"/>
                        <a:ext cx="7324879" cy="4630873"/>
                      </a:xfrm>
                      <a:prstGeom prst="rect">
                        <a:avLst/>
                      </a:prstGeom>
                      <a:solidFill>
                        <a:srgbClr val="FFFFFF"/>
                      </a:solidFill>
                      <a:ln>
                        <a:noFill/>
                      </a:ln>
                    </p:spPr>
                  </p:pic>
                </p:oleObj>
              </mc:Fallback>
            </mc:AlternateContent>
          </a:graphicData>
        </a:graphic>
      </p:graphicFrame>
      <p:sp>
        <p:nvSpPr>
          <p:cNvPr id="7" name="TextBox 6"/>
          <p:cNvSpPr txBox="1"/>
          <p:nvPr/>
        </p:nvSpPr>
        <p:spPr>
          <a:xfrm>
            <a:off x="2021331" y="6289494"/>
            <a:ext cx="5827993" cy="307777"/>
          </a:xfrm>
          <a:prstGeom prst="rect">
            <a:avLst/>
          </a:prstGeom>
          <a:noFill/>
        </p:spPr>
        <p:txBody>
          <a:bodyPr wrap="square" rtlCol="0">
            <a:spAutoFit/>
          </a:bodyPr>
          <a:lstStyle/>
          <a:p>
            <a:pPr algn="ctr"/>
            <a:r>
              <a:rPr lang="pt-BR" sz="1400" dirty="0" smtClean="0"/>
              <a:t>FONTE: </a:t>
            </a:r>
            <a:r>
              <a:rPr lang="pt-BR" sz="1400" dirty="0"/>
              <a:t>Secretaria do Tesouro e Balanços Petrobras </a:t>
            </a:r>
            <a:endParaRPr lang="en-US" sz="1200" dirty="0"/>
          </a:p>
        </p:txBody>
      </p:sp>
    </p:spTree>
    <p:extLst>
      <p:ext uri="{BB962C8B-B14F-4D97-AF65-F5344CB8AC3E}">
        <p14:creationId xmlns:p14="http://schemas.microsoft.com/office/powerpoint/2010/main" val="126716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01203"/>
            <a:ext cx="8229600" cy="470551"/>
          </a:xfrm>
        </p:spPr>
        <p:txBody>
          <a:bodyPr>
            <a:normAutofit/>
          </a:bodyPr>
          <a:lstStyle/>
          <a:p>
            <a:r>
              <a:rPr lang="pt-BR" sz="2400" dirty="0"/>
              <a:t>Gráfico Investimento </a:t>
            </a:r>
            <a:r>
              <a:rPr lang="pt-BR" sz="2400" dirty="0" smtClean="0"/>
              <a:t>Petrobras </a:t>
            </a:r>
            <a:r>
              <a:rPr lang="pt-BR" sz="2400" dirty="0" err="1"/>
              <a:t>x</a:t>
            </a:r>
            <a:r>
              <a:rPr lang="pt-BR" sz="2400" dirty="0"/>
              <a:t> </a:t>
            </a:r>
            <a:r>
              <a:rPr lang="pt-BR" sz="2400" dirty="0" smtClean="0"/>
              <a:t>Resultado Primário </a:t>
            </a:r>
            <a:endParaRPr lang="en-US" dirty="0"/>
          </a:p>
        </p:txBody>
      </p:sp>
      <p:pic>
        <p:nvPicPr>
          <p:cNvPr id="58" name="Imagem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9635" y="394139"/>
            <a:ext cx="1620468" cy="470269"/>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TextBox 6"/>
          <p:cNvSpPr txBox="1"/>
          <p:nvPr/>
        </p:nvSpPr>
        <p:spPr>
          <a:xfrm>
            <a:off x="2021331" y="6289494"/>
            <a:ext cx="5827993" cy="307777"/>
          </a:xfrm>
          <a:prstGeom prst="rect">
            <a:avLst/>
          </a:prstGeom>
          <a:noFill/>
        </p:spPr>
        <p:txBody>
          <a:bodyPr wrap="square" rtlCol="0">
            <a:spAutoFit/>
          </a:bodyPr>
          <a:lstStyle/>
          <a:p>
            <a:pPr algn="ctr"/>
            <a:r>
              <a:rPr lang="pt-BR" sz="1400" dirty="0" smtClean="0"/>
              <a:t>FONTE: </a:t>
            </a:r>
            <a:r>
              <a:rPr lang="pt-BR" sz="1400" dirty="0"/>
              <a:t>Secretaria do Tesouro e Balanços Petrobras </a:t>
            </a:r>
            <a:endParaRPr lang="en-US" sz="1200" dirty="0"/>
          </a:p>
        </p:txBody>
      </p:sp>
      <p:pic>
        <p:nvPicPr>
          <p:cNvPr id="8" name="Imagem 7"/>
          <p:cNvPicPr/>
          <p:nvPr/>
        </p:nvPicPr>
        <p:blipFill>
          <a:blip r:embed="rId5">
            <a:extLst>
              <a:ext uri="{28A0092B-C50C-407E-A947-70E740481C1C}">
                <a14:useLocalDpi xmlns:a14="http://schemas.microsoft.com/office/drawing/2010/main" val="0"/>
              </a:ext>
            </a:extLst>
          </a:blip>
          <a:srcRect/>
          <a:stretch>
            <a:fillRect/>
          </a:stretch>
        </p:blipFill>
        <p:spPr bwMode="auto">
          <a:xfrm>
            <a:off x="1440180" y="2106846"/>
            <a:ext cx="6697980" cy="3973378"/>
          </a:xfrm>
          <a:prstGeom prst="rect">
            <a:avLst/>
          </a:prstGeom>
          <a:noFill/>
          <a:ln>
            <a:noFill/>
          </a:ln>
        </p:spPr>
      </p:pic>
    </p:spTree>
    <p:extLst>
      <p:ext uri="{BB962C8B-B14F-4D97-AF65-F5344CB8AC3E}">
        <p14:creationId xmlns:p14="http://schemas.microsoft.com/office/powerpoint/2010/main" val="12424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7"/>
            <a:ext cx="8229600" cy="6021231"/>
          </a:xfrm>
        </p:spPr>
        <p:txBody>
          <a:bodyPr>
            <a:normAutofit fontScale="90000"/>
          </a:bodyPr>
          <a:lstStyle/>
          <a:p>
            <a:pPr algn="just"/>
            <a:r>
              <a:rPr lang="pt-BR" sz="2400" dirty="0" smtClean="0">
                <a:solidFill>
                  <a:srgbClr val="0070C0"/>
                </a:solidFill>
              </a:rPr>
              <a:t>OS PLANOS DE NEGÓCIOS DA PETROBRÁS (PNG’S) ESCONDEM A CAPACIDADE FUTURA DE GERAÇÃO DE CAIXA DA EMPRESA. A DESCOBERTA DO PRÉ-SAL E OS INVESTIMENTOS FEITOS NO PERÍODO 2009-2014 (+OU- USS 250 BILHÕES) COMEÇAM A APRESENTAR SEUS RESULTADOS COM GRANDE NÚMERO DE PLATAFORMAS DE PRODUÇÃO ENTRANDO EM OPERAÇÃO.  ISTO FARÁ COM QUE A EMPRESA, EM 2023, ALCANCE A PRODUÇÃO DE 4 MILHÕES DE BARRIS/DIA DE PETRÓLEO E EM 2026, 5 MILHÕES DE BARRIS/DIA.</a:t>
            </a:r>
            <a:br>
              <a:rPr lang="pt-BR" sz="2400" dirty="0" smtClean="0">
                <a:solidFill>
                  <a:srgbClr val="0070C0"/>
                </a:solidFill>
              </a:rPr>
            </a:br>
            <a:r>
              <a:rPr lang="pt-BR" sz="2400" dirty="0">
                <a:solidFill>
                  <a:srgbClr val="0070C0"/>
                </a:solidFill>
              </a:rPr>
              <a:t/>
            </a:r>
            <a:br>
              <a:rPr lang="pt-BR" sz="2400" dirty="0">
                <a:solidFill>
                  <a:srgbClr val="0070C0"/>
                </a:solidFill>
              </a:rPr>
            </a:br>
            <a:r>
              <a:rPr lang="pt-BR" sz="2400" dirty="0" smtClean="0">
                <a:solidFill>
                  <a:srgbClr val="0070C0"/>
                </a:solidFill>
              </a:rPr>
              <a:t>O PNG 2017-2021 APRESENTA UMA GERAÇÃO OPERACIONAL DE CAIXA DE USS 158 BILHÕES (JÁ PAGOS OS DIVIDENDOS) OU SEJA, UMA MÉDIA DE USS 31,6 BILHÕES + DIVIDENDOS. PODEMOS ENTÃO ESTIMAR QUE NA PONTA 2021 ESTA GERAÇÃO DE CAIXA ESTARÁ EM TORNO DE USS 35 BILHÕES + DIVIDENDOS.</a:t>
            </a:r>
            <a:r>
              <a:rPr lang="pt-BR" sz="2000" dirty="0" smtClean="0"/>
              <a:t/>
            </a:r>
            <a:br>
              <a:rPr lang="pt-BR" sz="2000" dirty="0" smtClean="0"/>
            </a:br>
            <a:r>
              <a:rPr lang="pt-BR" sz="2000" dirty="0"/>
              <a:t/>
            </a:r>
            <a:br>
              <a:rPr lang="pt-BR" sz="2000" dirty="0"/>
            </a:br>
            <a:endParaRPr lang="pt-BR" sz="2000" dirty="0"/>
          </a:p>
        </p:txBody>
      </p:sp>
    </p:spTree>
    <p:extLst>
      <p:ext uri="{BB962C8B-B14F-4D97-AF65-F5344CB8AC3E}">
        <p14:creationId xmlns:p14="http://schemas.microsoft.com/office/powerpoint/2010/main" val="4201964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376654"/>
          </a:xfrm>
        </p:spPr>
        <p:txBody>
          <a:bodyPr>
            <a:normAutofit/>
          </a:bodyPr>
          <a:lstStyle/>
          <a:p>
            <a:pPr algn="just"/>
            <a:r>
              <a:rPr lang="pt-BR" sz="1800" dirty="0">
                <a:solidFill>
                  <a:srgbClr val="0070C0"/>
                </a:solidFill>
              </a:rPr>
              <a:t>O PLANO DE NEGÓCIO 2018-2022 MOSTRA UMA GERAÇÃO OPERACIONAL DE CAIXA DE USS </a:t>
            </a:r>
            <a:r>
              <a:rPr lang="pt-BR" sz="1800" dirty="0" smtClean="0">
                <a:solidFill>
                  <a:srgbClr val="0070C0"/>
                </a:solidFill>
              </a:rPr>
              <a:t> </a:t>
            </a:r>
            <a:r>
              <a:rPr lang="pt-BR" sz="1800" dirty="0">
                <a:solidFill>
                  <a:srgbClr val="0070C0"/>
                </a:solidFill>
              </a:rPr>
              <a:t>142 BILHÕES + DIVIDENDOS. OU SEJA, UMA REDUÇÃO DE UM PLANO PARA O OUTRO DE 16 BILHÕES DE DÓLARES NA GERAÇÃO DE CAIXA (158 – 142) QUANDO DEVERIA TER </a:t>
            </a:r>
            <a:r>
              <a:rPr lang="pt-BR" sz="1800" dirty="0" smtClean="0">
                <a:solidFill>
                  <a:srgbClr val="0070C0"/>
                </a:solidFill>
              </a:rPr>
              <a:t>OCORRIDO UM </a:t>
            </a:r>
            <a:r>
              <a:rPr lang="pt-BR" sz="1800" dirty="0">
                <a:solidFill>
                  <a:srgbClr val="0070C0"/>
                </a:solidFill>
              </a:rPr>
              <a:t>ACRÉSCIMO DE PELO MENOS USS 10 BILHÕES. PORTANTO, SUMIRAM + OU – USS 25 BILHÕES. E NINGUÉM QUESTIONOU!</a:t>
            </a:r>
            <a:br>
              <a:rPr lang="pt-BR" sz="1800" dirty="0">
                <a:solidFill>
                  <a:srgbClr val="0070C0"/>
                </a:solidFill>
              </a:rPr>
            </a:br>
            <a:r>
              <a:rPr lang="pt-BR" sz="1800" dirty="0">
                <a:solidFill>
                  <a:srgbClr val="0070C0"/>
                </a:solidFill>
              </a:rPr>
              <a:t/>
            </a:r>
            <a:br>
              <a:rPr lang="pt-BR" sz="1800" dirty="0">
                <a:solidFill>
                  <a:srgbClr val="0070C0"/>
                </a:solidFill>
              </a:rPr>
            </a:br>
            <a:r>
              <a:rPr lang="pt-BR" sz="1800" dirty="0">
                <a:solidFill>
                  <a:srgbClr val="0070C0"/>
                </a:solidFill>
              </a:rPr>
              <a:t>O PLANO DE NEGÓCIO 2019-2023 APRESENTOU UMA GERAÇÃO OPERACIONAL DE CAIXA DE USS 114,2 BILHÕES, UMA REDUÇÃO ADICIONAL DE USS 27,8 BILHÕES (142-114,2). QUANDO NA VERDADE DEVERIA TER OCORRIDO UM ACRÉSCIMO DE + 10 BILHÕES ALCANÇANDO UM TOTAL DE USS 178 BILHÕES (158 + 10 +10</a:t>
            </a:r>
            <a:r>
              <a:rPr lang="pt-BR" sz="1800" dirty="0" smtClean="0">
                <a:solidFill>
                  <a:srgbClr val="0070C0"/>
                </a:solidFill>
              </a:rPr>
              <a:t>). UMA DIFERENÇA DE USS 63,8 BILHÕES DE DÓLARES.</a:t>
            </a:r>
            <a:br>
              <a:rPr lang="pt-BR" sz="1800" dirty="0" smtClean="0">
                <a:solidFill>
                  <a:srgbClr val="0070C0"/>
                </a:solidFill>
              </a:rPr>
            </a:br>
            <a:r>
              <a:rPr lang="pt-BR" sz="1800" dirty="0">
                <a:solidFill>
                  <a:srgbClr val="0070C0"/>
                </a:solidFill>
              </a:rPr>
              <a:t/>
            </a:r>
            <a:br>
              <a:rPr lang="pt-BR" sz="1800" dirty="0">
                <a:solidFill>
                  <a:srgbClr val="0070C0"/>
                </a:solidFill>
              </a:rPr>
            </a:br>
            <a:r>
              <a:rPr lang="pt-BR" sz="1800" dirty="0" smtClean="0">
                <a:solidFill>
                  <a:srgbClr val="0070C0"/>
                </a:solidFill>
              </a:rPr>
              <a:t>A GOLDMAN SACHS (ARTIGO ANEXO) REGISTROU UMA DIFERENÇA DE USS 40 BILHÕES. AO QUAL CHAMOU: “UM CAMINHÃO DE DINHEIRO”.</a:t>
            </a:r>
            <a:endParaRPr lang="pt-BR" sz="1800" dirty="0">
              <a:solidFill>
                <a:srgbClr val="0070C0"/>
              </a:solidFill>
            </a:endParaRPr>
          </a:p>
        </p:txBody>
      </p:sp>
    </p:spTree>
    <p:extLst>
      <p:ext uri="{BB962C8B-B14F-4D97-AF65-F5344CB8AC3E}">
        <p14:creationId xmlns:p14="http://schemas.microsoft.com/office/powerpoint/2010/main" val="3289085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7817" y="1674469"/>
            <a:ext cx="2787776" cy="470551"/>
          </a:xfrm>
        </p:spPr>
        <p:txBody>
          <a:bodyPr>
            <a:noAutofit/>
          </a:bodyPr>
          <a:lstStyle/>
          <a:p>
            <a:r>
              <a:rPr lang="pt-BR" sz="1800" dirty="0" smtClean="0"/>
              <a:t>PNG 2017/2021</a:t>
            </a:r>
            <a:endParaRPr lang="pt-BR" sz="1800" dirty="0"/>
          </a:p>
        </p:txBody>
      </p:sp>
      <p:pic>
        <p:nvPicPr>
          <p:cNvPr id="7" name="Picture 6" descr="usos e fon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17" y="2594590"/>
            <a:ext cx="4342111" cy="2442437"/>
          </a:xfrm>
          <a:prstGeom prst="rect">
            <a:avLst/>
          </a:prstGeom>
        </p:spPr>
      </p:pic>
      <p:pic>
        <p:nvPicPr>
          <p:cNvPr id="6" name="Picture 2" descr="grafico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846" y="2503537"/>
            <a:ext cx="3611914" cy="2624545"/>
          </a:xfrm>
          <a:prstGeom prst="rect">
            <a:avLst/>
          </a:prstGeom>
        </p:spPr>
      </p:pic>
      <p:sp>
        <p:nvSpPr>
          <p:cNvPr id="8" name="Title 1"/>
          <p:cNvSpPr txBox="1">
            <a:spLocks/>
          </p:cNvSpPr>
          <p:nvPr/>
        </p:nvSpPr>
        <p:spPr>
          <a:xfrm>
            <a:off x="5747288" y="1641368"/>
            <a:ext cx="2339029" cy="4705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sz="1800" dirty="0" smtClean="0"/>
              <a:t>PNG 2018/2022</a:t>
            </a:r>
            <a:endParaRPr lang="pt-BR" sz="1800" dirty="0"/>
          </a:p>
        </p:txBody>
      </p:sp>
      <p:pic>
        <p:nvPicPr>
          <p:cNvPr id="14" name="Imagem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9635" y="394139"/>
            <a:ext cx="1620468" cy="470269"/>
          </a:xfrm>
          <a:prstGeom prst="rect">
            <a:avLst/>
          </a:prstGeom>
        </p:spPr>
      </p:pic>
    </p:spTree>
    <p:extLst>
      <p:ext uri="{BB962C8B-B14F-4D97-AF65-F5344CB8AC3E}">
        <p14:creationId xmlns:p14="http://schemas.microsoft.com/office/powerpoint/2010/main" val="141638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0" presetClass="path" presetSubtype="0" accel="50000" decel="50000" fill="hold" nodeType="afterEffect">
                                  <p:stCondLst>
                                    <p:cond delay="0"/>
                                  </p:stCondLst>
                                  <p:childTnLst>
                                    <p:animMotion origin="layout" path="M 0.00782 0.00023 L -0.0427 0.00023 " pathEditMode="relative" rAng="0" ptsTypes="AA">
                                      <p:cBhvr>
                                        <p:cTn id="21" dur="2000" fill="hold"/>
                                        <p:tgtEl>
                                          <p:spTgt spid="7"/>
                                        </p:tgtEl>
                                        <p:attrNameLst>
                                          <p:attrName>ppt_x</p:attrName>
                                          <p:attrName>ppt_y</p:attrName>
                                        </p:attrNameLst>
                                      </p:cBhvr>
                                      <p:rCtr x="-2535" y="0"/>
                                    </p:animMotion>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3827" y="1674469"/>
            <a:ext cx="2787776" cy="470551"/>
          </a:xfrm>
        </p:spPr>
        <p:txBody>
          <a:bodyPr>
            <a:noAutofit/>
          </a:bodyPr>
          <a:lstStyle/>
          <a:p>
            <a:r>
              <a:rPr lang="pt-BR" sz="1800" dirty="0" smtClean="0"/>
              <a:t>PNG 2019/2023</a:t>
            </a:r>
            <a:endParaRPr lang="pt-BR" sz="1800" dirty="0"/>
          </a:p>
        </p:txBody>
      </p:sp>
      <p:pic>
        <p:nvPicPr>
          <p:cNvPr id="14" name="Image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635" y="394139"/>
            <a:ext cx="1620468" cy="470269"/>
          </a:xfrm>
          <a:prstGeom prst="rect">
            <a:avLst/>
          </a:prstGeom>
        </p:spPr>
      </p:pic>
      <p:pic>
        <p:nvPicPr>
          <p:cNvPr id="9" name="Imagem 8"/>
          <p:cNvPicPr/>
          <p:nvPr/>
        </p:nvPicPr>
        <p:blipFill>
          <a:blip r:embed="rId4">
            <a:extLst>
              <a:ext uri="{28A0092B-C50C-407E-A947-70E740481C1C}">
                <a14:useLocalDpi xmlns:a14="http://schemas.microsoft.com/office/drawing/2010/main" val="0"/>
              </a:ext>
            </a:extLst>
          </a:blip>
          <a:srcRect/>
          <a:stretch>
            <a:fillRect/>
          </a:stretch>
        </p:blipFill>
        <p:spPr bwMode="auto">
          <a:xfrm>
            <a:off x="1546273" y="2330767"/>
            <a:ext cx="5962884" cy="3830003"/>
          </a:xfrm>
          <a:prstGeom prst="rect">
            <a:avLst/>
          </a:prstGeom>
          <a:noFill/>
          <a:ln>
            <a:noFill/>
          </a:ln>
        </p:spPr>
      </p:pic>
    </p:spTree>
    <p:extLst>
      <p:ext uri="{BB962C8B-B14F-4D97-AF65-F5344CB8AC3E}">
        <p14:creationId xmlns:p14="http://schemas.microsoft.com/office/powerpoint/2010/main" val="52876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1886" y="864408"/>
            <a:ext cx="5520690" cy="1017270"/>
          </a:xfrm>
        </p:spPr>
        <p:txBody>
          <a:bodyPr>
            <a:noAutofit/>
          </a:bodyPr>
          <a:lstStyle/>
          <a:p>
            <a:pPr algn="l"/>
            <a:r>
              <a:rPr lang="pt-BR" sz="2400" b="1" dirty="0"/>
              <a:t>Dividendos: Petrobras pode se alinhar às maiores do mundo, avalia Goldman Sachs</a:t>
            </a:r>
          </a:p>
        </p:txBody>
      </p:sp>
      <p:pic>
        <p:nvPicPr>
          <p:cNvPr id="14" name="Image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635" y="394139"/>
            <a:ext cx="1620468" cy="470269"/>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 y="787760"/>
            <a:ext cx="1017270" cy="1017270"/>
          </a:xfrm>
          <a:prstGeom prst="rect">
            <a:avLst/>
          </a:prstGeom>
        </p:spPr>
      </p:pic>
      <p:sp>
        <p:nvSpPr>
          <p:cNvPr id="4" name="CaixaDeTexto 3"/>
          <p:cNvSpPr txBox="1"/>
          <p:nvPr/>
        </p:nvSpPr>
        <p:spPr>
          <a:xfrm>
            <a:off x="502920" y="2082973"/>
            <a:ext cx="8247183" cy="4555093"/>
          </a:xfrm>
          <a:prstGeom prst="rect">
            <a:avLst/>
          </a:prstGeom>
          <a:noFill/>
        </p:spPr>
        <p:txBody>
          <a:bodyPr wrap="square" rtlCol="0">
            <a:spAutoFit/>
          </a:bodyPr>
          <a:lstStyle/>
          <a:p>
            <a:r>
              <a:rPr lang="pt-BR" sz="1000" dirty="0"/>
              <a:t>O </a:t>
            </a:r>
            <a:r>
              <a:rPr lang="pt-BR" sz="1000" dirty="0">
                <a:hlinkClick r:id="rId5"/>
              </a:rPr>
              <a:t>Goldman Sachs</a:t>
            </a:r>
            <a:r>
              <a:rPr lang="pt-BR" sz="1000" dirty="0"/>
              <a:t> avalia que a </a:t>
            </a:r>
            <a:r>
              <a:rPr lang="pt-BR" sz="1000" dirty="0">
                <a:hlinkClick r:id="rId6"/>
              </a:rPr>
              <a:t>Petrobras</a:t>
            </a:r>
            <a:r>
              <a:rPr lang="pt-BR" sz="1000" dirty="0"/>
              <a:t> (</a:t>
            </a:r>
            <a:r>
              <a:rPr lang="pt-BR" sz="1000" dirty="0">
                <a:hlinkClick r:id="rId7"/>
              </a:rPr>
              <a:t>PETR3</a:t>
            </a:r>
            <a:r>
              <a:rPr lang="pt-BR" sz="1000" dirty="0"/>
              <a:t>; </a:t>
            </a:r>
            <a:r>
              <a:rPr lang="pt-BR" sz="1000" dirty="0">
                <a:hlinkClick r:id="rId8"/>
              </a:rPr>
              <a:t>PETR4</a:t>
            </a:r>
            <a:r>
              <a:rPr lang="pt-BR" sz="1000" dirty="0"/>
              <a:t>) pode ampliar o seu pagamento de dividendos conforme conclua o seu plano de desinvestimentos, mostra um relatório enviado a clientes nesta quinta-feira (6) e obtido pelo Money Times. Os analistas Bruno </a:t>
            </a:r>
            <a:r>
              <a:rPr lang="pt-BR" sz="1000" dirty="0" err="1"/>
              <a:t>Pascon</a:t>
            </a:r>
            <a:r>
              <a:rPr lang="pt-BR" sz="1000" dirty="0"/>
              <a:t>, Victor Hugo Menezes e Julia Borges chegaram à esta conclusão após uma </a:t>
            </a:r>
            <a:r>
              <a:rPr lang="pt-BR" sz="1000" dirty="0">
                <a:hlinkClick r:id="rId9"/>
              </a:rPr>
              <a:t>avaliação do plano estratégico</a:t>
            </a:r>
            <a:r>
              <a:rPr lang="pt-BR" sz="1000" dirty="0"/>
              <a:t> da estatal para os próximos cinco anos, divulgado ontem</a:t>
            </a:r>
            <a:r>
              <a:rPr lang="pt-BR" sz="1000" dirty="0" smtClean="0"/>
              <a:t>.</a:t>
            </a:r>
          </a:p>
          <a:p>
            <a:endParaRPr lang="pt-BR" sz="1000" dirty="0"/>
          </a:p>
          <a:p>
            <a:r>
              <a:rPr lang="pt-BR" sz="1000" dirty="0"/>
              <a:t>A empresas prevê investimento de US$ 84,1 bilhões nos próximos cinco anos. De acordo com o planejamento, US$13,9 bilhões serão aplicados em gás natural, sendo que 61% em refino, transporte, comercialização, petroquímica e distribuição; 36% em gás natural e energia; e 3% em renováveis. O novo planejamento  também continuará focado na redução do endividamento e alavancagem da estatal</a:t>
            </a:r>
            <a:r>
              <a:rPr lang="pt-BR" sz="1000" dirty="0" smtClean="0"/>
              <a:t>.</a:t>
            </a:r>
          </a:p>
          <a:p>
            <a:endParaRPr lang="pt-BR" sz="1000" dirty="0"/>
          </a:p>
          <a:p>
            <a:r>
              <a:rPr lang="pt-BR" sz="1000" dirty="0"/>
              <a:t>O relatório do banco destaca a estimativa de US$ 114,2 bilhões em geração de fluxo de caixa operacional (líquido de dividendos) em </a:t>
            </a:r>
            <a:r>
              <a:rPr lang="pt-BR" sz="1000" dirty="0" smtClean="0"/>
              <a:t>2019-2023 em comparação </a:t>
            </a:r>
            <a:r>
              <a:rPr lang="pt-BR" sz="1000" dirty="0"/>
              <a:t>ao projetado pelo Goldman Sachs de US$ 154,9 bilhões </a:t>
            </a:r>
            <a:r>
              <a:rPr lang="pt-BR" sz="1000" dirty="0" err="1"/>
              <a:t>pré</a:t>
            </a:r>
            <a:r>
              <a:rPr lang="pt-BR" sz="1000" dirty="0"/>
              <a:t>-dividendos (assumindo o barril do Brent a US$ 60</a:t>
            </a:r>
            <a:r>
              <a:rPr lang="pt-BR" sz="1000" dirty="0" smtClean="0"/>
              <a:t>).</a:t>
            </a:r>
          </a:p>
          <a:p>
            <a:endParaRPr lang="pt-BR" sz="1000" dirty="0"/>
          </a:p>
          <a:p>
            <a:r>
              <a:rPr lang="pt-BR" sz="1000" dirty="0"/>
              <a:t>“Atribuímos a diferença a um pagamento de dividendos mais alto a partir de 2021, uma vez que a Petrobras espera manter a alavancagem na meta de 1,5 vez a dívida líquida em relação ao EBITDA (em comparação a 1,0 vez em no final de 2023)”, explicam</a:t>
            </a:r>
            <a:r>
              <a:rPr lang="pt-BR" sz="1000" dirty="0" smtClean="0"/>
              <a:t>.</a:t>
            </a:r>
          </a:p>
          <a:p>
            <a:endParaRPr lang="pt-BR" sz="1000" dirty="0"/>
          </a:p>
          <a:p>
            <a:r>
              <a:rPr lang="pt-BR" sz="1200" b="1" dirty="0"/>
              <a:t>Caminhões de </a:t>
            </a:r>
            <a:r>
              <a:rPr lang="pt-BR" sz="1200" b="1" dirty="0" smtClean="0"/>
              <a:t>dinheiro</a:t>
            </a:r>
          </a:p>
          <a:p>
            <a:endParaRPr lang="pt-BR" sz="1000" dirty="0"/>
          </a:p>
          <a:p>
            <a:r>
              <a:rPr lang="pt-BR" sz="1000" dirty="0"/>
              <a:t>Considerando a diferença nos números de fluxo de caixa operacional, as estimativas da estatal implicam em dividendos adicionais de US$ 40,7 bilhões ao longo de seu plano de 5 anos, resultando em dividendos médios de 8,6%  ano (contra 5,2% das maiores empresas do setor no mundo e 6,4% para os pares da América Latina</a:t>
            </a:r>
            <a:r>
              <a:rPr lang="pt-BR" sz="1000" dirty="0" smtClean="0"/>
              <a:t>).</a:t>
            </a:r>
          </a:p>
          <a:p>
            <a:endParaRPr lang="pt-BR" sz="1000" dirty="0"/>
          </a:p>
          <a:p>
            <a:r>
              <a:rPr lang="pt-BR" sz="1000" dirty="0"/>
              <a:t>No entanto, aponta o Goldman, com base nas estimativas de US$ 84,1 bilhões em investimentos planejados e US$ 20,0 bilhões de despesas com juros, há uma geração de fluxo de caixa livre (líquida de dividendos) de US$ 10,1 bilhões, comparada a US $ 39,0 bilhões em dívidas vencidas no período. Como resultado, uma distribuição de dividendos mais robusta também dependerá do sucesso de seu programa de desinvestimento de US$ 26,9 bilhões</a:t>
            </a:r>
            <a:r>
              <a:rPr lang="pt-BR" sz="1000" dirty="0" smtClean="0"/>
              <a:t>.</a:t>
            </a:r>
          </a:p>
          <a:p>
            <a:endParaRPr lang="pt-BR" sz="1000" dirty="0"/>
          </a:p>
          <a:p>
            <a:r>
              <a:rPr lang="pt-BR" sz="1000" dirty="0"/>
              <a:t>“Em nossas estimativas, o plano apresentado implica retorno total para os acionistas (dividendos + recompras) de 10,7%, risco este ajustado aos riscos do país está alinhado com 8,2% para os maiores, 9,0% para os pares da América Latina, e 10,5% para seus pares emergentes”, concluem os analistas. A recomendação do banco é neutra para os papéis, com preço-alvo de </a:t>
            </a:r>
            <a:r>
              <a:rPr lang="pt-BR" sz="1000" dirty="0" err="1"/>
              <a:t>R</a:t>
            </a:r>
            <a:r>
              <a:rPr lang="pt-BR" sz="1000" dirty="0"/>
              <a:t>$ 25 aos </a:t>
            </a:r>
            <a:r>
              <a:rPr lang="pt-BR" sz="1000" dirty="0">
                <a:hlinkClick r:id="rId7"/>
              </a:rPr>
              <a:t>PETR3</a:t>
            </a:r>
            <a:r>
              <a:rPr lang="pt-BR" sz="1000" dirty="0"/>
              <a:t> e </a:t>
            </a:r>
            <a:r>
              <a:rPr lang="pt-BR" sz="1000" dirty="0" err="1"/>
              <a:t>R</a:t>
            </a:r>
            <a:r>
              <a:rPr lang="pt-BR" sz="1000" dirty="0"/>
              <a:t>$ 23 para </a:t>
            </a:r>
            <a:r>
              <a:rPr lang="pt-BR" sz="1000" dirty="0">
                <a:hlinkClick r:id="rId8"/>
              </a:rPr>
              <a:t>PETR4</a:t>
            </a:r>
            <a:r>
              <a:rPr lang="pt-BR" sz="1000" dirty="0"/>
              <a:t>.</a:t>
            </a:r>
          </a:p>
          <a:p>
            <a:endParaRPr lang="pt-BR" dirty="0"/>
          </a:p>
        </p:txBody>
      </p:sp>
      <p:sp>
        <p:nvSpPr>
          <p:cNvPr id="10" name="TextBox 6"/>
          <p:cNvSpPr txBox="1"/>
          <p:nvPr/>
        </p:nvSpPr>
        <p:spPr>
          <a:xfrm>
            <a:off x="502920" y="6480415"/>
            <a:ext cx="8247183" cy="261610"/>
          </a:xfrm>
          <a:prstGeom prst="rect">
            <a:avLst/>
          </a:prstGeom>
          <a:noFill/>
        </p:spPr>
        <p:txBody>
          <a:bodyPr wrap="square" rtlCol="0">
            <a:spAutoFit/>
          </a:bodyPr>
          <a:lstStyle/>
          <a:p>
            <a:pPr algn="ctr"/>
            <a:r>
              <a:rPr lang="pt-BR" sz="1100" dirty="0" smtClean="0"/>
              <a:t>FONTE: </a:t>
            </a:r>
            <a:r>
              <a:rPr lang="pt-BR" sz="1100" dirty="0">
                <a:hlinkClick r:id="rId10"/>
              </a:rPr>
              <a:t>https://moneytimes.com.br/dividendos-petrobras-pode-se-alinhar-as-maiores-do-mundo-avalia-goldman-sachs/</a:t>
            </a:r>
            <a:endParaRPr lang="en-US" sz="1100" dirty="0"/>
          </a:p>
        </p:txBody>
      </p:sp>
      <p:sp>
        <p:nvSpPr>
          <p:cNvPr id="11" name="TextBox 6"/>
          <p:cNvSpPr txBox="1"/>
          <p:nvPr/>
        </p:nvSpPr>
        <p:spPr>
          <a:xfrm>
            <a:off x="1959431" y="1729657"/>
            <a:ext cx="2401556" cy="261610"/>
          </a:xfrm>
          <a:prstGeom prst="rect">
            <a:avLst/>
          </a:prstGeom>
          <a:noFill/>
        </p:spPr>
        <p:txBody>
          <a:bodyPr wrap="square" rtlCol="0">
            <a:spAutoFit/>
          </a:bodyPr>
          <a:lstStyle/>
          <a:p>
            <a:r>
              <a:rPr lang="tr-TR" sz="1100" dirty="0" err="1"/>
              <a:t>Gustavo</a:t>
            </a:r>
            <a:r>
              <a:rPr lang="tr-TR" sz="1100" dirty="0"/>
              <a:t> Kahil - 06/12/2018 - 17:22</a:t>
            </a:r>
            <a:endParaRPr lang="en-US" sz="1100" dirty="0"/>
          </a:p>
        </p:txBody>
      </p:sp>
      <p:pic>
        <p:nvPicPr>
          <p:cNvPr id="6145" name="Picture 1" descr="//pagead2.googlesyndication.com/pagead/gen_204?id=xbid&amp;dbm_b=AKAmf-Ca3IqtQP3q4Ctw2OIh28QXrrO9wOh-Y2Reobqr_oGu4fiUb7h3dUNyutZ3cKS8vHpOEgOkAYmg8syVK8Z1A8UlyHN_mgtk9IYntcGlaMboT5kDN5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7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b="1" dirty="0" smtClean="0">
                <a:solidFill>
                  <a:srgbClr val="0070C0"/>
                </a:solidFill>
              </a:rPr>
              <a:t>A PETROBRÁS NÃO TEM, NEM NUNCA TEVE QUALQUER PROBLEMA FINANCEIRO. </a:t>
            </a:r>
            <a:br>
              <a:rPr lang="pt-BR" b="1" dirty="0" smtClean="0">
                <a:solidFill>
                  <a:srgbClr val="0070C0"/>
                </a:solidFill>
              </a:rPr>
            </a:br>
            <a:r>
              <a:rPr lang="pt-BR" b="1" dirty="0" smtClean="0">
                <a:solidFill>
                  <a:srgbClr val="0070C0"/>
                </a:solidFill>
              </a:rPr>
              <a:t>MUITO PELO CONTRÁRIO.</a:t>
            </a:r>
            <a:endParaRPr lang="pt-BR" b="1" dirty="0">
              <a:solidFill>
                <a:srgbClr val="0070C0"/>
              </a:solidFill>
            </a:endParaRPr>
          </a:p>
        </p:txBody>
      </p:sp>
    </p:spTree>
    <p:extLst>
      <p:ext uri="{BB962C8B-B14F-4D97-AF65-F5344CB8AC3E}">
        <p14:creationId xmlns:p14="http://schemas.microsoft.com/office/powerpoint/2010/main" val="2793814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74440"/>
            <a:ext cx="8117174" cy="5811369"/>
          </a:xfrm>
        </p:spPr>
        <p:txBody>
          <a:bodyPr>
            <a:normAutofit/>
          </a:bodyPr>
          <a:lstStyle/>
          <a:p>
            <a:pPr algn="just"/>
            <a:r>
              <a:rPr lang="pt-BR" sz="2000" dirty="0" smtClean="0">
                <a:solidFill>
                  <a:srgbClr val="0070C0"/>
                </a:solidFill>
              </a:rPr>
              <a:t>DEPOIS DE 2016 A COMPANHIA PASSOU A ADOTAR UMA POLÍTICA DE PREÇOS ASSASSINA, COM O POVO E A ECONOMIA BRASILEIRA, CHAMADA: “PREÇO DE PARIDADE DE IMPORTAÇÃO”. SIGNIFICA ADICIONAR AO PREÇO DO MERCADO INTERNO NAS REFINARIAS, O PREÇO INTERNACIONAL DO COMBUSTÍVEL + O FRETE (ATÉ O BRASIL) E SUA INTERNAÇÃO NO PAÍS, ALÉM DE CUSTOS COM O SEGURO DE RISCO CAMBIAL E DE PREÇO. </a:t>
            </a:r>
            <a:br>
              <a:rPr lang="pt-BR" sz="2000" dirty="0" smtClean="0">
                <a:solidFill>
                  <a:srgbClr val="0070C0"/>
                </a:solidFill>
              </a:rPr>
            </a:br>
            <a:r>
              <a:rPr lang="pt-BR" sz="2000" dirty="0">
                <a:solidFill>
                  <a:srgbClr val="0070C0"/>
                </a:solidFill>
              </a:rPr>
              <a:t/>
            </a:r>
            <a:br>
              <a:rPr lang="pt-BR" sz="2000" dirty="0">
                <a:solidFill>
                  <a:srgbClr val="0070C0"/>
                </a:solidFill>
              </a:rPr>
            </a:br>
            <a:r>
              <a:rPr lang="pt-BR" sz="2000" dirty="0" smtClean="0">
                <a:solidFill>
                  <a:srgbClr val="0070C0"/>
                </a:solidFill>
              </a:rPr>
              <a:t>ISTO É UM ABSURDO. NENHUM PAÍS OU EMPRESA NO MUNDO ADOTA ESTE TIPO DE POLÍTICA. NA VERDADE ESTAMOS FAZENDO CARIDADE PARA AS REFINARIAS AMERICANAS. QUAL EMPRESA MUNDIAL FAZ CARIDADE PARA AS EMPRESAS BRASILEIRAS? ALÉM DAS REFINARIAS AMERICANAS DOS TRADERS E DOS PRODUTORES DE ETANOL, QUEM MAIS ESTÁ LUCRANDO COM ISTO? QUEM ESTÁ PAGANDO, NÓS SABEMOS, SÃO OS CONSUMIDORES BRASILEIROS E A ECONOMIA BRASILEIRA QUE PERDE SUA COMPETITIVIDADE.</a:t>
            </a:r>
            <a:endParaRPr lang="pt-BR" sz="2000" dirty="0">
              <a:solidFill>
                <a:srgbClr val="0070C0"/>
              </a:solidFill>
            </a:endParaRPr>
          </a:p>
        </p:txBody>
      </p:sp>
    </p:spTree>
    <p:extLst>
      <p:ext uri="{BB962C8B-B14F-4D97-AF65-F5344CB8AC3E}">
        <p14:creationId xmlns:p14="http://schemas.microsoft.com/office/powerpoint/2010/main" val="295062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 y="809469"/>
            <a:ext cx="7527668" cy="5246557"/>
          </a:xfrm>
          <a:prstGeom prst="rect">
            <a:avLst/>
          </a:prstGeom>
        </p:spPr>
      </p:pic>
      <p:sp>
        <p:nvSpPr>
          <p:cNvPr id="3" name="CaixaDeTexto 2"/>
          <p:cNvSpPr txBox="1"/>
          <p:nvPr/>
        </p:nvSpPr>
        <p:spPr>
          <a:xfrm>
            <a:off x="1753849" y="624803"/>
            <a:ext cx="4706912" cy="369332"/>
          </a:xfrm>
          <a:prstGeom prst="rect">
            <a:avLst/>
          </a:prstGeom>
          <a:noFill/>
        </p:spPr>
        <p:txBody>
          <a:bodyPr wrap="square" rtlCol="0">
            <a:spAutoFit/>
          </a:bodyPr>
          <a:lstStyle/>
          <a:p>
            <a:r>
              <a:rPr lang="pt-BR" dirty="0" smtClean="0"/>
              <a:t>DADOS – 2017 – FONTE ANP</a:t>
            </a:r>
            <a:endParaRPr lang="pt-BR" dirty="0"/>
          </a:p>
        </p:txBody>
      </p:sp>
    </p:spTree>
    <p:extLst>
      <p:ext uri="{BB962C8B-B14F-4D97-AF65-F5344CB8AC3E}">
        <p14:creationId xmlns:p14="http://schemas.microsoft.com/office/powerpoint/2010/main" val="1793451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2288" y="424539"/>
            <a:ext cx="8192125" cy="5496575"/>
          </a:xfrm>
        </p:spPr>
        <p:txBody>
          <a:bodyPr>
            <a:normAutofit/>
          </a:bodyPr>
          <a:lstStyle/>
          <a:p>
            <a:r>
              <a:rPr lang="pt-BR" sz="2200" dirty="0" smtClean="0"/>
              <a:t>A MÃE DE TODAS AS MENTIRAS FOI A DE QUE A PETROBRÁS ESTAVA QUEBRADA, OU COM SÉRIOS PROBLEMAS FINANCEIROS. DESTA MENTIRA SURGIRAM DIVERSOS FILHOTES:</a:t>
            </a:r>
            <a:br>
              <a:rPr lang="pt-BR" sz="2200" dirty="0" smtClean="0"/>
            </a:br>
            <a:r>
              <a:rPr lang="pt-BR" sz="2200" dirty="0" smtClean="0"/>
              <a:t/>
            </a:r>
            <a:br>
              <a:rPr lang="pt-BR" sz="2200" dirty="0" smtClean="0"/>
            </a:br>
            <a:r>
              <a:rPr lang="pt-BR" sz="2200" dirty="0" smtClean="0"/>
              <a:t>-	FILHOTE UM: A PETROBRÁS NÃO PODE MAIS INVERTIR, POIS UMA EMPRESA QUEBRADA NÃO PODE INVESTIR;</a:t>
            </a:r>
            <a:br>
              <a:rPr lang="pt-BR" sz="2200" dirty="0" smtClean="0"/>
            </a:br>
            <a:r>
              <a:rPr lang="pt-BR" sz="2200" dirty="0" smtClean="0"/>
              <a:t/>
            </a:r>
            <a:br>
              <a:rPr lang="pt-BR" sz="2200" dirty="0" smtClean="0"/>
            </a:br>
            <a:r>
              <a:rPr lang="pt-BR" sz="2200" dirty="0" smtClean="0"/>
              <a:t>-	FILHOTE DOIS: A PETROBRÁS DEVE DIMINUIR SUA DÍVIDA, POIS UMA EMPRESA QUEBRADA NÃO TEM CAPACIDADE DE PAGAR OS JUROS SOB A DÍVIDA;</a:t>
            </a:r>
            <a:br>
              <a:rPr lang="pt-BR" sz="2200" dirty="0" smtClean="0"/>
            </a:br>
            <a:r>
              <a:rPr lang="pt-BR" sz="2200" dirty="0" smtClean="0"/>
              <a:t/>
            </a:r>
            <a:br>
              <a:rPr lang="pt-BR" sz="2200" dirty="0" smtClean="0"/>
            </a:br>
            <a:r>
              <a:rPr lang="pt-BR" sz="2200" dirty="0" smtClean="0"/>
              <a:t>-	FILHOTE TRÊS: A PETROBRÁS TEM QUE VENDER ATIVOS PARA PAGAR ESTA DÍVIDA, POIS UMA EMPRESA QUEBRADA NÃO TEM RECURSOS.</a:t>
            </a:r>
            <a:r>
              <a:rPr lang="pt-BR" sz="2400" dirty="0" smtClean="0"/>
              <a:t/>
            </a:r>
            <a:br>
              <a:rPr lang="pt-BR" sz="2400" dirty="0" smtClean="0"/>
            </a:br>
            <a:endParaRPr lang="pt-BR" sz="2400" dirty="0"/>
          </a:p>
        </p:txBody>
      </p:sp>
    </p:spTree>
    <p:extLst>
      <p:ext uri="{BB962C8B-B14F-4D97-AF65-F5344CB8AC3E}">
        <p14:creationId xmlns:p14="http://schemas.microsoft.com/office/powerpoint/2010/main" val="728299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274637"/>
            <a:ext cx="8372007" cy="6021231"/>
          </a:xfrm>
        </p:spPr>
        <p:txBody>
          <a:bodyPr>
            <a:noAutofit/>
          </a:bodyPr>
          <a:lstStyle/>
          <a:p>
            <a:r>
              <a:rPr lang="pt-BR" sz="2000" dirty="0" smtClean="0"/>
              <a:t/>
            </a:r>
            <a:br>
              <a:rPr lang="pt-BR" sz="2000" dirty="0" smtClean="0"/>
            </a:br>
            <a:r>
              <a:rPr lang="pt-BR" sz="2000" dirty="0" smtClean="0"/>
              <a:t>EM FUNÇÃO DO EXPOSTO, A OPINIÃO PÚBLICA BRASILEIRA, BOMBARDEADA DE MENTIRAS, NÃO QUESTIONA FATOS CRISTALINOS: </a:t>
            </a:r>
            <a:r>
              <a:rPr lang="pt-BR" sz="2000" dirty="0" smtClean="0">
                <a:solidFill>
                  <a:srgbClr val="0070C0"/>
                </a:solidFill>
              </a:rPr>
              <a:t/>
            </a:r>
            <a:br>
              <a:rPr lang="pt-BR" sz="2000" dirty="0" smtClean="0">
                <a:solidFill>
                  <a:srgbClr val="0070C0"/>
                </a:solidFill>
              </a:rPr>
            </a:br>
            <a:r>
              <a:rPr lang="pt-BR" sz="2000" dirty="0" smtClean="0">
                <a:solidFill>
                  <a:srgbClr val="0070C0"/>
                </a:solidFill>
              </a:rPr>
              <a:t/>
            </a:r>
            <a:br>
              <a:rPr lang="pt-BR" sz="2000" dirty="0" smtClean="0">
                <a:solidFill>
                  <a:srgbClr val="0070C0"/>
                </a:solidFill>
              </a:rPr>
            </a:br>
            <a:r>
              <a:rPr lang="pt-BR" sz="2000" dirty="0" smtClean="0">
                <a:solidFill>
                  <a:srgbClr val="0070C0"/>
                </a:solidFill>
              </a:rPr>
              <a:t>A- QUAL É A LÓGICA DE VENDER ATIVOS QUE RENDEM MAIS DE 20% AO ANO PARA AMORTIZAR UMA DÍVIDA QUE CUSTA MENOS DE 7%? </a:t>
            </a:r>
            <a:br>
              <a:rPr lang="pt-BR" sz="2000" dirty="0" smtClean="0">
                <a:solidFill>
                  <a:srgbClr val="0070C0"/>
                </a:solidFill>
              </a:rPr>
            </a:br>
            <a:r>
              <a:rPr lang="pt-BR" sz="2000" dirty="0" smtClean="0">
                <a:solidFill>
                  <a:srgbClr val="0070C0"/>
                </a:solidFill>
              </a:rPr>
              <a:t/>
            </a:r>
            <a:br>
              <a:rPr lang="pt-BR" sz="2000" dirty="0" smtClean="0">
                <a:solidFill>
                  <a:srgbClr val="0070C0"/>
                </a:solidFill>
              </a:rPr>
            </a:br>
            <a:r>
              <a:rPr lang="pt-BR" sz="2000" dirty="0" smtClean="0">
                <a:solidFill>
                  <a:srgbClr val="0070C0"/>
                </a:solidFill>
              </a:rPr>
              <a:t>B- QUAL É A LÓGICA DE NÃO INVESTIR E NÃO PRESERVAR A DESCOBERTA DO PRÉ-SAL PARA A NAÇÃO BRASILEIRA, AO INVÉS DE ENTREGÁ-LA PARA AS PETROLEIRAS ESTRANGEIRAS? </a:t>
            </a:r>
            <a:br>
              <a:rPr lang="pt-BR" sz="2000" dirty="0" smtClean="0">
                <a:solidFill>
                  <a:srgbClr val="0070C0"/>
                </a:solidFill>
              </a:rPr>
            </a:br>
            <a:r>
              <a:rPr lang="pt-BR" sz="2000" dirty="0" smtClean="0">
                <a:solidFill>
                  <a:srgbClr val="0070C0"/>
                </a:solidFill>
              </a:rPr>
              <a:t/>
            </a:r>
            <a:br>
              <a:rPr lang="pt-BR" sz="2000" dirty="0" smtClean="0">
                <a:solidFill>
                  <a:srgbClr val="0070C0"/>
                </a:solidFill>
              </a:rPr>
            </a:br>
            <a:r>
              <a:rPr lang="pt-BR" sz="2000" dirty="0" smtClean="0">
                <a:solidFill>
                  <a:schemeClr val="tx1">
                    <a:lumMod val="95000"/>
                    <a:lumOff val="5000"/>
                  </a:schemeClr>
                </a:solidFill>
              </a:rPr>
              <a:t>É BOM LEMBRAR QUE AS GRANDES RESERVAS DE PETRÓLEO DO MUNDO ESTÃO NA MÃO DE ESTATAIS QUE NÃO FAZEM LEILÕES DE SEUS RECURSOS NATURAIS, PELO CONTRÁRIO, HOJE ESTÃO INVESTINDO NA AMPLIAÇÃO DE SUAS INDÚSTRIAS PETROQUÍMICAS E REFINARIAS. </a:t>
            </a:r>
            <a:br>
              <a:rPr lang="pt-BR" sz="2000" dirty="0" smtClean="0">
                <a:solidFill>
                  <a:schemeClr val="tx1">
                    <a:lumMod val="95000"/>
                    <a:lumOff val="5000"/>
                  </a:schemeClr>
                </a:solidFill>
              </a:rPr>
            </a:br>
            <a:r>
              <a:rPr lang="pt-BR" sz="2000" dirty="0">
                <a:solidFill>
                  <a:srgbClr val="0070C0"/>
                </a:solidFill>
              </a:rPr>
              <a:t/>
            </a:r>
            <a:br>
              <a:rPr lang="pt-BR" sz="2000" dirty="0">
                <a:solidFill>
                  <a:srgbClr val="0070C0"/>
                </a:solidFill>
              </a:rPr>
            </a:br>
            <a:r>
              <a:rPr lang="pt-BR" sz="2000" dirty="0" smtClean="0">
                <a:solidFill>
                  <a:srgbClr val="0070C0"/>
                </a:solidFill>
              </a:rPr>
              <a:t>C- QUAL É A LÓGICA DE VENDER UM ATIVO, E LOGO DEPOIS ALUGÁ-LO POR QUE ELE É INDISPENSÁVEL PARA SUAS ATIVIDADES? ISSO SÓ PODE OCORRER EM CASO DE EXTREMA NECESSIDADE FINANCEIRA, O QUE NÃO É O CASO DA PETROBRÁS. QUEM ESTÁ LUCRANDO COM ISSO?</a:t>
            </a:r>
            <a:endParaRPr lang="pt-BR" sz="2000" dirty="0">
              <a:solidFill>
                <a:srgbClr val="0070C0"/>
              </a:solidFill>
            </a:endParaRPr>
          </a:p>
        </p:txBody>
      </p:sp>
    </p:spTree>
    <p:extLst>
      <p:ext uri="{BB962C8B-B14F-4D97-AF65-F5344CB8AC3E}">
        <p14:creationId xmlns:p14="http://schemas.microsoft.com/office/powerpoint/2010/main" val="3110522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7"/>
            <a:ext cx="8229600" cy="6051211"/>
          </a:xfrm>
        </p:spPr>
        <p:txBody>
          <a:bodyPr>
            <a:normAutofit/>
          </a:bodyPr>
          <a:lstStyle/>
          <a:p>
            <a:r>
              <a:rPr lang="pt-BR" sz="2000" dirty="0" smtClean="0"/>
              <a:t>EM </a:t>
            </a:r>
            <a:r>
              <a:rPr lang="pt-BR" sz="2000" dirty="0"/>
              <a:t>FUNÇÃO DO EXPOSTO, A OPINIÃO PÚBLICA BRASILEIRA, BOMBARDEADA DE MENTIRAS, NÃO QUESTIONA FATOS CRISTALINOS: </a:t>
            </a:r>
            <a:r>
              <a:rPr lang="pt-BR" sz="2000" dirty="0" smtClean="0"/>
              <a:t/>
            </a:r>
            <a:br>
              <a:rPr lang="pt-BR" sz="2000" dirty="0" smtClean="0"/>
            </a:br>
            <a:r>
              <a:rPr lang="pt-BR" sz="2000" dirty="0"/>
              <a:t/>
            </a:r>
            <a:br>
              <a:rPr lang="pt-BR" sz="2000" dirty="0"/>
            </a:br>
            <a:r>
              <a:rPr lang="pt-BR" sz="2000" dirty="0" smtClean="0">
                <a:solidFill>
                  <a:srgbClr val="0070C0"/>
                </a:solidFill>
              </a:rPr>
              <a:t>A- </a:t>
            </a:r>
            <a:r>
              <a:rPr lang="pt-BR" sz="2000" dirty="0">
                <a:solidFill>
                  <a:srgbClr val="0070C0"/>
                </a:solidFill>
              </a:rPr>
              <a:t>QUAL É A LÓGICA DE VENDER ATIVOS QUE RENDEM MAIS DE 20% AO ANO PARA AMORTIZAR UMA DÍVIDA QUE CUSTA MENOS DE 7%? </a:t>
            </a:r>
            <a:r>
              <a:rPr lang="pt-BR" sz="2000" dirty="0" smtClean="0">
                <a:solidFill>
                  <a:srgbClr val="0070C0"/>
                </a:solidFill>
              </a:rPr>
              <a:t/>
            </a:r>
            <a:br>
              <a:rPr lang="pt-BR" sz="2000" dirty="0" smtClean="0">
                <a:solidFill>
                  <a:srgbClr val="0070C0"/>
                </a:solidFill>
              </a:rPr>
            </a:br>
            <a:r>
              <a:rPr lang="pt-BR" sz="2000" dirty="0">
                <a:solidFill>
                  <a:srgbClr val="0070C0"/>
                </a:solidFill>
              </a:rPr>
              <a:t/>
            </a:r>
            <a:br>
              <a:rPr lang="pt-BR" sz="2000" dirty="0">
                <a:solidFill>
                  <a:srgbClr val="0070C0"/>
                </a:solidFill>
              </a:rPr>
            </a:br>
            <a:r>
              <a:rPr lang="pt-BR" sz="2000" dirty="0" smtClean="0">
                <a:solidFill>
                  <a:srgbClr val="0070C0"/>
                </a:solidFill>
              </a:rPr>
              <a:t>B- QUAL </a:t>
            </a:r>
            <a:r>
              <a:rPr lang="pt-BR" sz="2000" dirty="0">
                <a:solidFill>
                  <a:srgbClr val="0070C0"/>
                </a:solidFill>
              </a:rPr>
              <a:t>É A LÓGICA DE INVERTIR E PRESERVAR A DESCOBERTA DO PRÉ-SAL PARA A NAÇÃO BRASILEIRA, AO INVÉS DE ENTREGÁ-LA PARA AS PETROLEIRAS ESTRANGEIRAS? </a:t>
            </a:r>
            <a:r>
              <a:rPr lang="pt-BR" sz="2000" dirty="0" smtClean="0"/>
              <a:t/>
            </a:r>
            <a:br>
              <a:rPr lang="pt-BR" sz="2000" dirty="0" smtClean="0"/>
            </a:br>
            <a:r>
              <a:rPr lang="pt-BR" sz="2000" dirty="0"/>
              <a:t/>
            </a:r>
            <a:br>
              <a:rPr lang="pt-BR" sz="2000" dirty="0"/>
            </a:br>
            <a:r>
              <a:rPr lang="pt-BR" sz="2000" dirty="0" smtClean="0"/>
              <a:t>É </a:t>
            </a:r>
            <a:r>
              <a:rPr lang="pt-BR" sz="2000" dirty="0"/>
              <a:t>BOM LEMBRAR QUE AS GRANDES RESERVAS DE PETRÓLEO DO MUNDO ESTÃO NA MÃO DE ESTATAIS QUE NÃO FAZEM LEILÃO DE SEUS RECURSOS NATURAIS, PELO CONTRÁRIO, HOJE ESTÃO INVESTINDO NA AMPLIAÇÃO DE SUA INDUSTRIA PETROQUÍMICAS E REFINARIAS. </a:t>
            </a:r>
            <a:r>
              <a:rPr lang="pt-BR" sz="2000" dirty="0" smtClean="0"/>
              <a:t/>
            </a:r>
            <a:br>
              <a:rPr lang="pt-BR" sz="2000" dirty="0" smtClean="0"/>
            </a:br>
            <a:r>
              <a:rPr lang="pt-BR" sz="2000" dirty="0"/>
              <a:t/>
            </a:r>
            <a:br>
              <a:rPr lang="pt-BR" sz="2000" dirty="0"/>
            </a:br>
            <a:r>
              <a:rPr lang="pt-BR" sz="2000" dirty="0" smtClean="0">
                <a:solidFill>
                  <a:srgbClr val="0070C0"/>
                </a:solidFill>
              </a:rPr>
              <a:t>C- QUAL É A LÓGICA DE VENDER UM ATIVO PARA LOGO DEPOIS ALUGÁ-LO TENDO EM VISTA QUE É INDISPENSÁVEL PARA SUAS ATIVIDADES? ISSO SÓ OCORRE SE A EMPRESA ESTIVER EM EXTREMA NECESSIDADE FINANCEIRA. O QUE NÃO É O CASO DA PETROBRÁS.</a:t>
            </a:r>
            <a:endParaRPr lang="pt-BR" sz="2000" dirty="0">
              <a:solidFill>
                <a:srgbClr val="0070C0"/>
              </a:solidFill>
            </a:endParaRPr>
          </a:p>
        </p:txBody>
      </p:sp>
    </p:spTree>
    <p:extLst>
      <p:ext uri="{BB962C8B-B14F-4D97-AF65-F5344CB8AC3E}">
        <p14:creationId xmlns:p14="http://schemas.microsoft.com/office/powerpoint/2010/main" val="81210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7"/>
            <a:ext cx="8229600" cy="5958737"/>
          </a:xfrm>
        </p:spPr>
        <p:txBody>
          <a:bodyPr>
            <a:normAutofit/>
          </a:bodyPr>
          <a:lstStyle/>
          <a:p>
            <a:r>
              <a:rPr lang="pt-BR" sz="2800" dirty="0">
                <a:solidFill>
                  <a:srgbClr val="0070C0"/>
                </a:solidFill>
                <a:latin typeface="Aharoni" panose="02010803020104030203" pitchFamily="2" charset="-79"/>
                <a:cs typeface="Aharoni" panose="02010803020104030203" pitchFamily="2" charset="-79"/>
              </a:rPr>
              <a:t>NOS COLOCAMOS A DISPOSISÃO PARA DEBATER ESTE ASSUNTO, EM QUALQUER FÓRUM ADEQUADO, IMPARCIAL, TENDO EM VISTA O QUE CONSIDERAMOS GRAVES CRIMES DE </a:t>
            </a:r>
            <a:r>
              <a:rPr lang="pt-BR" sz="2800" dirty="0" smtClean="0">
                <a:solidFill>
                  <a:srgbClr val="0070C0"/>
                </a:solidFill>
                <a:latin typeface="Aharoni" panose="02010803020104030203" pitchFamily="2" charset="-79"/>
                <a:cs typeface="Aharoni" panose="02010803020104030203" pitchFamily="2" charset="-79"/>
              </a:rPr>
              <a:t>LESA-PÁTRIA </a:t>
            </a:r>
            <a:r>
              <a:rPr lang="pt-BR" sz="2800" dirty="0">
                <a:solidFill>
                  <a:srgbClr val="0070C0"/>
                </a:solidFill>
                <a:latin typeface="Aharoni" panose="02010803020104030203" pitchFamily="2" charset="-79"/>
                <a:cs typeface="Aharoni" panose="02010803020104030203" pitchFamily="2" charset="-79"/>
              </a:rPr>
              <a:t>QUE VEM OCORRENDO SOB O MANTO DA </a:t>
            </a:r>
            <a:r>
              <a:rPr lang="pt-BR" sz="2800" dirty="0" smtClean="0">
                <a:solidFill>
                  <a:srgbClr val="0070C0"/>
                </a:solidFill>
                <a:latin typeface="Aharoni" panose="02010803020104030203" pitchFamily="2" charset="-79"/>
                <a:cs typeface="Aharoni" panose="02010803020104030203" pitchFamily="2" charset="-79"/>
              </a:rPr>
              <a:t>MENTIRA:</a:t>
            </a:r>
            <a:br>
              <a:rPr lang="pt-BR" sz="2800" dirty="0" smtClean="0">
                <a:solidFill>
                  <a:srgbClr val="0070C0"/>
                </a:solidFill>
                <a:latin typeface="Aharoni" panose="02010803020104030203" pitchFamily="2" charset="-79"/>
                <a:cs typeface="Aharoni" panose="02010803020104030203" pitchFamily="2" charset="-79"/>
              </a:rPr>
            </a:br>
            <a:r>
              <a:rPr lang="pt-BR" sz="2800" dirty="0">
                <a:solidFill>
                  <a:srgbClr val="0070C0"/>
                </a:solidFill>
                <a:latin typeface="Aharoni" panose="02010803020104030203" pitchFamily="2" charset="-79"/>
                <a:cs typeface="Aharoni" panose="02010803020104030203" pitchFamily="2" charset="-79"/>
              </a:rPr>
              <a:t/>
            </a:r>
            <a:br>
              <a:rPr lang="pt-BR" sz="2800" dirty="0">
                <a:solidFill>
                  <a:srgbClr val="0070C0"/>
                </a:solidFill>
                <a:latin typeface="Aharoni" panose="02010803020104030203" pitchFamily="2" charset="-79"/>
                <a:cs typeface="Aharoni" panose="02010803020104030203" pitchFamily="2" charset="-79"/>
              </a:rPr>
            </a:br>
            <a:r>
              <a:rPr lang="pt-BR" sz="2800" dirty="0" smtClean="0">
                <a:solidFill>
                  <a:srgbClr val="0070C0"/>
                </a:solidFill>
                <a:latin typeface="Aharoni" panose="02010803020104030203" pitchFamily="2" charset="-79"/>
                <a:cs typeface="Aharoni" panose="02010803020104030203" pitchFamily="2" charset="-79"/>
              </a:rPr>
              <a:t> </a:t>
            </a:r>
            <a:r>
              <a:rPr lang="pt-BR" sz="2800" dirty="0">
                <a:solidFill>
                  <a:srgbClr val="0070C0"/>
                </a:solidFill>
                <a:latin typeface="Aharoni" panose="02010803020104030203" pitchFamily="2" charset="-79"/>
                <a:cs typeface="Aharoni" panose="02010803020104030203" pitchFamily="2" charset="-79"/>
              </a:rPr>
              <a:t>DE </a:t>
            </a:r>
            <a:r>
              <a:rPr lang="pt-BR" sz="2800" dirty="0" smtClean="0">
                <a:solidFill>
                  <a:srgbClr val="0070C0"/>
                </a:solidFill>
                <a:latin typeface="Aharoni" panose="02010803020104030203" pitchFamily="2" charset="-79"/>
                <a:cs typeface="Aharoni" panose="02010803020104030203" pitchFamily="2" charset="-79"/>
              </a:rPr>
              <a:t>QUE A PETROBRÁS ESTARIA “QUEBRADA”.</a:t>
            </a:r>
            <a:endParaRPr lang="pt-BR" sz="2800" dirty="0">
              <a:solidFill>
                <a:srgbClr val="0070C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13355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805" y="5303540"/>
            <a:ext cx="8229600" cy="470551"/>
          </a:xfrm>
        </p:spPr>
        <p:txBody>
          <a:bodyPr>
            <a:noAutofit/>
          </a:bodyPr>
          <a:lstStyle/>
          <a:p>
            <a:r>
              <a:rPr lang="pt-BR" sz="2400" b="1" dirty="0"/>
              <a:t>CLAUDIO DA COSTA OLIVEIRA</a:t>
            </a:r>
            <a:r>
              <a:rPr lang="pt-BR" sz="2400" dirty="0"/>
              <a:t/>
            </a:r>
            <a:br>
              <a:rPr lang="pt-BR" sz="2400" dirty="0"/>
            </a:br>
            <a:r>
              <a:rPr lang="pt-BR" sz="1600" dirty="0"/>
              <a:t>ECONOMISTA E PETROLEIRO APOSENTADO DA PETROBRÁS</a:t>
            </a:r>
            <a:br>
              <a:rPr lang="pt-BR" sz="1600" dirty="0"/>
            </a:br>
            <a:r>
              <a:rPr lang="pt-BR" sz="2000" dirty="0" err="1"/>
              <a:t>Email</a:t>
            </a:r>
            <a:r>
              <a:rPr lang="pt-BR" sz="2000" dirty="0"/>
              <a:t> : </a:t>
            </a:r>
            <a:r>
              <a:rPr lang="pt-BR" sz="2000" u="sng" dirty="0">
                <a:hlinkClick r:id="rId3"/>
              </a:rPr>
              <a:t>c.claudiooliveira@hotmail.com</a:t>
            </a:r>
            <a:r>
              <a:rPr lang="pt-BR" sz="2000" dirty="0"/>
              <a:t/>
            </a:r>
            <a:br>
              <a:rPr lang="pt-BR" sz="2000" dirty="0"/>
            </a:br>
            <a:endParaRPr lang="pt-BR" sz="2000" dirty="0"/>
          </a:p>
        </p:txBody>
      </p:sp>
      <p:pic>
        <p:nvPicPr>
          <p:cNvPr id="3" name="Picture 2" descr="GetAttachmentThumbnail.jpg"/>
          <p:cNvPicPr>
            <a:picLocks noChangeAspect="1"/>
          </p:cNvPicPr>
          <p:nvPr/>
        </p:nvPicPr>
        <p:blipFill rotWithShape="1">
          <a:blip r:embed="rId4">
            <a:extLst>
              <a:ext uri="{28A0092B-C50C-407E-A947-70E740481C1C}">
                <a14:useLocalDpi xmlns:a14="http://schemas.microsoft.com/office/drawing/2010/main" val="0"/>
              </a:ext>
            </a:extLst>
          </a:blip>
          <a:srcRect r="26563"/>
          <a:stretch/>
        </p:blipFill>
        <p:spPr>
          <a:xfrm>
            <a:off x="2829898" y="1679615"/>
            <a:ext cx="3192698" cy="260852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693780" y="1515751"/>
            <a:ext cx="3502938" cy="293932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561682" y="1200820"/>
            <a:ext cx="1075464" cy="93582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Image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9635" y="394139"/>
            <a:ext cx="1620468" cy="470269"/>
          </a:xfrm>
          <a:prstGeom prst="rect">
            <a:avLst/>
          </a:prstGeom>
        </p:spPr>
      </p:pic>
    </p:spTree>
    <p:extLst>
      <p:ext uri="{BB962C8B-B14F-4D97-AF65-F5344CB8AC3E}">
        <p14:creationId xmlns:p14="http://schemas.microsoft.com/office/powerpoint/2010/main" val="555649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7" name="Rectangle 46"/>
          <p:cNvSpPr/>
          <p:nvPr/>
        </p:nvSpPr>
        <p:spPr>
          <a:xfrm>
            <a:off x="5360670" y="3388961"/>
            <a:ext cx="708660"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1,5</a:t>
            </a:r>
            <a:endParaRPr lang="en-US" dirty="0">
              <a:solidFill>
                <a:schemeClr val="tx1"/>
              </a:solidFill>
            </a:endParaRPr>
          </a:p>
        </p:txBody>
      </p:sp>
      <p:sp>
        <p:nvSpPr>
          <p:cNvPr id="48" name="Rectangle 47"/>
          <p:cNvSpPr/>
          <p:nvPr/>
        </p:nvSpPr>
        <p:spPr>
          <a:xfrm>
            <a:off x="5360670" y="3919145"/>
            <a:ext cx="708660" cy="450629"/>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25,9</a:t>
            </a:r>
            <a:endParaRPr lang="en-US" dirty="0">
              <a:solidFill>
                <a:schemeClr val="tx1"/>
              </a:solidFill>
            </a:endParaRPr>
          </a:p>
        </p:txBody>
      </p:sp>
      <p:sp>
        <p:nvSpPr>
          <p:cNvPr id="51" name="Rectangle 50"/>
          <p:cNvSpPr/>
          <p:nvPr/>
        </p:nvSpPr>
        <p:spPr>
          <a:xfrm>
            <a:off x="5360670" y="2825676"/>
            <a:ext cx="708660" cy="45062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bg1"/>
                </a:solidFill>
              </a:rPr>
              <a:t>2015</a:t>
            </a:r>
            <a:endParaRPr lang="en-US" dirty="0">
              <a:solidFill>
                <a:schemeClr val="bg1"/>
              </a:solidFill>
            </a:endParaRPr>
          </a:p>
        </p:txBody>
      </p:sp>
      <p:sp>
        <p:nvSpPr>
          <p:cNvPr id="41" name="Rectangle 40"/>
          <p:cNvSpPr/>
          <p:nvPr/>
        </p:nvSpPr>
        <p:spPr>
          <a:xfrm>
            <a:off x="4569046" y="3388961"/>
            <a:ext cx="708660"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1,6</a:t>
            </a:r>
            <a:endParaRPr lang="en-US" dirty="0">
              <a:solidFill>
                <a:schemeClr val="tx1"/>
              </a:solidFill>
            </a:endParaRPr>
          </a:p>
        </p:txBody>
      </p:sp>
      <p:sp>
        <p:nvSpPr>
          <p:cNvPr id="42" name="Rectangle 41"/>
          <p:cNvSpPr/>
          <p:nvPr/>
        </p:nvSpPr>
        <p:spPr>
          <a:xfrm>
            <a:off x="4569046" y="3919145"/>
            <a:ext cx="708660" cy="450629"/>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26,6</a:t>
            </a:r>
            <a:endParaRPr lang="en-US" dirty="0">
              <a:solidFill>
                <a:schemeClr val="tx1"/>
              </a:solidFill>
            </a:endParaRPr>
          </a:p>
        </p:txBody>
      </p:sp>
      <p:sp>
        <p:nvSpPr>
          <p:cNvPr id="45" name="Rectangle 44"/>
          <p:cNvSpPr/>
          <p:nvPr/>
        </p:nvSpPr>
        <p:spPr>
          <a:xfrm>
            <a:off x="4569046" y="2825676"/>
            <a:ext cx="708660" cy="45062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bg1"/>
                </a:solidFill>
              </a:rPr>
              <a:t>2014</a:t>
            </a:r>
            <a:endParaRPr lang="en-US" dirty="0">
              <a:solidFill>
                <a:schemeClr val="bg1"/>
              </a:solidFill>
            </a:endParaRPr>
          </a:p>
        </p:txBody>
      </p:sp>
      <p:sp>
        <p:nvSpPr>
          <p:cNvPr id="35" name="Rectangle 34"/>
          <p:cNvSpPr/>
          <p:nvPr/>
        </p:nvSpPr>
        <p:spPr>
          <a:xfrm>
            <a:off x="3803678" y="3388961"/>
            <a:ext cx="708660"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1,5</a:t>
            </a:r>
            <a:endParaRPr lang="en-US" dirty="0">
              <a:solidFill>
                <a:schemeClr val="tx1"/>
              </a:solidFill>
            </a:endParaRPr>
          </a:p>
        </p:txBody>
      </p:sp>
      <p:sp>
        <p:nvSpPr>
          <p:cNvPr id="36" name="Rectangle 35"/>
          <p:cNvSpPr/>
          <p:nvPr/>
        </p:nvSpPr>
        <p:spPr>
          <a:xfrm>
            <a:off x="3803678" y="3919145"/>
            <a:ext cx="708660" cy="450629"/>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26,3</a:t>
            </a:r>
            <a:endParaRPr lang="en-US" dirty="0">
              <a:solidFill>
                <a:schemeClr val="tx1"/>
              </a:solidFill>
            </a:endParaRPr>
          </a:p>
        </p:txBody>
      </p:sp>
      <p:sp>
        <p:nvSpPr>
          <p:cNvPr id="39" name="Rectangle 38"/>
          <p:cNvSpPr/>
          <p:nvPr/>
        </p:nvSpPr>
        <p:spPr>
          <a:xfrm>
            <a:off x="3803678" y="2825676"/>
            <a:ext cx="708660" cy="45062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bg1"/>
                </a:solidFill>
              </a:rPr>
              <a:t>2013</a:t>
            </a:r>
            <a:endParaRPr lang="en-US" dirty="0">
              <a:solidFill>
                <a:schemeClr val="bg1"/>
              </a:solidFill>
            </a:endParaRPr>
          </a:p>
        </p:txBody>
      </p:sp>
      <p:sp>
        <p:nvSpPr>
          <p:cNvPr id="29" name="Rectangle 28"/>
          <p:cNvSpPr/>
          <p:nvPr/>
        </p:nvSpPr>
        <p:spPr>
          <a:xfrm>
            <a:off x="3014232" y="3388961"/>
            <a:ext cx="708660"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1,7</a:t>
            </a:r>
            <a:endParaRPr lang="pt-BR" dirty="0">
              <a:solidFill>
                <a:schemeClr val="tx1"/>
              </a:solidFill>
            </a:endParaRPr>
          </a:p>
        </p:txBody>
      </p:sp>
      <p:sp>
        <p:nvSpPr>
          <p:cNvPr id="30" name="Rectangle 29"/>
          <p:cNvSpPr/>
          <p:nvPr/>
        </p:nvSpPr>
        <p:spPr>
          <a:xfrm>
            <a:off x="3033804" y="3919145"/>
            <a:ext cx="708660" cy="450629"/>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27,0</a:t>
            </a:r>
            <a:endParaRPr lang="pt-BR" dirty="0">
              <a:solidFill>
                <a:schemeClr val="tx1"/>
              </a:solidFill>
            </a:endParaRPr>
          </a:p>
        </p:txBody>
      </p:sp>
      <p:sp>
        <p:nvSpPr>
          <p:cNvPr id="33" name="Rectangle 32"/>
          <p:cNvSpPr/>
          <p:nvPr/>
        </p:nvSpPr>
        <p:spPr>
          <a:xfrm>
            <a:off x="3014232" y="2825676"/>
            <a:ext cx="708660" cy="45062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bg1"/>
                </a:solidFill>
              </a:rPr>
              <a:t>2012</a:t>
            </a:r>
            <a:endParaRPr lang="pt-BR" b="1" dirty="0">
              <a:solidFill>
                <a:schemeClr val="bg1"/>
              </a:solidFill>
            </a:endParaRPr>
          </a:p>
        </p:txBody>
      </p:sp>
      <p:sp>
        <p:nvSpPr>
          <p:cNvPr id="23" name="Rectangle 22"/>
          <p:cNvSpPr/>
          <p:nvPr/>
        </p:nvSpPr>
        <p:spPr>
          <a:xfrm>
            <a:off x="2226004" y="3388961"/>
            <a:ext cx="708660"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1,8</a:t>
            </a:r>
            <a:endParaRPr lang="pt-BR" dirty="0">
              <a:solidFill>
                <a:schemeClr val="tx1"/>
              </a:solidFill>
            </a:endParaRPr>
          </a:p>
        </p:txBody>
      </p:sp>
      <p:sp>
        <p:nvSpPr>
          <p:cNvPr id="24" name="Rectangle 23"/>
          <p:cNvSpPr/>
          <p:nvPr/>
        </p:nvSpPr>
        <p:spPr>
          <a:xfrm>
            <a:off x="2226004" y="3919145"/>
            <a:ext cx="708660" cy="450629"/>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33,7</a:t>
            </a:r>
            <a:endParaRPr lang="pt-BR" dirty="0">
              <a:solidFill>
                <a:schemeClr val="tx1"/>
              </a:solidFill>
            </a:endParaRPr>
          </a:p>
        </p:txBody>
      </p:sp>
      <p:sp>
        <p:nvSpPr>
          <p:cNvPr id="27" name="Rectangle 26"/>
          <p:cNvSpPr/>
          <p:nvPr/>
        </p:nvSpPr>
        <p:spPr>
          <a:xfrm>
            <a:off x="2226004" y="2825676"/>
            <a:ext cx="708660" cy="45062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bg1"/>
                </a:solidFill>
              </a:rPr>
              <a:t>2011</a:t>
            </a:r>
            <a:endParaRPr lang="en-US" dirty="0">
              <a:solidFill>
                <a:schemeClr val="bg1"/>
              </a:solidFill>
            </a:endParaRPr>
          </a:p>
        </p:txBody>
      </p:sp>
      <p:sp>
        <p:nvSpPr>
          <p:cNvPr id="16" name="Rectangle 15"/>
          <p:cNvSpPr/>
          <p:nvPr/>
        </p:nvSpPr>
        <p:spPr>
          <a:xfrm>
            <a:off x="1431096" y="3388961"/>
            <a:ext cx="708660"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1,9</a:t>
            </a:r>
          </a:p>
        </p:txBody>
      </p:sp>
      <p:sp>
        <p:nvSpPr>
          <p:cNvPr id="17" name="Rectangle 16"/>
          <p:cNvSpPr/>
          <p:nvPr/>
        </p:nvSpPr>
        <p:spPr>
          <a:xfrm>
            <a:off x="1431096" y="3919145"/>
            <a:ext cx="708660" cy="450629"/>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a:t>
            </a:r>
            <a:endParaRPr lang="pt-BR" dirty="0">
              <a:solidFill>
                <a:schemeClr val="tx1"/>
              </a:solidFill>
            </a:endParaRPr>
          </a:p>
        </p:txBody>
      </p:sp>
      <p:sp>
        <p:nvSpPr>
          <p:cNvPr id="20" name="Rectangle 19"/>
          <p:cNvSpPr/>
          <p:nvPr/>
        </p:nvSpPr>
        <p:spPr>
          <a:xfrm>
            <a:off x="1431096" y="2825676"/>
            <a:ext cx="708660" cy="45062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bg1"/>
                </a:solidFill>
              </a:rPr>
              <a:t>2010</a:t>
            </a:r>
            <a:endParaRPr lang="pt-BR" b="1" dirty="0">
              <a:solidFill>
                <a:schemeClr val="bg1"/>
              </a:solidFill>
            </a:endParaRPr>
          </a:p>
        </p:txBody>
      </p:sp>
      <p:sp>
        <p:nvSpPr>
          <p:cNvPr id="13" name="Rectangle 12"/>
          <p:cNvSpPr/>
          <p:nvPr/>
        </p:nvSpPr>
        <p:spPr>
          <a:xfrm>
            <a:off x="626327" y="3919145"/>
            <a:ext cx="733844" cy="450629"/>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GO</a:t>
            </a:r>
            <a:endParaRPr lang="pt-BR" dirty="0">
              <a:solidFill>
                <a:schemeClr val="tx1"/>
              </a:solidFill>
            </a:endParaRPr>
          </a:p>
        </p:txBody>
      </p:sp>
      <p:sp>
        <p:nvSpPr>
          <p:cNvPr id="2" name="Title 1"/>
          <p:cNvSpPr>
            <a:spLocks noGrp="1"/>
          </p:cNvSpPr>
          <p:nvPr>
            <p:ph type="title"/>
          </p:nvPr>
        </p:nvSpPr>
        <p:spPr>
          <a:xfrm>
            <a:off x="520503" y="2036486"/>
            <a:ext cx="8229600" cy="470551"/>
          </a:xfrm>
        </p:spPr>
        <p:txBody>
          <a:bodyPr>
            <a:normAutofit/>
          </a:bodyPr>
          <a:lstStyle/>
          <a:p>
            <a:r>
              <a:rPr lang="pt-BR" sz="2400" dirty="0" smtClean="0"/>
              <a:t>Petrobrás  - US</a:t>
            </a:r>
            <a:r>
              <a:rPr lang="pt-BR" sz="2400" dirty="0"/>
              <a:t>$ bilhões</a:t>
            </a:r>
          </a:p>
        </p:txBody>
      </p:sp>
      <p:sp>
        <p:nvSpPr>
          <p:cNvPr id="56" name="Rectangle 3"/>
          <p:cNvSpPr/>
          <p:nvPr/>
        </p:nvSpPr>
        <p:spPr>
          <a:xfrm>
            <a:off x="626327" y="3388961"/>
            <a:ext cx="733844"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LC</a:t>
            </a:r>
            <a:endParaRPr lang="en-US" dirty="0">
              <a:solidFill>
                <a:schemeClr val="tx1"/>
              </a:solidFill>
            </a:endParaRPr>
          </a:p>
        </p:txBody>
      </p:sp>
      <p:sp>
        <p:nvSpPr>
          <p:cNvPr id="57" name="TextBox 6"/>
          <p:cNvSpPr txBox="1"/>
          <p:nvPr/>
        </p:nvSpPr>
        <p:spPr>
          <a:xfrm>
            <a:off x="1785426" y="5953112"/>
            <a:ext cx="5827993" cy="307777"/>
          </a:xfrm>
          <a:prstGeom prst="rect">
            <a:avLst/>
          </a:prstGeom>
          <a:noFill/>
        </p:spPr>
        <p:txBody>
          <a:bodyPr wrap="square" rtlCol="0">
            <a:spAutoFit/>
          </a:bodyPr>
          <a:lstStyle/>
          <a:p>
            <a:pPr algn="ctr"/>
            <a:r>
              <a:rPr lang="pt-BR" sz="1400" dirty="0" smtClean="0"/>
              <a:t>FONTE: Balanços auditados e publicados pelas empresas</a:t>
            </a:r>
            <a:endParaRPr lang="en-US" sz="1200" dirty="0"/>
          </a:p>
        </p:txBody>
      </p:sp>
      <p:pic>
        <p:nvPicPr>
          <p:cNvPr id="46" name="Imagem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635" y="394139"/>
            <a:ext cx="1620468" cy="470269"/>
          </a:xfrm>
          <a:prstGeom prst="rect">
            <a:avLst/>
          </a:prstGeom>
        </p:spPr>
      </p:pic>
      <p:sp>
        <p:nvSpPr>
          <p:cNvPr id="52" name="Rectangle 47"/>
          <p:cNvSpPr/>
          <p:nvPr/>
        </p:nvSpPr>
        <p:spPr>
          <a:xfrm>
            <a:off x="5360670" y="4450760"/>
            <a:ext cx="708660" cy="450629"/>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25,1</a:t>
            </a:r>
            <a:endParaRPr lang="en-US" dirty="0">
              <a:solidFill>
                <a:schemeClr val="tx1"/>
              </a:solidFill>
            </a:endParaRPr>
          </a:p>
        </p:txBody>
      </p:sp>
      <p:sp>
        <p:nvSpPr>
          <p:cNvPr id="53" name="Rectangle 41"/>
          <p:cNvSpPr/>
          <p:nvPr/>
        </p:nvSpPr>
        <p:spPr>
          <a:xfrm>
            <a:off x="4569046" y="4450760"/>
            <a:ext cx="708660" cy="450629"/>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16,7</a:t>
            </a:r>
            <a:endParaRPr lang="en-US" dirty="0">
              <a:solidFill>
                <a:schemeClr val="tx1"/>
              </a:solidFill>
            </a:endParaRPr>
          </a:p>
        </p:txBody>
      </p:sp>
      <p:sp>
        <p:nvSpPr>
          <p:cNvPr id="54" name="Rectangle 35"/>
          <p:cNvSpPr/>
          <p:nvPr/>
        </p:nvSpPr>
        <p:spPr>
          <a:xfrm>
            <a:off x="3803678" y="4450760"/>
            <a:ext cx="708660" cy="450629"/>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15,9</a:t>
            </a:r>
            <a:endParaRPr lang="en-US" dirty="0">
              <a:solidFill>
                <a:schemeClr val="tx1"/>
              </a:solidFill>
            </a:endParaRPr>
          </a:p>
        </p:txBody>
      </p:sp>
      <p:sp>
        <p:nvSpPr>
          <p:cNvPr id="55" name="Rectangle 29"/>
          <p:cNvSpPr/>
          <p:nvPr/>
        </p:nvSpPr>
        <p:spPr>
          <a:xfrm>
            <a:off x="3014232" y="4450760"/>
            <a:ext cx="708660" cy="450629"/>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13,6</a:t>
            </a:r>
            <a:endParaRPr lang="pt-BR" dirty="0">
              <a:solidFill>
                <a:schemeClr val="tx1"/>
              </a:solidFill>
            </a:endParaRPr>
          </a:p>
        </p:txBody>
      </p:sp>
      <p:sp>
        <p:nvSpPr>
          <p:cNvPr id="58" name="Rectangle 23"/>
          <p:cNvSpPr/>
          <p:nvPr/>
        </p:nvSpPr>
        <p:spPr>
          <a:xfrm>
            <a:off x="2226004" y="4450760"/>
            <a:ext cx="708660" cy="450629"/>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19,1</a:t>
            </a:r>
            <a:endParaRPr lang="pt-BR" dirty="0">
              <a:solidFill>
                <a:schemeClr val="tx1"/>
              </a:solidFill>
            </a:endParaRPr>
          </a:p>
        </p:txBody>
      </p:sp>
      <p:sp>
        <p:nvSpPr>
          <p:cNvPr id="59" name="Rectangle 16"/>
          <p:cNvSpPr/>
          <p:nvPr/>
        </p:nvSpPr>
        <p:spPr>
          <a:xfrm>
            <a:off x="1431096" y="4450760"/>
            <a:ext cx="708660" cy="450629"/>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17,7</a:t>
            </a:r>
            <a:endParaRPr lang="pt-BR" dirty="0">
              <a:solidFill>
                <a:schemeClr val="tx1"/>
              </a:solidFill>
            </a:endParaRPr>
          </a:p>
        </p:txBody>
      </p:sp>
      <p:sp>
        <p:nvSpPr>
          <p:cNvPr id="60" name="Rectangle 12"/>
          <p:cNvSpPr/>
          <p:nvPr/>
        </p:nvSpPr>
        <p:spPr>
          <a:xfrm>
            <a:off x="626327" y="4450760"/>
            <a:ext cx="733844" cy="450629"/>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SC</a:t>
            </a:r>
            <a:endParaRPr lang="pt-BR" dirty="0">
              <a:solidFill>
                <a:schemeClr val="tx1"/>
              </a:solidFill>
            </a:endParaRPr>
          </a:p>
        </p:txBody>
      </p:sp>
      <p:sp>
        <p:nvSpPr>
          <p:cNvPr id="61" name="Rectangle 46"/>
          <p:cNvSpPr/>
          <p:nvPr/>
        </p:nvSpPr>
        <p:spPr>
          <a:xfrm>
            <a:off x="6149340" y="3388961"/>
            <a:ext cx="708660"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1,8</a:t>
            </a:r>
            <a:endParaRPr lang="en-US" dirty="0">
              <a:solidFill>
                <a:schemeClr val="tx1"/>
              </a:solidFill>
            </a:endParaRPr>
          </a:p>
        </p:txBody>
      </p:sp>
      <p:sp>
        <p:nvSpPr>
          <p:cNvPr id="62" name="Rectangle 47"/>
          <p:cNvSpPr/>
          <p:nvPr/>
        </p:nvSpPr>
        <p:spPr>
          <a:xfrm>
            <a:off x="6149340" y="3919145"/>
            <a:ext cx="708660" cy="450629"/>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26,1</a:t>
            </a:r>
            <a:endParaRPr lang="en-US" dirty="0">
              <a:solidFill>
                <a:schemeClr val="tx1"/>
              </a:solidFill>
            </a:endParaRPr>
          </a:p>
        </p:txBody>
      </p:sp>
      <p:sp>
        <p:nvSpPr>
          <p:cNvPr id="63" name="Rectangle 50"/>
          <p:cNvSpPr/>
          <p:nvPr/>
        </p:nvSpPr>
        <p:spPr>
          <a:xfrm>
            <a:off x="6149340" y="2825676"/>
            <a:ext cx="708660" cy="45062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bg1"/>
                </a:solidFill>
              </a:rPr>
              <a:t>2016</a:t>
            </a:r>
            <a:endParaRPr lang="en-US" dirty="0">
              <a:solidFill>
                <a:schemeClr val="bg1"/>
              </a:solidFill>
            </a:endParaRPr>
          </a:p>
        </p:txBody>
      </p:sp>
      <p:sp>
        <p:nvSpPr>
          <p:cNvPr id="64" name="Rectangle 47"/>
          <p:cNvSpPr/>
          <p:nvPr/>
        </p:nvSpPr>
        <p:spPr>
          <a:xfrm>
            <a:off x="6149340" y="4450760"/>
            <a:ext cx="708660" cy="450629"/>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21,2</a:t>
            </a:r>
            <a:endParaRPr lang="en-US" dirty="0">
              <a:solidFill>
                <a:schemeClr val="tx1"/>
              </a:solidFill>
            </a:endParaRPr>
          </a:p>
        </p:txBody>
      </p:sp>
      <p:sp>
        <p:nvSpPr>
          <p:cNvPr id="65" name="Rectangle 46"/>
          <p:cNvSpPr/>
          <p:nvPr/>
        </p:nvSpPr>
        <p:spPr>
          <a:xfrm>
            <a:off x="6949440" y="3388961"/>
            <a:ext cx="708660"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1,9</a:t>
            </a:r>
            <a:endParaRPr lang="en-US" dirty="0">
              <a:solidFill>
                <a:schemeClr val="tx1"/>
              </a:solidFill>
            </a:endParaRPr>
          </a:p>
        </p:txBody>
      </p:sp>
      <p:sp>
        <p:nvSpPr>
          <p:cNvPr id="66" name="Rectangle 47"/>
          <p:cNvSpPr/>
          <p:nvPr/>
        </p:nvSpPr>
        <p:spPr>
          <a:xfrm>
            <a:off x="6949440" y="3919145"/>
            <a:ext cx="708660" cy="450629"/>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27,1</a:t>
            </a:r>
            <a:endParaRPr lang="en-US" dirty="0">
              <a:solidFill>
                <a:schemeClr val="tx1"/>
              </a:solidFill>
            </a:endParaRPr>
          </a:p>
        </p:txBody>
      </p:sp>
      <p:sp>
        <p:nvSpPr>
          <p:cNvPr id="67" name="Rectangle 50"/>
          <p:cNvSpPr/>
          <p:nvPr/>
        </p:nvSpPr>
        <p:spPr>
          <a:xfrm>
            <a:off x="6949440" y="2825676"/>
            <a:ext cx="708660" cy="45062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bg1"/>
                </a:solidFill>
              </a:rPr>
              <a:t>2017</a:t>
            </a:r>
            <a:endParaRPr lang="en-US" dirty="0">
              <a:solidFill>
                <a:schemeClr val="bg1"/>
              </a:solidFill>
            </a:endParaRPr>
          </a:p>
        </p:txBody>
      </p:sp>
      <p:sp>
        <p:nvSpPr>
          <p:cNvPr id="68" name="Rectangle 47"/>
          <p:cNvSpPr/>
          <p:nvPr/>
        </p:nvSpPr>
        <p:spPr>
          <a:xfrm>
            <a:off x="6949440" y="4450760"/>
            <a:ext cx="708660" cy="450629"/>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22,5</a:t>
            </a:r>
            <a:endParaRPr lang="en-US" dirty="0">
              <a:solidFill>
                <a:schemeClr val="tx1"/>
              </a:solidFill>
            </a:endParaRPr>
          </a:p>
        </p:txBody>
      </p:sp>
      <p:sp>
        <p:nvSpPr>
          <p:cNvPr id="69" name="Rectangle 46"/>
          <p:cNvSpPr/>
          <p:nvPr/>
        </p:nvSpPr>
        <p:spPr>
          <a:xfrm>
            <a:off x="7749540" y="3388961"/>
            <a:ext cx="708660"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1,5</a:t>
            </a:r>
            <a:endParaRPr lang="en-US" dirty="0">
              <a:solidFill>
                <a:schemeClr val="tx1"/>
              </a:solidFill>
            </a:endParaRPr>
          </a:p>
        </p:txBody>
      </p:sp>
      <p:sp>
        <p:nvSpPr>
          <p:cNvPr id="70" name="Rectangle 47"/>
          <p:cNvSpPr/>
          <p:nvPr/>
        </p:nvSpPr>
        <p:spPr>
          <a:xfrm>
            <a:off x="7749540" y="3919145"/>
            <a:ext cx="708660" cy="450629"/>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26,4</a:t>
            </a:r>
            <a:endParaRPr lang="en-US" dirty="0">
              <a:solidFill>
                <a:schemeClr val="tx1"/>
              </a:solidFill>
            </a:endParaRPr>
          </a:p>
        </p:txBody>
      </p:sp>
      <p:sp>
        <p:nvSpPr>
          <p:cNvPr id="71" name="Rectangle 50"/>
          <p:cNvSpPr/>
          <p:nvPr/>
        </p:nvSpPr>
        <p:spPr>
          <a:xfrm>
            <a:off x="7749540" y="2825676"/>
            <a:ext cx="708660" cy="45062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bg1"/>
                </a:solidFill>
              </a:rPr>
              <a:t>2018</a:t>
            </a:r>
            <a:endParaRPr lang="en-US" dirty="0">
              <a:solidFill>
                <a:schemeClr val="bg1"/>
              </a:solidFill>
            </a:endParaRPr>
          </a:p>
        </p:txBody>
      </p:sp>
      <p:sp>
        <p:nvSpPr>
          <p:cNvPr id="72" name="Rectangle 47"/>
          <p:cNvSpPr/>
          <p:nvPr/>
        </p:nvSpPr>
        <p:spPr>
          <a:xfrm>
            <a:off x="7749540" y="4450760"/>
            <a:ext cx="708660" cy="450629"/>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13,9</a:t>
            </a:r>
            <a:endParaRPr lang="en-US" dirty="0">
              <a:solidFill>
                <a:schemeClr val="tx1"/>
              </a:solidFill>
            </a:endParaRPr>
          </a:p>
        </p:txBody>
      </p:sp>
      <p:sp>
        <p:nvSpPr>
          <p:cNvPr id="73" name="TextBox 6"/>
          <p:cNvSpPr txBox="1"/>
          <p:nvPr/>
        </p:nvSpPr>
        <p:spPr>
          <a:xfrm>
            <a:off x="766248" y="5204782"/>
            <a:ext cx="7738109" cy="307777"/>
          </a:xfrm>
          <a:prstGeom prst="rect">
            <a:avLst/>
          </a:prstGeom>
          <a:noFill/>
        </p:spPr>
        <p:txBody>
          <a:bodyPr wrap="square" rtlCol="0">
            <a:spAutoFit/>
          </a:bodyPr>
          <a:lstStyle/>
          <a:p>
            <a:r>
              <a:rPr lang="pt-BR" sz="1400" dirty="0"/>
              <a:t>LC – Liquidez </a:t>
            </a:r>
            <a:r>
              <a:rPr lang="pt-BR" sz="1400" dirty="0" smtClean="0"/>
              <a:t>Corrente.                    GO </a:t>
            </a:r>
            <a:r>
              <a:rPr lang="pt-BR" sz="1400" dirty="0"/>
              <a:t>– Geração Operacional de Caixa  </a:t>
            </a:r>
            <a:r>
              <a:rPr lang="pt-BR" sz="1400" dirty="0" smtClean="0"/>
              <a:t>                          SC </a:t>
            </a:r>
            <a:r>
              <a:rPr lang="pt-BR" sz="1400" dirty="0"/>
              <a:t>– Saldo de Caixa     </a:t>
            </a:r>
          </a:p>
        </p:txBody>
      </p:sp>
    </p:spTree>
    <p:extLst>
      <p:ext uri="{BB962C8B-B14F-4D97-AF65-F5344CB8AC3E}">
        <p14:creationId xmlns:p14="http://schemas.microsoft.com/office/powerpoint/2010/main" val="133222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left)">
                                      <p:cBhvr>
                                        <p:cTn id="13" dur="500"/>
                                        <p:tgtEl>
                                          <p:spTgt spid="6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left)">
                                      <p:cBhvr>
                                        <p:cTn id="34" dur="500"/>
                                        <p:tgtEl>
                                          <p:spTgt spid="6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wipe(left)">
                                      <p:cBhvr>
                                        <p:cTn id="61" dur="500"/>
                                        <p:tgtEl>
                                          <p:spTgt spid="5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500"/>
                                        <p:tgtEl>
                                          <p:spTgt spid="3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left)">
                                      <p:cBhvr>
                                        <p:cTn id="81" dur="500"/>
                                        <p:tgtEl>
                                          <p:spTgt spid="4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wipe(left)">
                                      <p:cBhvr>
                                        <p:cTn id="84" dur="500"/>
                                        <p:tgtEl>
                                          <p:spTgt spid="48"/>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wipe(left)">
                                      <p:cBhvr>
                                        <p:cTn id="87" dur="500"/>
                                        <p:tgtEl>
                                          <p:spTgt spid="62"/>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wipe(left)">
                                      <p:cBhvr>
                                        <p:cTn id="90" dur="500"/>
                                        <p:tgtEl>
                                          <p:spTgt spid="66"/>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left)">
                                      <p:cBhvr>
                                        <p:cTn id="93" dur="500"/>
                                        <p:tgtEl>
                                          <p:spTgt spid="7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wipe(left)">
                                      <p:cBhvr>
                                        <p:cTn id="98" dur="500"/>
                                        <p:tgtEl>
                                          <p:spTgt spid="60"/>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wipe(left)">
                                      <p:cBhvr>
                                        <p:cTn id="101" dur="500"/>
                                        <p:tgtEl>
                                          <p:spTgt spid="59"/>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wipe(left)">
                                      <p:cBhvr>
                                        <p:cTn id="104" dur="500"/>
                                        <p:tgtEl>
                                          <p:spTgt spid="58"/>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wipe(left)">
                                      <p:cBhvr>
                                        <p:cTn id="107" dur="500"/>
                                        <p:tgtEl>
                                          <p:spTgt spid="55"/>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wipe(left)">
                                      <p:cBhvr>
                                        <p:cTn id="110" dur="500"/>
                                        <p:tgtEl>
                                          <p:spTgt spid="5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wipe(left)">
                                      <p:cBhvr>
                                        <p:cTn id="113" dur="500"/>
                                        <p:tgtEl>
                                          <p:spTgt spid="53"/>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left)">
                                      <p:cBhvr>
                                        <p:cTn id="116" dur="500"/>
                                        <p:tgtEl>
                                          <p:spTgt spid="52"/>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wipe(left)">
                                      <p:cBhvr>
                                        <p:cTn id="119" dur="500"/>
                                        <p:tgtEl>
                                          <p:spTgt spid="64"/>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wipe(left)">
                                      <p:cBhvr>
                                        <p:cTn id="122" dur="500"/>
                                        <p:tgtEl>
                                          <p:spTgt spid="68"/>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72"/>
                                        </p:tgtEl>
                                        <p:attrNameLst>
                                          <p:attrName>style.visibility</p:attrName>
                                        </p:attrNameLst>
                                      </p:cBhvr>
                                      <p:to>
                                        <p:strVal val="visible"/>
                                      </p:to>
                                    </p:set>
                                    <p:animEffect transition="in" filter="wipe(left)">
                                      <p:cBhvr>
                                        <p:cTn id="12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41" grpId="0" animBg="1"/>
      <p:bldP spid="42" grpId="0" animBg="1"/>
      <p:bldP spid="45" grpId="0" animBg="1"/>
      <p:bldP spid="35" grpId="0" animBg="1"/>
      <p:bldP spid="36" grpId="0" animBg="1"/>
      <p:bldP spid="39" grpId="0" animBg="1"/>
      <p:bldP spid="29" grpId="0" animBg="1"/>
      <p:bldP spid="30" grpId="0" animBg="1"/>
      <p:bldP spid="33" grpId="0" animBg="1"/>
      <p:bldP spid="23" grpId="0" animBg="1"/>
      <p:bldP spid="24" grpId="0" animBg="1"/>
      <p:bldP spid="27" grpId="0" animBg="1"/>
      <p:bldP spid="16" grpId="0" animBg="1"/>
      <p:bldP spid="17" grpId="0" animBg="1"/>
      <p:bldP spid="20" grpId="0" animBg="1"/>
      <p:bldP spid="13" grpId="0" animBg="1"/>
      <p:bldP spid="56" grpId="0" animBg="1"/>
      <p:bldP spid="52" grpId="0" animBg="1"/>
      <p:bldP spid="53" grpId="0" animBg="1"/>
      <p:bldP spid="54" grpId="0" animBg="1"/>
      <p:bldP spid="55"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7179" y="274637"/>
            <a:ext cx="8102185" cy="5286713"/>
          </a:xfrm>
        </p:spPr>
        <p:txBody>
          <a:bodyPr>
            <a:normAutofit/>
          </a:bodyPr>
          <a:lstStyle/>
          <a:p>
            <a:pPr algn="just"/>
            <a:r>
              <a:rPr lang="pt-BR" sz="2000" dirty="0" smtClean="0">
                <a:solidFill>
                  <a:srgbClr val="0070C0"/>
                </a:solidFill>
              </a:rPr>
              <a:t>COM ESTES NÚMEROS, NÃO É NECESSÁRIO SER UM ESPECIALISTA PARA VERIFICAR QUE A EMPRESA SEMPRE GOZOU DE UMA SITUAÇÃO FINANCEIRA CONFORTÁVEL. ENTÃO FICA A PERGUNTA: POR QUE OS DIRIGENTES DA COMPANHIA (DIRETORES E CONSELHEIROS) QUE TEM POR OBRIGAÇÃO DEFENDÊ-LA, PERMITIRAM QUE SEU NOME FOSSE DENEGRIDO SEM QUALQUER REAÇÃO? AO INVÉS DISSO FAZEM AFIRMAÇÕES DO TIPO:</a:t>
            </a:r>
            <a:r>
              <a:rPr lang="pt-BR" sz="2200" dirty="0" smtClean="0">
                <a:solidFill>
                  <a:srgbClr val="0070C0"/>
                </a:solidFill>
              </a:rPr>
              <a:t/>
            </a:r>
            <a:br>
              <a:rPr lang="pt-BR" sz="2200" dirty="0" smtClean="0">
                <a:solidFill>
                  <a:srgbClr val="0070C0"/>
                </a:solidFill>
              </a:rPr>
            </a:br>
            <a:r>
              <a:rPr lang="pt-BR" sz="2200" dirty="0" smtClean="0">
                <a:solidFill>
                  <a:srgbClr val="FF0000"/>
                </a:solidFill>
                <a:latin typeface="Arial Black" panose="020B0A04020102020204" pitchFamily="34" charset="0"/>
              </a:rPr>
              <a:t>“APESAR DE TER VENCIDO A MAIS SÉRIA CRISE DE SUA HISTÓRIA, A PETROBRAS AINDA SE ENCONTRA EM SITUAÇÃO BASTANTE DELICADA”</a:t>
            </a:r>
            <a:r>
              <a:rPr lang="pt-BR" sz="2200" dirty="0" smtClean="0">
                <a:solidFill>
                  <a:srgbClr val="FF0000"/>
                </a:solidFill>
              </a:rPr>
              <a:t> </a:t>
            </a:r>
            <a:r>
              <a:rPr lang="pt-BR" sz="1600" dirty="0" smtClean="0">
                <a:solidFill>
                  <a:srgbClr val="0070C0"/>
                </a:solidFill>
              </a:rPr>
              <a:t>ROBERTO CASTELO BRANCO – COMISSÃO DE MINAS E ENERGIA – 11/06/2019.</a:t>
            </a:r>
            <a:r>
              <a:rPr lang="pt-BR" sz="2000" dirty="0" smtClean="0">
                <a:solidFill>
                  <a:srgbClr val="0070C0"/>
                </a:solidFill>
              </a:rPr>
              <a:t/>
            </a:r>
            <a:br>
              <a:rPr lang="pt-BR" sz="2000" dirty="0" smtClean="0">
                <a:solidFill>
                  <a:srgbClr val="0070C0"/>
                </a:solidFill>
              </a:rPr>
            </a:br>
            <a:r>
              <a:rPr lang="pt-BR" sz="2000" dirty="0" smtClean="0">
                <a:solidFill>
                  <a:srgbClr val="0070C0"/>
                </a:solidFill>
              </a:rPr>
              <a:t/>
            </a:r>
            <a:br>
              <a:rPr lang="pt-BR" sz="2000" dirty="0" smtClean="0">
                <a:solidFill>
                  <a:srgbClr val="0070C0"/>
                </a:solidFill>
              </a:rPr>
            </a:br>
            <a:r>
              <a:rPr lang="pt-BR" sz="2000" dirty="0" smtClean="0">
                <a:solidFill>
                  <a:srgbClr val="0070C0"/>
                </a:solidFill>
              </a:rPr>
              <a:t>ONDE ESTÁ A CRISE? ONDE ESTÁ A SITUAÇÃO DELICADA?</a:t>
            </a:r>
            <a:br>
              <a:rPr lang="pt-BR" sz="2000" dirty="0" smtClean="0">
                <a:solidFill>
                  <a:srgbClr val="0070C0"/>
                </a:solidFill>
              </a:rPr>
            </a:br>
            <a:r>
              <a:rPr lang="pt-BR" sz="2000" dirty="0">
                <a:solidFill>
                  <a:srgbClr val="0070C0"/>
                </a:solidFill>
              </a:rPr>
              <a:t/>
            </a:r>
            <a:br>
              <a:rPr lang="pt-BR" sz="2000" dirty="0">
                <a:solidFill>
                  <a:srgbClr val="0070C0"/>
                </a:solidFill>
              </a:rPr>
            </a:br>
            <a:r>
              <a:rPr lang="pt-BR" sz="2000" dirty="0" smtClean="0">
                <a:solidFill>
                  <a:srgbClr val="0070C0"/>
                </a:solidFill>
              </a:rPr>
              <a:t>É ESTE TIPO DE DECLARAÇÃO MENTIROSA QUE JUSTIFICA, JUNTO A OPINIÃO PÚBLICA BRASILEIRA, A DILAPIDAÇÃO DA EMPRESA.</a:t>
            </a:r>
            <a:endParaRPr lang="pt-BR" sz="2000" dirty="0">
              <a:solidFill>
                <a:srgbClr val="0070C0"/>
              </a:solidFill>
            </a:endParaRPr>
          </a:p>
        </p:txBody>
      </p:sp>
    </p:spTree>
    <p:extLst>
      <p:ext uri="{BB962C8B-B14F-4D97-AF65-F5344CB8AC3E}">
        <p14:creationId xmlns:p14="http://schemas.microsoft.com/office/powerpoint/2010/main" val="24262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Tree>
    <p:extLst>
      <p:ext uri="{BB962C8B-B14F-4D97-AF65-F5344CB8AC3E}">
        <p14:creationId xmlns:p14="http://schemas.microsoft.com/office/powerpoint/2010/main" val="3949119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469" y="1274164"/>
            <a:ext cx="7914806" cy="3717561"/>
          </a:xfrm>
        </p:spPr>
        <p:txBody>
          <a:bodyPr>
            <a:normAutofit fontScale="90000"/>
          </a:bodyPr>
          <a:lstStyle/>
          <a:p>
            <a:r>
              <a:rPr lang="pt-BR" sz="2000" dirty="0" smtClean="0"/>
              <a:t/>
            </a:r>
            <a:br>
              <a:rPr lang="pt-BR" sz="2000" dirty="0" smtClean="0"/>
            </a:br>
            <a:r>
              <a:rPr lang="pt-BR" sz="3200" dirty="0">
                <a:solidFill>
                  <a:srgbClr val="0070C0"/>
                </a:solidFill>
                <a:latin typeface="Arial Black" panose="020B0A04020102020204" pitchFamily="34" charset="0"/>
              </a:rPr>
              <a:t/>
            </a:r>
            <a:br>
              <a:rPr lang="pt-BR" sz="3200" dirty="0">
                <a:solidFill>
                  <a:srgbClr val="0070C0"/>
                </a:solidFill>
                <a:latin typeface="Arial Black" panose="020B0A04020102020204" pitchFamily="34" charset="0"/>
              </a:rPr>
            </a:br>
            <a:r>
              <a:rPr lang="pt-BR" sz="3200" dirty="0" smtClean="0">
                <a:solidFill>
                  <a:srgbClr val="0070C0"/>
                </a:solidFill>
                <a:latin typeface="Arial Black" panose="020B0A04020102020204" pitchFamily="34" charset="0"/>
              </a:rPr>
              <a:t>POR SER UMA EXCEPCIONAL GERADORA DE CAIXA A PETROBRÁS GOZA DE UMA SITUAÇÃO FINANCEIRA MUITO MAIS CONFORTÁVEL DO QUE AS GRANDES PETROLEIRAS INTERNACIONAIS.</a:t>
            </a:r>
            <a:endParaRPr lang="pt-BR" sz="32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292426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8" name="Rectangle 47"/>
          <p:cNvSpPr/>
          <p:nvPr/>
        </p:nvSpPr>
        <p:spPr>
          <a:xfrm>
            <a:off x="7372290" y="3292099"/>
            <a:ext cx="788673"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1,0</a:t>
            </a:r>
            <a:endParaRPr lang="en-US" dirty="0">
              <a:solidFill>
                <a:schemeClr val="tx1"/>
              </a:solidFill>
            </a:endParaRPr>
          </a:p>
        </p:txBody>
      </p:sp>
      <p:sp>
        <p:nvSpPr>
          <p:cNvPr id="49" name="Rectangle 48"/>
          <p:cNvSpPr/>
          <p:nvPr/>
        </p:nvSpPr>
        <p:spPr>
          <a:xfrm>
            <a:off x="7372290" y="3834901"/>
            <a:ext cx="788673"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0,8</a:t>
            </a:r>
            <a:endParaRPr lang="en-US" dirty="0">
              <a:solidFill>
                <a:schemeClr val="tx1"/>
              </a:solidFill>
            </a:endParaRPr>
          </a:p>
        </p:txBody>
      </p:sp>
      <p:sp>
        <p:nvSpPr>
          <p:cNvPr id="50" name="Rectangle 49"/>
          <p:cNvSpPr/>
          <p:nvPr/>
        </p:nvSpPr>
        <p:spPr>
          <a:xfrm>
            <a:off x="7372290" y="4388168"/>
            <a:ext cx="788673"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1,9</a:t>
            </a:r>
            <a:endParaRPr lang="en-US" dirty="0">
              <a:solidFill>
                <a:schemeClr val="tx1"/>
              </a:solidFill>
            </a:endParaRPr>
          </a:p>
        </p:txBody>
      </p:sp>
      <p:sp>
        <p:nvSpPr>
          <p:cNvPr id="51" name="Rectangle 50"/>
          <p:cNvSpPr/>
          <p:nvPr/>
        </p:nvSpPr>
        <p:spPr>
          <a:xfrm>
            <a:off x="7372290" y="2711376"/>
            <a:ext cx="788673"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solidFill>
                  <a:schemeClr val="tx1"/>
                </a:solidFill>
              </a:rPr>
              <a:t>2017</a:t>
            </a:r>
            <a:endParaRPr lang="en-US" dirty="0">
              <a:solidFill>
                <a:schemeClr val="tx1"/>
              </a:solidFill>
            </a:endParaRPr>
          </a:p>
        </p:txBody>
      </p:sp>
      <p:sp>
        <p:nvSpPr>
          <p:cNvPr id="42" name="Rectangle 41"/>
          <p:cNvSpPr/>
          <p:nvPr/>
        </p:nvSpPr>
        <p:spPr>
          <a:xfrm>
            <a:off x="6477796" y="3292099"/>
            <a:ext cx="788673" cy="450629"/>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0,9</a:t>
            </a:r>
            <a:endParaRPr lang="en-US" dirty="0">
              <a:solidFill>
                <a:schemeClr val="tx1"/>
              </a:solidFill>
            </a:endParaRPr>
          </a:p>
        </p:txBody>
      </p:sp>
      <p:sp>
        <p:nvSpPr>
          <p:cNvPr id="43" name="Rectangle 42"/>
          <p:cNvSpPr/>
          <p:nvPr/>
        </p:nvSpPr>
        <p:spPr>
          <a:xfrm>
            <a:off x="6477796" y="3834901"/>
            <a:ext cx="788673" cy="450629"/>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0,9</a:t>
            </a:r>
            <a:endParaRPr lang="en-US" dirty="0">
              <a:solidFill>
                <a:schemeClr val="tx1"/>
              </a:solidFill>
            </a:endParaRPr>
          </a:p>
        </p:txBody>
      </p:sp>
      <p:sp>
        <p:nvSpPr>
          <p:cNvPr id="44" name="Rectangle 43"/>
          <p:cNvSpPr/>
          <p:nvPr/>
        </p:nvSpPr>
        <p:spPr>
          <a:xfrm>
            <a:off x="6477796" y="4388168"/>
            <a:ext cx="788673" cy="450629"/>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1,8</a:t>
            </a:r>
            <a:endParaRPr lang="en-US" dirty="0">
              <a:solidFill>
                <a:schemeClr val="tx1"/>
              </a:solidFill>
            </a:endParaRPr>
          </a:p>
        </p:txBody>
      </p:sp>
      <p:sp>
        <p:nvSpPr>
          <p:cNvPr id="45" name="Rectangle 44"/>
          <p:cNvSpPr/>
          <p:nvPr/>
        </p:nvSpPr>
        <p:spPr>
          <a:xfrm>
            <a:off x="6477796" y="2711376"/>
            <a:ext cx="788673" cy="450629"/>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solidFill>
                  <a:schemeClr val="tx1"/>
                </a:solidFill>
              </a:rPr>
              <a:t>2016</a:t>
            </a:r>
            <a:endParaRPr lang="en-US" dirty="0">
              <a:solidFill>
                <a:schemeClr val="tx1"/>
              </a:solidFill>
            </a:endParaRPr>
          </a:p>
        </p:txBody>
      </p:sp>
      <p:sp>
        <p:nvSpPr>
          <p:cNvPr id="36" name="Rectangle 35"/>
          <p:cNvSpPr/>
          <p:nvPr/>
        </p:nvSpPr>
        <p:spPr>
          <a:xfrm>
            <a:off x="5586698" y="3292099"/>
            <a:ext cx="788673" cy="450629"/>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1,3</a:t>
            </a:r>
            <a:endParaRPr lang="en-US" dirty="0">
              <a:solidFill>
                <a:schemeClr val="tx1"/>
              </a:solidFill>
            </a:endParaRPr>
          </a:p>
        </p:txBody>
      </p:sp>
      <p:sp>
        <p:nvSpPr>
          <p:cNvPr id="37" name="Rectangle 36"/>
          <p:cNvSpPr/>
          <p:nvPr/>
        </p:nvSpPr>
        <p:spPr>
          <a:xfrm>
            <a:off x="5586698" y="3834901"/>
            <a:ext cx="788673" cy="450629"/>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0,8</a:t>
            </a:r>
            <a:endParaRPr lang="en-US" dirty="0">
              <a:solidFill>
                <a:schemeClr val="tx1"/>
              </a:solidFill>
            </a:endParaRPr>
          </a:p>
        </p:txBody>
      </p:sp>
      <p:sp>
        <p:nvSpPr>
          <p:cNvPr id="38" name="Rectangle 37"/>
          <p:cNvSpPr/>
          <p:nvPr/>
        </p:nvSpPr>
        <p:spPr>
          <a:xfrm>
            <a:off x="5586698" y="4388168"/>
            <a:ext cx="788673" cy="450629"/>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1,5</a:t>
            </a:r>
            <a:endParaRPr lang="en-US" dirty="0">
              <a:solidFill>
                <a:schemeClr val="tx1"/>
              </a:solidFill>
            </a:endParaRPr>
          </a:p>
        </p:txBody>
      </p:sp>
      <p:sp>
        <p:nvSpPr>
          <p:cNvPr id="39" name="Rectangle 38"/>
          <p:cNvSpPr/>
          <p:nvPr/>
        </p:nvSpPr>
        <p:spPr>
          <a:xfrm>
            <a:off x="5586698" y="2711376"/>
            <a:ext cx="788673" cy="450629"/>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solidFill>
                  <a:schemeClr val="tx1"/>
                </a:solidFill>
              </a:rPr>
              <a:t>2015</a:t>
            </a:r>
            <a:endParaRPr lang="en-US" dirty="0">
              <a:solidFill>
                <a:schemeClr val="tx1"/>
              </a:solidFill>
            </a:endParaRPr>
          </a:p>
        </p:txBody>
      </p:sp>
      <p:sp>
        <p:nvSpPr>
          <p:cNvPr id="30" name="Rectangle 29"/>
          <p:cNvSpPr/>
          <p:nvPr/>
        </p:nvSpPr>
        <p:spPr>
          <a:xfrm>
            <a:off x="4717242" y="3292099"/>
            <a:ext cx="788673" cy="4506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1,3</a:t>
            </a:r>
            <a:endParaRPr lang="pt-BR" dirty="0">
              <a:solidFill>
                <a:schemeClr val="tx1"/>
              </a:solidFill>
            </a:endParaRPr>
          </a:p>
        </p:txBody>
      </p:sp>
      <p:sp>
        <p:nvSpPr>
          <p:cNvPr id="31" name="Rectangle 30"/>
          <p:cNvSpPr/>
          <p:nvPr/>
        </p:nvSpPr>
        <p:spPr>
          <a:xfrm>
            <a:off x="4717242" y="3834901"/>
            <a:ext cx="788673" cy="4506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0,8</a:t>
            </a:r>
            <a:endParaRPr lang="en-US" dirty="0">
              <a:solidFill>
                <a:schemeClr val="tx1"/>
              </a:solidFill>
            </a:endParaRPr>
          </a:p>
        </p:txBody>
      </p:sp>
      <p:sp>
        <p:nvSpPr>
          <p:cNvPr id="32" name="Rectangle 31"/>
          <p:cNvSpPr/>
          <p:nvPr/>
        </p:nvSpPr>
        <p:spPr>
          <a:xfrm>
            <a:off x="4717242" y="4388168"/>
            <a:ext cx="788673" cy="4506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1,6</a:t>
            </a:r>
            <a:endParaRPr lang="pt-BR" dirty="0">
              <a:solidFill>
                <a:schemeClr val="tx1"/>
              </a:solidFill>
            </a:endParaRPr>
          </a:p>
        </p:txBody>
      </p:sp>
      <p:sp>
        <p:nvSpPr>
          <p:cNvPr id="33" name="Rectangle 32"/>
          <p:cNvSpPr/>
          <p:nvPr/>
        </p:nvSpPr>
        <p:spPr>
          <a:xfrm>
            <a:off x="4717242" y="2711376"/>
            <a:ext cx="788673" cy="4506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tx1"/>
                </a:solidFill>
              </a:rPr>
              <a:t>2014</a:t>
            </a:r>
            <a:endParaRPr lang="pt-BR" b="1" dirty="0">
              <a:solidFill>
                <a:schemeClr val="tx1"/>
              </a:solidFill>
            </a:endParaRPr>
          </a:p>
        </p:txBody>
      </p:sp>
      <p:sp>
        <p:nvSpPr>
          <p:cNvPr id="24" name="Rectangle 23"/>
          <p:cNvSpPr/>
          <p:nvPr/>
        </p:nvSpPr>
        <p:spPr>
          <a:xfrm>
            <a:off x="3826144" y="3292099"/>
            <a:ext cx="788673" cy="45062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1,5</a:t>
            </a:r>
            <a:endParaRPr lang="pt-BR" dirty="0">
              <a:solidFill>
                <a:schemeClr val="tx1"/>
              </a:solidFill>
            </a:endParaRPr>
          </a:p>
        </p:txBody>
      </p:sp>
      <p:sp>
        <p:nvSpPr>
          <p:cNvPr id="25" name="Rectangle 24"/>
          <p:cNvSpPr/>
          <p:nvPr/>
        </p:nvSpPr>
        <p:spPr>
          <a:xfrm>
            <a:off x="3826144" y="3834901"/>
            <a:ext cx="788673" cy="45062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0,8</a:t>
            </a:r>
            <a:endParaRPr lang="pt-BR" dirty="0">
              <a:solidFill>
                <a:schemeClr val="tx1"/>
              </a:solidFill>
            </a:endParaRPr>
          </a:p>
        </p:txBody>
      </p:sp>
      <p:sp>
        <p:nvSpPr>
          <p:cNvPr id="26" name="Rectangle 25"/>
          <p:cNvSpPr/>
          <p:nvPr/>
        </p:nvSpPr>
        <p:spPr>
          <a:xfrm>
            <a:off x="3826144" y="4388168"/>
            <a:ext cx="788673" cy="45062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1,5</a:t>
            </a:r>
            <a:endParaRPr lang="pt-BR" dirty="0">
              <a:solidFill>
                <a:schemeClr val="tx1"/>
              </a:solidFill>
            </a:endParaRPr>
          </a:p>
        </p:txBody>
      </p:sp>
      <p:sp>
        <p:nvSpPr>
          <p:cNvPr id="27" name="Rectangle 26"/>
          <p:cNvSpPr/>
          <p:nvPr/>
        </p:nvSpPr>
        <p:spPr>
          <a:xfrm>
            <a:off x="3826144" y="2711376"/>
            <a:ext cx="788673" cy="45062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solidFill>
                  <a:schemeClr val="tx1"/>
                </a:solidFill>
              </a:rPr>
              <a:t>2013</a:t>
            </a:r>
            <a:endParaRPr lang="en-US" dirty="0">
              <a:solidFill>
                <a:schemeClr val="tx1"/>
              </a:solidFill>
            </a:endParaRPr>
          </a:p>
        </p:txBody>
      </p:sp>
      <p:sp>
        <p:nvSpPr>
          <p:cNvPr id="17" name="Rectangle 16"/>
          <p:cNvSpPr/>
          <p:nvPr/>
        </p:nvSpPr>
        <p:spPr>
          <a:xfrm>
            <a:off x="2894076" y="3292099"/>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1,6</a:t>
            </a:r>
            <a:endParaRPr lang="pt-BR" dirty="0">
              <a:solidFill>
                <a:schemeClr val="tx1"/>
              </a:solidFill>
            </a:endParaRPr>
          </a:p>
        </p:txBody>
      </p:sp>
      <p:sp>
        <p:nvSpPr>
          <p:cNvPr id="18" name="Rectangle 17"/>
          <p:cNvSpPr/>
          <p:nvPr/>
        </p:nvSpPr>
        <p:spPr>
          <a:xfrm>
            <a:off x="2894076" y="3834901"/>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1,0</a:t>
            </a:r>
            <a:endParaRPr lang="pt-BR" dirty="0">
              <a:solidFill>
                <a:schemeClr val="tx1"/>
              </a:solidFill>
            </a:endParaRPr>
          </a:p>
        </p:txBody>
      </p:sp>
      <p:sp>
        <p:nvSpPr>
          <p:cNvPr id="19" name="Rectangle 18"/>
          <p:cNvSpPr/>
          <p:nvPr/>
        </p:nvSpPr>
        <p:spPr>
          <a:xfrm>
            <a:off x="2894076" y="4388168"/>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1,7</a:t>
            </a:r>
            <a:endParaRPr lang="pt-BR" dirty="0">
              <a:solidFill>
                <a:schemeClr val="tx1"/>
              </a:solidFill>
            </a:endParaRPr>
          </a:p>
        </p:txBody>
      </p:sp>
      <p:sp>
        <p:nvSpPr>
          <p:cNvPr id="20" name="Rectangle 19"/>
          <p:cNvSpPr/>
          <p:nvPr/>
        </p:nvSpPr>
        <p:spPr>
          <a:xfrm>
            <a:off x="2894076" y="2711376"/>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tx1"/>
                </a:solidFill>
              </a:rPr>
              <a:t>2012</a:t>
            </a:r>
            <a:endParaRPr lang="pt-BR" b="1" dirty="0">
              <a:solidFill>
                <a:schemeClr val="tx1"/>
              </a:solidFill>
            </a:endParaRPr>
          </a:p>
        </p:txBody>
      </p:sp>
      <p:sp>
        <p:nvSpPr>
          <p:cNvPr id="13" name="Rectangle 12"/>
          <p:cNvSpPr/>
          <p:nvPr/>
        </p:nvSpPr>
        <p:spPr>
          <a:xfrm>
            <a:off x="1060666" y="3292099"/>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rgbClr val="FFFFFF"/>
                </a:solidFill>
              </a:rPr>
              <a:t>CHEVRON</a:t>
            </a:r>
            <a:endParaRPr lang="pt-BR" dirty="0">
              <a:solidFill>
                <a:srgbClr val="FFFFFF"/>
              </a:solidFill>
            </a:endParaRPr>
          </a:p>
        </p:txBody>
      </p:sp>
      <p:sp>
        <p:nvSpPr>
          <p:cNvPr id="14" name="Rectangle 13"/>
          <p:cNvSpPr/>
          <p:nvPr/>
        </p:nvSpPr>
        <p:spPr>
          <a:xfrm>
            <a:off x="1060666" y="3834901"/>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rgbClr val="FFFFFF"/>
                </a:solidFill>
              </a:rPr>
              <a:t>EXXON</a:t>
            </a:r>
            <a:endParaRPr lang="pt-BR" dirty="0">
              <a:solidFill>
                <a:srgbClr val="FFFFFF"/>
              </a:solidFill>
            </a:endParaRPr>
          </a:p>
        </p:txBody>
      </p:sp>
      <p:sp>
        <p:nvSpPr>
          <p:cNvPr id="15" name="Rectangle 14"/>
          <p:cNvSpPr/>
          <p:nvPr/>
        </p:nvSpPr>
        <p:spPr>
          <a:xfrm>
            <a:off x="1060666" y="4388168"/>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rgbClr val="FFFFFF"/>
                </a:solidFill>
              </a:rPr>
              <a:t>PETROBRÁS</a:t>
            </a:r>
            <a:endParaRPr lang="pt-BR" dirty="0">
              <a:solidFill>
                <a:srgbClr val="FFFFFF"/>
              </a:solidFill>
            </a:endParaRPr>
          </a:p>
        </p:txBody>
      </p:sp>
      <p:sp>
        <p:nvSpPr>
          <p:cNvPr id="2" name="Title 1"/>
          <p:cNvSpPr>
            <a:spLocks noGrp="1"/>
          </p:cNvSpPr>
          <p:nvPr>
            <p:ph type="title"/>
          </p:nvPr>
        </p:nvSpPr>
        <p:spPr>
          <a:xfrm>
            <a:off x="520503" y="2036486"/>
            <a:ext cx="8229600" cy="470551"/>
          </a:xfrm>
        </p:spPr>
        <p:txBody>
          <a:bodyPr>
            <a:normAutofit fontScale="90000"/>
          </a:bodyPr>
          <a:lstStyle/>
          <a:p>
            <a:r>
              <a:rPr lang="pt-BR" sz="2700" dirty="0" smtClean="0"/>
              <a:t>LIQUIDEZ CORRENTE</a:t>
            </a:r>
            <a:endParaRPr lang="en-US" dirty="0"/>
          </a:p>
        </p:txBody>
      </p:sp>
      <p:sp>
        <p:nvSpPr>
          <p:cNvPr id="4" name="Rectangle 3"/>
          <p:cNvSpPr/>
          <p:nvPr/>
        </p:nvSpPr>
        <p:spPr>
          <a:xfrm>
            <a:off x="1060666" y="2711376"/>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rgbClr val="FFFFFF"/>
                </a:solidFill>
              </a:rPr>
              <a:t>EMPRESA</a:t>
            </a:r>
            <a:endParaRPr lang="en-US" dirty="0"/>
          </a:p>
        </p:txBody>
      </p:sp>
      <p:sp>
        <p:nvSpPr>
          <p:cNvPr id="57" name="TextBox 6"/>
          <p:cNvSpPr txBox="1"/>
          <p:nvPr/>
        </p:nvSpPr>
        <p:spPr>
          <a:xfrm>
            <a:off x="1987041" y="5742280"/>
            <a:ext cx="5827993" cy="307777"/>
          </a:xfrm>
          <a:prstGeom prst="rect">
            <a:avLst/>
          </a:prstGeom>
          <a:noFill/>
        </p:spPr>
        <p:txBody>
          <a:bodyPr wrap="square" rtlCol="0">
            <a:spAutoFit/>
          </a:bodyPr>
          <a:lstStyle/>
          <a:p>
            <a:pPr algn="ctr"/>
            <a:r>
              <a:rPr lang="pt-BR" sz="1400" dirty="0" smtClean="0"/>
              <a:t>FONTE: Balanços auditados e publicados pelas empresas</a:t>
            </a:r>
            <a:endParaRPr lang="en-US" sz="1200" dirty="0"/>
          </a:p>
        </p:txBody>
      </p:sp>
      <p:pic>
        <p:nvPicPr>
          <p:cNvPr id="40" name="Imagem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635" y="394139"/>
            <a:ext cx="1620468" cy="470269"/>
          </a:xfrm>
          <a:prstGeom prst="rect">
            <a:avLst/>
          </a:prstGeom>
        </p:spPr>
      </p:pic>
    </p:spTree>
    <p:extLst>
      <p:ext uri="{BB962C8B-B14F-4D97-AF65-F5344CB8AC3E}">
        <p14:creationId xmlns:p14="http://schemas.microsoft.com/office/powerpoint/2010/main" val="140567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5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500"/>
                                        <p:tgtEl>
                                          <p:spTgt spid="48"/>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animBg="1"/>
      <p:bldP spid="43" grpId="0" animBg="1"/>
      <p:bldP spid="44" grpId="0" animBg="1"/>
      <p:bldP spid="45" grpId="0" animBg="1"/>
      <p:bldP spid="36" grpId="0" animBg="1"/>
      <p:bldP spid="37" grpId="0" animBg="1"/>
      <p:bldP spid="38" grpId="0" animBg="1"/>
      <p:bldP spid="39" grpId="0" animBg="1"/>
      <p:bldP spid="30" grpId="0" animBg="1"/>
      <p:bldP spid="31" grpId="0" animBg="1"/>
      <p:bldP spid="32" grpId="0" animBg="1"/>
      <p:bldP spid="33" grpId="0" animBg="1"/>
      <p:bldP spid="24" grpId="0" animBg="1"/>
      <p:bldP spid="25" grpId="0" animBg="1"/>
      <p:bldP spid="26" grpId="0" animBg="1"/>
      <p:bldP spid="27" grpId="0" animBg="1"/>
      <p:bldP spid="17" grpId="0" animBg="1"/>
      <p:bldP spid="18" grpId="0" animBg="1"/>
      <p:bldP spid="19" grpId="0" animBg="1"/>
      <p:bldP spid="20" grpId="0" animBg="1"/>
      <p:bldP spid="13" grpId="0" animBg="1"/>
      <p:bldP spid="14" grpId="0" animBg="1"/>
      <p:bldP spid="15" grpId="0" animBg="1"/>
      <p:bldP spid="4" grpId="0" animBg="1"/>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7" name="Rectangle 46"/>
          <p:cNvSpPr/>
          <p:nvPr/>
        </p:nvSpPr>
        <p:spPr>
          <a:xfrm>
            <a:off x="7372290" y="3274661"/>
            <a:ext cx="788673"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27,11</a:t>
            </a:r>
            <a:endParaRPr lang="en-US" dirty="0">
              <a:solidFill>
                <a:schemeClr val="tx1"/>
              </a:solidFill>
            </a:endParaRPr>
          </a:p>
        </p:txBody>
      </p:sp>
      <p:sp>
        <p:nvSpPr>
          <p:cNvPr id="48" name="Rectangle 47"/>
          <p:cNvSpPr/>
          <p:nvPr/>
        </p:nvSpPr>
        <p:spPr>
          <a:xfrm>
            <a:off x="7372290" y="3827705"/>
            <a:ext cx="788673"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20,52</a:t>
            </a:r>
            <a:endParaRPr lang="en-US" dirty="0">
              <a:solidFill>
                <a:schemeClr val="tx1"/>
              </a:solidFill>
            </a:endParaRPr>
          </a:p>
        </p:txBody>
      </p:sp>
      <p:sp>
        <p:nvSpPr>
          <p:cNvPr id="49" name="Rectangle 48"/>
          <p:cNvSpPr/>
          <p:nvPr/>
        </p:nvSpPr>
        <p:spPr>
          <a:xfrm>
            <a:off x="7372290" y="4370507"/>
            <a:ext cx="788673"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30,10</a:t>
            </a:r>
            <a:endParaRPr lang="en-US" dirty="0">
              <a:solidFill>
                <a:schemeClr val="tx1"/>
              </a:solidFill>
            </a:endParaRPr>
          </a:p>
        </p:txBody>
      </p:sp>
      <p:sp>
        <p:nvSpPr>
          <p:cNvPr id="50" name="Rectangle 49"/>
          <p:cNvSpPr/>
          <p:nvPr/>
        </p:nvSpPr>
        <p:spPr>
          <a:xfrm>
            <a:off x="7372290" y="4923774"/>
            <a:ext cx="788673"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35,65</a:t>
            </a:r>
            <a:endParaRPr lang="en-US" dirty="0">
              <a:solidFill>
                <a:schemeClr val="tx1"/>
              </a:solidFill>
            </a:endParaRPr>
          </a:p>
        </p:txBody>
      </p:sp>
      <p:sp>
        <p:nvSpPr>
          <p:cNvPr id="51" name="Rectangle 50"/>
          <p:cNvSpPr/>
          <p:nvPr/>
        </p:nvSpPr>
        <p:spPr>
          <a:xfrm>
            <a:off x="7372290" y="2711376"/>
            <a:ext cx="788673" cy="45062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solidFill>
                  <a:schemeClr val="tx1"/>
                </a:solidFill>
              </a:rPr>
              <a:t>2017</a:t>
            </a:r>
            <a:endParaRPr lang="en-US" dirty="0">
              <a:solidFill>
                <a:schemeClr val="tx1"/>
              </a:solidFill>
            </a:endParaRPr>
          </a:p>
        </p:txBody>
      </p:sp>
      <p:sp>
        <p:nvSpPr>
          <p:cNvPr id="41" name="Rectangle 40"/>
          <p:cNvSpPr/>
          <p:nvPr/>
        </p:nvSpPr>
        <p:spPr>
          <a:xfrm>
            <a:off x="6477796" y="3274661"/>
            <a:ext cx="788673" cy="450629"/>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26,10</a:t>
            </a:r>
            <a:endParaRPr lang="en-US" dirty="0">
              <a:solidFill>
                <a:schemeClr val="tx1"/>
              </a:solidFill>
            </a:endParaRPr>
          </a:p>
        </p:txBody>
      </p:sp>
      <p:sp>
        <p:nvSpPr>
          <p:cNvPr id="42" name="Rectangle 41"/>
          <p:cNvSpPr/>
          <p:nvPr/>
        </p:nvSpPr>
        <p:spPr>
          <a:xfrm>
            <a:off x="6477796" y="3827705"/>
            <a:ext cx="788673" cy="450629"/>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12,90</a:t>
            </a:r>
            <a:endParaRPr lang="en-US" dirty="0">
              <a:solidFill>
                <a:schemeClr val="tx1"/>
              </a:solidFill>
            </a:endParaRPr>
          </a:p>
        </p:txBody>
      </p:sp>
      <p:sp>
        <p:nvSpPr>
          <p:cNvPr id="43" name="Rectangle 42"/>
          <p:cNvSpPr/>
          <p:nvPr/>
        </p:nvSpPr>
        <p:spPr>
          <a:xfrm>
            <a:off x="6477796" y="4370507"/>
            <a:ext cx="788673" cy="450629"/>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22,10</a:t>
            </a:r>
            <a:endParaRPr lang="en-US" dirty="0">
              <a:solidFill>
                <a:schemeClr val="tx1"/>
              </a:solidFill>
            </a:endParaRPr>
          </a:p>
        </p:txBody>
      </p:sp>
      <p:sp>
        <p:nvSpPr>
          <p:cNvPr id="44" name="Rectangle 43"/>
          <p:cNvSpPr/>
          <p:nvPr/>
        </p:nvSpPr>
        <p:spPr>
          <a:xfrm>
            <a:off x="6477796" y="4923774"/>
            <a:ext cx="788673" cy="450629"/>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20,62</a:t>
            </a:r>
            <a:endParaRPr lang="en-US" dirty="0">
              <a:solidFill>
                <a:schemeClr val="tx1"/>
              </a:solidFill>
            </a:endParaRPr>
          </a:p>
        </p:txBody>
      </p:sp>
      <p:sp>
        <p:nvSpPr>
          <p:cNvPr id="45" name="Rectangle 44"/>
          <p:cNvSpPr/>
          <p:nvPr/>
        </p:nvSpPr>
        <p:spPr>
          <a:xfrm>
            <a:off x="6477796" y="2711376"/>
            <a:ext cx="788673" cy="450629"/>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solidFill>
                  <a:schemeClr val="tx1"/>
                </a:solidFill>
              </a:rPr>
              <a:t>2016</a:t>
            </a:r>
            <a:endParaRPr lang="en-US" dirty="0">
              <a:solidFill>
                <a:schemeClr val="tx1"/>
              </a:solidFill>
            </a:endParaRPr>
          </a:p>
        </p:txBody>
      </p:sp>
      <p:sp>
        <p:nvSpPr>
          <p:cNvPr id="35" name="Rectangle 34"/>
          <p:cNvSpPr/>
          <p:nvPr/>
        </p:nvSpPr>
        <p:spPr>
          <a:xfrm>
            <a:off x="5586698" y="3274661"/>
            <a:ext cx="788673" cy="450629"/>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25,90</a:t>
            </a:r>
            <a:endParaRPr lang="en-US" dirty="0">
              <a:solidFill>
                <a:schemeClr val="tx1"/>
              </a:solidFill>
            </a:endParaRPr>
          </a:p>
        </p:txBody>
      </p:sp>
      <p:sp>
        <p:nvSpPr>
          <p:cNvPr id="36" name="Rectangle 35"/>
          <p:cNvSpPr/>
          <p:nvPr/>
        </p:nvSpPr>
        <p:spPr>
          <a:xfrm>
            <a:off x="5586698" y="3827705"/>
            <a:ext cx="788673" cy="450629"/>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19,50</a:t>
            </a:r>
            <a:endParaRPr lang="en-US" dirty="0">
              <a:solidFill>
                <a:schemeClr val="tx1"/>
              </a:solidFill>
            </a:endParaRPr>
          </a:p>
        </p:txBody>
      </p:sp>
      <p:sp>
        <p:nvSpPr>
          <p:cNvPr id="37" name="Rectangle 36"/>
          <p:cNvSpPr/>
          <p:nvPr/>
        </p:nvSpPr>
        <p:spPr>
          <a:xfrm>
            <a:off x="5586698" y="4370507"/>
            <a:ext cx="788673" cy="450629"/>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30,30</a:t>
            </a:r>
            <a:endParaRPr lang="en-US" dirty="0">
              <a:solidFill>
                <a:schemeClr val="tx1"/>
              </a:solidFill>
            </a:endParaRPr>
          </a:p>
        </p:txBody>
      </p:sp>
      <p:sp>
        <p:nvSpPr>
          <p:cNvPr id="38" name="Rectangle 37"/>
          <p:cNvSpPr/>
          <p:nvPr/>
        </p:nvSpPr>
        <p:spPr>
          <a:xfrm>
            <a:off x="5586698" y="4923774"/>
            <a:ext cx="788673" cy="450629"/>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29,81</a:t>
            </a:r>
            <a:endParaRPr lang="en-US" dirty="0">
              <a:solidFill>
                <a:schemeClr val="tx1"/>
              </a:solidFill>
            </a:endParaRPr>
          </a:p>
        </p:txBody>
      </p:sp>
      <p:sp>
        <p:nvSpPr>
          <p:cNvPr id="39" name="Rectangle 38"/>
          <p:cNvSpPr/>
          <p:nvPr/>
        </p:nvSpPr>
        <p:spPr>
          <a:xfrm>
            <a:off x="5586698" y="2711376"/>
            <a:ext cx="788673" cy="450629"/>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solidFill>
                  <a:schemeClr val="tx1"/>
                </a:solidFill>
              </a:rPr>
              <a:t>2015</a:t>
            </a:r>
            <a:endParaRPr lang="en-US" dirty="0">
              <a:solidFill>
                <a:schemeClr val="tx1"/>
              </a:solidFill>
            </a:endParaRPr>
          </a:p>
        </p:txBody>
      </p:sp>
      <p:sp>
        <p:nvSpPr>
          <p:cNvPr id="29" name="Rectangle 28"/>
          <p:cNvSpPr/>
          <p:nvPr/>
        </p:nvSpPr>
        <p:spPr>
          <a:xfrm>
            <a:off x="4717242" y="3274661"/>
            <a:ext cx="788673" cy="4506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26,60</a:t>
            </a:r>
            <a:endParaRPr lang="pt-BR" dirty="0">
              <a:solidFill>
                <a:schemeClr val="tx1"/>
              </a:solidFill>
            </a:endParaRPr>
          </a:p>
        </p:txBody>
      </p:sp>
      <p:sp>
        <p:nvSpPr>
          <p:cNvPr id="30" name="Rectangle 29"/>
          <p:cNvSpPr/>
          <p:nvPr/>
        </p:nvSpPr>
        <p:spPr>
          <a:xfrm>
            <a:off x="4717242" y="3827705"/>
            <a:ext cx="788673" cy="4506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31,50</a:t>
            </a:r>
            <a:endParaRPr lang="pt-BR" dirty="0">
              <a:solidFill>
                <a:schemeClr val="tx1"/>
              </a:solidFill>
            </a:endParaRPr>
          </a:p>
        </p:txBody>
      </p:sp>
      <p:sp>
        <p:nvSpPr>
          <p:cNvPr id="31" name="Rectangle 30"/>
          <p:cNvSpPr/>
          <p:nvPr/>
        </p:nvSpPr>
        <p:spPr>
          <a:xfrm>
            <a:off x="4717242" y="4370507"/>
            <a:ext cx="788673" cy="4506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45,10</a:t>
            </a:r>
            <a:endParaRPr lang="en-US" dirty="0">
              <a:solidFill>
                <a:schemeClr val="tx1"/>
              </a:solidFill>
            </a:endParaRPr>
          </a:p>
        </p:txBody>
      </p:sp>
      <p:sp>
        <p:nvSpPr>
          <p:cNvPr id="32" name="Rectangle 31"/>
          <p:cNvSpPr/>
          <p:nvPr/>
        </p:nvSpPr>
        <p:spPr>
          <a:xfrm>
            <a:off x="4717242" y="4923774"/>
            <a:ext cx="788673" cy="4506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45,04</a:t>
            </a:r>
            <a:endParaRPr lang="pt-BR" dirty="0">
              <a:solidFill>
                <a:schemeClr val="tx1"/>
              </a:solidFill>
            </a:endParaRPr>
          </a:p>
        </p:txBody>
      </p:sp>
      <p:sp>
        <p:nvSpPr>
          <p:cNvPr id="33" name="Rectangle 32"/>
          <p:cNvSpPr/>
          <p:nvPr/>
        </p:nvSpPr>
        <p:spPr>
          <a:xfrm>
            <a:off x="4717242" y="2711376"/>
            <a:ext cx="788673" cy="4506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tx1"/>
                </a:solidFill>
              </a:rPr>
              <a:t>2014</a:t>
            </a:r>
            <a:endParaRPr lang="pt-BR" b="1" dirty="0">
              <a:solidFill>
                <a:schemeClr val="tx1"/>
              </a:solidFill>
            </a:endParaRPr>
          </a:p>
        </p:txBody>
      </p:sp>
      <p:sp>
        <p:nvSpPr>
          <p:cNvPr id="23" name="Rectangle 22"/>
          <p:cNvSpPr/>
          <p:nvPr/>
        </p:nvSpPr>
        <p:spPr>
          <a:xfrm>
            <a:off x="3826144" y="3274661"/>
            <a:ext cx="788673" cy="45062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26,30</a:t>
            </a:r>
            <a:endParaRPr lang="pt-BR" dirty="0">
              <a:solidFill>
                <a:schemeClr val="tx1"/>
              </a:solidFill>
            </a:endParaRPr>
          </a:p>
        </p:txBody>
      </p:sp>
      <p:sp>
        <p:nvSpPr>
          <p:cNvPr id="24" name="Rectangle 23"/>
          <p:cNvSpPr/>
          <p:nvPr/>
        </p:nvSpPr>
        <p:spPr>
          <a:xfrm>
            <a:off x="3826144" y="3827705"/>
            <a:ext cx="788673" cy="45062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35,01</a:t>
            </a:r>
            <a:endParaRPr lang="pt-BR" dirty="0">
              <a:solidFill>
                <a:schemeClr val="tx1"/>
              </a:solidFill>
            </a:endParaRPr>
          </a:p>
        </p:txBody>
      </p:sp>
      <p:sp>
        <p:nvSpPr>
          <p:cNvPr id="25" name="Rectangle 24"/>
          <p:cNvSpPr/>
          <p:nvPr/>
        </p:nvSpPr>
        <p:spPr>
          <a:xfrm>
            <a:off x="3826144" y="4370507"/>
            <a:ext cx="788673" cy="45062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44,90</a:t>
            </a:r>
            <a:endParaRPr lang="pt-BR" dirty="0">
              <a:solidFill>
                <a:schemeClr val="tx1"/>
              </a:solidFill>
            </a:endParaRPr>
          </a:p>
        </p:txBody>
      </p:sp>
      <p:sp>
        <p:nvSpPr>
          <p:cNvPr id="26" name="Rectangle 25"/>
          <p:cNvSpPr/>
          <p:nvPr/>
        </p:nvSpPr>
        <p:spPr>
          <a:xfrm>
            <a:off x="3826144" y="4923774"/>
            <a:ext cx="788673" cy="45062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40,44</a:t>
            </a:r>
            <a:endParaRPr lang="pt-BR" dirty="0">
              <a:solidFill>
                <a:schemeClr val="tx1"/>
              </a:solidFill>
            </a:endParaRPr>
          </a:p>
        </p:txBody>
      </p:sp>
      <p:sp>
        <p:nvSpPr>
          <p:cNvPr id="27" name="Rectangle 26"/>
          <p:cNvSpPr/>
          <p:nvPr/>
        </p:nvSpPr>
        <p:spPr>
          <a:xfrm>
            <a:off x="3826144" y="2711376"/>
            <a:ext cx="788673" cy="45062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solidFill>
                  <a:schemeClr val="tx1"/>
                </a:solidFill>
              </a:rPr>
              <a:t>2013</a:t>
            </a:r>
            <a:endParaRPr lang="en-US" dirty="0">
              <a:solidFill>
                <a:schemeClr val="tx1"/>
              </a:solidFill>
            </a:endParaRPr>
          </a:p>
        </p:txBody>
      </p:sp>
      <p:sp>
        <p:nvSpPr>
          <p:cNvPr id="16" name="Rectangle 15"/>
          <p:cNvSpPr/>
          <p:nvPr/>
        </p:nvSpPr>
        <p:spPr>
          <a:xfrm>
            <a:off x="2894076" y="3274661"/>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27,04</a:t>
            </a:r>
          </a:p>
        </p:txBody>
      </p:sp>
      <p:sp>
        <p:nvSpPr>
          <p:cNvPr id="17" name="Rectangle 16"/>
          <p:cNvSpPr/>
          <p:nvPr/>
        </p:nvSpPr>
        <p:spPr>
          <a:xfrm>
            <a:off x="2894076" y="3827705"/>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38,80</a:t>
            </a:r>
            <a:endParaRPr lang="pt-BR" dirty="0">
              <a:solidFill>
                <a:schemeClr val="tx1"/>
              </a:solidFill>
            </a:endParaRPr>
          </a:p>
        </p:txBody>
      </p:sp>
      <p:sp>
        <p:nvSpPr>
          <p:cNvPr id="18" name="Rectangle 17"/>
          <p:cNvSpPr/>
          <p:nvPr/>
        </p:nvSpPr>
        <p:spPr>
          <a:xfrm>
            <a:off x="2894076" y="4370507"/>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56,20</a:t>
            </a:r>
            <a:endParaRPr lang="pt-BR" dirty="0">
              <a:solidFill>
                <a:schemeClr val="tx1"/>
              </a:solidFill>
            </a:endParaRPr>
          </a:p>
        </p:txBody>
      </p:sp>
      <p:sp>
        <p:nvSpPr>
          <p:cNvPr id="19" name="Rectangle 18"/>
          <p:cNvSpPr/>
          <p:nvPr/>
        </p:nvSpPr>
        <p:spPr>
          <a:xfrm>
            <a:off x="2894076" y="4923774"/>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46,14</a:t>
            </a:r>
            <a:endParaRPr lang="pt-BR" dirty="0">
              <a:solidFill>
                <a:schemeClr val="tx1"/>
              </a:solidFill>
            </a:endParaRPr>
          </a:p>
        </p:txBody>
      </p:sp>
      <p:sp>
        <p:nvSpPr>
          <p:cNvPr id="20" name="Rectangle 19"/>
          <p:cNvSpPr/>
          <p:nvPr/>
        </p:nvSpPr>
        <p:spPr>
          <a:xfrm>
            <a:off x="2894076" y="2711376"/>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tx1"/>
                </a:solidFill>
              </a:rPr>
              <a:t>2012</a:t>
            </a:r>
            <a:endParaRPr lang="pt-BR" b="1" dirty="0">
              <a:solidFill>
                <a:schemeClr val="tx1"/>
              </a:solidFill>
            </a:endParaRPr>
          </a:p>
        </p:txBody>
      </p:sp>
      <p:sp>
        <p:nvSpPr>
          <p:cNvPr id="13" name="Rectangle 12"/>
          <p:cNvSpPr/>
          <p:nvPr/>
        </p:nvSpPr>
        <p:spPr>
          <a:xfrm>
            <a:off x="1060666" y="3827705"/>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rgbClr val="FFFFFF"/>
                </a:solidFill>
              </a:rPr>
              <a:t>CHEVRON</a:t>
            </a:r>
            <a:endParaRPr lang="pt-BR" dirty="0">
              <a:solidFill>
                <a:srgbClr val="FFFFFF"/>
              </a:solidFill>
            </a:endParaRPr>
          </a:p>
        </p:txBody>
      </p:sp>
      <p:sp>
        <p:nvSpPr>
          <p:cNvPr id="14" name="Rectangle 13"/>
          <p:cNvSpPr/>
          <p:nvPr/>
        </p:nvSpPr>
        <p:spPr>
          <a:xfrm>
            <a:off x="1060666" y="4370507"/>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rgbClr val="FFFFFF"/>
                </a:solidFill>
              </a:rPr>
              <a:t>EXXON</a:t>
            </a:r>
            <a:endParaRPr lang="pt-BR" dirty="0">
              <a:solidFill>
                <a:srgbClr val="FFFFFF"/>
              </a:solidFill>
            </a:endParaRPr>
          </a:p>
        </p:txBody>
      </p:sp>
      <p:sp>
        <p:nvSpPr>
          <p:cNvPr id="15" name="Rectangle 14"/>
          <p:cNvSpPr/>
          <p:nvPr/>
        </p:nvSpPr>
        <p:spPr>
          <a:xfrm>
            <a:off x="1060666" y="4923774"/>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rgbClr val="FFFFFF"/>
                </a:solidFill>
              </a:rPr>
              <a:t>SHELL</a:t>
            </a:r>
            <a:endParaRPr lang="pt-BR" dirty="0">
              <a:solidFill>
                <a:srgbClr val="FFFFFF"/>
              </a:solidFill>
            </a:endParaRPr>
          </a:p>
        </p:txBody>
      </p:sp>
      <p:sp>
        <p:nvSpPr>
          <p:cNvPr id="2" name="Title 1"/>
          <p:cNvSpPr>
            <a:spLocks noGrp="1"/>
          </p:cNvSpPr>
          <p:nvPr>
            <p:ph type="title"/>
          </p:nvPr>
        </p:nvSpPr>
        <p:spPr>
          <a:xfrm>
            <a:off x="520503" y="2036486"/>
            <a:ext cx="8229600" cy="470551"/>
          </a:xfrm>
        </p:spPr>
        <p:txBody>
          <a:bodyPr>
            <a:normAutofit fontScale="90000"/>
          </a:bodyPr>
          <a:lstStyle/>
          <a:p>
            <a:r>
              <a:rPr lang="pt-BR" sz="2700" dirty="0"/>
              <a:t>GERAÇÃO OPERACIONAL DE CAIXA US$ BILHÕES </a:t>
            </a:r>
            <a:r>
              <a:rPr lang="pt-BR" dirty="0"/>
              <a:t/>
            </a:r>
            <a:br>
              <a:rPr lang="pt-BR" dirty="0"/>
            </a:br>
            <a:endParaRPr lang="en-US" dirty="0"/>
          </a:p>
        </p:txBody>
      </p:sp>
      <p:sp>
        <p:nvSpPr>
          <p:cNvPr id="4" name="Rectangle 3"/>
          <p:cNvSpPr/>
          <p:nvPr/>
        </p:nvSpPr>
        <p:spPr>
          <a:xfrm>
            <a:off x="1060666" y="2711376"/>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rgbClr val="FFFFFF"/>
                </a:solidFill>
              </a:rPr>
              <a:t>EMPRESA</a:t>
            </a:r>
            <a:endParaRPr lang="en-US" dirty="0"/>
          </a:p>
        </p:txBody>
      </p:sp>
      <p:sp>
        <p:nvSpPr>
          <p:cNvPr id="56" name="Rectangle 3"/>
          <p:cNvSpPr/>
          <p:nvPr/>
        </p:nvSpPr>
        <p:spPr>
          <a:xfrm>
            <a:off x="1060666" y="3274661"/>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rgbClr val="FFFFFF"/>
                </a:solidFill>
              </a:rPr>
              <a:t>PETROBRAS</a:t>
            </a:r>
            <a:endParaRPr lang="en-US" dirty="0"/>
          </a:p>
        </p:txBody>
      </p:sp>
      <p:sp>
        <p:nvSpPr>
          <p:cNvPr id="57" name="TextBox 6"/>
          <p:cNvSpPr txBox="1"/>
          <p:nvPr/>
        </p:nvSpPr>
        <p:spPr>
          <a:xfrm>
            <a:off x="1987041" y="5742280"/>
            <a:ext cx="5827993" cy="307777"/>
          </a:xfrm>
          <a:prstGeom prst="rect">
            <a:avLst/>
          </a:prstGeom>
          <a:noFill/>
        </p:spPr>
        <p:txBody>
          <a:bodyPr wrap="square" rtlCol="0">
            <a:spAutoFit/>
          </a:bodyPr>
          <a:lstStyle/>
          <a:p>
            <a:pPr algn="ctr"/>
            <a:r>
              <a:rPr lang="pt-BR" sz="1400" dirty="0" smtClean="0"/>
              <a:t>FONTE: Balanços auditados e publicados pelas empresas</a:t>
            </a:r>
            <a:endParaRPr lang="en-US" sz="1200" dirty="0"/>
          </a:p>
        </p:txBody>
      </p:sp>
      <p:pic>
        <p:nvPicPr>
          <p:cNvPr id="46" name="Imagem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635" y="394139"/>
            <a:ext cx="1620468" cy="470269"/>
          </a:xfrm>
          <a:prstGeom prst="rect">
            <a:avLst/>
          </a:prstGeom>
        </p:spPr>
      </p:pic>
    </p:spTree>
    <p:extLst>
      <p:ext uri="{BB962C8B-B14F-4D97-AF65-F5344CB8AC3E}">
        <p14:creationId xmlns:p14="http://schemas.microsoft.com/office/powerpoint/2010/main" val="152519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5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500"/>
                                        <p:tgtEl>
                                          <p:spTgt spid="3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500"/>
                                        <p:tgtEl>
                                          <p:spTgt spid="48"/>
                                        </p:tgtEl>
                                      </p:cBhvr>
                                    </p:animEffec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fade">
                                      <p:cBhvr>
                                        <p:cTn id="1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41" grpId="0" animBg="1"/>
      <p:bldP spid="42" grpId="0" animBg="1"/>
      <p:bldP spid="43" grpId="0" animBg="1"/>
      <p:bldP spid="44" grpId="0" animBg="1"/>
      <p:bldP spid="45" grpId="0" animBg="1"/>
      <p:bldP spid="35" grpId="0" animBg="1"/>
      <p:bldP spid="36" grpId="0" animBg="1"/>
      <p:bldP spid="37" grpId="0" animBg="1"/>
      <p:bldP spid="38" grpId="0" animBg="1"/>
      <p:bldP spid="39" grpId="0" animBg="1"/>
      <p:bldP spid="29" grpId="0" animBg="1"/>
      <p:bldP spid="30" grpId="0" animBg="1"/>
      <p:bldP spid="31" grpId="0" animBg="1"/>
      <p:bldP spid="32" grpId="0" animBg="1"/>
      <p:bldP spid="33" grpId="0" animBg="1"/>
      <p:bldP spid="23" grpId="0" animBg="1"/>
      <p:bldP spid="24" grpId="0" animBg="1"/>
      <p:bldP spid="25" grpId="0" animBg="1"/>
      <p:bldP spid="26" grpId="0" animBg="1"/>
      <p:bldP spid="27" grpId="0" animBg="1"/>
      <p:bldP spid="16" grpId="0" animBg="1"/>
      <p:bldP spid="17" grpId="0" animBg="1"/>
      <p:bldP spid="18" grpId="0" animBg="1"/>
      <p:bldP spid="19" grpId="0" animBg="1"/>
      <p:bldP spid="20" grpId="0" animBg="1"/>
      <p:bldP spid="13" grpId="0" animBg="1"/>
      <p:bldP spid="14" grpId="0" animBg="1"/>
      <p:bldP spid="15" grpId="0" animBg="1"/>
      <p:bldP spid="4" grpId="0" animBg="1"/>
      <p:bldP spid="56" grpId="0" animBg="1"/>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1" name="Rectangle 40"/>
          <p:cNvSpPr/>
          <p:nvPr/>
        </p:nvSpPr>
        <p:spPr>
          <a:xfrm>
            <a:off x="6934996" y="3070322"/>
            <a:ext cx="788673" cy="450629"/>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0,25</a:t>
            </a:r>
            <a:endParaRPr lang="en-US" dirty="0">
              <a:solidFill>
                <a:schemeClr val="tx1"/>
              </a:solidFill>
            </a:endParaRPr>
          </a:p>
        </p:txBody>
      </p:sp>
      <p:sp>
        <p:nvSpPr>
          <p:cNvPr id="42" name="Rectangle 41"/>
          <p:cNvSpPr/>
          <p:nvPr/>
        </p:nvSpPr>
        <p:spPr>
          <a:xfrm>
            <a:off x="6934996" y="3623366"/>
            <a:ext cx="788673" cy="450629"/>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0,12</a:t>
            </a:r>
            <a:endParaRPr lang="en-US" dirty="0">
              <a:solidFill>
                <a:schemeClr val="tx1"/>
              </a:solidFill>
            </a:endParaRPr>
          </a:p>
        </p:txBody>
      </p:sp>
      <p:sp>
        <p:nvSpPr>
          <p:cNvPr id="43" name="Rectangle 42"/>
          <p:cNvSpPr/>
          <p:nvPr/>
        </p:nvSpPr>
        <p:spPr>
          <a:xfrm>
            <a:off x="6934996" y="4166168"/>
            <a:ext cx="788673" cy="450629"/>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0,08</a:t>
            </a:r>
            <a:endParaRPr lang="en-US" dirty="0">
              <a:solidFill>
                <a:schemeClr val="tx1"/>
              </a:solidFill>
            </a:endParaRPr>
          </a:p>
        </p:txBody>
      </p:sp>
      <p:sp>
        <p:nvSpPr>
          <p:cNvPr id="44" name="Rectangle 43"/>
          <p:cNvSpPr/>
          <p:nvPr/>
        </p:nvSpPr>
        <p:spPr>
          <a:xfrm>
            <a:off x="6934996" y="4719435"/>
            <a:ext cx="788673" cy="450629"/>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0,09</a:t>
            </a:r>
            <a:endParaRPr lang="en-US" dirty="0">
              <a:solidFill>
                <a:schemeClr val="tx1"/>
              </a:solidFill>
            </a:endParaRPr>
          </a:p>
        </p:txBody>
      </p:sp>
      <p:sp>
        <p:nvSpPr>
          <p:cNvPr id="45" name="Rectangle 44"/>
          <p:cNvSpPr/>
          <p:nvPr/>
        </p:nvSpPr>
        <p:spPr>
          <a:xfrm>
            <a:off x="6934996" y="2507037"/>
            <a:ext cx="788673" cy="450629"/>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solidFill>
                  <a:schemeClr val="tx1"/>
                </a:solidFill>
              </a:rPr>
              <a:t>2016</a:t>
            </a:r>
            <a:endParaRPr lang="en-US" dirty="0">
              <a:solidFill>
                <a:schemeClr val="tx1"/>
              </a:solidFill>
            </a:endParaRPr>
          </a:p>
        </p:txBody>
      </p:sp>
      <p:sp>
        <p:nvSpPr>
          <p:cNvPr id="35" name="Rectangle 34"/>
          <p:cNvSpPr/>
          <p:nvPr/>
        </p:nvSpPr>
        <p:spPr>
          <a:xfrm>
            <a:off x="6043898" y="3070322"/>
            <a:ext cx="788673" cy="450629"/>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0,21</a:t>
            </a:r>
            <a:endParaRPr lang="en-US" dirty="0">
              <a:solidFill>
                <a:schemeClr val="tx1"/>
              </a:solidFill>
            </a:endParaRPr>
          </a:p>
        </p:txBody>
      </p:sp>
      <p:sp>
        <p:nvSpPr>
          <p:cNvPr id="36" name="Rectangle 35"/>
          <p:cNvSpPr/>
          <p:nvPr/>
        </p:nvSpPr>
        <p:spPr>
          <a:xfrm>
            <a:off x="6043898" y="3623366"/>
            <a:ext cx="788673" cy="450629"/>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0,15</a:t>
            </a:r>
            <a:endParaRPr lang="en-US" dirty="0">
              <a:solidFill>
                <a:schemeClr val="tx1"/>
              </a:solidFill>
            </a:endParaRPr>
          </a:p>
        </p:txBody>
      </p:sp>
      <p:sp>
        <p:nvSpPr>
          <p:cNvPr id="37" name="Rectangle 36"/>
          <p:cNvSpPr/>
          <p:nvPr/>
        </p:nvSpPr>
        <p:spPr>
          <a:xfrm>
            <a:off x="6043898" y="4166168"/>
            <a:ext cx="788673" cy="450629"/>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0,11</a:t>
            </a:r>
            <a:endParaRPr lang="en-US" dirty="0">
              <a:solidFill>
                <a:schemeClr val="tx1"/>
              </a:solidFill>
            </a:endParaRPr>
          </a:p>
        </p:txBody>
      </p:sp>
      <p:sp>
        <p:nvSpPr>
          <p:cNvPr id="38" name="Rectangle 37"/>
          <p:cNvSpPr/>
          <p:nvPr/>
        </p:nvSpPr>
        <p:spPr>
          <a:xfrm>
            <a:off x="6043898" y="4719435"/>
            <a:ext cx="788673" cy="450629"/>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0,11</a:t>
            </a:r>
            <a:endParaRPr lang="en-US" dirty="0">
              <a:solidFill>
                <a:schemeClr val="tx1"/>
              </a:solidFill>
            </a:endParaRPr>
          </a:p>
        </p:txBody>
      </p:sp>
      <p:sp>
        <p:nvSpPr>
          <p:cNvPr id="39" name="Rectangle 38"/>
          <p:cNvSpPr/>
          <p:nvPr/>
        </p:nvSpPr>
        <p:spPr>
          <a:xfrm>
            <a:off x="6043898" y="2507037"/>
            <a:ext cx="788673" cy="450629"/>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solidFill>
                  <a:schemeClr val="tx1"/>
                </a:solidFill>
              </a:rPr>
              <a:t>2015</a:t>
            </a:r>
            <a:endParaRPr lang="en-US" dirty="0">
              <a:solidFill>
                <a:schemeClr val="tx1"/>
              </a:solidFill>
            </a:endParaRPr>
          </a:p>
        </p:txBody>
      </p:sp>
      <p:sp>
        <p:nvSpPr>
          <p:cNvPr id="29" name="Rectangle 28"/>
          <p:cNvSpPr/>
          <p:nvPr/>
        </p:nvSpPr>
        <p:spPr>
          <a:xfrm>
            <a:off x="5174442" y="3070322"/>
            <a:ext cx="788673" cy="4506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0,15</a:t>
            </a:r>
            <a:endParaRPr lang="pt-BR" dirty="0">
              <a:solidFill>
                <a:schemeClr val="tx1"/>
              </a:solidFill>
            </a:endParaRPr>
          </a:p>
        </p:txBody>
      </p:sp>
      <p:sp>
        <p:nvSpPr>
          <p:cNvPr id="30" name="Rectangle 29"/>
          <p:cNvSpPr/>
          <p:nvPr/>
        </p:nvSpPr>
        <p:spPr>
          <a:xfrm>
            <a:off x="5174442" y="3623366"/>
            <a:ext cx="788673" cy="4506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0,16</a:t>
            </a:r>
            <a:endParaRPr lang="pt-BR" dirty="0">
              <a:solidFill>
                <a:schemeClr val="tx1"/>
              </a:solidFill>
            </a:endParaRPr>
          </a:p>
        </p:txBody>
      </p:sp>
      <p:sp>
        <p:nvSpPr>
          <p:cNvPr id="31" name="Rectangle 30"/>
          <p:cNvSpPr/>
          <p:nvPr/>
        </p:nvSpPr>
        <p:spPr>
          <a:xfrm>
            <a:off x="5174442" y="4166168"/>
            <a:ext cx="788673" cy="4506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0,11</a:t>
            </a:r>
            <a:endParaRPr lang="en-US" dirty="0">
              <a:solidFill>
                <a:schemeClr val="tx1"/>
              </a:solidFill>
            </a:endParaRPr>
          </a:p>
        </p:txBody>
      </p:sp>
      <p:sp>
        <p:nvSpPr>
          <p:cNvPr id="32" name="Rectangle 31"/>
          <p:cNvSpPr/>
          <p:nvPr/>
        </p:nvSpPr>
        <p:spPr>
          <a:xfrm>
            <a:off x="5174442" y="4719435"/>
            <a:ext cx="788673" cy="4506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0,11</a:t>
            </a:r>
            <a:endParaRPr lang="pt-BR" dirty="0">
              <a:solidFill>
                <a:schemeClr val="tx1"/>
              </a:solidFill>
            </a:endParaRPr>
          </a:p>
        </p:txBody>
      </p:sp>
      <p:sp>
        <p:nvSpPr>
          <p:cNvPr id="33" name="Rectangle 32"/>
          <p:cNvSpPr/>
          <p:nvPr/>
        </p:nvSpPr>
        <p:spPr>
          <a:xfrm>
            <a:off x="5174442" y="2507037"/>
            <a:ext cx="788673" cy="4506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tx1"/>
                </a:solidFill>
              </a:rPr>
              <a:t>2014</a:t>
            </a:r>
            <a:endParaRPr lang="pt-BR" b="1" dirty="0">
              <a:solidFill>
                <a:schemeClr val="tx1"/>
              </a:solidFill>
            </a:endParaRPr>
          </a:p>
        </p:txBody>
      </p:sp>
      <p:sp>
        <p:nvSpPr>
          <p:cNvPr id="23" name="Rectangle 22"/>
          <p:cNvSpPr/>
          <p:nvPr/>
        </p:nvSpPr>
        <p:spPr>
          <a:xfrm>
            <a:off x="4283344" y="3070322"/>
            <a:ext cx="788673" cy="45062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0,15</a:t>
            </a:r>
            <a:endParaRPr lang="pt-BR" dirty="0">
              <a:solidFill>
                <a:schemeClr val="tx1"/>
              </a:solidFill>
            </a:endParaRPr>
          </a:p>
        </p:txBody>
      </p:sp>
      <p:sp>
        <p:nvSpPr>
          <p:cNvPr id="24" name="Rectangle 23"/>
          <p:cNvSpPr/>
          <p:nvPr/>
        </p:nvSpPr>
        <p:spPr>
          <a:xfrm>
            <a:off x="4283344" y="3623366"/>
            <a:ext cx="788673" cy="45062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0,16</a:t>
            </a:r>
            <a:endParaRPr lang="pt-BR" dirty="0">
              <a:solidFill>
                <a:schemeClr val="tx1"/>
              </a:solidFill>
            </a:endParaRPr>
          </a:p>
        </p:txBody>
      </p:sp>
      <p:sp>
        <p:nvSpPr>
          <p:cNvPr id="25" name="Rectangle 24"/>
          <p:cNvSpPr/>
          <p:nvPr/>
        </p:nvSpPr>
        <p:spPr>
          <a:xfrm>
            <a:off x="4283344" y="4166168"/>
            <a:ext cx="788673" cy="45062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0,10</a:t>
            </a:r>
            <a:endParaRPr lang="pt-BR" dirty="0">
              <a:solidFill>
                <a:schemeClr val="tx1"/>
              </a:solidFill>
            </a:endParaRPr>
          </a:p>
        </p:txBody>
      </p:sp>
      <p:sp>
        <p:nvSpPr>
          <p:cNvPr id="26" name="Rectangle 25"/>
          <p:cNvSpPr/>
          <p:nvPr/>
        </p:nvSpPr>
        <p:spPr>
          <a:xfrm>
            <a:off x="4283344" y="4719435"/>
            <a:ext cx="788673" cy="45062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0,09</a:t>
            </a:r>
            <a:endParaRPr lang="pt-BR" dirty="0">
              <a:solidFill>
                <a:schemeClr val="tx1"/>
              </a:solidFill>
            </a:endParaRPr>
          </a:p>
        </p:txBody>
      </p:sp>
      <p:sp>
        <p:nvSpPr>
          <p:cNvPr id="27" name="Rectangle 26"/>
          <p:cNvSpPr/>
          <p:nvPr/>
        </p:nvSpPr>
        <p:spPr>
          <a:xfrm>
            <a:off x="4283344" y="2507037"/>
            <a:ext cx="788673" cy="45062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solidFill>
                  <a:schemeClr val="tx1"/>
                </a:solidFill>
              </a:rPr>
              <a:t>2013</a:t>
            </a:r>
            <a:endParaRPr lang="en-US" dirty="0">
              <a:solidFill>
                <a:schemeClr val="tx1"/>
              </a:solidFill>
            </a:endParaRPr>
          </a:p>
        </p:txBody>
      </p:sp>
      <p:sp>
        <p:nvSpPr>
          <p:cNvPr id="16" name="Rectangle 15"/>
          <p:cNvSpPr/>
          <p:nvPr/>
        </p:nvSpPr>
        <p:spPr>
          <a:xfrm>
            <a:off x="3351276" y="3070322"/>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0,15</a:t>
            </a:r>
          </a:p>
        </p:txBody>
      </p:sp>
      <p:sp>
        <p:nvSpPr>
          <p:cNvPr id="17" name="Rectangle 16"/>
          <p:cNvSpPr/>
          <p:nvPr/>
        </p:nvSpPr>
        <p:spPr>
          <a:xfrm>
            <a:off x="3351276" y="3623366"/>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0,16</a:t>
            </a:r>
            <a:endParaRPr lang="pt-BR" dirty="0">
              <a:solidFill>
                <a:schemeClr val="tx1"/>
              </a:solidFill>
            </a:endParaRPr>
          </a:p>
        </p:txBody>
      </p:sp>
      <p:sp>
        <p:nvSpPr>
          <p:cNvPr id="18" name="Rectangle 17"/>
          <p:cNvSpPr/>
          <p:nvPr/>
        </p:nvSpPr>
        <p:spPr>
          <a:xfrm>
            <a:off x="3351276" y="4166168"/>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0,12</a:t>
            </a:r>
            <a:endParaRPr lang="pt-BR" dirty="0">
              <a:solidFill>
                <a:schemeClr val="tx1"/>
              </a:solidFill>
            </a:endParaRPr>
          </a:p>
        </p:txBody>
      </p:sp>
      <p:sp>
        <p:nvSpPr>
          <p:cNvPr id="19" name="Rectangle 18"/>
          <p:cNvSpPr/>
          <p:nvPr/>
        </p:nvSpPr>
        <p:spPr>
          <a:xfrm>
            <a:off x="3351276" y="4719435"/>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0,10</a:t>
            </a:r>
            <a:endParaRPr lang="pt-BR" dirty="0">
              <a:solidFill>
                <a:schemeClr val="tx1"/>
              </a:solidFill>
            </a:endParaRPr>
          </a:p>
        </p:txBody>
      </p:sp>
      <p:sp>
        <p:nvSpPr>
          <p:cNvPr id="20" name="Rectangle 19"/>
          <p:cNvSpPr/>
          <p:nvPr/>
        </p:nvSpPr>
        <p:spPr>
          <a:xfrm>
            <a:off x="3351276" y="2507037"/>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tx1"/>
                </a:solidFill>
              </a:rPr>
              <a:t>2012</a:t>
            </a:r>
            <a:endParaRPr lang="pt-BR" b="1" dirty="0">
              <a:solidFill>
                <a:schemeClr val="tx1"/>
              </a:solidFill>
            </a:endParaRPr>
          </a:p>
        </p:txBody>
      </p:sp>
      <p:sp>
        <p:nvSpPr>
          <p:cNvPr id="13" name="Rectangle 12"/>
          <p:cNvSpPr/>
          <p:nvPr/>
        </p:nvSpPr>
        <p:spPr>
          <a:xfrm>
            <a:off x="1517866" y="3623366"/>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rgbClr val="FFFFFF"/>
                </a:solidFill>
              </a:rPr>
              <a:t>CHEVRON</a:t>
            </a:r>
            <a:endParaRPr lang="pt-BR" dirty="0">
              <a:solidFill>
                <a:srgbClr val="FFFFFF"/>
              </a:solidFill>
            </a:endParaRPr>
          </a:p>
        </p:txBody>
      </p:sp>
      <p:sp>
        <p:nvSpPr>
          <p:cNvPr id="14" name="Rectangle 13"/>
          <p:cNvSpPr/>
          <p:nvPr/>
        </p:nvSpPr>
        <p:spPr>
          <a:xfrm>
            <a:off x="1517866" y="4166168"/>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rgbClr val="FFFFFF"/>
                </a:solidFill>
              </a:rPr>
              <a:t>EXXON</a:t>
            </a:r>
            <a:endParaRPr lang="pt-BR" dirty="0">
              <a:solidFill>
                <a:srgbClr val="FFFFFF"/>
              </a:solidFill>
            </a:endParaRPr>
          </a:p>
        </p:txBody>
      </p:sp>
      <p:sp>
        <p:nvSpPr>
          <p:cNvPr id="15" name="Rectangle 14"/>
          <p:cNvSpPr/>
          <p:nvPr/>
        </p:nvSpPr>
        <p:spPr>
          <a:xfrm>
            <a:off x="1517866" y="4719435"/>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rgbClr val="FFFFFF"/>
                </a:solidFill>
              </a:rPr>
              <a:t>SHELL</a:t>
            </a:r>
            <a:endParaRPr lang="pt-BR" dirty="0">
              <a:solidFill>
                <a:srgbClr val="FFFFFF"/>
              </a:solidFill>
            </a:endParaRPr>
          </a:p>
        </p:txBody>
      </p:sp>
      <p:sp>
        <p:nvSpPr>
          <p:cNvPr id="2" name="Title 1"/>
          <p:cNvSpPr>
            <a:spLocks noGrp="1"/>
          </p:cNvSpPr>
          <p:nvPr>
            <p:ph type="title"/>
          </p:nvPr>
        </p:nvSpPr>
        <p:spPr>
          <a:xfrm>
            <a:off x="520503" y="2036486"/>
            <a:ext cx="8229600" cy="470551"/>
          </a:xfrm>
        </p:spPr>
        <p:txBody>
          <a:bodyPr>
            <a:normAutofit fontScale="90000"/>
          </a:bodyPr>
          <a:lstStyle/>
          <a:p>
            <a:r>
              <a:rPr lang="pt-BR" sz="2400" dirty="0"/>
              <a:t>RETORNO FINANCEIRO SOBRE VENDAS = Geração/Vendas </a:t>
            </a:r>
            <a:r>
              <a:rPr lang="pt-BR" dirty="0"/>
              <a:t/>
            </a:r>
            <a:br>
              <a:rPr lang="pt-BR" dirty="0"/>
            </a:br>
            <a:endParaRPr lang="en-US" dirty="0"/>
          </a:p>
        </p:txBody>
      </p:sp>
      <p:sp>
        <p:nvSpPr>
          <p:cNvPr id="4" name="Rectangle 3"/>
          <p:cNvSpPr/>
          <p:nvPr/>
        </p:nvSpPr>
        <p:spPr>
          <a:xfrm>
            <a:off x="1517866" y="2507037"/>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rgbClr val="FFFFFF"/>
                </a:solidFill>
              </a:rPr>
              <a:t>EMPRESA</a:t>
            </a:r>
            <a:endParaRPr lang="en-US" dirty="0"/>
          </a:p>
        </p:txBody>
      </p:sp>
      <p:sp>
        <p:nvSpPr>
          <p:cNvPr id="56" name="Rectangle 3"/>
          <p:cNvSpPr/>
          <p:nvPr/>
        </p:nvSpPr>
        <p:spPr>
          <a:xfrm>
            <a:off x="1517866" y="3070322"/>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rgbClr val="FFFFFF"/>
                </a:solidFill>
              </a:rPr>
              <a:t>PETROBRAS</a:t>
            </a:r>
            <a:endParaRPr lang="en-US" dirty="0"/>
          </a:p>
        </p:txBody>
      </p:sp>
      <p:sp>
        <p:nvSpPr>
          <p:cNvPr id="57" name="TextBox 6"/>
          <p:cNvSpPr txBox="1"/>
          <p:nvPr/>
        </p:nvSpPr>
        <p:spPr>
          <a:xfrm>
            <a:off x="1987041" y="6016600"/>
            <a:ext cx="5827993" cy="307777"/>
          </a:xfrm>
          <a:prstGeom prst="rect">
            <a:avLst/>
          </a:prstGeom>
          <a:noFill/>
        </p:spPr>
        <p:txBody>
          <a:bodyPr wrap="square" rtlCol="0">
            <a:spAutoFit/>
          </a:bodyPr>
          <a:lstStyle/>
          <a:p>
            <a:pPr algn="ctr"/>
            <a:r>
              <a:rPr lang="pt-BR" sz="1400" dirty="0" smtClean="0"/>
              <a:t>FONTE: Balanços auditados e publicados pelas empresas</a:t>
            </a:r>
            <a:endParaRPr lang="en-US" sz="1200" dirty="0"/>
          </a:p>
        </p:txBody>
      </p:sp>
      <p:sp>
        <p:nvSpPr>
          <p:cNvPr id="46" name="Rectangle 43"/>
          <p:cNvSpPr/>
          <p:nvPr/>
        </p:nvSpPr>
        <p:spPr>
          <a:xfrm>
            <a:off x="6934996" y="5291651"/>
            <a:ext cx="788673" cy="450629"/>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0,06</a:t>
            </a:r>
            <a:endParaRPr lang="en-US" dirty="0">
              <a:solidFill>
                <a:schemeClr val="tx1"/>
              </a:solidFill>
            </a:endParaRPr>
          </a:p>
        </p:txBody>
      </p:sp>
      <p:sp>
        <p:nvSpPr>
          <p:cNvPr id="52" name="Rectangle 37"/>
          <p:cNvSpPr/>
          <p:nvPr/>
        </p:nvSpPr>
        <p:spPr>
          <a:xfrm>
            <a:off x="6043898" y="5291651"/>
            <a:ext cx="788673" cy="450629"/>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0,09</a:t>
            </a:r>
            <a:endParaRPr lang="en-US" dirty="0">
              <a:solidFill>
                <a:schemeClr val="tx1"/>
              </a:solidFill>
            </a:endParaRPr>
          </a:p>
        </p:txBody>
      </p:sp>
      <p:sp>
        <p:nvSpPr>
          <p:cNvPr id="53" name="Rectangle 31"/>
          <p:cNvSpPr/>
          <p:nvPr/>
        </p:nvSpPr>
        <p:spPr>
          <a:xfrm>
            <a:off x="5174442" y="5291651"/>
            <a:ext cx="788673" cy="4506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0,09</a:t>
            </a:r>
            <a:endParaRPr lang="pt-BR" dirty="0">
              <a:solidFill>
                <a:schemeClr val="tx1"/>
              </a:solidFill>
            </a:endParaRPr>
          </a:p>
        </p:txBody>
      </p:sp>
      <p:sp>
        <p:nvSpPr>
          <p:cNvPr id="54" name="Rectangle 25"/>
          <p:cNvSpPr/>
          <p:nvPr/>
        </p:nvSpPr>
        <p:spPr>
          <a:xfrm>
            <a:off x="4283344" y="5291651"/>
            <a:ext cx="788673" cy="45062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0,06</a:t>
            </a:r>
            <a:endParaRPr lang="pt-BR" dirty="0">
              <a:solidFill>
                <a:schemeClr val="tx1"/>
              </a:solidFill>
            </a:endParaRPr>
          </a:p>
        </p:txBody>
      </p:sp>
      <p:sp>
        <p:nvSpPr>
          <p:cNvPr id="55" name="Rectangle 18"/>
          <p:cNvSpPr/>
          <p:nvPr/>
        </p:nvSpPr>
        <p:spPr>
          <a:xfrm>
            <a:off x="3351276" y="5291651"/>
            <a:ext cx="788673" cy="45062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chemeClr val="tx1"/>
                </a:solidFill>
              </a:rPr>
              <a:t>0,05</a:t>
            </a:r>
            <a:endParaRPr lang="pt-BR" dirty="0">
              <a:solidFill>
                <a:schemeClr val="tx1"/>
              </a:solidFill>
            </a:endParaRPr>
          </a:p>
        </p:txBody>
      </p:sp>
      <p:sp>
        <p:nvSpPr>
          <p:cNvPr id="58" name="Rectangle 14"/>
          <p:cNvSpPr/>
          <p:nvPr/>
        </p:nvSpPr>
        <p:spPr>
          <a:xfrm>
            <a:off x="1517866" y="5291651"/>
            <a:ext cx="1597831" cy="45062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solidFill>
                  <a:srgbClr val="FFFFFF"/>
                </a:solidFill>
              </a:rPr>
              <a:t>BP</a:t>
            </a:r>
            <a:endParaRPr lang="pt-BR" dirty="0">
              <a:solidFill>
                <a:srgbClr val="FFFFFF"/>
              </a:solidFill>
            </a:endParaRPr>
          </a:p>
        </p:txBody>
      </p:sp>
      <p:pic>
        <p:nvPicPr>
          <p:cNvPr id="47" name="Imagem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635" y="394139"/>
            <a:ext cx="1620468" cy="470269"/>
          </a:xfrm>
          <a:prstGeom prst="rect">
            <a:avLst/>
          </a:prstGeom>
        </p:spPr>
      </p:pic>
    </p:spTree>
    <p:extLst>
      <p:ext uri="{BB962C8B-B14F-4D97-AF65-F5344CB8AC3E}">
        <p14:creationId xmlns:p14="http://schemas.microsoft.com/office/powerpoint/2010/main" val="99638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500"/>
                                        <p:tgtEl>
                                          <p:spTgt spid="42"/>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fade">
                                      <p:cBhvr>
                                        <p:cTn id="100" dur="500"/>
                                        <p:tgtEl>
                                          <p:spTgt spid="5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500"/>
                                        <p:tgtEl>
                                          <p:spTgt spid="4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500"/>
                                        <p:tgtEl>
                                          <p:spTgt spid="5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fade">
                                      <p:cBhvr>
                                        <p:cTn id="115" dur="500"/>
                                        <p:tgtEl>
                                          <p:spTgt spid="5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fade">
                                      <p:cBhvr>
                                        <p:cTn id="11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35" grpId="0" animBg="1"/>
      <p:bldP spid="36" grpId="0" animBg="1"/>
      <p:bldP spid="37" grpId="0" animBg="1"/>
      <p:bldP spid="38" grpId="0" animBg="1"/>
      <p:bldP spid="39" grpId="0" animBg="1"/>
      <p:bldP spid="29" grpId="0" animBg="1"/>
      <p:bldP spid="30" grpId="0" animBg="1"/>
      <p:bldP spid="31" grpId="0" animBg="1"/>
      <p:bldP spid="32" grpId="0" animBg="1"/>
      <p:bldP spid="33" grpId="0" animBg="1"/>
      <p:bldP spid="23" grpId="0" animBg="1"/>
      <p:bldP spid="24" grpId="0" animBg="1"/>
      <p:bldP spid="25" grpId="0" animBg="1"/>
      <p:bldP spid="26" grpId="0" animBg="1"/>
      <p:bldP spid="27" grpId="0" animBg="1"/>
      <p:bldP spid="16" grpId="0" animBg="1"/>
      <p:bldP spid="17" grpId="0" animBg="1"/>
      <p:bldP spid="18" grpId="0" animBg="1"/>
      <p:bldP spid="19" grpId="0" animBg="1"/>
      <p:bldP spid="20" grpId="0" animBg="1"/>
      <p:bldP spid="13" grpId="0" animBg="1"/>
      <p:bldP spid="14" grpId="0" animBg="1"/>
      <p:bldP spid="15" grpId="0" animBg="1"/>
      <p:bldP spid="4" grpId="0" animBg="1"/>
      <p:bldP spid="56" grpId="0" animBg="1"/>
      <p:bldP spid="57" grpId="0"/>
      <p:bldP spid="46" grpId="0" animBg="1"/>
      <p:bldP spid="52" grpId="0" animBg="1"/>
      <p:bldP spid="53" grpId="0" animBg="1"/>
      <p:bldP spid="54" grpId="0" animBg="1"/>
      <p:bldP spid="55" grpId="0" animBg="1"/>
      <p:bldP spid="5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761</Words>
  <Application>Microsoft Office PowerPoint</Application>
  <PresentationFormat>Apresentação na tela (4:3)</PresentationFormat>
  <Paragraphs>223</Paragraphs>
  <Slides>26</Slides>
  <Notes>5</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26</vt:i4>
      </vt:variant>
    </vt:vector>
  </HeadingPairs>
  <TitlesOfParts>
    <vt:vector size="32" baseType="lpstr">
      <vt:lpstr>Aharoni</vt:lpstr>
      <vt:lpstr>Arial</vt:lpstr>
      <vt:lpstr>Arial Black</vt:lpstr>
      <vt:lpstr>Calibri</vt:lpstr>
      <vt:lpstr>Office Theme</vt:lpstr>
      <vt:lpstr>Picture (Metafile)</vt:lpstr>
      <vt:lpstr>Comissão de Desenvolvimento Econômico, Indústria, Comércio e Serviço (Cdeics)</vt:lpstr>
      <vt:lpstr>A PETROBRÁS NÃO TEM, NEM NUNCA TEVE QUALQUER PROBLEMA FINANCEIRO.  MUITO PELO CONTRÁRIO.</vt:lpstr>
      <vt:lpstr>Petrobrás  - US$ bilhões</vt:lpstr>
      <vt:lpstr>COM ESTES NÚMEROS, NÃO É NECESSÁRIO SER UM ESPECIALISTA PARA VERIFICAR QUE A EMPRESA SEMPRE GOZOU DE UMA SITUAÇÃO FINANCEIRA CONFORTÁVEL. ENTÃO FICA A PERGUNTA: POR QUE OS DIRIGENTES DA COMPANHIA (DIRETORES E CONSELHEIROS) QUE TEM POR OBRIGAÇÃO DEFENDÊ-LA, PERMITIRAM QUE SEU NOME FOSSE DENEGRIDO SEM QUALQUER REAÇÃO? AO INVÉS DISSO FAZEM AFIRMAÇÕES DO TIPO: “APESAR DE TER VENCIDO A MAIS SÉRIA CRISE DE SUA HISTÓRIA, A PETROBRAS AINDA SE ENCONTRA EM SITUAÇÃO BASTANTE DELICADA” ROBERTO CASTELO BRANCO – COMISSÃO DE MINAS E ENERGIA – 11/06/2019.  ONDE ESTÁ A CRISE? ONDE ESTÁ A SITUAÇÃO DELICADA?  É ESTE TIPO DE DECLARAÇÃO MENTIROSA QUE JUSTIFICA, JUNTO A OPINIÃO PÚBLICA BRASILEIRA, A DILAPIDAÇÃO DA EMPRESA.</vt:lpstr>
      <vt:lpstr>Apresentação do PowerPoint</vt:lpstr>
      <vt:lpstr>  POR SER UMA EXCEPCIONAL GERADORA DE CAIXA A PETROBRÁS GOZA DE UMA SITUAÇÃO FINANCEIRA MUITO MAIS CONFORTÁVEL DO QUE AS GRANDES PETROLEIRAS INTERNACIONAIS.</vt:lpstr>
      <vt:lpstr>LIQUIDEZ CORRENTE</vt:lpstr>
      <vt:lpstr>GERAÇÃO OPERACIONAL DE CAIXA US$ BILHÕES  </vt:lpstr>
      <vt:lpstr>RETORNO FINANCEIRO SOBRE VENDAS = Geração/Vendas  </vt:lpstr>
      <vt:lpstr>SALDO DE CAIXA – US$ BILHÕES  </vt:lpstr>
      <vt:lpstr>MESMO TENDO UM GRANDE PROJETO ALTAMENTE RENTÁVEL PARA INVESTIR (PRÉ-SAL) OS INVESTIMENTOS DA PETROBRÁS FORAM INTERROMPIDOS DESDE 2015. RECURSOS NÃO FALTAM PARA UMA EMPRESA QUE TEM TECNOLOGIA E UM PROJETO DE ALTÍSSIMO RETORNO.  A PETROBRÁS É A LOCOMOTIVA DA ECONOMIA BRASILEIRA. NOS PERÍODOS EM QUE ELA ESTÁ INVESTINDO NÓS TEMOS SUPERAVIT’S PRIMÁRIOS E A RELAÇÃO DÍVIDA/PIB NÃO PASSA DOS 60%.  QUEM ESTÁ LUCRANDO COM A PARALIZAÇÃO DOS INVESTIMENTOS DA PETROBRÁS? QUEM ESTÁ PERDENDO?</vt:lpstr>
      <vt:lpstr>Gráfico evolução PIB x Investimentos </vt:lpstr>
      <vt:lpstr>Gráfico Investimentos Petrobras x relação Dívida/PIB </vt:lpstr>
      <vt:lpstr>Gráfico Investimento Petrobras x Resultado Primário </vt:lpstr>
      <vt:lpstr>OS PLANOS DE NEGÓCIOS DA PETROBRÁS (PNG’S) ESCONDEM A CAPACIDADE FUTURA DE GERAÇÃO DE CAIXA DA EMPRESA. A DESCOBERTA DO PRÉ-SAL E OS INVESTIMENTOS FEITOS NO PERÍODO 2009-2014 (+OU- USS 250 BILHÕES) COMEÇAM A APRESENTAR SEUS RESULTADOS COM GRANDE NÚMERO DE PLATAFORMAS DE PRODUÇÃO ENTRANDO EM OPERAÇÃO.  ISTO FARÁ COM QUE A EMPRESA, EM 2023, ALCANCE A PRODUÇÃO DE 4 MILHÕES DE BARRIS/DIA DE PETRÓLEO E EM 2026, 5 MILHÕES DE BARRIS/DIA.  O PNG 2017-2021 APRESENTA UMA GERAÇÃO OPERACIONAL DE CAIXA DE USS 158 BILHÕES (JÁ PAGOS OS DIVIDENDOS) OU SEJA, UMA MÉDIA DE USS 31,6 BILHÕES + DIVIDENDOS. PODEMOS ENTÃO ESTIMAR QUE NA PONTA 2021 ESTA GERAÇÃO DE CAIXA ESTARÁ EM TORNO DE USS 35 BILHÕES + DIVIDENDOS.  </vt:lpstr>
      <vt:lpstr>O PLANO DE NEGÓCIO 2018-2022 MOSTRA UMA GERAÇÃO OPERACIONAL DE CAIXA DE USS  142 BILHÕES + DIVIDENDOS. OU SEJA, UMA REDUÇÃO DE UM PLANO PARA O OUTRO DE 16 BILHÕES DE DÓLARES NA GERAÇÃO DE CAIXA (158 – 142) QUANDO DEVERIA TER OCORRIDO UM ACRÉSCIMO DE PELO MENOS USS 10 BILHÕES. PORTANTO, SUMIRAM + OU – USS 25 BILHÕES. E NINGUÉM QUESTIONOU!  O PLANO DE NEGÓCIO 2019-2023 APRESENTOU UMA GERAÇÃO OPERACIONAL DE CAIXA DE USS 114,2 BILHÕES, UMA REDUÇÃO ADICIONAL DE USS 27,8 BILHÕES (142-114,2). QUANDO NA VERDADE DEVERIA TER OCORRIDO UM ACRÉSCIMO DE + 10 BILHÕES ALCANÇANDO UM TOTAL DE USS 178 BILHÕES (158 + 10 +10). UMA DIFERENÇA DE USS 63,8 BILHÕES DE DÓLARES.  A GOLDMAN SACHS (ARTIGO ANEXO) REGISTROU UMA DIFERENÇA DE USS 40 BILHÕES. AO QUAL CHAMOU: “UM CAMINHÃO DE DINHEIRO”.</vt:lpstr>
      <vt:lpstr>PNG 2017/2021</vt:lpstr>
      <vt:lpstr>PNG 2019/2023</vt:lpstr>
      <vt:lpstr>Dividendos: Petrobras pode se alinhar às maiores do mundo, avalia Goldman Sachs</vt:lpstr>
      <vt:lpstr>DEPOIS DE 2016 A COMPANHIA PASSOU A ADOTAR UMA POLÍTICA DE PREÇOS ASSASSINA, COM O POVO E A ECONOMIA BRASILEIRA, CHAMADA: “PREÇO DE PARIDADE DE IMPORTAÇÃO”. SIGNIFICA ADICIONAR AO PREÇO DO MERCADO INTERNO NAS REFINARIAS, O PREÇO INTERNACIONAL DO COMBUSTÍVEL + O FRETE (ATÉ O BRASIL) E SUA INTERNAÇÃO NO PAÍS, ALÉM DE CUSTOS COM O SEGURO DE RISCO CAMBIAL E DE PREÇO.   ISTO É UM ABSURDO. NENHUM PAÍS OU EMPRESA NO MUNDO ADOTA ESTE TIPO DE POLÍTICA. NA VERDADE ESTAMOS FAZENDO CARIDADE PARA AS REFINARIAS AMERICANAS. QUAL EMPRESA MUNDIAL FAZ CARIDADE PARA AS EMPRESAS BRASILEIRAS? ALÉM DAS REFINARIAS AMERICANAS DOS TRADERS E DOS PRODUTORES DE ETANOL, QUEM MAIS ESTÁ LUCRANDO COM ISTO? QUEM ESTÁ PAGANDO, NÓS SABEMOS, SÃO OS CONSUMIDORES BRASILEIROS E A ECONOMIA BRASILEIRA QUE PERDE SUA COMPETITIVIDADE.</vt:lpstr>
      <vt:lpstr>Apresentação do PowerPoint</vt:lpstr>
      <vt:lpstr>A MÃE DE TODAS AS MENTIRAS FOI A DE QUE A PETROBRÁS ESTAVA QUEBRADA, OU COM SÉRIOS PROBLEMAS FINANCEIROS. DESTA MENTIRA SURGIRAM DIVERSOS FILHOTES:  - FILHOTE UM: A PETROBRÁS NÃO PODE MAIS INVERTIR, POIS UMA EMPRESA QUEBRADA NÃO PODE INVESTIR;  - FILHOTE DOIS: A PETROBRÁS DEVE DIMINUIR SUA DÍVIDA, POIS UMA EMPRESA QUEBRADA NÃO TEM CAPACIDADE DE PAGAR OS JUROS SOB A DÍVIDA;  - FILHOTE TRÊS: A PETROBRÁS TEM QUE VENDER ATIVOS PARA PAGAR ESTA DÍVIDA, POIS UMA EMPRESA QUEBRADA NÃO TEM RECURSOS. </vt:lpstr>
      <vt:lpstr> EM FUNÇÃO DO EXPOSTO, A OPINIÃO PÚBLICA BRASILEIRA, BOMBARDEADA DE MENTIRAS, NÃO QUESTIONA FATOS CRISTALINOS:   A- QUAL É A LÓGICA DE VENDER ATIVOS QUE RENDEM MAIS DE 20% AO ANO PARA AMORTIZAR UMA DÍVIDA QUE CUSTA MENOS DE 7%?   B- QUAL É A LÓGICA DE NÃO INVESTIR E NÃO PRESERVAR A DESCOBERTA DO PRÉ-SAL PARA A NAÇÃO BRASILEIRA, AO INVÉS DE ENTREGÁ-LA PARA AS PETROLEIRAS ESTRANGEIRAS?   É BOM LEMBRAR QUE AS GRANDES RESERVAS DE PETRÓLEO DO MUNDO ESTÃO NA MÃO DE ESTATAIS QUE NÃO FAZEM LEILÕES DE SEUS RECURSOS NATURAIS, PELO CONTRÁRIO, HOJE ESTÃO INVESTINDO NA AMPLIAÇÃO DE SUAS INDÚSTRIAS PETROQUÍMICAS E REFINARIAS.   C- QUAL É A LÓGICA DE VENDER UM ATIVO, E LOGO DEPOIS ALUGÁ-LO POR QUE ELE É INDISPENSÁVEL PARA SUAS ATIVIDADES? ISSO SÓ PODE OCORRER EM CASO DE EXTREMA NECESSIDADE FINANCEIRA, O QUE NÃO É O CASO DA PETROBRÁS. QUEM ESTÁ LUCRANDO COM ISSO?</vt:lpstr>
      <vt:lpstr>EM FUNÇÃO DO EXPOSTO, A OPINIÃO PÚBLICA BRASILEIRA, BOMBARDEADA DE MENTIRAS, NÃO QUESTIONA FATOS CRISTALINOS:   A- QUAL É A LÓGICA DE VENDER ATIVOS QUE RENDEM MAIS DE 20% AO ANO PARA AMORTIZAR UMA DÍVIDA QUE CUSTA MENOS DE 7%?   B- QUAL É A LÓGICA DE INVERTIR E PRESERVAR A DESCOBERTA DO PRÉ-SAL PARA A NAÇÃO BRASILEIRA, AO INVÉS DE ENTREGÁ-LA PARA AS PETROLEIRAS ESTRANGEIRAS?   É BOM LEMBRAR QUE AS GRANDES RESERVAS DE PETRÓLEO DO MUNDO ESTÃO NA MÃO DE ESTATAIS QUE NÃO FAZEM LEILÃO DE SEUS RECURSOS NATURAIS, PELO CONTRÁRIO, HOJE ESTÃO INVESTINDO NA AMPLIAÇÃO DE SUA INDUSTRIA PETROQUÍMICAS E REFINARIAS.   C- QUAL É A LÓGICA DE VENDER UM ATIVO PARA LOGO DEPOIS ALUGÁ-LO TENDO EM VISTA QUE É INDISPENSÁVEL PARA SUAS ATIVIDADES? ISSO SÓ OCORRE SE A EMPRESA ESTIVER EM EXTREMA NECESSIDADE FINANCEIRA. O QUE NÃO É O CASO DA PETROBRÁS.</vt:lpstr>
      <vt:lpstr>NOS COLOCAMOS A DISPOSISÃO PARA DEBATER ESTE ASSUNTO, EM QUALQUER FÓRUM ADEQUADO, IMPARCIAL, TENDO EM VISTA O QUE CONSIDERAMOS GRAVES CRIMES DE LESA-PÁTRIA QUE VEM OCORRENDO SOB O MANTO DA MENTIRA:   DE QUE A PETROBRÁS ESTARIA “QUEBRADA”.</vt:lpstr>
      <vt:lpstr>CLAUDIO DA COSTA OLIVEIRA ECONOMISTA E PETROLEIRO APOSENTADO DA PETROBRÁS Email : c.claudiooliveira@hotmail.com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CPI DA PETROBRÁS</dc:title>
  <dc:creator>user</dc:creator>
  <cp:lastModifiedBy>USUARIO</cp:lastModifiedBy>
  <cp:revision>82</cp:revision>
  <dcterms:created xsi:type="dcterms:W3CDTF">2018-04-30T15:02:23Z</dcterms:created>
  <dcterms:modified xsi:type="dcterms:W3CDTF">2019-07-09T19:08:08Z</dcterms:modified>
</cp:coreProperties>
</file>