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8" r:id="rId3"/>
    <p:sldId id="321" r:id="rId4"/>
    <p:sldId id="330" r:id="rId5"/>
    <p:sldId id="322" r:id="rId6"/>
    <p:sldId id="331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8182A-F148-4741-89CD-E04131262F26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2319E-C545-4003-A9CB-6650795C98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2944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C222D-9DBD-48C3-94B9-A76618A7DAED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68B629-1082-4337-80A3-3D3707F0E3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340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76200">
            <a:solidFill>
              <a:srgbClr val="080808">
                <a:alpha val="85882"/>
              </a:srgbClr>
            </a:solidFill>
          </a:ln>
          <a:effectLst>
            <a:outerShdw dist="330200" sx="1000" sy="1000" algn="ctr" rotWithShape="0">
              <a:schemeClr val="bg1">
                <a:alpha val="99000"/>
              </a:scheme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pt-BR" altLang="pt-BR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8" t="19426" r="8858" b="28087"/>
          <a:stretch>
            <a:fillRect/>
          </a:stretch>
        </p:blipFill>
        <p:spPr bwMode="auto">
          <a:xfrm>
            <a:off x="1058863" y="80963"/>
            <a:ext cx="6983412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Conector reto 3"/>
          <p:cNvCxnSpPr/>
          <p:nvPr userDrawn="1"/>
        </p:nvCxnSpPr>
        <p:spPr>
          <a:xfrm>
            <a:off x="250825" y="1773238"/>
            <a:ext cx="864235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666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/>
          <p:cNvCxnSpPr/>
          <p:nvPr userDrawn="1"/>
        </p:nvCxnSpPr>
        <p:spPr>
          <a:xfrm>
            <a:off x="250825" y="1268413"/>
            <a:ext cx="8642350" cy="0"/>
          </a:xfrm>
          <a:prstGeom prst="line">
            <a:avLst/>
          </a:prstGeom>
          <a:ln w="762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7" descr="logobranc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6250"/>
            <a:ext cx="2052638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CA0DC9B0-3DAB-46EF-901F-0425BB0EF33C}" type="datetime1">
              <a:rPr lang="pt-BR" altLang="pt-BR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2771775" y="6356350"/>
            <a:ext cx="360045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1F287AB4-B955-47C4-A7CC-E47B1FCE1A5F}" type="slidenum">
              <a:rPr lang="pt-BR" alt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 alt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92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E349CD-BDD9-4A37-BEA0-22A5A0127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53A79B79-95EC-40D9-BA0E-9029FACCE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A945522-6ECD-424D-9261-ABB97EFE5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AEB04-FEA9-4D32-AECF-D281F38AD8CD}" type="datetimeFigureOut">
              <a:rPr lang="pt-BR" smtClean="0"/>
              <a:t>03/07/2019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9409566-F8F5-4B13-9449-EC13498EE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29037F4-6751-4F0F-A5BA-A94EB63B8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9520-B12F-46A5-BB6E-92018D49F5D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79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A18E30-4E1C-4660-9D83-8302EFAD5A3A}" type="datetime1">
              <a:rPr lang="pt-BR" altLang="pt-B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03/07/2019</a:t>
            </a:fld>
            <a:endParaRPr lang="pt-BR" altLang="pt-BR">
              <a:cs typeface="Arial" panose="020B0604020202020204" pitchFamily="34" charset="0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pt-BR">
                <a:solidFill>
                  <a:prstClr val="black">
                    <a:tint val="75000"/>
                  </a:prstClr>
                </a:solidFill>
              </a:rPr>
              <a:t>Dessimoni &amp; Blanco Sociedade de Advogados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C3C831-B77C-412D-A0B0-2FA33CBD9568}" type="slidenum">
              <a:rPr lang="pt-BR" altLang="pt-B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pt-B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41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64A41402-90F9-4749-A859-5BE7E6F81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179" y="1432650"/>
            <a:ext cx="4619641" cy="1823312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96349D2-F565-41FE-9330-70DB35B46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823312"/>
          </a:xfrm>
        </p:spPr>
        <p:txBody>
          <a:bodyPr/>
          <a:lstStyle/>
          <a:p>
            <a:r>
              <a:rPr lang="pt-BR" sz="2000" b="1" dirty="0">
                <a:latin typeface="Garamond" panose="02020404030301010803" pitchFamily="18" charset="0"/>
              </a:rPr>
              <a:t>AUDIÊNCIA PÚBLICA:</a:t>
            </a:r>
          </a:p>
          <a:p>
            <a:r>
              <a:rPr lang="pt-BR" sz="2000" b="1" dirty="0">
                <a:latin typeface="Garamond" panose="02020404030301010803" pitchFamily="18" charset="0"/>
              </a:rPr>
              <a:t> </a:t>
            </a:r>
          </a:p>
          <a:p>
            <a:r>
              <a:rPr lang="pt-BR" sz="2000" b="1" dirty="0">
                <a:latin typeface="Garamond" panose="02020404030301010803" pitchFamily="18" charset="0"/>
              </a:rPr>
              <a:t>Debater sobre as políticas existentes de estímulo ao primeiro emprego e ao menor aprendiz. </a:t>
            </a:r>
          </a:p>
          <a:p>
            <a:endParaRPr lang="pt-BR" sz="2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66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73487" y="1580524"/>
            <a:ext cx="8397025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pt-BR" dirty="0"/>
              <a:t> A</a:t>
            </a:r>
            <a:r>
              <a:rPr lang="pt-BR" sz="3000" dirty="0"/>
              <a:t>s empresas com pelo menos 7 empregados têm a obrigação legal de preencher a cota de contratação de aprendizes, com idade entre 14 e 24 anos, inscritos em programa de aprendizagem, equivalente a 5%, no mínimo, e 15%, no máximo, dos trabalhadores existentes em cada estabelecimento, cujas funções demandem formação profissional (</a:t>
            </a:r>
            <a:r>
              <a:rPr lang="pt-BR" sz="3000" dirty="0" err="1"/>
              <a:t>art</a:t>
            </a:r>
            <a:r>
              <a:rPr lang="pt-BR" sz="3000" dirty="0"/>
              <a:t> 429 da CLT), sob pena de autuações e aplicações de multas.</a:t>
            </a: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833BF05C-8B55-4A0B-9DED-FAFDFF6A1D7C}"/>
              </a:ext>
            </a:extLst>
          </p:cNvPr>
          <p:cNvSpPr txBox="1"/>
          <p:nvPr/>
        </p:nvSpPr>
        <p:spPr>
          <a:xfrm>
            <a:off x="1619672" y="389855"/>
            <a:ext cx="5005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CONTRATAÇÃO DE APRENDIZES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1804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pt-BR" altLang="pt-BR">
              <a:solidFill>
                <a:prstClr val="black"/>
              </a:solidFill>
            </a:endParaRP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01BF3944-9045-4D9C-B3D2-B687FDFA36F2}"/>
              </a:ext>
            </a:extLst>
          </p:cNvPr>
          <p:cNvSpPr txBox="1"/>
          <p:nvPr/>
        </p:nvSpPr>
        <p:spPr>
          <a:xfrm>
            <a:off x="1691680" y="474088"/>
            <a:ext cx="49426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CONTRATAÇÃO DE APRENDIZES</a:t>
            </a:r>
            <a:endParaRPr lang="pt-BR" sz="28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C3648D75-064E-4CAC-8F83-8076EE5BE0A1}"/>
              </a:ext>
            </a:extLst>
          </p:cNvPr>
          <p:cNvSpPr txBox="1"/>
          <p:nvPr/>
        </p:nvSpPr>
        <p:spPr>
          <a:xfrm>
            <a:off x="333872" y="1396940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900" dirty="0"/>
              <a:t>Atualmente, as exclusões se restringem a:</a:t>
            </a:r>
          </a:p>
          <a:p>
            <a:pPr algn="just"/>
            <a:endParaRPr lang="pt-BR" sz="1900" dirty="0"/>
          </a:p>
          <a:p>
            <a:pPr lvl="0" algn="just"/>
            <a:r>
              <a:rPr lang="pt-BR" sz="1900" dirty="0"/>
              <a:t>1). Funções que exijam formação técnica ou superior;</a:t>
            </a:r>
          </a:p>
          <a:p>
            <a:pPr lvl="0" algn="just"/>
            <a:r>
              <a:rPr lang="pt-BR" sz="1900" dirty="0"/>
              <a:t>2). Cargos de direção e de gerência ou de confiança;</a:t>
            </a:r>
          </a:p>
          <a:p>
            <a:pPr lvl="0" algn="just"/>
            <a:r>
              <a:rPr lang="pt-BR" sz="1900" dirty="0"/>
              <a:t>3). Funções objeto de contrato por prazo determinado, cuja vigência dependa da sazonalidade da atividade econômica;</a:t>
            </a:r>
          </a:p>
          <a:p>
            <a:pPr lvl="0" algn="just"/>
            <a:r>
              <a:rPr lang="pt-BR" sz="1900" dirty="0"/>
              <a:t>4). Funções em ambientes de trabalho previstos na portaria 20/2001 e 04/2002;</a:t>
            </a:r>
          </a:p>
          <a:p>
            <a:pPr lvl="0" algn="just"/>
            <a:r>
              <a:rPr lang="pt-BR" sz="1900" dirty="0"/>
              <a:t>5). Trabalhadores em contato de trabalho temporário;</a:t>
            </a:r>
          </a:p>
          <a:p>
            <a:pPr lvl="0" algn="just"/>
            <a:r>
              <a:rPr lang="pt-BR" sz="1900" dirty="0"/>
              <a:t>6). Trabalhadores terceirizados;</a:t>
            </a:r>
          </a:p>
          <a:p>
            <a:pPr lvl="0" algn="just"/>
            <a:r>
              <a:rPr lang="pt-BR" sz="1900" dirty="0"/>
              <a:t>7). Atividades desenvolvidas em ambientes que comprometam a formação moral do adolescente;</a:t>
            </a:r>
          </a:p>
          <a:p>
            <a:pPr lvl="0" algn="just"/>
            <a:endParaRPr lang="pt-BR" sz="1900" dirty="0"/>
          </a:p>
          <a:p>
            <a:pPr algn="just"/>
            <a:r>
              <a:rPr lang="pt-BR" sz="1900" dirty="0"/>
              <a:t>Entretanto, busca-se somar a essas exclusões profissões como motoristas, ajudantes de entrega, empilhadores, operadores de câmara frias e outras, que por sua natureza, exijam formação técnica específica ou de algum modo comprometam a saúde, integridade física e formação moral do adolescente.</a:t>
            </a:r>
          </a:p>
        </p:txBody>
      </p:sp>
    </p:spTree>
    <p:extLst>
      <p:ext uri="{BB962C8B-B14F-4D97-AF65-F5344CB8AC3E}">
        <p14:creationId xmlns:p14="http://schemas.microsoft.com/office/powerpoint/2010/main" val="3552786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498714"/>
            <a:ext cx="8313312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pt-BR" sz="2000" dirty="0"/>
              <a:t>Quando falamos de motoristas e ajudantes de motoristas/entregas, entendemos que as referidas funções devem ser excluídas pelas razões abaixo elencadas: </a:t>
            </a:r>
          </a:p>
          <a:p>
            <a:pPr algn="just">
              <a:buNone/>
            </a:pPr>
            <a:endParaRPr lang="pt-BR" sz="2000" dirty="0"/>
          </a:p>
          <a:p>
            <a:pPr marL="457200" lvl="0" indent="-457200" algn="just">
              <a:buFont typeface="+mj-lt"/>
              <a:buAutoNum type="arabicPeriod"/>
            </a:pPr>
            <a:r>
              <a:rPr lang="pt-BR" sz="2000" dirty="0"/>
              <a:t>São desenvolvidas externamente, o que exporia esses aprendizes a riscos diários no trânsito, riscos estes que não poderiam ser mitigados pelo empregador;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pt-BR" sz="2000" dirty="0"/>
              <a:t>Exigem carteira de habilitação, portanto, aprovação em curso técnico específico que envolve treinamento de prática veicular, o que seria proibido ao particular, já que somente as autoescolas estariam habilitadas a promover tais ensinamentos, além da necessidade de comprovada aptidão física e psíquica; e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pt-BR" sz="2000" dirty="0"/>
              <a:t>Não existe no mercado oferta de aprendizes para a contratação;</a:t>
            </a: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D7954FF6-858B-4B7E-9519-F0FBAA298A43}"/>
              </a:ext>
            </a:extLst>
          </p:cNvPr>
          <p:cNvSpPr txBox="1"/>
          <p:nvPr/>
        </p:nvSpPr>
        <p:spPr>
          <a:xfrm>
            <a:off x="1691680" y="359078"/>
            <a:ext cx="5005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CONTRATAÇÃO DE APRENDIZES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639560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435998"/>
            <a:ext cx="8397025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pt-BR" sz="1800" dirty="0"/>
              <a:t>Por sua vez, os empilhadores e operadores de câmaras frias também deveriam ser excluídos das atividades passíveis de contratação de aprendizes, uma vez que:</a:t>
            </a:r>
          </a:p>
          <a:p>
            <a:pPr algn="just">
              <a:buNone/>
            </a:pPr>
            <a:endParaRPr lang="pt-BR" sz="1800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BR" sz="1800" dirty="0"/>
              <a:t>No caso dos operadores de empilhadeiras há a necessidade ter mais de 18 anos, carteira de habilitação na categoria B ou superior e uma boa qualificação no tocante a treinamentos relacionados à medicina e segurança na operação de equipamentos de transporte;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t-BR" sz="1800" dirty="0"/>
              <a:t>Após ser capacitado esse operador de empilhadeira deve, anualmente, revalidar sua autorização através de exame médico;	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t-BR" sz="1800" dirty="0"/>
              <a:t>Eventualmente, há a necessidade de movimentação de produtos químicos, cargas perecíveis, chapas e tubos de aço, materiais que podem causar graves acidentes se não manipulados por pessoa experiente;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pt-BR" sz="1800" dirty="0"/>
              <a:t>Já no caso de operadores de câmaras frias, entendemos que, por mais que os aprendizes possam ter mais que 18 anos, a exposição a ambiente insalubre, ainda que controlado com o fornecimento de EPIs, pode comprometer a formação desses adolescentes.</a:t>
            </a: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E21FF366-E461-4130-B32D-C76F73D6E78B}"/>
              </a:ext>
            </a:extLst>
          </p:cNvPr>
          <p:cNvSpPr/>
          <p:nvPr/>
        </p:nvSpPr>
        <p:spPr>
          <a:xfrm>
            <a:off x="1691680" y="436022"/>
            <a:ext cx="4861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CONTRATAÇÃO DE APRENDIZES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378054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0DC9B0-3DAB-46EF-901F-0425BB0EF33C}" type="datetime1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03/07/2019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785081" y="6421978"/>
            <a:ext cx="3600450" cy="365125"/>
          </a:xfrm>
        </p:spPr>
        <p:txBody>
          <a:bodyPr/>
          <a:lstStyle/>
          <a:p>
            <a:pPr>
              <a:defRPr/>
            </a:pPr>
            <a:r>
              <a:rPr lang="pt-BR" dirty="0">
                <a:solidFill>
                  <a:prstClr val="black"/>
                </a:solidFill>
              </a:rPr>
              <a:t>Dessimoni &amp; Blanco Advogados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87AB4-B955-47C4-A7CC-E47B1FCE1A5F}" type="slidenum">
              <a:rPr lang="pt-BR" altLang="pt-B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pt-BR" altLang="pt-BR">
              <a:solidFill>
                <a:prstClr val="black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57200" y="1772816"/>
            <a:ext cx="8397025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pt-BR" sz="2600" dirty="0"/>
              <a:t>Também propomos que a quantidade de aprendizes seja apurada por empresa e não por estabelecimento, como é feito atualmente.  Na atual forma, há um aumento da quantidade de aprendizes que devem ser contratados pela iniciativa privada, o que, a depender do poder financeiro do empregador, pode obrigá-lo a deixar de contratar profissionais ou mesmo ter de dispensar algum empregado (muitas vezes pais de família), por não ter orçamento suficiente para a contratação de ambos, o que fere, entre outras coisas, a função social do trabalho.</a:t>
            </a:r>
          </a:p>
        </p:txBody>
      </p:sp>
      <p:pic>
        <p:nvPicPr>
          <p:cNvPr id="7" name="Imagem 6" descr="C:\Users\angelica\AppData\Local\Microsoft\Windows\INetCache\Content.Word\LogoABAD copy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8" cy="72008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E21FF366-E461-4130-B32D-C76F73D6E78B}"/>
              </a:ext>
            </a:extLst>
          </p:cNvPr>
          <p:cNvSpPr/>
          <p:nvPr/>
        </p:nvSpPr>
        <p:spPr>
          <a:xfrm>
            <a:off x="1691680" y="436022"/>
            <a:ext cx="4861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/>
              <a:t>CONTRATAÇÃO DE APRENDIZES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88995434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3086</TotalTime>
  <Words>572</Words>
  <Application>Microsoft Office PowerPoint</Application>
  <PresentationFormat>Apresentação na tela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 Unicode MS</vt:lpstr>
      <vt:lpstr>Arial</vt:lpstr>
      <vt:lpstr>Calibri</vt:lpstr>
      <vt:lpstr>Garamond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Giovanna Gabriele Alvarez Perini</dc:creator>
  <cp:lastModifiedBy>Andressa Paranhos Guimarães</cp:lastModifiedBy>
  <cp:revision>250</cp:revision>
  <cp:lastPrinted>2019-07-03T18:49:28Z</cp:lastPrinted>
  <dcterms:created xsi:type="dcterms:W3CDTF">2018-10-25T15:06:27Z</dcterms:created>
  <dcterms:modified xsi:type="dcterms:W3CDTF">2019-07-03T20:57:01Z</dcterms:modified>
</cp:coreProperties>
</file>