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088198531" r:id="rId5"/>
    <p:sldId id="278" r:id="rId6"/>
    <p:sldId id="2088198530" r:id="rId7"/>
    <p:sldId id="2088198565" r:id="rId8"/>
    <p:sldId id="269" r:id="rId9"/>
    <p:sldId id="2088198563" r:id="rId10"/>
    <p:sldId id="2088198574" r:id="rId11"/>
    <p:sldId id="2088198571" r:id="rId12"/>
    <p:sldId id="2088198572" r:id="rId13"/>
    <p:sldId id="2088198535" r:id="rId14"/>
    <p:sldId id="274" r:id="rId15"/>
    <p:sldId id="2088198579" r:id="rId16"/>
    <p:sldId id="2088198568" r:id="rId17"/>
    <p:sldId id="2088198509" r:id="rId18"/>
    <p:sldId id="2088198510" r:id="rId19"/>
    <p:sldId id="2088198536" r:id="rId20"/>
    <p:sldId id="270" r:id="rId21"/>
    <p:sldId id="272" r:id="rId22"/>
    <p:sldId id="2088198532" r:id="rId23"/>
    <p:sldId id="2088198537" r:id="rId24"/>
    <p:sldId id="277" r:id="rId25"/>
    <p:sldId id="2088198558" r:id="rId26"/>
    <p:sldId id="2088198580" r:id="rId27"/>
    <p:sldId id="2088198573" r:id="rId28"/>
    <p:sldId id="2088198544" r:id="rId29"/>
    <p:sldId id="2088198517" r:id="rId30"/>
    <p:sldId id="2088198575" r:id="rId31"/>
    <p:sldId id="2088198553" r:id="rId32"/>
    <p:sldId id="2088198577" r:id="rId33"/>
    <p:sldId id="2088198576" r:id="rId34"/>
    <p:sldId id="2088198508" r:id="rId35"/>
    <p:sldId id="267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0E4FEF-455A-3503-C16A-DE76A3EA91F1}" name="Pollyana de Carvalho" initials="PC" userId="S::pollyana.carvalho@mdic.gov.br::c3b9e0ab-f1c6-4a83-9bd8-96630199c3a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DFF"/>
    <a:srgbClr val="008B00"/>
    <a:srgbClr val="0000C4"/>
    <a:srgbClr val="B20605"/>
    <a:srgbClr val="FFCA00"/>
    <a:srgbClr val="006E01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153000-2F1A-4766-87C8-5EC65706E86E}" v="44" dt="2026-08-12T13:20:33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ecoaecon.sharepoint.com/ged/projetos/Clientes/GIZ/03%20-%20Dados/Exercicio_MIP/Inpu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50472790695142E-2"/>
          <c:y val="6.8583772107465909E-3"/>
          <c:w val="0.9609905441860972"/>
          <c:h val="0.880966923180774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'Simulacao cenarios'!$B$7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numFmt formatCode="#,##0,,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 i="0" u="none" strike="noStrike" cap="none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  <a:sym typeface="Arial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'Simulacao cenarios'!$B$8:$B$24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'Simulacao cenarios'!$C$8:$C$24</c:f>
              <c:numCache>
                <c:formatCode>#,##0</c:formatCode>
                <c:ptCount val="17"/>
                <c:pt idx="0">
                  <c:v>24939356</c:v>
                </c:pt>
                <c:pt idx="1">
                  <c:v>28332984</c:v>
                </c:pt>
                <c:pt idx="2">
                  <c:v>31015945</c:v>
                </c:pt>
                <c:pt idx="3">
                  <c:v>35164499</c:v>
                </c:pt>
                <c:pt idx="4">
                  <c:v>39658686</c:v>
                </c:pt>
                <c:pt idx="5">
                  <c:v>47612723</c:v>
                </c:pt>
                <c:pt idx="6">
                  <c:v>56204156</c:v>
                </c:pt>
                <c:pt idx="7">
                  <c:v>62244039</c:v>
                </c:pt>
                <c:pt idx="8">
                  <c:v>65561209</c:v>
                </c:pt>
                <c:pt idx="9">
                  <c:v>69511448</c:v>
                </c:pt>
                <c:pt idx="10">
                  <c:v>79199705</c:v>
                </c:pt>
                <c:pt idx="11">
                  <c:v>91394267</c:v>
                </c:pt>
                <c:pt idx="12">
                  <c:v>93159423</c:v>
                </c:pt>
                <c:pt idx="13">
                  <c:v>106631261</c:v>
                </c:pt>
                <c:pt idx="14">
                  <c:v>133946784</c:v>
                </c:pt>
                <c:pt idx="15">
                  <c:v>192630032</c:v>
                </c:pt>
                <c:pt idx="16">
                  <c:v>222241640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CB-4E44-BF84-B85140BD80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eparator>, </c:separator>
        </c:dLbls>
        <c:gapWidth val="40"/>
        <c:axId val="69348997"/>
        <c:axId val="51691373"/>
      </c:barChart>
      <c:catAx>
        <c:axId val="69348997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inorGridlines>
          <c:spPr>
            <a:ln>
              <a:noFill/>
            </a:ln>
          </c:spPr>
        </c:minorGridlines>
        <c:numFmt formatCode="General" sourceLinked="0"/>
        <c:majorTickMark val="out"/>
        <c:minorTickMark val="none"/>
        <c:tickLblPos val="nextTo"/>
        <c:spPr>
          <a:ln w="25400" algn="ctr">
            <a:solidFill>
              <a:srgbClr val="000000">
                <a:alpha val="10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cap="none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  <a:sym typeface="Arial"/>
              </a:defRPr>
            </a:pPr>
            <a:endParaRPr lang="pt-BR"/>
          </a:p>
        </c:txPr>
        <c:crossAx val="51691373"/>
        <c:crosses val="autoZero"/>
        <c:auto val="1"/>
        <c:lblAlgn val="ctr"/>
        <c:lblOffset val="100"/>
        <c:noMultiLvlLbl val="1"/>
      </c:catAx>
      <c:valAx>
        <c:axId val="51691373"/>
        <c:scaling>
          <c:orientation val="minMax"/>
          <c:min val="0"/>
        </c:scaling>
        <c:delete val="1"/>
        <c:axPos val="l"/>
        <c:majorGridlines>
          <c:spPr>
            <a:ln w="12700" algn="ctr">
              <a:solidFill>
                <a:srgbClr val="D9D9D9">
                  <a:alpha val="100000"/>
                </a:srgbClr>
              </a:solidFill>
              <a:prstDash val="solid"/>
            </a:ln>
          </c:spPr>
        </c:majorGridlines>
        <c:minorGridlines>
          <c:spPr>
            <a:ln>
              <a:noFill/>
            </a:ln>
          </c:spPr>
        </c:minorGridlines>
        <c:numFmt formatCode="#,##0" sourceLinked="0"/>
        <c:majorTickMark val="none"/>
        <c:minorTickMark val="none"/>
        <c:tickLblPos val="nextTo"/>
        <c:crossAx val="69348997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BF16A-7682-485F-9893-E1494AD5690B}" type="doc">
      <dgm:prSet loTypeId="urn:microsoft.com/office/officeart/2005/8/layout/cycle3" loCatId="cycle" qsTypeId="urn:microsoft.com/office/officeart/2005/8/quickstyle/simple1#1" qsCatId="simple" csTypeId="urn:microsoft.com/office/officeart/2005/8/colors/accent1_3#1" csCatId="accent1" phldr="1"/>
      <dgm:spPr/>
      <dgm:t>
        <a:bodyPr/>
        <a:lstStyle/>
        <a:p>
          <a:endParaRPr lang="pt-BR"/>
        </a:p>
      </dgm:t>
    </dgm:pt>
    <dgm:pt modelId="{72D919DE-9A8A-449D-ADCD-FA2905821202}">
      <dgm:prSet phldrT="[Texto]"/>
      <dgm:spPr/>
      <dgm:t>
        <a:bodyPr/>
        <a:lstStyle/>
        <a:p>
          <a:r>
            <a:rPr lang="pt-BR" sz="1500">
              <a:latin typeface="Calibri"/>
              <a:ea typeface="Calibri"/>
              <a:cs typeface="Calibri"/>
            </a:rPr>
            <a:t>Soberania</a:t>
          </a:r>
        </a:p>
      </dgm:t>
    </dgm:pt>
    <dgm:pt modelId="{3C6BFBB0-D6B6-4B3E-9043-E871A2E22331}" type="parTrans" cxnId="{ACBBC553-58F1-4CF4-81FC-004A9D7880E7}">
      <dgm:prSet/>
      <dgm:spPr/>
      <dgm:t>
        <a:bodyPr/>
        <a:lstStyle/>
        <a:p>
          <a:endParaRPr lang="pt-BR"/>
        </a:p>
      </dgm:t>
    </dgm:pt>
    <dgm:pt modelId="{1378E3A2-AFF3-4C88-929E-2B04E8011116}" type="sibTrans" cxnId="{ACBBC553-58F1-4CF4-81FC-004A9D7880E7}">
      <dgm:prSet/>
      <dgm:spPr/>
      <dgm:t>
        <a:bodyPr/>
        <a:lstStyle/>
        <a:p>
          <a:endParaRPr lang="pt-BR"/>
        </a:p>
      </dgm:t>
    </dgm:pt>
    <dgm:pt modelId="{DF76EED4-B644-4AEB-ACBF-FFDB45AAA607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Infraestrutura e conectividade</a:t>
          </a:r>
          <a:endParaRPr lang="en-US" sz="1500">
            <a:latin typeface="Calibri"/>
            <a:ea typeface="Calibri"/>
            <a:cs typeface="Calibri"/>
          </a:endParaRPr>
        </a:p>
      </dgm:t>
    </dgm:pt>
    <dgm:pt modelId="{B27F70C6-9863-4B17-B676-AEDED99B85B6}" type="parTrans" cxnId="{2810A5AA-5934-40E4-8D53-A20076F8BEE7}">
      <dgm:prSet/>
      <dgm:spPr/>
    </dgm:pt>
    <dgm:pt modelId="{FCC8312D-5478-4EEB-8179-D7D4E870A234}" type="sibTrans" cxnId="{2810A5AA-5934-40E4-8D53-A20076F8BEE7}">
      <dgm:prSet/>
      <dgm:spPr/>
    </dgm:pt>
    <dgm:pt modelId="{E25AE07D-B5A9-46E3-8F15-6791F10DEAC5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Dados como ativo econômico estratégico </a:t>
          </a:r>
          <a:endParaRPr lang="pt-BR" sz="1800">
            <a:latin typeface="Aptos Display" panose="02110004020202020204"/>
            <a:ea typeface="Calibri"/>
            <a:cs typeface="Calibri"/>
          </a:endParaRPr>
        </a:p>
      </dgm:t>
    </dgm:pt>
    <dgm:pt modelId="{4FD84AB0-1498-4E95-BB80-D482F0CAD1BB}" type="parTrans" cxnId="{2C0202FA-1F02-4180-9095-FCAD1E1F5837}">
      <dgm:prSet/>
      <dgm:spPr/>
    </dgm:pt>
    <dgm:pt modelId="{C928966D-6D34-4F2F-B578-D664F66DBC45}" type="sibTrans" cxnId="{2C0202FA-1F02-4180-9095-FCAD1E1F5837}">
      <dgm:prSet/>
      <dgm:spPr/>
    </dgm:pt>
    <dgm:pt modelId="{BABD85DD-ED3A-4F18-9614-D158300F3BBE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Capacitação digital</a:t>
          </a:r>
          <a:endParaRPr lang="pt-BR" sz="1800">
            <a:latin typeface="Aptos Display" panose="02110004020202020204"/>
            <a:ea typeface="Calibri"/>
            <a:cs typeface="Calibri"/>
          </a:endParaRPr>
        </a:p>
      </dgm:t>
    </dgm:pt>
    <dgm:pt modelId="{3A2561E1-F5AB-4414-BABF-9A47ADA30DB9}" type="parTrans" cxnId="{F04DEC64-75C9-4116-A198-7BA261E5519E}">
      <dgm:prSet/>
      <dgm:spPr/>
    </dgm:pt>
    <dgm:pt modelId="{926B0132-366A-4E46-AE71-91C7AC86A5F2}" type="sibTrans" cxnId="{F04DEC64-75C9-4116-A198-7BA261E5519E}">
      <dgm:prSet/>
      <dgm:spPr/>
    </dgm:pt>
    <dgm:pt modelId="{80308BD9-02BC-4A1C-A57D-D7751D3BE5E3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IA, plataformas e serviços</a:t>
          </a:r>
          <a:endParaRPr lang="pt-BR" sz="1800">
            <a:latin typeface="Aptos Display" panose="02110004020202020204"/>
            <a:ea typeface="Calibri"/>
            <a:cs typeface="Calibri"/>
          </a:endParaRPr>
        </a:p>
      </dgm:t>
    </dgm:pt>
    <dgm:pt modelId="{E33ACD8E-7F0D-420A-918A-17404E5CD5C4}" type="parTrans" cxnId="{B90D075D-7F9D-495B-983B-AEE4DB57CC2C}">
      <dgm:prSet/>
      <dgm:spPr/>
    </dgm:pt>
    <dgm:pt modelId="{E95E6C7C-C0A4-4F04-9A23-C477F95D19A5}" type="sibTrans" cxnId="{B90D075D-7F9D-495B-983B-AEE4DB57CC2C}">
      <dgm:prSet/>
      <dgm:spPr/>
    </dgm:pt>
    <dgm:pt modelId="{5C54C32D-F970-47FE-A910-0C1A2C15807F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Papel indutor do Estado na criação de mercados digitais</a:t>
          </a:r>
          <a:endParaRPr lang="pt-BR" sz="1800">
            <a:latin typeface="Aptos Display" panose="02110004020202020204"/>
            <a:ea typeface="Calibri"/>
            <a:cs typeface="Calibri"/>
          </a:endParaRPr>
        </a:p>
      </dgm:t>
    </dgm:pt>
    <dgm:pt modelId="{F293562A-FA55-4771-B276-D661127C62A3}" type="parTrans" cxnId="{49886DDD-DA6C-4A56-950F-CD67F739762C}">
      <dgm:prSet/>
      <dgm:spPr/>
    </dgm:pt>
    <dgm:pt modelId="{12A30014-CC2F-4211-80C2-B1EC28757EF9}" type="sibTrans" cxnId="{49886DDD-DA6C-4A56-950F-CD67F739762C}">
      <dgm:prSet/>
      <dgm:spPr/>
    </dgm:pt>
    <dgm:pt modelId="{D6CB4888-D8B7-44F5-8B23-E6808E454342}">
      <dgm:prSet phldrT="[Texto]" phldr="0"/>
      <dgm:spPr/>
      <dgm:t>
        <a:bodyPr/>
        <a:lstStyle/>
        <a:p>
          <a:pPr rtl="0"/>
          <a:r>
            <a:rPr lang="pt-BR" sz="1500">
              <a:latin typeface="Calibri"/>
              <a:ea typeface="Calibri"/>
              <a:cs typeface="Calibri"/>
            </a:rPr>
            <a:t>Desenvolvimento produtivo e tecnológico</a:t>
          </a:r>
          <a:endParaRPr lang="pt-BR" sz="2200">
            <a:latin typeface="Aptos Display" panose="02110004020202020204"/>
            <a:ea typeface="Calibri"/>
            <a:cs typeface="Calibri"/>
          </a:endParaRPr>
        </a:p>
      </dgm:t>
    </dgm:pt>
    <dgm:pt modelId="{F413A4CD-3071-4E11-987E-421463B2D3E9}" type="parTrans" cxnId="{2A4A3890-3A3B-4076-BC67-9D882E3134E2}">
      <dgm:prSet/>
      <dgm:spPr/>
    </dgm:pt>
    <dgm:pt modelId="{7DD8C724-1EB6-473C-8DCC-052487936FF4}" type="sibTrans" cxnId="{2A4A3890-3A3B-4076-BC67-9D882E3134E2}">
      <dgm:prSet/>
      <dgm:spPr/>
    </dgm:pt>
    <dgm:pt modelId="{3F3991D6-CB0F-4FC7-9ECD-8C4D54050092}">
      <dgm:prSet phldrT="[Texto]" phldr="0"/>
      <dgm:spPr/>
      <dgm:t>
        <a:bodyPr/>
        <a:lstStyle/>
        <a:p>
          <a:r>
            <a:rPr lang="pt-BR" sz="1500">
              <a:latin typeface="Calibri"/>
              <a:ea typeface="Calibri"/>
              <a:cs typeface="Calibri"/>
            </a:rPr>
            <a:t>Fortalecimento capacidades tecnológicas e produtivas nacionais</a:t>
          </a:r>
          <a:endParaRPr lang="pt-BR"/>
        </a:p>
      </dgm:t>
    </dgm:pt>
    <dgm:pt modelId="{7568BC45-2942-499E-847C-B1B47E5C648C}" type="parTrans" cxnId="{D1FE0722-B968-428B-B942-B089CBC1AC25}">
      <dgm:prSet/>
      <dgm:spPr/>
    </dgm:pt>
    <dgm:pt modelId="{AA829612-C4AC-4EBF-AD0E-9D7E2D3191F8}" type="sibTrans" cxnId="{D1FE0722-B968-428B-B942-B089CBC1AC25}">
      <dgm:prSet/>
      <dgm:spPr/>
    </dgm:pt>
    <dgm:pt modelId="{B896010C-D516-42AF-BF8D-14D431326D03}" type="pres">
      <dgm:prSet presAssocID="{626BF16A-7682-485F-9893-E1494AD5690B}" presName="Name0" presStyleCnt="0">
        <dgm:presLayoutVars>
          <dgm:dir/>
          <dgm:resizeHandles val="exact"/>
        </dgm:presLayoutVars>
      </dgm:prSet>
      <dgm:spPr/>
    </dgm:pt>
    <dgm:pt modelId="{63A2D7CC-4823-44EC-84BA-B600199E316B}" type="pres">
      <dgm:prSet presAssocID="{626BF16A-7682-485F-9893-E1494AD5690B}" presName="cycle" presStyleCnt="0"/>
      <dgm:spPr/>
    </dgm:pt>
    <dgm:pt modelId="{AB0C82B5-A28B-454C-84D8-CAA623FE4145}" type="pres">
      <dgm:prSet presAssocID="{DF76EED4-B644-4AEB-ACBF-FFDB45AAA607}" presName="nodeFirstNode" presStyleLbl="node1" presStyleIdx="0" presStyleCnt="8">
        <dgm:presLayoutVars>
          <dgm:bulletEnabled val="1"/>
        </dgm:presLayoutVars>
      </dgm:prSet>
      <dgm:spPr/>
    </dgm:pt>
    <dgm:pt modelId="{6B9912CD-FFF6-49B6-AF43-AF8B5790E83C}" type="pres">
      <dgm:prSet presAssocID="{FCC8312D-5478-4EEB-8179-D7D4E870A234}" presName="sibTransFirstNode" presStyleLbl="bgShp" presStyleIdx="0" presStyleCnt="1"/>
      <dgm:spPr/>
    </dgm:pt>
    <dgm:pt modelId="{D58BD8C7-D592-4D2B-9866-445BC5E148B0}" type="pres">
      <dgm:prSet presAssocID="{E25AE07D-B5A9-46E3-8F15-6791F10DEAC5}" presName="nodeFollowingNodes" presStyleLbl="node1" presStyleIdx="1" presStyleCnt="8">
        <dgm:presLayoutVars>
          <dgm:bulletEnabled val="1"/>
        </dgm:presLayoutVars>
      </dgm:prSet>
      <dgm:spPr/>
    </dgm:pt>
    <dgm:pt modelId="{F5C0DEAF-388D-4441-BA5C-7B0E9F22E83B}" type="pres">
      <dgm:prSet presAssocID="{BABD85DD-ED3A-4F18-9614-D158300F3BBE}" presName="nodeFollowingNodes" presStyleLbl="node1" presStyleIdx="2" presStyleCnt="8">
        <dgm:presLayoutVars>
          <dgm:bulletEnabled val="1"/>
        </dgm:presLayoutVars>
      </dgm:prSet>
      <dgm:spPr/>
    </dgm:pt>
    <dgm:pt modelId="{0E9F6F45-E3EB-4142-B464-918E3B178F04}" type="pres">
      <dgm:prSet presAssocID="{80308BD9-02BC-4A1C-A57D-D7751D3BE5E3}" presName="nodeFollowingNodes" presStyleLbl="node1" presStyleIdx="3" presStyleCnt="8">
        <dgm:presLayoutVars>
          <dgm:bulletEnabled val="1"/>
        </dgm:presLayoutVars>
      </dgm:prSet>
      <dgm:spPr/>
    </dgm:pt>
    <dgm:pt modelId="{742DBEE7-C4AF-4686-9D89-3592E41DFED4}" type="pres">
      <dgm:prSet presAssocID="{5C54C32D-F970-47FE-A910-0C1A2C15807F}" presName="nodeFollowingNodes" presStyleLbl="node1" presStyleIdx="4" presStyleCnt="8">
        <dgm:presLayoutVars>
          <dgm:bulletEnabled val="1"/>
        </dgm:presLayoutVars>
      </dgm:prSet>
      <dgm:spPr/>
    </dgm:pt>
    <dgm:pt modelId="{E7E11DA8-C985-4253-A554-9919818BA444}" type="pres">
      <dgm:prSet presAssocID="{D6CB4888-D8B7-44F5-8B23-E6808E454342}" presName="nodeFollowingNodes" presStyleLbl="node1" presStyleIdx="5" presStyleCnt="8">
        <dgm:presLayoutVars>
          <dgm:bulletEnabled val="1"/>
        </dgm:presLayoutVars>
      </dgm:prSet>
      <dgm:spPr/>
    </dgm:pt>
    <dgm:pt modelId="{30B23864-74CC-426F-BE15-316613CD43EF}" type="pres">
      <dgm:prSet presAssocID="{3F3991D6-CB0F-4FC7-9ECD-8C4D54050092}" presName="nodeFollowingNodes" presStyleLbl="node1" presStyleIdx="6" presStyleCnt="8">
        <dgm:presLayoutVars>
          <dgm:bulletEnabled val="1"/>
        </dgm:presLayoutVars>
      </dgm:prSet>
      <dgm:spPr/>
    </dgm:pt>
    <dgm:pt modelId="{1D6FFE6D-B925-43AE-B835-582CC5DBA7EB}" type="pres">
      <dgm:prSet presAssocID="{72D919DE-9A8A-449D-ADCD-FA2905821202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31522F17-D7F9-4071-BE9A-3A1DC715CC03}" type="presOf" srcId="{FCC8312D-5478-4EEB-8179-D7D4E870A234}" destId="{6B9912CD-FFF6-49B6-AF43-AF8B5790E83C}" srcOrd="0" destOrd="0" presId="urn:microsoft.com/office/officeart/2005/8/layout/cycle3"/>
    <dgm:cxn modelId="{D1FE0722-B968-428B-B942-B089CBC1AC25}" srcId="{626BF16A-7682-485F-9893-E1494AD5690B}" destId="{3F3991D6-CB0F-4FC7-9ECD-8C4D54050092}" srcOrd="6" destOrd="0" parTransId="{7568BC45-2942-499E-847C-B1B47E5C648C}" sibTransId="{AA829612-C4AC-4EBF-AD0E-9D7E2D3191F8}"/>
    <dgm:cxn modelId="{B90D075D-7F9D-495B-983B-AEE4DB57CC2C}" srcId="{626BF16A-7682-485F-9893-E1494AD5690B}" destId="{80308BD9-02BC-4A1C-A57D-D7751D3BE5E3}" srcOrd="3" destOrd="0" parTransId="{E33ACD8E-7F0D-420A-918A-17404E5CD5C4}" sibTransId="{E95E6C7C-C0A4-4F04-9A23-C477F95D19A5}"/>
    <dgm:cxn modelId="{F04DEC64-75C9-4116-A198-7BA261E5519E}" srcId="{626BF16A-7682-485F-9893-E1494AD5690B}" destId="{BABD85DD-ED3A-4F18-9614-D158300F3BBE}" srcOrd="2" destOrd="0" parTransId="{3A2561E1-F5AB-4414-BABF-9A47ADA30DB9}" sibTransId="{926B0132-366A-4E46-AE71-91C7AC86A5F2}"/>
    <dgm:cxn modelId="{E2656470-70E5-437A-9C46-33C0BD7D4DAB}" type="presOf" srcId="{3F3991D6-CB0F-4FC7-9ECD-8C4D54050092}" destId="{30B23864-74CC-426F-BE15-316613CD43EF}" srcOrd="0" destOrd="0" presId="urn:microsoft.com/office/officeart/2005/8/layout/cycle3"/>
    <dgm:cxn modelId="{ACBBC553-58F1-4CF4-81FC-004A9D7880E7}" srcId="{626BF16A-7682-485F-9893-E1494AD5690B}" destId="{72D919DE-9A8A-449D-ADCD-FA2905821202}" srcOrd="7" destOrd="0" parTransId="{3C6BFBB0-D6B6-4B3E-9043-E871A2E22331}" sibTransId="{1378E3A2-AFF3-4C88-929E-2B04E8011116}"/>
    <dgm:cxn modelId="{C1D4897D-9D3C-4AEF-B378-2B439D57BB21}" type="presOf" srcId="{72D919DE-9A8A-449D-ADCD-FA2905821202}" destId="{1D6FFE6D-B925-43AE-B835-582CC5DBA7EB}" srcOrd="0" destOrd="0" presId="urn:microsoft.com/office/officeart/2005/8/layout/cycle3"/>
    <dgm:cxn modelId="{2A4A3890-3A3B-4076-BC67-9D882E3134E2}" srcId="{626BF16A-7682-485F-9893-E1494AD5690B}" destId="{D6CB4888-D8B7-44F5-8B23-E6808E454342}" srcOrd="5" destOrd="0" parTransId="{F413A4CD-3071-4E11-987E-421463B2D3E9}" sibTransId="{7DD8C724-1EB6-473C-8DCC-052487936FF4}"/>
    <dgm:cxn modelId="{CDDF4C93-A722-40FA-97A3-30383441BAF0}" type="presOf" srcId="{BABD85DD-ED3A-4F18-9614-D158300F3BBE}" destId="{F5C0DEAF-388D-4441-BA5C-7B0E9F22E83B}" srcOrd="0" destOrd="0" presId="urn:microsoft.com/office/officeart/2005/8/layout/cycle3"/>
    <dgm:cxn modelId="{52BC9B93-A251-480E-9349-850D3A43A144}" type="presOf" srcId="{626BF16A-7682-485F-9893-E1494AD5690B}" destId="{B896010C-D516-42AF-BF8D-14D431326D03}" srcOrd="0" destOrd="0" presId="urn:microsoft.com/office/officeart/2005/8/layout/cycle3"/>
    <dgm:cxn modelId="{2810A5AA-5934-40E4-8D53-A20076F8BEE7}" srcId="{626BF16A-7682-485F-9893-E1494AD5690B}" destId="{DF76EED4-B644-4AEB-ACBF-FFDB45AAA607}" srcOrd="0" destOrd="0" parTransId="{B27F70C6-9863-4B17-B676-AEDED99B85B6}" sibTransId="{FCC8312D-5478-4EEB-8179-D7D4E870A234}"/>
    <dgm:cxn modelId="{2C64CBAD-BB82-4080-B7A7-B1EE24719EBD}" type="presOf" srcId="{D6CB4888-D8B7-44F5-8B23-E6808E454342}" destId="{E7E11DA8-C985-4253-A554-9919818BA444}" srcOrd="0" destOrd="0" presId="urn:microsoft.com/office/officeart/2005/8/layout/cycle3"/>
    <dgm:cxn modelId="{1F0808D3-AFA4-48E0-8522-36A211856CC2}" type="presOf" srcId="{5C54C32D-F970-47FE-A910-0C1A2C15807F}" destId="{742DBEE7-C4AF-4686-9D89-3592E41DFED4}" srcOrd="0" destOrd="0" presId="urn:microsoft.com/office/officeart/2005/8/layout/cycle3"/>
    <dgm:cxn modelId="{E42209D5-8CF0-46BA-AE66-4BF23839291B}" type="presOf" srcId="{DF76EED4-B644-4AEB-ACBF-FFDB45AAA607}" destId="{AB0C82B5-A28B-454C-84D8-CAA623FE4145}" srcOrd="0" destOrd="0" presId="urn:microsoft.com/office/officeart/2005/8/layout/cycle3"/>
    <dgm:cxn modelId="{49886DDD-DA6C-4A56-950F-CD67F739762C}" srcId="{626BF16A-7682-485F-9893-E1494AD5690B}" destId="{5C54C32D-F970-47FE-A910-0C1A2C15807F}" srcOrd="4" destOrd="0" parTransId="{F293562A-FA55-4771-B276-D661127C62A3}" sibTransId="{12A30014-CC2F-4211-80C2-B1EC28757EF9}"/>
    <dgm:cxn modelId="{1FBEC7E0-86AB-4B9F-9F0D-2E83BDEF8198}" type="presOf" srcId="{E25AE07D-B5A9-46E3-8F15-6791F10DEAC5}" destId="{D58BD8C7-D592-4D2B-9866-445BC5E148B0}" srcOrd="0" destOrd="0" presId="urn:microsoft.com/office/officeart/2005/8/layout/cycle3"/>
    <dgm:cxn modelId="{2C0202FA-1F02-4180-9095-FCAD1E1F5837}" srcId="{626BF16A-7682-485F-9893-E1494AD5690B}" destId="{E25AE07D-B5A9-46E3-8F15-6791F10DEAC5}" srcOrd="1" destOrd="0" parTransId="{4FD84AB0-1498-4E95-BB80-D482F0CAD1BB}" sibTransId="{C928966D-6D34-4F2F-B578-D664F66DBC45}"/>
    <dgm:cxn modelId="{EFC64FFF-BD04-4C03-BA8E-0EF23182515F}" type="presOf" srcId="{80308BD9-02BC-4A1C-A57D-D7751D3BE5E3}" destId="{0E9F6F45-E3EB-4142-B464-918E3B178F04}" srcOrd="0" destOrd="0" presId="urn:microsoft.com/office/officeart/2005/8/layout/cycle3"/>
    <dgm:cxn modelId="{300F5068-69E9-4B69-B562-AFD75B7D6C24}" type="presParOf" srcId="{B896010C-D516-42AF-BF8D-14D431326D03}" destId="{63A2D7CC-4823-44EC-84BA-B600199E316B}" srcOrd="0" destOrd="0" presId="urn:microsoft.com/office/officeart/2005/8/layout/cycle3"/>
    <dgm:cxn modelId="{4E9A54F4-E9EC-48A5-97AD-466A92C4BC0F}" type="presParOf" srcId="{63A2D7CC-4823-44EC-84BA-B600199E316B}" destId="{AB0C82B5-A28B-454C-84D8-CAA623FE4145}" srcOrd="0" destOrd="0" presId="urn:microsoft.com/office/officeart/2005/8/layout/cycle3"/>
    <dgm:cxn modelId="{7098BBAB-3B45-4E6A-AFC9-668A6BDD963C}" type="presParOf" srcId="{63A2D7CC-4823-44EC-84BA-B600199E316B}" destId="{6B9912CD-FFF6-49B6-AF43-AF8B5790E83C}" srcOrd="1" destOrd="0" presId="urn:microsoft.com/office/officeart/2005/8/layout/cycle3"/>
    <dgm:cxn modelId="{9ED0A5CA-A2B4-47ED-A5D4-0136C006D65A}" type="presParOf" srcId="{63A2D7CC-4823-44EC-84BA-B600199E316B}" destId="{D58BD8C7-D592-4D2B-9866-445BC5E148B0}" srcOrd="2" destOrd="0" presId="urn:microsoft.com/office/officeart/2005/8/layout/cycle3"/>
    <dgm:cxn modelId="{F398A81C-71E1-4463-B2BA-674877B72C65}" type="presParOf" srcId="{63A2D7CC-4823-44EC-84BA-B600199E316B}" destId="{F5C0DEAF-388D-4441-BA5C-7B0E9F22E83B}" srcOrd="3" destOrd="0" presId="urn:microsoft.com/office/officeart/2005/8/layout/cycle3"/>
    <dgm:cxn modelId="{6DD71F16-E3D3-4D24-AEE6-6194F3F1D47C}" type="presParOf" srcId="{63A2D7CC-4823-44EC-84BA-B600199E316B}" destId="{0E9F6F45-E3EB-4142-B464-918E3B178F04}" srcOrd="4" destOrd="0" presId="urn:microsoft.com/office/officeart/2005/8/layout/cycle3"/>
    <dgm:cxn modelId="{6D259E93-C730-4763-A23F-D32100ACB6BD}" type="presParOf" srcId="{63A2D7CC-4823-44EC-84BA-B600199E316B}" destId="{742DBEE7-C4AF-4686-9D89-3592E41DFED4}" srcOrd="5" destOrd="0" presId="urn:microsoft.com/office/officeart/2005/8/layout/cycle3"/>
    <dgm:cxn modelId="{DB45CD08-1F03-46F4-B287-F79D215D851D}" type="presParOf" srcId="{63A2D7CC-4823-44EC-84BA-B600199E316B}" destId="{E7E11DA8-C985-4253-A554-9919818BA444}" srcOrd="6" destOrd="0" presId="urn:microsoft.com/office/officeart/2005/8/layout/cycle3"/>
    <dgm:cxn modelId="{4D49B4DD-C7F7-40AB-9CAE-CA6FE4D7A685}" type="presParOf" srcId="{63A2D7CC-4823-44EC-84BA-B600199E316B}" destId="{30B23864-74CC-426F-BE15-316613CD43EF}" srcOrd="7" destOrd="0" presId="urn:microsoft.com/office/officeart/2005/8/layout/cycle3"/>
    <dgm:cxn modelId="{9B1E8654-8A02-4623-B877-D4A705243896}" type="presParOf" srcId="{63A2D7CC-4823-44EC-84BA-B600199E316B}" destId="{1D6FFE6D-B925-43AE-B835-582CC5DBA7EB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912CD-FFF6-49B6-AF43-AF8B5790E83C}">
      <dsp:nvSpPr>
        <dsp:cNvPr id="0" name=""/>
        <dsp:cNvSpPr/>
      </dsp:nvSpPr>
      <dsp:spPr>
        <a:xfrm>
          <a:off x="1412652" y="-49829"/>
          <a:ext cx="5954752" cy="5954752"/>
        </a:xfrm>
        <a:prstGeom prst="circularArrow">
          <a:avLst>
            <a:gd name="adj1" fmla="val 5544"/>
            <a:gd name="adj2" fmla="val 330680"/>
            <a:gd name="adj3" fmla="val 14633878"/>
            <a:gd name="adj4" fmla="val 1688295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82B5-A28B-454C-84D8-CAA623FE4145}">
      <dsp:nvSpPr>
        <dsp:cNvPr id="0" name=""/>
        <dsp:cNvSpPr/>
      </dsp:nvSpPr>
      <dsp:spPr>
        <a:xfrm>
          <a:off x="3541175" y="2345"/>
          <a:ext cx="1697706" cy="848853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Infraestrutura e conectividade</a:t>
          </a:r>
          <a:endParaRPr lang="en-US" sz="1200" kern="1200">
            <a:latin typeface="Calibri"/>
            <a:ea typeface="Calibri"/>
            <a:cs typeface="Calibri"/>
          </a:endParaRPr>
        </a:p>
      </dsp:txBody>
      <dsp:txXfrm>
        <a:off x="3582613" y="43783"/>
        <a:ext cx="1614830" cy="765977"/>
      </dsp:txXfrm>
    </dsp:sp>
    <dsp:sp modelId="{D58BD8C7-D592-4D2B-9866-445BC5E148B0}">
      <dsp:nvSpPr>
        <dsp:cNvPr id="0" name=""/>
        <dsp:cNvSpPr/>
      </dsp:nvSpPr>
      <dsp:spPr>
        <a:xfrm>
          <a:off x="5336760" y="746101"/>
          <a:ext cx="1697706" cy="848853"/>
        </a:xfrm>
        <a:prstGeom prst="roundRect">
          <a:avLst/>
        </a:prstGeom>
        <a:solidFill>
          <a:schemeClr val="accent1">
            <a:shade val="80000"/>
            <a:hueOff val="77943"/>
            <a:satOff val="-8127"/>
            <a:lumOff val="54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Dados como ativo econômico estratégico </a:t>
          </a:r>
          <a:endParaRPr lang="pt-BR" sz="1200" kern="1200">
            <a:latin typeface="Aptos Display" panose="02110004020202020204"/>
            <a:ea typeface="Calibri"/>
            <a:cs typeface="Calibri"/>
          </a:endParaRPr>
        </a:p>
      </dsp:txBody>
      <dsp:txXfrm>
        <a:off x="5378198" y="787539"/>
        <a:ext cx="1614830" cy="765977"/>
      </dsp:txXfrm>
    </dsp:sp>
    <dsp:sp modelId="{F5C0DEAF-388D-4441-BA5C-7B0E9F22E83B}">
      <dsp:nvSpPr>
        <dsp:cNvPr id="0" name=""/>
        <dsp:cNvSpPr/>
      </dsp:nvSpPr>
      <dsp:spPr>
        <a:xfrm>
          <a:off x="6080515" y="2541685"/>
          <a:ext cx="1697706" cy="848853"/>
        </a:xfrm>
        <a:prstGeom prst="roundRect">
          <a:avLst/>
        </a:prstGeom>
        <a:solidFill>
          <a:schemeClr val="accent1">
            <a:shade val="80000"/>
            <a:hueOff val="155885"/>
            <a:satOff val="-16255"/>
            <a:lumOff val="1092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Capacitação digital</a:t>
          </a:r>
          <a:endParaRPr lang="pt-BR" sz="1200" kern="1200">
            <a:latin typeface="Aptos Display" panose="02110004020202020204"/>
            <a:ea typeface="Calibri"/>
            <a:cs typeface="Calibri"/>
          </a:endParaRPr>
        </a:p>
      </dsp:txBody>
      <dsp:txXfrm>
        <a:off x="6121953" y="2583123"/>
        <a:ext cx="1614830" cy="765977"/>
      </dsp:txXfrm>
    </dsp:sp>
    <dsp:sp modelId="{0E9F6F45-E3EB-4142-B464-918E3B178F04}">
      <dsp:nvSpPr>
        <dsp:cNvPr id="0" name=""/>
        <dsp:cNvSpPr/>
      </dsp:nvSpPr>
      <dsp:spPr>
        <a:xfrm>
          <a:off x="5336760" y="4337270"/>
          <a:ext cx="1697706" cy="848853"/>
        </a:xfrm>
        <a:prstGeom prst="roundRect">
          <a:avLst/>
        </a:prstGeom>
        <a:solidFill>
          <a:schemeClr val="accent1">
            <a:shade val="80000"/>
            <a:hueOff val="233828"/>
            <a:satOff val="-24382"/>
            <a:lumOff val="163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IA, plataformas e serviços</a:t>
          </a:r>
          <a:endParaRPr lang="pt-BR" sz="1200" kern="1200">
            <a:latin typeface="Aptos Display" panose="02110004020202020204"/>
            <a:ea typeface="Calibri"/>
            <a:cs typeface="Calibri"/>
          </a:endParaRPr>
        </a:p>
      </dsp:txBody>
      <dsp:txXfrm>
        <a:off x="5378198" y="4378708"/>
        <a:ext cx="1614830" cy="765977"/>
      </dsp:txXfrm>
    </dsp:sp>
    <dsp:sp modelId="{742DBEE7-C4AF-4686-9D89-3592E41DFED4}">
      <dsp:nvSpPr>
        <dsp:cNvPr id="0" name=""/>
        <dsp:cNvSpPr/>
      </dsp:nvSpPr>
      <dsp:spPr>
        <a:xfrm>
          <a:off x="3541175" y="5081025"/>
          <a:ext cx="1697706" cy="848853"/>
        </a:xfrm>
        <a:prstGeom prst="roundRect">
          <a:avLst/>
        </a:prstGeom>
        <a:solidFill>
          <a:schemeClr val="accent1">
            <a:shade val="80000"/>
            <a:hueOff val="311771"/>
            <a:satOff val="-32510"/>
            <a:lumOff val="218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Papel indutor do Estado na criação de mercados digitais</a:t>
          </a:r>
          <a:endParaRPr lang="pt-BR" sz="1200" kern="1200">
            <a:latin typeface="Aptos Display" panose="02110004020202020204"/>
            <a:ea typeface="Calibri"/>
            <a:cs typeface="Calibri"/>
          </a:endParaRPr>
        </a:p>
      </dsp:txBody>
      <dsp:txXfrm>
        <a:off x="3582613" y="5122463"/>
        <a:ext cx="1614830" cy="765977"/>
      </dsp:txXfrm>
    </dsp:sp>
    <dsp:sp modelId="{E7E11DA8-C985-4253-A554-9919818BA444}">
      <dsp:nvSpPr>
        <dsp:cNvPr id="0" name=""/>
        <dsp:cNvSpPr/>
      </dsp:nvSpPr>
      <dsp:spPr>
        <a:xfrm>
          <a:off x="1745591" y="4337270"/>
          <a:ext cx="1697706" cy="848853"/>
        </a:xfrm>
        <a:prstGeom prst="roundRect">
          <a:avLst/>
        </a:prstGeom>
        <a:solidFill>
          <a:schemeClr val="accent1">
            <a:shade val="80000"/>
            <a:hueOff val="389713"/>
            <a:satOff val="-40637"/>
            <a:lumOff val="273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Desenvolvimento produtivo e tecnológico</a:t>
          </a:r>
          <a:endParaRPr lang="pt-BR" sz="1200" kern="1200">
            <a:latin typeface="Aptos Display" panose="02110004020202020204"/>
            <a:ea typeface="Calibri"/>
            <a:cs typeface="Calibri"/>
          </a:endParaRPr>
        </a:p>
      </dsp:txBody>
      <dsp:txXfrm>
        <a:off x="1787029" y="4378708"/>
        <a:ext cx="1614830" cy="765977"/>
      </dsp:txXfrm>
    </dsp:sp>
    <dsp:sp modelId="{30B23864-74CC-426F-BE15-316613CD43EF}">
      <dsp:nvSpPr>
        <dsp:cNvPr id="0" name=""/>
        <dsp:cNvSpPr/>
      </dsp:nvSpPr>
      <dsp:spPr>
        <a:xfrm>
          <a:off x="1001835" y="2541685"/>
          <a:ext cx="1697706" cy="848853"/>
        </a:xfrm>
        <a:prstGeom prst="roundRect">
          <a:avLst/>
        </a:prstGeom>
        <a:solidFill>
          <a:schemeClr val="accent1">
            <a:shade val="80000"/>
            <a:hueOff val="467656"/>
            <a:satOff val="-48765"/>
            <a:lumOff val="327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Fortalecimento capacidades tecnológicas e produtivas nacionais</a:t>
          </a:r>
          <a:endParaRPr lang="pt-BR" sz="1200" kern="1200"/>
        </a:p>
      </dsp:txBody>
      <dsp:txXfrm>
        <a:off x="1043273" y="2583123"/>
        <a:ext cx="1614830" cy="765977"/>
      </dsp:txXfrm>
    </dsp:sp>
    <dsp:sp modelId="{1D6FFE6D-B925-43AE-B835-582CC5DBA7EB}">
      <dsp:nvSpPr>
        <dsp:cNvPr id="0" name=""/>
        <dsp:cNvSpPr/>
      </dsp:nvSpPr>
      <dsp:spPr>
        <a:xfrm>
          <a:off x="1745591" y="746101"/>
          <a:ext cx="1697706" cy="848853"/>
        </a:xfrm>
        <a:prstGeom prst="roundRect">
          <a:avLst/>
        </a:prstGeom>
        <a:solidFill>
          <a:schemeClr val="accent1">
            <a:shade val="80000"/>
            <a:hueOff val="545598"/>
            <a:satOff val="-56892"/>
            <a:lumOff val="382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>
              <a:latin typeface="Calibri"/>
              <a:ea typeface="Calibri"/>
              <a:cs typeface="Calibri"/>
            </a:rPr>
            <a:t>Soberania</a:t>
          </a:r>
        </a:p>
      </dsp:txBody>
      <dsp:txXfrm>
        <a:off x="1787029" y="787539"/>
        <a:ext cx="1614830" cy="765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51F7F-83BE-4590-8831-4464F5E7CC06}" type="datetimeFigureOut">
              <a:t>25/08/2026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B16A9-3F81-42B7-B929-9131112542A1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134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0D09882B-1C5D-FBFB-198A-8C4830783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>
            <a:extLst>
              <a:ext uri="{FF2B5EF4-FFF2-40B4-BE49-F238E27FC236}">
                <a16:creationId xmlns:a16="http://schemas.microsoft.com/office/drawing/2014/main" id="{D6D2D61C-824A-8009-BD18-05665E777D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:notes">
            <a:extLst>
              <a:ext uri="{FF2B5EF4-FFF2-40B4-BE49-F238E27FC236}">
                <a16:creationId xmlns:a16="http://schemas.microsoft.com/office/drawing/2014/main" id="{4E6FBAE1-BBB6-DBDD-909D-D9F7D35592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05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6B16A9-3F81-42B7-B929-9131112542A1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317E4-6194-247A-9D04-1E237F591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CFF2F7-9646-AB43-9A37-0B5172312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2BFD8E-D51F-4B2D-B4C4-87B4E31A5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6DE21C-7FE2-E287-8DD9-7EC0667E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C8AEE3-A71C-C952-5983-9C064B67E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50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EBC0A-D505-1392-071B-571747B9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770D48-F8F6-AD48-CB8D-4F8D01266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DCFCF1-6B9C-D772-40A5-1FBE562DF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527A30-6D68-75C1-8C0E-CC895352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8FE3E3-5C61-A871-8E4E-CCAB24FD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88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478F5C-25EA-63ED-01A1-FF3759F6D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99C427-CF6A-DD23-9ABF-0F8D3E016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217DF5-5986-632C-6A8A-99263F6A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091487-FD14-F2DB-7ED9-FC9B7ECF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6D930A-256F-8110-B575-6196E92B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09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EAB93-3EB0-8CED-005F-4A1AABC74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A4247A-852E-5659-D25E-4266F8C7A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328540-F3C0-9BBA-A327-9EE0DF43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B2C72C-98B6-72CC-4AEE-F8F48A00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6C0515-6A73-9A18-3E97-17391D32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74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3E713-F033-6013-F55C-6A20981EB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AA71F5-F15A-CE1C-5C68-73707DFD7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FCF550-A203-AAFD-1874-4980BB999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7C6557-D57E-3A96-A05C-EA9B7461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D4592A-C2C3-1A27-DB7F-1EDB254DB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77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A330B-A864-6805-A68D-3359703B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C30281-75D9-6AC1-06EF-E6A488762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61FD36-0C55-1792-C88D-934ABACCA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515AF0-65F4-DE44-4E8B-C0E5867D5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CA634B-35FE-4C11-B0FE-9795ADEC5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3FB21C-B6F6-E77B-BA18-D8ACED32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25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63AFC-1F41-7E09-35F4-B474FFDFC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EB47CC-9C34-3BDE-E0EF-4D0ABFB87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A705525-FF34-4B60-0A0A-09E2BB101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AA6F0A-4632-3F6D-1F99-0E4D647A9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8EDC518-2C01-0C36-757D-E23A8D41D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2FD2C3-A3CC-EF0B-6ABA-2D865CD4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518AE5-71EF-59C1-8B9E-29C69E0F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0E47AA5-6D25-9F5A-456E-B413AD5B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96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81D83-93C3-2EBD-1658-85066D35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605AD7E-9CA8-D8B2-BF47-254613F6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557CA4-025B-0934-9394-4D6338038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8489F7-712F-B1B8-2A14-2C79FC1F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8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9D7CE4E-D103-8A3A-E4D8-92CC14E6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9F5AF54-DB7C-FC77-3223-1055B160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ADA3D5-0F09-A259-350F-D61C8ECD9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72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91088-CF55-E993-FBDD-CA7C530D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1C7C85-440D-DC4A-3910-338A03CBE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B7D1E5-E492-9072-DA47-6F2B65315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D86533-1498-B1A0-98A2-4DA150AC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FD6DBD-8ABF-F3D4-B708-551AFA5D9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9DC285-2274-02AC-2A0C-73CCC56BD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59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21B8B-1ED8-BC0D-DED7-1D0096DA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2B44C08-AF61-593E-EBE1-4BD2E3CCA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AEA5EC-6FAF-873E-DEE0-6157D9327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D4E10C-A365-51D9-D3C1-F396A3EE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E7FAC3-4268-EE05-978E-DB6D1E1F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F4ADECC-47A9-0E84-203A-B23A2455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62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DFB67AB-4439-C82E-7581-D4EC078A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D80B49-EDFA-7042-CFDB-99EAF5A9A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97612A-C53A-4986-A131-2716AABE1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1DED42-5E5A-4326-A406-33004E3BFD97}" type="datetimeFigureOut">
              <a:rPr lang="pt-BR" smtClean="0"/>
              <a:t>25/08/2026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712858-1A6A-927C-DE8A-A331114A4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5810C5-D645-DF8B-7FDC-A42C486BA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09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sv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svg"/><Relationship Id="rId5" Type="http://schemas.openxmlformats.org/officeDocument/2006/relationships/image" Target="../media/image59.svg"/><Relationship Id="rId4" Type="http://schemas.openxmlformats.org/officeDocument/2006/relationships/image" Target="../media/image58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garrafa, placa, pessoas, geladeira&#10;&#10;O conteúdo gerado por IA pode estar incorreto.">
            <a:extLst>
              <a:ext uri="{FF2B5EF4-FFF2-40B4-BE49-F238E27FC236}">
                <a16:creationId xmlns:a16="http://schemas.microsoft.com/office/drawing/2014/main" id="{20639194-1EA4-54D1-6662-DC0E6AE19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3211" y="5458772"/>
            <a:ext cx="2089578" cy="530866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40AB415-991E-B7DB-3786-D2C5D8912047}"/>
              </a:ext>
            </a:extLst>
          </p:cNvPr>
          <p:cNvSpPr txBox="1">
            <a:spLocks/>
          </p:cNvSpPr>
          <p:nvPr/>
        </p:nvSpPr>
        <p:spPr>
          <a:xfrm>
            <a:off x="1524000" y="135468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000" cap="small">
                <a:latin typeface="Raleway"/>
              </a:rPr>
              <a:t>Fomento à Economia Digital</a:t>
            </a:r>
            <a:endParaRPr lang="pt-PT" sz="6000">
              <a:latin typeface="Raleway"/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57B1D5E7-230E-F3C5-B262-1DB842B64502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2200">
              <a:ea typeface="+mn-lt"/>
              <a:cs typeface="+mn-lt"/>
            </a:endParaRPr>
          </a:p>
          <a:p>
            <a:pPr marL="0" indent="0" algn="ctr">
              <a:buNone/>
            </a:pPr>
            <a:endParaRPr lang="pt-BR" sz="220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pt-BR" sz="3400">
                <a:latin typeface="Raleway" pitchFamily="2" charset="0"/>
              </a:rPr>
              <a:t>Audiência Pública</a:t>
            </a:r>
          </a:p>
          <a:p>
            <a:pPr marL="0" indent="0" algn="ctr">
              <a:buNone/>
            </a:pPr>
            <a:r>
              <a:rPr lang="pt-BR" sz="1900">
                <a:latin typeface="Raleway"/>
              </a:rPr>
              <a:t>12 de agosto de 2026</a:t>
            </a:r>
          </a:p>
        </p:txBody>
      </p:sp>
      <p:pic>
        <p:nvPicPr>
          <p:cNvPr id="13" name="Imagem 12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656194EB-41C1-5D09-432B-38AEC9ECDF0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6097"/>
          <a:stretch>
            <a:fillRect/>
          </a:stretch>
        </p:blipFill>
        <p:spPr>
          <a:xfrm>
            <a:off x="0" y="6209816"/>
            <a:ext cx="12192000" cy="6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0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25348-2259-4698-84E2-5A4C5CE5A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8A58C78-82A1-EC48-A5E5-5939E6A6CA6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4" name="Google Shape;90;p13">
            <a:extLst>
              <a:ext uri="{FF2B5EF4-FFF2-40B4-BE49-F238E27FC236}">
                <a16:creationId xmlns:a16="http://schemas.microsoft.com/office/drawing/2014/main" id="{07DC4DDD-239C-8DCA-A9D6-6DF886D900F6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t-BR" sz="5400" b="1" cap="small">
                <a:latin typeface="Raleway"/>
              </a:rPr>
              <a:t>Contexto brasileiro </a:t>
            </a:r>
          </a:p>
        </p:txBody>
      </p:sp>
    </p:spTree>
    <p:extLst>
      <p:ext uri="{BB962C8B-B14F-4D97-AF65-F5344CB8AC3E}">
        <p14:creationId xmlns:p14="http://schemas.microsoft.com/office/powerpoint/2010/main" val="3148753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DAF4-CB56-90CF-A13E-B94526847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B86F939-20EC-70F4-1957-D5200148BFC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B93B48C-B8EE-4D51-1D38-81EEE8D5349D}"/>
              </a:ext>
            </a:extLst>
          </p:cNvPr>
          <p:cNvSpPr/>
          <p:nvPr/>
        </p:nvSpPr>
        <p:spPr>
          <a:xfrm>
            <a:off x="7523755" y="2901574"/>
            <a:ext cx="3686851" cy="35858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>
              <a:latin typeface="Raleway" pitchFamily="2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A009007-608C-B798-D68D-9E9777DBD8DC}"/>
              </a:ext>
            </a:extLst>
          </p:cNvPr>
          <p:cNvSpPr txBox="1">
            <a:spLocks/>
          </p:cNvSpPr>
          <p:nvPr/>
        </p:nvSpPr>
        <p:spPr>
          <a:xfrm>
            <a:off x="1085849" y="558292"/>
            <a:ext cx="10515600" cy="100044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cap="small">
                <a:latin typeface="Raleway"/>
              </a:rPr>
              <a:t>Prontidão digital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8245E4C-B91A-05F1-1E52-DC11D12EA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77815"/>
              </p:ext>
            </p:extLst>
          </p:nvPr>
        </p:nvGraphicFramePr>
        <p:xfrm>
          <a:off x="7523180" y="4049558"/>
          <a:ext cx="4146436" cy="23552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3218">
                  <a:extLst>
                    <a:ext uri="{9D8B030D-6E8A-4147-A177-3AD203B41FA5}">
                      <a16:colId xmlns:a16="http://schemas.microsoft.com/office/drawing/2014/main" val="1943468628"/>
                    </a:ext>
                  </a:extLst>
                </a:gridCol>
                <a:gridCol w="2073218">
                  <a:extLst>
                    <a:ext uri="{9D8B030D-6E8A-4147-A177-3AD203B41FA5}">
                      <a16:colId xmlns:a16="http://schemas.microsoft.com/office/drawing/2014/main" val="350731220"/>
                    </a:ext>
                  </a:extLst>
                </a:gridCol>
              </a:tblGrid>
              <a:tr h="657942">
                <a:tc>
                  <a:txBody>
                    <a:bodyPr/>
                    <a:lstStyle/>
                    <a:p>
                      <a:r>
                        <a:rPr lang="pt-BR" sz="1600"/>
                        <a:t>Plataforma GOV.BR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/>
                        <a:t>175 milhões de contas ativas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421663"/>
                  </a:ext>
                </a:extLst>
              </a:tr>
              <a:tr h="657942">
                <a:tc>
                  <a:txBody>
                    <a:bodyPr/>
                    <a:lstStyle/>
                    <a:p>
                      <a:r>
                        <a:rPr lang="pt-BR" sz="1600"/>
                        <a:t>Previdência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/>
                        <a:t>78,1 milhões de Beneficiários</a:t>
                      </a:r>
                      <a:r>
                        <a:rPr lang="pt-BR" sz="1600" strike="noStrike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924718"/>
                  </a:ext>
                </a:extLst>
              </a:tr>
              <a:tr h="657942">
                <a:tc>
                  <a:txBody>
                    <a:bodyPr/>
                    <a:lstStyle/>
                    <a:p>
                      <a:r>
                        <a:rPr lang="pt-BR" sz="1600" err="1"/>
                        <a:t>CADÚnico</a:t>
                      </a:r>
                      <a:endParaRPr lang="pt-B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/>
                        <a:t>96 milhões de pessoas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151469"/>
                  </a:ext>
                </a:extLst>
              </a:tr>
              <a:tr h="381416">
                <a:tc>
                  <a:txBody>
                    <a:bodyPr/>
                    <a:lstStyle/>
                    <a:p>
                      <a:r>
                        <a:rPr lang="pt-BR" sz="1600"/>
                        <a:t>Chaves PIX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/>
                        <a:t>987, 5 milhões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948468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B463F97B-F440-A0CE-9B79-F3EF96CECB7E}"/>
              </a:ext>
            </a:extLst>
          </p:cNvPr>
          <p:cNvSpPr txBox="1"/>
          <p:nvPr/>
        </p:nvSpPr>
        <p:spPr>
          <a:xfrm>
            <a:off x="7655477" y="3385137"/>
            <a:ext cx="3410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latin typeface="Raleway" pitchFamily="2" charset="0"/>
              </a:rPr>
              <a:t>O potencial dos dados</a:t>
            </a:r>
          </a:p>
          <a:p>
            <a:pPr algn="ctr"/>
            <a:r>
              <a:rPr lang="pt-BR" sz="1600" b="1">
                <a:latin typeface="Raleway" pitchFamily="2" charset="0"/>
              </a:rPr>
              <a:t> públicos estruturados </a:t>
            </a:r>
          </a:p>
        </p:txBody>
      </p:sp>
      <p:pic>
        <p:nvPicPr>
          <p:cNvPr id="7" name="Imagem 6" descr="Imagem de desenho animado&#10;&#10;O conteúdo gerado por IA pode estar incorreto.">
            <a:extLst>
              <a:ext uri="{FF2B5EF4-FFF2-40B4-BE49-F238E27FC236}">
                <a16:creationId xmlns:a16="http://schemas.microsoft.com/office/drawing/2014/main" id="{3DA63DBA-88AB-4B90-C4C4-FF54088E0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295" y="2534428"/>
            <a:ext cx="1606267" cy="73429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995D38-D5E5-3B30-EE77-B90E00ABBF1D}"/>
              </a:ext>
            </a:extLst>
          </p:cNvPr>
          <p:cNvSpPr txBox="1"/>
          <p:nvPr/>
        </p:nvSpPr>
        <p:spPr>
          <a:xfrm>
            <a:off x="736018" y="1199753"/>
            <a:ext cx="6504059" cy="2536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dirty="0">
                <a:latin typeface="Raleway" pitchFamily="2" charset="0"/>
                <a:cs typeface="Arial"/>
              </a:rPr>
              <a:t>CONECTIVIDADE, ACESSO E USO</a:t>
            </a:r>
          </a:p>
          <a:p>
            <a:pPr marL="742950" lvl="1" indent="-285750">
              <a:lnSpc>
                <a:spcPct val="150000"/>
              </a:lnSpc>
              <a:buFont typeface="Arial,Sans-Serif"/>
              <a:buChar char="•"/>
            </a:pPr>
            <a:r>
              <a:rPr lang="pt-BR" b="1" dirty="0">
                <a:latin typeface="Raleway" pitchFamily="2" charset="0"/>
                <a:cs typeface="Arial"/>
              </a:rPr>
              <a:t>90% da população</a:t>
            </a:r>
            <a:r>
              <a:rPr lang="pt-BR" dirty="0">
                <a:latin typeface="Raleway" pitchFamily="2" charset="0"/>
                <a:cs typeface="Arial"/>
              </a:rPr>
              <a:t> tem acesso à internet</a:t>
            </a:r>
            <a:endParaRPr lang="pt-BR" b="1" dirty="0">
              <a:latin typeface="Raleway" pitchFamily="2" charset="0"/>
              <a:cs typeface="Arial"/>
            </a:endParaRPr>
          </a:p>
          <a:p>
            <a:pPr marL="742950" lvl="1" indent="-285750">
              <a:lnSpc>
                <a:spcPct val="150000"/>
              </a:lnSpc>
              <a:buFont typeface="Arial,Sans-Serif"/>
              <a:buChar char="•"/>
            </a:pPr>
            <a:r>
              <a:rPr lang="pt-BR" b="1" dirty="0">
                <a:latin typeface="Raleway" pitchFamily="2" charset="0"/>
                <a:cs typeface="Arial"/>
              </a:rPr>
              <a:t>3 maiores </a:t>
            </a:r>
            <a:r>
              <a:rPr lang="pt-BR" dirty="0">
                <a:latin typeface="Raleway" pitchFamily="2" charset="0"/>
                <a:cs typeface="Arial"/>
              </a:rPr>
              <a:t>mercados para plataformas digitais</a:t>
            </a:r>
          </a:p>
          <a:p>
            <a:pPr marL="742950" lvl="1" indent="-285750">
              <a:lnSpc>
                <a:spcPct val="150000"/>
              </a:lnSpc>
              <a:buFont typeface="Arial,Sans-Serif"/>
              <a:buChar char="•"/>
            </a:pPr>
            <a:r>
              <a:rPr lang="pt-BR" b="1" dirty="0">
                <a:latin typeface="Raleway" pitchFamily="2" charset="0"/>
                <a:cs typeface="Arial"/>
              </a:rPr>
              <a:t>26 milhões de dispositivos IoT </a:t>
            </a:r>
            <a:r>
              <a:rPr lang="pt-BR" dirty="0">
                <a:latin typeface="Raleway" pitchFamily="2" charset="0"/>
                <a:cs typeface="Arial"/>
              </a:rPr>
              <a:t>ativos</a:t>
            </a:r>
          </a:p>
          <a:p>
            <a:pPr marL="742950" lvl="1" indent="-285750">
              <a:lnSpc>
                <a:spcPct val="150000"/>
              </a:lnSpc>
              <a:buFont typeface="Arial,Sans-Serif"/>
              <a:buChar char="•"/>
            </a:pPr>
            <a:r>
              <a:rPr lang="pt-BR" b="1" dirty="0">
                <a:latin typeface="Raleway" pitchFamily="2" charset="0"/>
                <a:cs typeface="Arial"/>
              </a:rPr>
              <a:t>22 cabos submarinos</a:t>
            </a:r>
          </a:p>
          <a:p>
            <a:pPr marL="742950" lvl="1" indent="-285750">
              <a:lnSpc>
                <a:spcPct val="150000"/>
              </a:lnSpc>
              <a:buFont typeface="Arial,Sans-Serif"/>
              <a:buChar char="•"/>
            </a:pPr>
            <a:r>
              <a:rPr lang="pt-BR" b="1" dirty="0">
                <a:latin typeface="Raleway" pitchFamily="2" charset="0"/>
                <a:cs typeface="Arial"/>
              </a:rPr>
              <a:t>554 data centers no país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6EC87FD-95D3-AB18-A211-37DFAF5BC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49" y="4125091"/>
            <a:ext cx="5526465" cy="23623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2601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>
            <a:extLst>
              <a:ext uri="{FF2B5EF4-FFF2-40B4-BE49-F238E27FC236}">
                <a16:creationId xmlns:a16="http://schemas.microsoft.com/office/drawing/2014/main" id="{785A8411-F24D-87EB-593A-1BD5B10278E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C732E34C-3802-F644-A36B-B628DA78FD88}"/>
              </a:ext>
            </a:extLst>
          </p:cNvPr>
          <p:cNvSpPr txBox="1"/>
          <p:nvPr/>
        </p:nvSpPr>
        <p:spPr>
          <a:xfrm>
            <a:off x="809464" y="6055360"/>
            <a:ext cx="9316720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Fonte:</a:t>
            </a:r>
            <a:r>
              <a:rPr lang="en-US" sz="1200"/>
              <a:t> </a:t>
            </a:r>
            <a:r>
              <a:rPr lang="en-US" sz="1200" err="1"/>
              <a:t>Adaptado</a:t>
            </a:r>
            <a:r>
              <a:rPr lang="en-US" sz="1200"/>
              <a:t> de </a:t>
            </a:r>
            <a:r>
              <a:rPr lang="en-US" sz="1200" err="1"/>
              <a:t>Painel</a:t>
            </a:r>
            <a:r>
              <a:rPr lang="en-US" sz="1200"/>
              <a:t> de </a:t>
            </a:r>
            <a:r>
              <a:rPr lang="en-US" sz="1200" err="1"/>
              <a:t>Monitoramento</a:t>
            </a:r>
            <a:r>
              <a:rPr lang="en-US" sz="1200"/>
              <a:t> dos Serviços </a:t>
            </a:r>
            <a:r>
              <a:rPr lang="en-US" sz="1200" err="1"/>
              <a:t>Digitais</a:t>
            </a:r>
            <a:r>
              <a:rPr lang="en-US" sz="1200"/>
              <a:t>, </a:t>
            </a:r>
            <a:r>
              <a:rPr lang="en-US" sz="1200" err="1"/>
              <a:t>Ministério</a:t>
            </a:r>
            <a:r>
              <a:rPr lang="en-US" sz="1200"/>
              <a:t> da </a:t>
            </a:r>
            <a:r>
              <a:rPr lang="en-US" sz="1200" err="1"/>
              <a:t>Gestão</a:t>
            </a:r>
            <a:r>
              <a:rPr lang="en-US" sz="1200"/>
              <a:t> e da </a:t>
            </a:r>
            <a:r>
              <a:rPr lang="en-US" sz="1200" err="1"/>
              <a:t>Inovação</a:t>
            </a:r>
            <a:r>
              <a:rPr lang="en-US" sz="1200"/>
              <a:t> </a:t>
            </a:r>
            <a:r>
              <a:rPr lang="en-US" sz="1200" err="1"/>
              <a:t>em</a:t>
            </a:r>
            <a:r>
              <a:rPr lang="en-US" sz="1200"/>
              <a:t> Serviços </a:t>
            </a:r>
            <a:r>
              <a:rPr lang="en-US" sz="1200" err="1"/>
              <a:t>Públicos</a:t>
            </a:r>
            <a:r>
              <a:rPr lang="en-US" sz="1200"/>
              <a:t> (2026). </a:t>
            </a:r>
          </a:p>
          <a:p>
            <a:r>
              <a:rPr lang="en-US" sz="1200" b="1" err="1"/>
              <a:t>Elaboração</a:t>
            </a:r>
            <a:r>
              <a:rPr lang="en-US" sz="1200" b="1"/>
              <a:t>:</a:t>
            </a:r>
            <a:r>
              <a:rPr lang="en-US" sz="1200"/>
              <a:t> </a:t>
            </a:r>
            <a:r>
              <a:rPr lang="en-US" sz="1200" err="1"/>
              <a:t>Ecoa</a:t>
            </a:r>
            <a:r>
              <a:rPr lang="en-US" sz="1200"/>
              <a:t> Consultoria Econômica.</a:t>
            </a:r>
          </a:p>
          <a:p>
            <a:endParaRPr lang="en-US" sz="1200"/>
          </a:p>
          <a:p>
            <a:r>
              <a:rPr lang="en-US" sz="1200"/>
              <a:t>* Dados </a:t>
            </a:r>
            <a:r>
              <a:rPr lang="en-US" sz="1200" err="1"/>
              <a:t>coletados</a:t>
            </a:r>
            <a:r>
              <a:rPr lang="en-US" sz="1200"/>
              <a:t> </a:t>
            </a:r>
            <a:r>
              <a:rPr lang="en-US" sz="1200" err="1"/>
              <a:t>em</a:t>
            </a:r>
            <a:r>
              <a:rPr lang="en-US" sz="1200"/>
              <a:t> 11/08/2026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8A2C36-08BF-9F16-EA7B-32946717D124}"/>
              </a:ext>
            </a:extLst>
          </p:cNvPr>
          <p:cNvSpPr txBox="1"/>
          <p:nvPr/>
        </p:nvSpPr>
        <p:spPr>
          <a:xfrm>
            <a:off x="1209040" y="1168400"/>
            <a:ext cx="76301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latin typeface="Aptos"/>
              </a:rPr>
              <a:t>Evolução</a:t>
            </a:r>
            <a:r>
              <a:rPr lang="en-US" b="1">
                <a:latin typeface="Aptos"/>
              </a:rPr>
              <a:t> dos </a:t>
            </a:r>
            <a:r>
              <a:rPr lang="en-US" b="1" err="1">
                <a:latin typeface="Aptos"/>
              </a:rPr>
              <a:t>serviços</a:t>
            </a:r>
            <a:r>
              <a:rPr lang="en-US" b="1">
                <a:latin typeface="Aptos"/>
              </a:rPr>
              <a:t> do </a:t>
            </a:r>
            <a:r>
              <a:rPr lang="en-US" b="1" err="1">
                <a:latin typeface="Aptos"/>
              </a:rPr>
              <a:t>governo</a:t>
            </a:r>
            <a:r>
              <a:rPr lang="en-US" b="1">
                <a:latin typeface="Aptos"/>
              </a:rPr>
              <a:t> federal </a:t>
            </a:r>
            <a:r>
              <a:rPr lang="en-US" b="1" err="1">
                <a:latin typeface="Aptos"/>
              </a:rPr>
              <a:t>por</a:t>
            </a:r>
            <a:r>
              <a:rPr lang="en-US" b="1">
                <a:latin typeface="Aptos"/>
              </a:rPr>
              <a:t> </a:t>
            </a:r>
            <a:r>
              <a:rPr lang="en-US" b="1" err="1">
                <a:latin typeface="Aptos"/>
              </a:rPr>
              <a:t>situação</a:t>
            </a:r>
            <a:r>
              <a:rPr lang="en-US" b="1">
                <a:latin typeface="Aptos"/>
              </a:rPr>
              <a:t> de </a:t>
            </a:r>
            <a:r>
              <a:rPr lang="en-US" b="1" err="1">
                <a:latin typeface="Aptos"/>
              </a:rPr>
              <a:t>digitalização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A9055-CD6F-F1B3-C357-87FDA22442A3}"/>
              </a:ext>
            </a:extLst>
          </p:cNvPr>
          <p:cNvSpPr txBox="1"/>
          <p:nvPr/>
        </p:nvSpPr>
        <p:spPr>
          <a:xfrm>
            <a:off x="809464" y="406248"/>
            <a:ext cx="997712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cap="small">
                <a:latin typeface="Raleway"/>
              </a:rPr>
              <a:t>O </a:t>
            </a:r>
            <a:r>
              <a:rPr lang="en-US" sz="2800" b="1" cap="small" err="1">
                <a:latin typeface="Raleway"/>
              </a:rPr>
              <a:t>crescimento</a:t>
            </a:r>
            <a:r>
              <a:rPr lang="en-US" sz="2800" b="1" cap="small">
                <a:latin typeface="Raleway"/>
              </a:rPr>
              <a:t> da digitalização de </a:t>
            </a:r>
            <a:r>
              <a:rPr lang="en-US" sz="2800" b="1" cap="small" err="1">
                <a:latin typeface="Raleway"/>
              </a:rPr>
              <a:t>serviços</a:t>
            </a:r>
            <a:r>
              <a:rPr lang="en-US" sz="2800" b="1" cap="small">
                <a:latin typeface="Raleway"/>
              </a:rPr>
              <a:t> </a:t>
            </a:r>
            <a:r>
              <a:rPr lang="en-US" sz="2800" b="1" cap="small" err="1">
                <a:latin typeface="Raleway"/>
              </a:rPr>
              <a:t>Públicos</a:t>
            </a:r>
            <a:endParaRPr lang="en-US" sz="2800" err="1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FC91360-1145-DF43-FDA9-3B24AF106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040" y="1729770"/>
            <a:ext cx="7226300" cy="420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48E630C-DF3B-0743-5907-4FACB32C9006}"/>
              </a:ext>
            </a:extLst>
          </p:cNvPr>
          <p:cNvSpPr txBox="1"/>
          <p:nvPr/>
        </p:nvSpPr>
        <p:spPr>
          <a:xfrm>
            <a:off x="8747760" y="1655065"/>
            <a:ext cx="3265274" cy="2962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latin typeface="Raleway" pitchFamily="2" charset="0"/>
                <a:cs typeface="Arial"/>
              </a:rPr>
              <a:t>Dados do GOV.BR (2026)*:</a:t>
            </a:r>
          </a:p>
          <a:p>
            <a:pPr>
              <a:lnSpc>
                <a:spcPct val="150000"/>
              </a:lnSpc>
            </a:pPr>
            <a:endParaRPr lang="pt-BR" sz="1400">
              <a:latin typeface="Raleway" pitchFamily="2" charset="0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400" b="1">
                <a:latin typeface="Raleway" pitchFamily="2" charset="0"/>
                <a:cs typeface="Arial"/>
              </a:rPr>
              <a:t>5.066 </a:t>
            </a:r>
            <a:r>
              <a:rPr lang="pt-BR" sz="1400">
                <a:latin typeface="Raleway" pitchFamily="2" charset="0"/>
                <a:cs typeface="Arial"/>
              </a:rPr>
              <a:t>serviços digitais</a:t>
            </a:r>
            <a:endParaRPr lang="pt-BR" sz="1400" b="1">
              <a:latin typeface="Raleway" pitchFamily="2" charset="0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endParaRPr lang="pt-BR" sz="1400" b="1">
              <a:latin typeface="Raleway" pitchFamily="2" charset="0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400" b="1">
                <a:latin typeface="Raleway" pitchFamily="2" charset="0"/>
                <a:cs typeface="Arial"/>
              </a:rPr>
              <a:t>223 </a:t>
            </a:r>
            <a:r>
              <a:rPr lang="pt-BR" sz="1400">
                <a:latin typeface="Raleway" pitchFamily="2" charset="0"/>
                <a:cs typeface="Arial"/>
              </a:rPr>
              <a:t>serviços não digitalizáveis</a:t>
            </a:r>
            <a:endParaRPr lang="pt-BR" sz="1400">
              <a:latin typeface="Raleway" pitchFamily="2" charset="0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endParaRPr lang="pt-BR" sz="1400" b="1">
              <a:latin typeface="Raleway" pitchFamily="2" charset="0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400" b="1">
                <a:latin typeface="Raleway" pitchFamily="2" charset="0"/>
                <a:cs typeface="Arial"/>
              </a:rPr>
              <a:t>198 </a:t>
            </a:r>
            <a:r>
              <a:rPr lang="pt-BR" sz="1400">
                <a:latin typeface="Raleway" pitchFamily="2" charset="0"/>
                <a:cs typeface="Arial"/>
              </a:rPr>
              <a:t>serviços parcialmente digitais</a:t>
            </a: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endParaRPr lang="pt-BR" sz="1400" b="1">
              <a:latin typeface="Raleway" pitchFamily="2" charset="0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•"/>
            </a:pPr>
            <a:r>
              <a:rPr lang="pt-BR" sz="1400" b="1">
                <a:latin typeface="Raleway" pitchFamily="2" charset="0"/>
                <a:cs typeface="Arial"/>
              </a:rPr>
              <a:t>160 </a:t>
            </a:r>
            <a:r>
              <a:rPr lang="pt-BR" sz="1400">
                <a:latin typeface="Raleway" pitchFamily="2" charset="0"/>
                <a:cs typeface="Arial"/>
              </a:rPr>
              <a:t>serviços não digitais</a:t>
            </a:r>
          </a:p>
        </p:txBody>
      </p:sp>
    </p:spTree>
    <p:extLst>
      <p:ext uri="{BB962C8B-B14F-4D97-AF65-F5344CB8AC3E}">
        <p14:creationId xmlns:p14="http://schemas.microsoft.com/office/powerpoint/2010/main" val="127403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2D4C-0B11-E1B9-F7A2-7AEDCD8B5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8" y="182245"/>
            <a:ext cx="10555633" cy="919163"/>
          </a:xfrm>
        </p:spPr>
        <p:txBody>
          <a:bodyPr>
            <a:noAutofit/>
          </a:bodyPr>
          <a:lstStyle/>
          <a:p>
            <a:r>
              <a:rPr lang="en-US" sz="3400" b="1" cap="small">
                <a:latin typeface="Raleway"/>
              </a:rPr>
              <a:t>Governo </a:t>
            </a:r>
            <a:r>
              <a:rPr lang="en-US" sz="3400" b="1" cap="small" err="1">
                <a:latin typeface="Raleway"/>
              </a:rPr>
              <a:t>como</a:t>
            </a:r>
            <a:r>
              <a:rPr lang="en-US" sz="3400" b="1" cap="small">
                <a:latin typeface="Raleway"/>
              </a:rPr>
              <a:t> </a:t>
            </a:r>
            <a:r>
              <a:rPr lang="en-US" sz="3400" b="1" cap="small" err="1">
                <a:latin typeface="Raleway"/>
              </a:rPr>
              <a:t>fornecedor</a:t>
            </a:r>
            <a:r>
              <a:rPr lang="en-US" sz="3400" b="1" cap="small">
                <a:latin typeface="Raleway"/>
              </a:rPr>
              <a:t> e </a:t>
            </a:r>
            <a:r>
              <a:rPr lang="en-US" sz="3400" b="1" cap="small" err="1">
                <a:latin typeface="Raleway"/>
              </a:rPr>
              <a:t>habilitador</a:t>
            </a:r>
            <a:r>
              <a:rPr lang="en-US" sz="3400" b="1" cap="small">
                <a:latin typeface="Raleway"/>
              </a:rPr>
              <a:t> de dados</a:t>
            </a:r>
          </a:p>
        </p:txBody>
      </p:sp>
      <p:pic>
        <p:nvPicPr>
          <p:cNvPr id="8" name="Imagem 1">
            <a:extLst>
              <a:ext uri="{FF2B5EF4-FFF2-40B4-BE49-F238E27FC236}">
                <a16:creationId xmlns:a16="http://schemas.microsoft.com/office/drawing/2014/main" id="{A7E8D0C8-276D-D21B-31A0-03ED61C008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F039CB-69CE-6896-C7E3-9A4277834543}"/>
              </a:ext>
            </a:extLst>
          </p:cNvPr>
          <p:cNvSpPr txBox="1"/>
          <p:nvPr/>
        </p:nvSpPr>
        <p:spPr>
          <a:xfrm>
            <a:off x="2113280" y="1661160"/>
            <a:ext cx="89408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en-US" b="1" kern="1200" err="1">
                <a:latin typeface="Aptos"/>
                <a:ea typeface="+mn-ea"/>
                <a:cs typeface="+mn-cs"/>
              </a:rPr>
              <a:t>Evolução</a:t>
            </a:r>
            <a:r>
              <a:rPr lang="en-US" b="1" kern="1200">
                <a:latin typeface="Aptos"/>
                <a:ea typeface="+mn-ea"/>
                <a:cs typeface="+mn-cs"/>
              </a:rPr>
              <a:t> do </a:t>
            </a:r>
            <a:r>
              <a:rPr lang="en-US" b="1" kern="1200" err="1">
                <a:latin typeface="Aptos"/>
                <a:ea typeface="+mn-ea"/>
                <a:cs typeface="+mn-cs"/>
              </a:rPr>
              <a:t>número</a:t>
            </a:r>
            <a:r>
              <a:rPr lang="en-US" b="1" kern="1200">
                <a:latin typeface="Aptos"/>
                <a:ea typeface="+mn-ea"/>
                <a:cs typeface="+mn-cs"/>
              </a:rPr>
              <a:t> de conjuntos de dados no Portal Brasileiro de Dados </a:t>
            </a:r>
            <a:r>
              <a:rPr lang="en-US" b="1" kern="1200" err="1">
                <a:latin typeface="Aptos"/>
                <a:ea typeface="+mn-ea"/>
                <a:cs typeface="+mn-cs"/>
              </a:rPr>
              <a:t>Abertos</a:t>
            </a:r>
            <a:endParaRPr lang="en-US" b="1" kern="1200">
              <a:latin typeface="Apto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987AAC-75B9-5307-36E4-33867727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198" y="2037715"/>
            <a:ext cx="10250805" cy="27825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F41871-7DE1-41B5-AC75-A44814E42C75}"/>
              </a:ext>
            </a:extLst>
          </p:cNvPr>
          <p:cNvSpPr txBox="1"/>
          <p:nvPr/>
        </p:nvSpPr>
        <p:spPr>
          <a:xfrm>
            <a:off x="1452880" y="4815840"/>
            <a:ext cx="81686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ea typeface="+mn-lt"/>
                <a:cs typeface="+mn-lt"/>
              </a:rPr>
              <a:t>Fonte:</a:t>
            </a:r>
            <a:r>
              <a:rPr lang="en-US" sz="1200">
                <a:ea typeface="+mn-lt"/>
                <a:cs typeface="+mn-lt"/>
              </a:rPr>
              <a:t> API do dados.gov, </a:t>
            </a:r>
            <a:r>
              <a:rPr lang="en-US" sz="1200" err="1">
                <a:ea typeface="+mn-lt"/>
                <a:cs typeface="+mn-lt"/>
              </a:rPr>
              <a:t>extraído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em</a:t>
            </a:r>
            <a:r>
              <a:rPr lang="en-US" sz="1200">
                <a:ea typeface="+mn-lt"/>
                <a:cs typeface="+mn-lt"/>
              </a:rPr>
              <a:t> 30 de </a:t>
            </a:r>
            <a:r>
              <a:rPr lang="en-US" sz="1200" err="1">
                <a:ea typeface="+mn-lt"/>
                <a:cs typeface="+mn-lt"/>
              </a:rPr>
              <a:t>abril</a:t>
            </a:r>
            <a:r>
              <a:rPr lang="en-US" sz="1200">
                <a:ea typeface="+mn-lt"/>
                <a:cs typeface="+mn-lt"/>
              </a:rPr>
              <a:t> de 2026. </a:t>
            </a:r>
          </a:p>
          <a:p>
            <a:r>
              <a:rPr lang="en-US" sz="1200" b="1">
                <a:ea typeface="+mn-lt"/>
                <a:cs typeface="+mn-lt"/>
              </a:rPr>
              <a:t>Nota: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consideram</a:t>
            </a:r>
            <a:r>
              <a:rPr lang="en-US" sz="1200">
                <a:ea typeface="+mn-lt"/>
                <a:cs typeface="+mn-lt"/>
              </a:rPr>
              <a:t>-se </a:t>
            </a:r>
            <a:r>
              <a:rPr lang="en-US" sz="1200" err="1">
                <a:ea typeface="+mn-lt"/>
                <a:cs typeface="+mn-lt"/>
              </a:rPr>
              <a:t>apenas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os</a:t>
            </a:r>
            <a:r>
              <a:rPr lang="en-US" sz="1200">
                <a:ea typeface="+mn-lt"/>
                <a:cs typeface="+mn-lt"/>
              </a:rPr>
              <a:t> conjuntos de dados </a:t>
            </a:r>
            <a:r>
              <a:rPr lang="en-US" sz="1200" err="1">
                <a:ea typeface="+mn-lt"/>
                <a:cs typeface="+mn-lt"/>
              </a:rPr>
              <a:t>não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descontinuados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err="1">
                <a:ea typeface="+mn-lt"/>
                <a:cs typeface="+mn-lt"/>
              </a:rPr>
              <a:t>que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totalizam</a:t>
            </a:r>
            <a:r>
              <a:rPr lang="en-US" sz="1200">
                <a:ea typeface="+mn-lt"/>
                <a:cs typeface="+mn-lt"/>
              </a:rPr>
              <a:t> 19.425 dos 19.477 </a:t>
            </a:r>
            <a:r>
              <a:rPr lang="en-US" sz="1200" err="1">
                <a:ea typeface="+mn-lt"/>
                <a:cs typeface="+mn-lt"/>
              </a:rPr>
              <a:t>cadastrados</a:t>
            </a:r>
            <a:r>
              <a:rPr lang="en-US" sz="1200">
                <a:ea typeface="+mn-lt"/>
                <a:cs typeface="+mn-lt"/>
              </a:rPr>
              <a:t>. </a:t>
            </a:r>
          </a:p>
          <a:p>
            <a:r>
              <a:rPr lang="en-US" sz="1200" b="1" err="1">
                <a:ea typeface="+mn-lt"/>
                <a:cs typeface="+mn-lt"/>
              </a:rPr>
              <a:t>Elaboração</a:t>
            </a:r>
            <a:r>
              <a:rPr lang="en-US" sz="1200" b="1">
                <a:ea typeface="+mn-lt"/>
                <a:cs typeface="+mn-lt"/>
              </a:rPr>
              <a:t>: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Ecoa</a:t>
            </a:r>
            <a:r>
              <a:rPr lang="en-US" sz="1200">
                <a:ea typeface="+mn-lt"/>
                <a:cs typeface="+mn-lt"/>
              </a:rPr>
              <a:t> Consultoria Econômica.</a:t>
            </a:r>
            <a:endParaRPr lang="en-US" sz="120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7B5679-113D-586B-B1A8-34B17C7E3DE5}"/>
              </a:ext>
            </a:extLst>
          </p:cNvPr>
          <p:cNvSpPr txBox="1"/>
          <p:nvPr/>
        </p:nvSpPr>
        <p:spPr>
          <a:xfrm>
            <a:off x="8337261" y="5330852"/>
            <a:ext cx="3366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30% acima da média da OCDE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3F8F83-03EE-B20C-E6FB-766F219CAC92}"/>
              </a:ext>
            </a:extLst>
          </p:cNvPr>
          <p:cNvSpPr txBox="1"/>
          <p:nvPr/>
        </p:nvSpPr>
        <p:spPr>
          <a:xfrm>
            <a:off x="5664680" y="5813981"/>
            <a:ext cx="6096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Países que conseguem transformar dados públicos em inovação e serviços conseguem gerar ganhos equivalentes </a:t>
            </a:r>
            <a:r>
              <a:rPr lang="pt-BR" sz="1600" b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1% a 2% do PIB</a:t>
            </a:r>
            <a:r>
              <a:rPr lang="pt-BR" sz="1600" b="1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pt-BR" sz="160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Mackinsey</a:t>
            </a:r>
            <a:r>
              <a:rPr lang="pt-BR" sz="16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2022).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7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D43DD88-67C4-A6BA-9B86-998B86DBB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1E564AF-2C1D-C61F-DC48-ACE1A5062B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FA3C60-0C95-7372-556F-52995FD2C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826" y="4117"/>
            <a:ext cx="102998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>
                <a:latin typeface="Raleway"/>
                <a:ea typeface="Aptos" panose="020B0004020202020204" pitchFamily="34" charset="0"/>
                <a:cs typeface="Arial"/>
              </a:rPr>
              <a:t> </a:t>
            </a:r>
            <a:r>
              <a:rPr kumimoji="0" lang="pt-BR" altLang="pt-BR" sz="3600" b="1" i="0" u="none" strike="noStrike" cap="none" normalizeH="0" baseline="0">
                <a:ln>
                  <a:noFill/>
                </a:ln>
                <a:effectLst/>
                <a:latin typeface="Raleway"/>
                <a:ea typeface="Aptos" panose="020B0004020202020204" pitchFamily="34" charset="0"/>
                <a:cs typeface="Arial"/>
              </a:rPr>
              <a:t>Evolução do faturamento bruto do </a:t>
            </a:r>
            <a:r>
              <a:rPr lang="pt-BR" altLang="pt-BR" sz="3600" b="1">
                <a:latin typeface="Raleway"/>
                <a:ea typeface="Aptos" panose="020B0004020202020204" pitchFamily="34" charset="0"/>
                <a:cs typeface="Arial"/>
              </a:rPr>
              <a:t>setor </a:t>
            </a:r>
            <a:r>
              <a:rPr kumimoji="0" lang="pt-BR" altLang="pt-BR" sz="3600" b="1" i="0" u="none" strike="noStrike" cap="none" normalizeH="0" baseline="0">
                <a:ln>
                  <a:noFill/>
                </a:ln>
                <a:effectLst/>
                <a:latin typeface="Raleway"/>
                <a:ea typeface="Aptos" panose="020B0004020202020204" pitchFamily="34" charset="0"/>
                <a:cs typeface="Arial"/>
              </a:rPr>
              <a:t>de dados no Brasil (em R$ bilhões)</a:t>
            </a:r>
            <a:endParaRPr lang="pt-BR" altLang="pt-BR" sz="3600" b="1" i="0" u="none" strike="noStrike" cap="none" normalizeH="0" baseline="0">
              <a:ln>
                <a:noFill/>
              </a:ln>
              <a:effectLst/>
              <a:latin typeface="Raleway"/>
              <a:cs typeface="Arial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3D93704-1B60-4DFC-96D5-708CE9072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5072062"/>
              </p:ext>
            </p:extLst>
          </p:nvPr>
        </p:nvGraphicFramePr>
        <p:xfrm>
          <a:off x="839407" y="1321368"/>
          <a:ext cx="7504307" cy="4328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11E25A21-D846-508A-76A6-1877C6543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238" y="5482725"/>
            <a:ext cx="55483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Raleway" pitchFamily="2" charset="0"/>
                <a:ea typeface="Aptos" panose="020B0004020202020204" pitchFamily="34" charset="0"/>
                <a:cs typeface="Arial" panose="020B0604020202020204" pitchFamily="34" charset="0"/>
              </a:rPr>
              <a:t>Fonte: 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Raleway" pitchFamily="2" charset="0"/>
                <a:ea typeface="Aptos" panose="020B0004020202020204" pitchFamily="34" charset="0"/>
                <a:cs typeface="Arial" panose="020B0604020202020204" pitchFamily="34" charset="0"/>
              </a:rPr>
              <a:t>Pesquisa Anual de Serviços (PAS – IBGE).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Raleway" pitchFamily="2" charset="0"/>
                <a:ea typeface="Aptos" panose="020B0004020202020204" pitchFamily="34" charset="0"/>
                <a:cs typeface="Arial" panose="020B0604020202020204" pitchFamily="34" charset="0"/>
              </a:rPr>
              <a:t> Elaboração: 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Raleway" pitchFamily="2" charset="0"/>
                <a:ea typeface="Aptos" panose="020B0004020202020204" pitchFamily="34" charset="0"/>
                <a:cs typeface="Arial" panose="020B0604020202020204" pitchFamily="34" charset="0"/>
              </a:rPr>
              <a:t>Ecoa Consultoria Econômica.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Raleway" pitchFamily="2" charset="0"/>
                <a:cs typeface="Arial" panose="020B0604020202020204" pitchFamily="34" charset="0"/>
              </a:rPr>
              <a:t>Nota: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aleway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5BB0D92-D1DC-B1F3-0FE0-3154D234ACE1}"/>
              </a:ext>
            </a:extLst>
          </p:cNvPr>
          <p:cNvSpPr txBox="1"/>
          <p:nvPr/>
        </p:nvSpPr>
        <p:spPr>
          <a:xfrm>
            <a:off x="8560639" y="2490514"/>
            <a:ext cx="3552898" cy="2062103"/>
          </a:xfrm>
          <a:prstGeom prst="rect">
            <a:avLst/>
          </a:prstGeom>
          <a:noFill/>
          <a:ln w="28575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 b="1" err="1">
                <a:latin typeface="Raleway"/>
                <a:cs typeface="Arial"/>
              </a:rPr>
              <a:t>Crescimento</a:t>
            </a:r>
            <a:r>
              <a:rPr lang="en-US" sz="1600" b="1">
                <a:latin typeface="Raleway"/>
                <a:cs typeface="Arial"/>
              </a:rPr>
              <a:t> </a:t>
            </a:r>
            <a:r>
              <a:rPr lang="en-US" sz="1600" b="1" err="1">
                <a:latin typeface="Raleway"/>
                <a:cs typeface="Arial"/>
              </a:rPr>
              <a:t>acelerado</a:t>
            </a:r>
            <a:r>
              <a:rPr lang="en-US" sz="1600" b="1">
                <a:latin typeface="Raleway"/>
                <a:cs typeface="Arial"/>
              </a:rPr>
              <a:t> </a:t>
            </a:r>
            <a:r>
              <a:rPr lang="en-US" sz="1600" b="1" err="1">
                <a:latin typeface="Raleway"/>
                <a:cs typeface="Arial"/>
              </a:rPr>
              <a:t>na</a:t>
            </a:r>
            <a:r>
              <a:rPr lang="en-US" sz="1600" b="1">
                <a:latin typeface="Raleway"/>
                <a:cs typeface="Arial"/>
              </a:rPr>
              <a:t> </a:t>
            </a:r>
            <a:r>
              <a:rPr lang="en-US" sz="1600" b="1" err="1">
                <a:latin typeface="Raleway"/>
                <a:cs typeface="Arial"/>
              </a:rPr>
              <a:t>última</a:t>
            </a:r>
            <a:r>
              <a:rPr lang="en-US" sz="1600" b="1">
                <a:latin typeface="Raleway"/>
                <a:cs typeface="Arial"/>
              </a:rPr>
              <a:t> </a:t>
            </a:r>
            <a:r>
              <a:rPr lang="en-US" sz="1600" b="1" err="1">
                <a:latin typeface="Raleway"/>
                <a:cs typeface="Arial"/>
              </a:rPr>
              <a:t>década</a:t>
            </a:r>
            <a:r>
              <a:rPr lang="en-US" sz="1600" b="1">
                <a:latin typeface="Raleway"/>
                <a:cs typeface="Arial"/>
              </a:rPr>
              <a:t>:</a:t>
            </a:r>
          </a:p>
          <a:p>
            <a:pPr algn="just"/>
            <a:endParaRPr lang="en-US" sz="1600" b="1">
              <a:latin typeface="Raleway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b="1">
                <a:latin typeface="Raleway"/>
                <a:cs typeface="Arial"/>
              </a:rPr>
              <a:t>2007 - 2023: </a:t>
            </a:r>
            <a:r>
              <a:rPr lang="pt-BR" sz="1600">
                <a:latin typeface="Raleway"/>
                <a:cs typeface="Arial"/>
              </a:rPr>
              <a:t>taxa média anual de </a:t>
            </a:r>
            <a:r>
              <a:rPr lang="pt-BR" sz="1600" b="1">
                <a:latin typeface="Raleway"/>
                <a:cs typeface="Arial"/>
              </a:rPr>
              <a:t>crescimento</a:t>
            </a:r>
            <a:r>
              <a:rPr lang="pt-BR" sz="1600">
                <a:latin typeface="Raleway"/>
                <a:cs typeface="Arial"/>
              </a:rPr>
              <a:t> de </a:t>
            </a:r>
            <a:r>
              <a:rPr lang="pt-BR" sz="1600" b="1">
                <a:latin typeface="Raleway"/>
                <a:cs typeface="Arial"/>
              </a:rPr>
              <a:t>5,84%* a.a.</a:t>
            </a:r>
          </a:p>
          <a:p>
            <a:pPr marL="285750" indent="-285750">
              <a:buFont typeface="Arial"/>
              <a:buChar char="•"/>
            </a:pPr>
            <a:endParaRPr lang="pt-BR" sz="1600" b="1">
              <a:latin typeface="Raleway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pt-BR" sz="1600" b="1">
                <a:latin typeface="Raleway"/>
                <a:cs typeface="Arial"/>
              </a:rPr>
              <a:t>2018 - 2023: </a:t>
            </a:r>
            <a:r>
              <a:rPr lang="pt-BR" sz="1600">
                <a:latin typeface="Raleway"/>
                <a:cs typeface="Arial"/>
              </a:rPr>
              <a:t>taxa média anual de </a:t>
            </a:r>
            <a:r>
              <a:rPr lang="pt-BR" sz="1600" b="1">
                <a:latin typeface="Raleway"/>
                <a:cs typeface="Arial"/>
              </a:rPr>
              <a:t>crescimento</a:t>
            </a:r>
            <a:r>
              <a:rPr lang="pt-BR" sz="1600">
                <a:latin typeface="Raleway"/>
                <a:cs typeface="Arial"/>
              </a:rPr>
              <a:t> de </a:t>
            </a:r>
            <a:r>
              <a:rPr lang="pt-BR" sz="1600" b="1">
                <a:latin typeface="Raleway"/>
                <a:cs typeface="Arial"/>
              </a:rPr>
              <a:t>12,86%* a.a.</a:t>
            </a:r>
            <a:endParaRPr lang="pt-BR" sz="1600">
              <a:latin typeface="Raleway"/>
              <a:cs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475302C-D277-C3A4-B196-71C3D251A4E4}"/>
              </a:ext>
            </a:extLst>
          </p:cNvPr>
          <p:cNvSpPr txBox="1"/>
          <p:nvPr/>
        </p:nvSpPr>
        <p:spPr>
          <a:xfrm>
            <a:off x="838684" y="5892204"/>
            <a:ext cx="772202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900" b="1">
                <a:ea typeface="+mn-lt"/>
                <a:cs typeface="+mn-lt"/>
              </a:rPr>
              <a:t>Nota:</a:t>
            </a:r>
            <a:r>
              <a:rPr lang="pt-BR" sz="900">
                <a:ea typeface="+mn-lt"/>
                <a:cs typeface="+mn-lt"/>
              </a:rPr>
              <a:t> *valores constantes.</a:t>
            </a:r>
          </a:p>
          <a:p>
            <a:r>
              <a:rPr lang="pt-BR" sz="900" err="1">
                <a:ea typeface="+mn-lt"/>
                <a:cs typeface="+mn-lt"/>
              </a:rPr>
              <a:t>Clases</a:t>
            </a:r>
            <a:r>
              <a:rPr lang="pt-BR" sz="900">
                <a:ea typeface="+mn-lt"/>
                <a:cs typeface="+mn-lt"/>
              </a:rPr>
              <a:t> de </a:t>
            </a:r>
            <a:r>
              <a:rPr lang="pt-BR" sz="900" err="1">
                <a:ea typeface="+mn-lt"/>
                <a:cs typeface="+mn-lt"/>
              </a:rPr>
              <a:t>CNAEs</a:t>
            </a:r>
            <a:r>
              <a:rPr lang="pt-BR" sz="900">
                <a:ea typeface="+mn-lt"/>
                <a:cs typeface="+mn-lt"/>
              </a:rPr>
              <a:t> consideradas no estudo para definição do setor de dados no Brasil:</a:t>
            </a:r>
            <a:endParaRPr lang="pt-BR" sz="900"/>
          </a:p>
          <a:p>
            <a:r>
              <a:rPr lang="pt-BR" sz="900">
                <a:ea typeface="+mn-lt"/>
                <a:cs typeface="+mn-lt"/>
              </a:rPr>
              <a:t>Industria de Software: 62.02-3 - desenvolvimento e licenciamento de programas de computador customizáveis e  6203-1 - desenvolvimento e licenciamento de programas de computador não customizáveis</a:t>
            </a:r>
            <a:endParaRPr lang="pt-BR" sz="900"/>
          </a:p>
          <a:p>
            <a:r>
              <a:rPr lang="pt-BR" sz="900">
                <a:ea typeface="+mn-lt"/>
                <a:cs typeface="+mn-lt"/>
              </a:rPr>
              <a:t>Indústria de serviços de TI: 62.01-5  - Desenvolvimento de programas de computador sob encomenda; 63.11-9 - Tratamento de dados, provedores de serviços de aplicação e serviços de hospedagem na internet e 63.19-4 - Portais, provedores de conteúdo e outros serviços de informação na internet</a:t>
            </a:r>
            <a:endParaRPr lang="pt-BR" sz="900"/>
          </a:p>
        </p:txBody>
      </p:sp>
    </p:spTree>
    <p:extLst>
      <p:ext uri="{BB962C8B-B14F-4D97-AF65-F5344CB8AC3E}">
        <p14:creationId xmlns:p14="http://schemas.microsoft.com/office/powerpoint/2010/main" val="184687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18D82-9B7D-524B-73B0-D15D3140F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18BE11E-0724-6AD0-3E82-7FFDEE27343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AAEE966-0AF4-580A-3D81-627F81C88B72}"/>
              </a:ext>
            </a:extLst>
          </p:cNvPr>
          <p:cNvSpPr txBox="1"/>
          <p:nvPr/>
        </p:nvSpPr>
        <p:spPr>
          <a:xfrm>
            <a:off x="6639351" y="5045559"/>
            <a:ext cx="5178605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/>
              <a:t>Nota:</a:t>
            </a:r>
            <a:r>
              <a:rPr lang="en-US" sz="1100"/>
              <a:t> </a:t>
            </a:r>
            <a:r>
              <a:rPr lang="en-US" sz="1100" err="1"/>
              <a:t>Resultados</a:t>
            </a:r>
            <a:r>
              <a:rPr lang="en-US" sz="1100"/>
              <a:t> </a:t>
            </a:r>
            <a:r>
              <a:rPr lang="en-US" sz="1100" err="1"/>
              <a:t>estimados</a:t>
            </a:r>
            <a:r>
              <a:rPr lang="en-US" sz="1100"/>
              <a:t> </a:t>
            </a:r>
            <a:r>
              <a:rPr lang="en-US" sz="1100" err="1"/>
              <a:t>por</a:t>
            </a:r>
            <a:r>
              <a:rPr lang="en-US" sz="1100"/>
              <a:t> </a:t>
            </a:r>
            <a:r>
              <a:rPr lang="en-US" sz="1100" err="1"/>
              <a:t>Matriz</a:t>
            </a:r>
            <a:r>
              <a:rPr lang="en-US" sz="1100"/>
              <a:t> de </a:t>
            </a:r>
            <a:r>
              <a:rPr lang="en-US" sz="1100" err="1"/>
              <a:t>Insumo-Produto</a:t>
            </a:r>
            <a:r>
              <a:rPr lang="en-US" sz="1100"/>
              <a:t> (SCN/IBGE, 68 </a:t>
            </a:r>
            <a:r>
              <a:rPr lang="en-US" sz="1100" err="1"/>
              <a:t>setores</a:t>
            </a:r>
            <a:r>
              <a:rPr lang="en-US" sz="1100"/>
              <a:t>, 2019). </a:t>
            </a:r>
            <a:r>
              <a:rPr lang="en-US" sz="1100" err="1"/>
              <a:t>Metodologia</a:t>
            </a:r>
            <a:r>
              <a:rPr lang="en-US" sz="1100"/>
              <a:t> </a:t>
            </a:r>
            <a:r>
              <a:rPr lang="en-US" sz="1100" err="1"/>
              <a:t>Ampliada</a:t>
            </a:r>
            <a:endParaRPr lang="pt-BR"/>
          </a:p>
          <a:p>
            <a:r>
              <a:rPr lang="en-US" sz="1100" b="1" err="1"/>
              <a:t>Elaboração</a:t>
            </a:r>
            <a:r>
              <a:rPr lang="en-US" sz="1100" b="1"/>
              <a:t>:</a:t>
            </a:r>
            <a:r>
              <a:rPr lang="en-US" sz="1100"/>
              <a:t> </a:t>
            </a:r>
            <a:r>
              <a:rPr lang="en-US" sz="1100" err="1"/>
              <a:t>Ecoa</a:t>
            </a:r>
            <a:r>
              <a:rPr lang="en-US" sz="1100"/>
              <a:t> Consultoria </a:t>
            </a:r>
            <a:r>
              <a:rPr lang="en-US" sz="1100" err="1"/>
              <a:t>Econômica</a:t>
            </a:r>
            <a:r>
              <a:rPr lang="en-US" sz="1100"/>
              <a:t>.</a:t>
            </a:r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8B40DE3-4FE5-9BBA-69A5-48BFA90E95D7}"/>
              </a:ext>
            </a:extLst>
          </p:cNvPr>
          <p:cNvSpPr txBox="1"/>
          <p:nvPr/>
        </p:nvSpPr>
        <p:spPr>
          <a:xfrm>
            <a:off x="6639351" y="2716453"/>
            <a:ext cx="5181116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Raleway"/>
              </a:rPr>
              <a:t>Quadro </a:t>
            </a:r>
            <a:r>
              <a:rPr lang="en-US" b="1" err="1">
                <a:latin typeface="Raleway"/>
              </a:rPr>
              <a:t>comparativo</a:t>
            </a:r>
            <a:r>
              <a:rPr lang="en-US" b="1">
                <a:latin typeface="Raleway"/>
              </a:rPr>
              <a:t> de </a:t>
            </a:r>
            <a:r>
              <a:rPr lang="en-US" b="1" err="1">
                <a:latin typeface="Raleway"/>
              </a:rPr>
              <a:t>efeitos</a:t>
            </a:r>
            <a:r>
              <a:rPr lang="en-US" b="1">
                <a:latin typeface="Raleway"/>
              </a:rPr>
              <a:t> </a:t>
            </a:r>
            <a:r>
              <a:rPr lang="en-US" b="1" err="1">
                <a:latin typeface="Raleway"/>
              </a:rPr>
              <a:t>multiplicadores</a:t>
            </a:r>
            <a:r>
              <a:rPr lang="en-US" b="1">
                <a:latin typeface="Raleway"/>
              </a:rPr>
              <a:t> </a:t>
            </a:r>
            <a:r>
              <a:rPr lang="en-US" b="1" err="1">
                <a:latin typeface="Raleway"/>
              </a:rPr>
              <a:t>na</a:t>
            </a:r>
            <a:r>
              <a:rPr lang="en-US" b="1">
                <a:latin typeface="Raleway"/>
              </a:rPr>
              <a:t> </a:t>
            </a:r>
            <a:r>
              <a:rPr lang="en-US" b="1" err="1">
                <a:latin typeface="Raleway"/>
              </a:rPr>
              <a:t>economia</a:t>
            </a:r>
            <a:r>
              <a:rPr lang="en-US" b="1">
                <a:latin typeface="Raleway"/>
              </a:rPr>
              <a:t> </a:t>
            </a:r>
            <a:r>
              <a:rPr lang="en-US" b="1" err="1">
                <a:latin typeface="Raleway"/>
              </a:rPr>
              <a:t>brasileira</a:t>
            </a:r>
            <a:endParaRPr lang="en-US" b="1">
              <a:latin typeface="Raleway"/>
            </a:endParaRPr>
          </a:p>
          <a:p>
            <a:pPr marL="171450" indent="-171450">
              <a:buFont typeface="Arial"/>
              <a:buChar char="•"/>
            </a:pPr>
            <a:endParaRPr lang="en-US">
              <a:latin typeface="Raleway" pitchFamily="2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b="1" err="1">
                <a:latin typeface="Raleway"/>
              </a:rPr>
              <a:t>Setor</a:t>
            </a:r>
            <a:r>
              <a:rPr lang="en-US" b="1">
                <a:latin typeface="Raleway"/>
              </a:rPr>
              <a:t> de dados </a:t>
            </a:r>
            <a:r>
              <a:rPr lang="en-US">
                <a:latin typeface="Raleway"/>
              </a:rPr>
              <a:t>– </a:t>
            </a:r>
            <a:r>
              <a:rPr lang="pt-BR" b="0" i="0" u="none" strike="noStrike">
                <a:solidFill>
                  <a:srgbClr val="000000"/>
                </a:solidFill>
                <a:effectLst/>
                <a:latin typeface="Raleway"/>
              </a:rPr>
              <a:t>A cada </a:t>
            </a:r>
            <a:r>
              <a:rPr lang="pt-BR">
                <a:solidFill>
                  <a:srgbClr val="000000"/>
                </a:solidFill>
                <a:latin typeface="Raleway"/>
              </a:rPr>
              <a:t>1 real  </a:t>
            </a:r>
            <a:r>
              <a:rPr lang="pt-BR" sz="1200" b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≈</a:t>
            </a:r>
            <a:r>
              <a:rPr lang="pt-BR">
                <a:solidFill>
                  <a:srgbClr val="000000"/>
                </a:solidFill>
                <a:latin typeface="Raleway"/>
              </a:rPr>
              <a:t> </a:t>
            </a:r>
            <a:r>
              <a:rPr lang="pt-BR" b="1" i="0" u="none" strike="noStrike">
                <a:solidFill>
                  <a:srgbClr val="000000"/>
                </a:solidFill>
                <a:effectLst/>
                <a:latin typeface="Raleway"/>
              </a:rPr>
              <a:t>R$ 2,22</a:t>
            </a:r>
            <a:r>
              <a:rPr lang="pt-BR" b="1">
                <a:latin typeface="Raleway"/>
              </a:rPr>
              <a:t> </a:t>
            </a:r>
          </a:p>
          <a:p>
            <a:pPr marL="171450" indent="-171450">
              <a:buFont typeface="Arial"/>
              <a:buChar char="•"/>
            </a:pPr>
            <a:endParaRPr lang="pt-BR">
              <a:latin typeface="Raleway" pitchFamily="2" charset="0"/>
            </a:endParaRPr>
          </a:p>
          <a:p>
            <a:pPr marL="171450" indent="-171450">
              <a:buFont typeface="Arial"/>
              <a:buChar char="•"/>
            </a:pPr>
            <a:r>
              <a:rPr lang="pt-BR" b="1">
                <a:latin typeface="Raleway"/>
              </a:rPr>
              <a:t>Agricultura</a:t>
            </a:r>
            <a:r>
              <a:rPr lang="pt-BR">
                <a:latin typeface="Raleway"/>
              </a:rPr>
              <a:t> </a:t>
            </a:r>
            <a:r>
              <a:rPr lang="en-US">
                <a:latin typeface="Raleway"/>
              </a:rPr>
              <a:t>–</a:t>
            </a:r>
            <a:r>
              <a:rPr lang="pt-BR">
                <a:latin typeface="Raleway"/>
              </a:rPr>
              <a:t> </a:t>
            </a:r>
            <a:r>
              <a:rPr lang="pt-BR" b="0" i="0" u="none" strike="noStrike">
                <a:solidFill>
                  <a:srgbClr val="000000"/>
                </a:solidFill>
                <a:effectLst/>
                <a:latin typeface="Raleway"/>
              </a:rPr>
              <a:t>A cada </a:t>
            </a:r>
            <a:r>
              <a:rPr lang="pt-BR">
                <a:solidFill>
                  <a:srgbClr val="000000"/>
                </a:solidFill>
                <a:latin typeface="Raleway"/>
              </a:rPr>
              <a:t>1 real</a:t>
            </a:r>
            <a:r>
              <a:rPr lang="pt-BR" b="0" i="0" u="none" strike="noStrike">
                <a:solidFill>
                  <a:srgbClr val="000000"/>
                </a:solidFill>
                <a:effectLst/>
                <a:latin typeface="Raleway"/>
              </a:rPr>
              <a:t> </a:t>
            </a:r>
            <a:r>
              <a:rPr lang="pt-BR" sz="1200" b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≈ </a:t>
            </a:r>
            <a:r>
              <a:rPr lang="pt-BR" b="1">
                <a:solidFill>
                  <a:srgbClr val="000000"/>
                </a:solidFill>
                <a:latin typeface="Raleway"/>
              </a:rPr>
              <a:t>R</a:t>
            </a:r>
            <a:r>
              <a:rPr lang="pt-BR" b="1" i="0" u="none" strike="noStrike">
                <a:solidFill>
                  <a:srgbClr val="000000"/>
                </a:solidFill>
                <a:effectLst/>
                <a:latin typeface="Raleway"/>
              </a:rPr>
              <a:t>$ 1,31</a:t>
            </a:r>
            <a:r>
              <a:rPr lang="pt-BR" b="1">
                <a:latin typeface="Raleway"/>
              </a:rPr>
              <a:t> </a:t>
            </a:r>
          </a:p>
          <a:p>
            <a:pPr marL="171450" indent="-171450">
              <a:buFont typeface="Arial"/>
              <a:buChar char="•"/>
            </a:pPr>
            <a:endParaRPr lang="pt-BR">
              <a:latin typeface="Raleway" pitchFamily="2" charset="0"/>
            </a:endParaRPr>
          </a:p>
          <a:p>
            <a:pPr marL="171450" indent="-171450">
              <a:buFont typeface="Arial"/>
              <a:buChar char="•"/>
            </a:pPr>
            <a:r>
              <a:rPr lang="pt-BR" b="1">
                <a:latin typeface="Raleway"/>
              </a:rPr>
              <a:t>Construção Civil</a:t>
            </a:r>
            <a:r>
              <a:rPr lang="pt-BR">
                <a:latin typeface="Raleway"/>
              </a:rPr>
              <a:t> </a:t>
            </a:r>
            <a:r>
              <a:rPr lang="en-US">
                <a:latin typeface="Raleway"/>
              </a:rPr>
              <a:t>–</a:t>
            </a:r>
            <a:r>
              <a:rPr lang="pt-BR">
                <a:latin typeface="Raleway"/>
              </a:rPr>
              <a:t> </a:t>
            </a:r>
            <a:r>
              <a:rPr lang="pt-BR" b="0" i="0" u="none" strike="noStrike">
                <a:solidFill>
                  <a:srgbClr val="000000"/>
                </a:solidFill>
                <a:effectLst/>
                <a:latin typeface="Raleway"/>
              </a:rPr>
              <a:t>A cada </a:t>
            </a:r>
            <a:r>
              <a:rPr lang="pt-BR">
                <a:solidFill>
                  <a:srgbClr val="000000"/>
                </a:solidFill>
                <a:latin typeface="Raleway"/>
              </a:rPr>
              <a:t>1 real </a:t>
            </a:r>
            <a:r>
              <a:rPr lang="pt-BR" sz="1200" b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≈</a:t>
            </a:r>
            <a:r>
              <a:rPr lang="pt-BR">
                <a:solidFill>
                  <a:srgbClr val="000000"/>
                </a:solidFill>
                <a:latin typeface="Raleway"/>
              </a:rPr>
              <a:t> </a:t>
            </a:r>
            <a:r>
              <a:rPr lang="pt-BR" b="1" i="0" u="none" strike="noStrike">
                <a:solidFill>
                  <a:srgbClr val="000000"/>
                </a:solidFill>
                <a:effectLst/>
                <a:latin typeface="Raleway"/>
              </a:rPr>
              <a:t>R$ 1,86</a:t>
            </a:r>
            <a:endParaRPr lang="pt-BR" b="1">
              <a:latin typeface="Raleway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FF244B1-7F63-03EB-AE36-C0124B0E6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52971"/>
              </p:ext>
            </p:extLst>
          </p:nvPr>
        </p:nvGraphicFramePr>
        <p:xfrm>
          <a:off x="763688" y="2716454"/>
          <a:ext cx="5332312" cy="2329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6156">
                  <a:extLst>
                    <a:ext uri="{9D8B030D-6E8A-4147-A177-3AD203B41FA5}">
                      <a16:colId xmlns:a16="http://schemas.microsoft.com/office/drawing/2014/main" val="2291015193"/>
                    </a:ext>
                  </a:extLst>
                </a:gridCol>
                <a:gridCol w="2666156">
                  <a:extLst>
                    <a:ext uri="{9D8B030D-6E8A-4147-A177-3AD203B41FA5}">
                      <a16:colId xmlns:a16="http://schemas.microsoft.com/office/drawing/2014/main" val="805414424"/>
                    </a:ext>
                  </a:extLst>
                </a:gridCol>
              </a:tblGrid>
              <a:tr h="3655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effectLst/>
                          <a:latin typeface="Raleway" pitchFamily="2" charset="0"/>
                        </a:rPr>
                        <a:t>Indicador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>
                          <a:effectLst/>
                          <a:latin typeface="Raleway" pitchFamily="2" charset="0"/>
                        </a:rPr>
                        <a:t>Resultado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043528"/>
                  </a:ext>
                </a:extLst>
              </a:tr>
              <a:tr h="61140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Valor adicionado (PIB)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R$ 387,3 bi/ano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814909916"/>
                  </a:ext>
                </a:extLst>
              </a:tr>
              <a:tr h="46318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Postos de trabalho (diretos e indiretos)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5,4 milhões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221197567"/>
                  </a:ext>
                </a:extLst>
              </a:tr>
              <a:tr h="3819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Massa salarial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R$ 144 bi/ano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612703308"/>
                  </a:ext>
                </a:extLst>
              </a:tr>
              <a:tr h="5069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  <a:latin typeface="Raleway" pitchFamily="2" charset="0"/>
                        </a:rPr>
                        <a:t>Arrecadação tributária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  <a:latin typeface="Raleway" pitchFamily="2" charset="0"/>
                        </a:rPr>
                        <a:t>R$ 23,5 bi/ano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Raleway" pitchFamily="2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26560557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8BDC1223-673D-0D3F-A78B-78A58CA38E67}"/>
              </a:ext>
            </a:extLst>
          </p:cNvPr>
          <p:cNvSpPr txBox="1"/>
          <p:nvPr/>
        </p:nvSpPr>
        <p:spPr>
          <a:xfrm>
            <a:off x="766113" y="5027921"/>
            <a:ext cx="518111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b="1"/>
              <a:t>Nota:</a:t>
            </a:r>
            <a:r>
              <a:rPr lang="en-US" sz="1000"/>
              <a:t> </a:t>
            </a:r>
            <a:r>
              <a:rPr lang="en-US" sz="1000" err="1"/>
              <a:t>Resultados</a:t>
            </a:r>
            <a:r>
              <a:rPr lang="en-US" sz="1000"/>
              <a:t> </a:t>
            </a:r>
            <a:r>
              <a:rPr lang="en-US" sz="1000" err="1"/>
              <a:t>estimados</a:t>
            </a:r>
            <a:r>
              <a:rPr lang="en-US" sz="1000"/>
              <a:t> </a:t>
            </a:r>
            <a:r>
              <a:rPr lang="en-US" sz="1000" err="1"/>
              <a:t>por</a:t>
            </a:r>
            <a:r>
              <a:rPr lang="en-US" sz="1000"/>
              <a:t> </a:t>
            </a:r>
            <a:r>
              <a:rPr lang="en-US" sz="1000" err="1"/>
              <a:t>Matriz</a:t>
            </a:r>
            <a:r>
              <a:rPr lang="en-US" sz="1000"/>
              <a:t> de </a:t>
            </a:r>
            <a:r>
              <a:rPr lang="en-US" sz="1000" err="1"/>
              <a:t>Insumo-Produto</a:t>
            </a:r>
            <a:r>
              <a:rPr lang="en-US" sz="1000"/>
              <a:t> (SCN/IBGE, 68 </a:t>
            </a:r>
            <a:r>
              <a:rPr lang="en-US" sz="1000" err="1"/>
              <a:t>setores</a:t>
            </a:r>
            <a:r>
              <a:rPr lang="en-US" sz="1000"/>
              <a:t>, 2019). </a:t>
            </a:r>
            <a:r>
              <a:rPr lang="en-US" sz="1000" err="1"/>
              <a:t>Metodologia</a:t>
            </a:r>
            <a:r>
              <a:rPr lang="en-US" sz="1000"/>
              <a:t> </a:t>
            </a:r>
            <a:r>
              <a:rPr lang="en-US" sz="1000" err="1"/>
              <a:t>Ampliada</a:t>
            </a:r>
            <a:endParaRPr lang="pt-BR" sz="1400"/>
          </a:p>
          <a:p>
            <a:r>
              <a:rPr lang="en-US" sz="1000" b="1" err="1"/>
              <a:t>Elaboração</a:t>
            </a:r>
            <a:r>
              <a:rPr lang="en-US" sz="1000" b="1"/>
              <a:t>:</a:t>
            </a:r>
            <a:r>
              <a:rPr lang="en-US" sz="1000"/>
              <a:t> </a:t>
            </a:r>
            <a:r>
              <a:rPr lang="en-US" sz="1000" err="1"/>
              <a:t>Ecoa</a:t>
            </a:r>
            <a:r>
              <a:rPr lang="en-US" sz="1000"/>
              <a:t> Consultoria </a:t>
            </a:r>
            <a:r>
              <a:rPr lang="en-US" sz="1000" err="1"/>
              <a:t>Econômica</a:t>
            </a:r>
            <a:r>
              <a:rPr lang="en-US" sz="1000"/>
              <a:t>.</a:t>
            </a:r>
            <a:endParaRPr lang="en-US" sz="1400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BC0097E7-1DEE-0D93-2718-9BF386C5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057" y="391882"/>
            <a:ext cx="10515600" cy="1325563"/>
          </a:xfrm>
        </p:spPr>
        <p:txBody>
          <a:bodyPr/>
          <a:lstStyle/>
          <a:p>
            <a:pPr algn="ctr"/>
            <a:r>
              <a:rPr lang="pt-BR" b="1"/>
              <a:t>Impactos socioeconômicos </a:t>
            </a:r>
            <a:br>
              <a:rPr lang="pt-BR" b="1"/>
            </a:br>
            <a:r>
              <a:rPr lang="pt-BR" b="1"/>
              <a:t>do setor de dados</a:t>
            </a:r>
          </a:p>
        </p:txBody>
      </p:sp>
      <p:pic>
        <p:nvPicPr>
          <p:cNvPr id="19" name="Gráfico 18" descr="Crescimento Comercial estrutura de tópicos">
            <a:extLst>
              <a:ext uri="{FF2B5EF4-FFF2-40B4-BE49-F238E27FC236}">
                <a16:creationId xmlns:a16="http://schemas.microsoft.com/office/drawing/2014/main" id="{2BBA2AB4-149B-F065-99C7-659D4760FF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2078" y="387350"/>
            <a:ext cx="1423362" cy="141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38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12B8-E2CE-58AD-2AA2-2FCFA6743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D635997-EF01-C227-D28D-AD9E4B09E6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4" name="Google Shape;90;p13">
            <a:extLst>
              <a:ext uri="{FF2B5EF4-FFF2-40B4-BE49-F238E27FC236}">
                <a16:creationId xmlns:a16="http://schemas.microsoft.com/office/drawing/2014/main" id="{13E71DC5-38CA-0BB5-2F8A-92A2A2F4B55D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5400" b="1" cap="small">
                <a:latin typeface="Raleway"/>
              </a:rPr>
              <a:t>Desafios para o brasil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901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00E85-FCD1-252B-9D84-578804AB3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24017E9-3110-636A-18AA-B6D20E81ED8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cxnSp>
        <p:nvCxnSpPr>
          <p:cNvPr id="3" name="Conexão Reta 92">
            <a:extLst>
              <a:ext uri="{FF2B5EF4-FFF2-40B4-BE49-F238E27FC236}">
                <a16:creationId xmlns:a16="http://schemas.microsoft.com/office/drawing/2014/main" id="{94CAD336-9C37-0F7C-557E-7847DDBBF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61622" y="1369749"/>
            <a:ext cx="1027909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90;p13">
            <a:extLst>
              <a:ext uri="{FF2B5EF4-FFF2-40B4-BE49-F238E27FC236}">
                <a16:creationId xmlns:a16="http://schemas.microsoft.com/office/drawing/2014/main" id="{75BC2F7A-26D8-0548-6F00-6FC74A9A5856}"/>
              </a:ext>
            </a:extLst>
          </p:cNvPr>
          <p:cNvSpPr txBox="1">
            <a:spLocks/>
          </p:cNvSpPr>
          <p:nvPr/>
        </p:nvSpPr>
        <p:spPr>
          <a:xfrm>
            <a:off x="651448" y="507183"/>
            <a:ext cx="11627543" cy="901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t-BR" sz="4800" b="1" cap="small">
                <a:latin typeface="Raleway"/>
              </a:rPr>
              <a:t>Dependência externa e Soberania Digital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pt-BR" sz="4800" cap="small">
              <a:latin typeface="Apto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D043451-A795-53EE-3870-0B9303D5E86C}"/>
              </a:ext>
            </a:extLst>
          </p:cNvPr>
          <p:cNvSpPr txBox="1"/>
          <p:nvPr/>
        </p:nvSpPr>
        <p:spPr>
          <a:xfrm>
            <a:off x="648184" y="2001855"/>
            <a:ext cx="11331985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000">
                <a:latin typeface="Arial"/>
                <a:cs typeface="Arial"/>
              </a:rPr>
              <a:t>Brasil enfrenta </a:t>
            </a:r>
            <a:r>
              <a:rPr lang="pt-BR" sz="2000" b="1">
                <a:latin typeface="Arial"/>
                <a:cs typeface="Arial"/>
              </a:rPr>
              <a:t>grande déficit comercial</a:t>
            </a:r>
            <a:r>
              <a:rPr lang="pt-BR" sz="2000">
                <a:latin typeface="Arial"/>
                <a:cs typeface="Arial"/>
              </a:rPr>
              <a:t> estrutural e crescente em </a:t>
            </a:r>
            <a:r>
              <a:rPr lang="pt-BR" sz="2000" b="1">
                <a:latin typeface="Arial"/>
                <a:cs typeface="Arial"/>
              </a:rPr>
              <a:t>bens e serviços</a:t>
            </a:r>
            <a:r>
              <a:rPr lang="pt-BR" sz="2000">
                <a:latin typeface="Arial"/>
                <a:cs typeface="Arial"/>
              </a:rPr>
              <a:t> de TICs</a:t>
            </a:r>
            <a:endParaRPr lang="pt-BR" sz="16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E964882-A2CE-4C4A-5EC6-6B17A13E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72" y="2760259"/>
            <a:ext cx="5499303" cy="3241171"/>
          </a:xfrm>
          <a:prstGeom prst="rect">
            <a:avLst/>
          </a:prstGeom>
          <a:ln w="28575">
            <a:solidFill>
              <a:srgbClr val="163EFF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7276376-78E4-A83B-F0EC-033DA0594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402" y="2707823"/>
            <a:ext cx="5587547" cy="336612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ADB244B-27E7-2137-DDBF-A70FEC7E8D90}"/>
              </a:ext>
            </a:extLst>
          </p:cNvPr>
          <p:cNvSpPr txBox="1"/>
          <p:nvPr/>
        </p:nvSpPr>
        <p:spPr>
          <a:xfrm>
            <a:off x="2876571" y="6257026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~ US$ 8 bi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39BEB42-B7A4-094C-6DD6-25C4FAB9E343}"/>
              </a:ext>
            </a:extLst>
          </p:cNvPr>
          <p:cNvSpPr txBox="1"/>
          <p:nvPr/>
        </p:nvSpPr>
        <p:spPr>
          <a:xfrm>
            <a:off x="8728119" y="6265651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~ US$ 40 bi</a:t>
            </a:r>
          </a:p>
        </p:txBody>
      </p:sp>
    </p:spTree>
    <p:extLst>
      <p:ext uri="{BB962C8B-B14F-4D97-AF65-F5344CB8AC3E}">
        <p14:creationId xmlns:p14="http://schemas.microsoft.com/office/powerpoint/2010/main" val="128984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EA696-82F4-4F22-468C-5038B4ECD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475C74E-B85F-8B43-01C1-6EE8AB6338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1F177BB-FF1B-B57C-0DB4-5DB0C908E7A9}"/>
              </a:ext>
            </a:extLst>
          </p:cNvPr>
          <p:cNvSpPr txBox="1">
            <a:spLocks/>
          </p:cNvSpPr>
          <p:nvPr/>
        </p:nvSpPr>
        <p:spPr>
          <a:xfrm>
            <a:off x="837015" y="147822"/>
            <a:ext cx="7684008" cy="8940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700" cap="small" dirty="0">
                <a:latin typeface="Aptos"/>
                <a:ea typeface="+mn-ea"/>
                <a:cs typeface="+mn-cs"/>
              </a:rPr>
              <a:t>Soberania Digital – Onde estão os dados?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F49E750-7C1A-4667-29A8-59917215325C}"/>
              </a:ext>
            </a:extLst>
          </p:cNvPr>
          <p:cNvGraphicFramePr>
            <a:graphicFrameLocks noGrp="1"/>
          </p:cNvGraphicFramePr>
          <p:nvPr/>
        </p:nvGraphicFramePr>
        <p:xfrm>
          <a:off x="3854699" y="1682849"/>
          <a:ext cx="3309104" cy="402058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32207">
                  <a:extLst>
                    <a:ext uri="{9D8B030D-6E8A-4147-A177-3AD203B41FA5}">
                      <a16:colId xmlns:a16="http://schemas.microsoft.com/office/drawing/2014/main" val="4136759995"/>
                    </a:ext>
                  </a:extLst>
                </a:gridCol>
                <a:gridCol w="940687">
                  <a:extLst>
                    <a:ext uri="{9D8B030D-6E8A-4147-A177-3AD203B41FA5}">
                      <a16:colId xmlns:a16="http://schemas.microsoft.com/office/drawing/2014/main" val="3863663988"/>
                    </a:ext>
                  </a:extLst>
                </a:gridCol>
                <a:gridCol w="1236210">
                  <a:extLst>
                    <a:ext uri="{9D8B030D-6E8A-4147-A177-3AD203B41FA5}">
                      <a16:colId xmlns:a16="http://schemas.microsoft.com/office/drawing/2014/main" val="2771158818"/>
                    </a:ext>
                  </a:extLst>
                </a:gridCol>
              </a:tblGrid>
              <a:tr h="1024007">
                <a:tc>
                  <a:txBody>
                    <a:bodyPr/>
                    <a:lstStyle/>
                    <a:p>
                      <a:pPr algn="ctr"/>
                      <a:r>
                        <a:rPr lang="pt-PT" sz="1400"/>
                        <a:t>Empresa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900"/>
                        <a:t>Capitalização de mercado (USD bilhões)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/>
                        <a:t>Nacionalidade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1813030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/>
                        <a:t>3.337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1572287"/>
                  </a:ext>
                </a:extLst>
              </a:tr>
              <a:tr h="495836"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/>
                        <a:t>2.791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08429"/>
                  </a:ext>
                </a:extLst>
              </a:tr>
              <a:tr h="495836"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/>
                        <a:t>2.644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7329465"/>
                  </a:ext>
                </a:extLst>
              </a:tr>
              <a:tr h="495836"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/>
                        <a:t>2.016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PT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522704"/>
                  </a:ext>
                </a:extLst>
              </a:tr>
              <a:tr h="49583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300"/>
                        <a:t>1.894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PT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40457"/>
                  </a:ext>
                </a:extLst>
              </a:tr>
              <a:tr h="49583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PT" sz="13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PT" sz="1300"/>
                        <a:t>1.460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PT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17266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1FB7DCCA-23B6-B37F-E566-11AA3AF6E07B}"/>
              </a:ext>
            </a:extLst>
          </p:cNvPr>
          <p:cNvSpPr txBox="1"/>
          <p:nvPr/>
        </p:nvSpPr>
        <p:spPr>
          <a:xfrm>
            <a:off x="3824256" y="1152759"/>
            <a:ext cx="322448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1400" b="1" dirty="0"/>
              <a:t>Maiores empresas de tecnologia do mundo, 2025</a:t>
            </a:r>
            <a:endParaRPr lang="pt-PT" sz="1400"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FF7FD85-0C3A-811C-A88F-BD65AF964A90}"/>
              </a:ext>
            </a:extLst>
          </p:cNvPr>
          <p:cNvGrpSpPr/>
          <p:nvPr/>
        </p:nvGrpSpPr>
        <p:grpSpPr>
          <a:xfrm>
            <a:off x="3941073" y="2747370"/>
            <a:ext cx="3039409" cy="3001486"/>
            <a:chOff x="1202675" y="2157830"/>
            <a:chExt cx="2624565" cy="2644550"/>
          </a:xfrm>
        </p:grpSpPr>
        <p:pic>
          <p:nvPicPr>
            <p:cNvPr id="8" name="Gráfico 7" descr="Ficheiro:Apple logo black.svg – Wikipédia, a enciclopédia livre">
              <a:extLst>
                <a:ext uri="{FF2B5EF4-FFF2-40B4-BE49-F238E27FC236}">
                  <a16:creationId xmlns:a16="http://schemas.microsoft.com/office/drawing/2014/main" id="{20411C82-D220-7ED3-C4EB-8DEB123D26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52321" y="2178642"/>
              <a:ext cx="221482" cy="272090"/>
            </a:xfrm>
            <a:prstGeom prst="rect">
              <a:avLst/>
            </a:prstGeom>
          </p:spPr>
        </p:pic>
        <p:pic>
          <p:nvPicPr>
            <p:cNvPr id="9" name="Gráfico 8" descr="Download Microsoft Store Logo in SVG Vector or PNG File Format - Logo.wine">
              <a:extLst>
                <a:ext uri="{FF2B5EF4-FFF2-40B4-BE49-F238E27FC236}">
                  <a16:creationId xmlns:a16="http://schemas.microsoft.com/office/drawing/2014/main" id="{EDED8CF6-3FC4-5F0C-160C-708D802146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37660" y="2527874"/>
              <a:ext cx="444414" cy="512878"/>
            </a:xfrm>
            <a:prstGeom prst="rect">
              <a:avLst/>
            </a:prstGeom>
          </p:spPr>
        </p:pic>
        <p:pic>
          <p:nvPicPr>
            <p:cNvPr id="10" name="Imagem 9" descr="Ficheiro:Amazon logo.svg – Wikipédia, a enciclopédia livre">
              <a:extLst>
                <a:ext uri="{FF2B5EF4-FFF2-40B4-BE49-F238E27FC236}">
                  <a16:creationId xmlns:a16="http://schemas.microsoft.com/office/drawing/2014/main" id="{1EC8D8AC-920B-11F6-2AB6-B0B156627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2716" y="3578049"/>
              <a:ext cx="764023" cy="229804"/>
            </a:xfrm>
            <a:prstGeom prst="rect">
              <a:avLst/>
            </a:prstGeom>
          </p:spPr>
        </p:pic>
        <p:pic>
          <p:nvPicPr>
            <p:cNvPr id="11" name="Gráfico 10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B3DA9245-44C4-0B08-4001-D9BBDF57E3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40" y="2157830"/>
              <a:ext cx="674600" cy="355053"/>
            </a:xfrm>
            <a:prstGeom prst="rect">
              <a:avLst/>
            </a:prstGeom>
          </p:spPr>
        </p:pic>
        <p:pic>
          <p:nvPicPr>
            <p:cNvPr id="12" name="Imagem 11" descr="File:Nvidia logo.svg - Wikipedia">
              <a:extLst>
                <a:ext uri="{FF2B5EF4-FFF2-40B4-BE49-F238E27FC236}">
                  <a16:creationId xmlns:a16="http://schemas.microsoft.com/office/drawing/2014/main" id="{B54E39F6-43C2-91FA-1472-AAD780B30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66102" y="3052736"/>
              <a:ext cx="458630" cy="337702"/>
            </a:xfrm>
            <a:prstGeom prst="rect">
              <a:avLst/>
            </a:prstGeom>
          </p:spPr>
        </p:pic>
        <p:pic>
          <p:nvPicPr>
            <p:cNvPr id="13" name="Gráfico 12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6086F670-46AB-34FD-307A-5DAF654C1C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40" y="2607685"/>
              <a:ext cx="674600" cy="355053"/>
            </a:xfrm>
            <a:prstGeom prst="rect">
              <a:avLst/>
            </a:prstGeom>
          </p:spPr>
        </p:pic>
        <p:pic>
          <p:nvPicPr>
            <p:cNvPr id="14" name="Gráfico 13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B7D86475-F92A-2075-B23B-27D3F48F1E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39" y="3048359"/>
              <a:ext cx="674600" cy="355053"/>
            </a:xfrm>
            <a:prstGeom prst="rect">
              <a:avLst/>
            </a:prstGeom>
          </p:spPr>
        </p:pic>
        <p:pic>
          <p:nvPicPr>
            <p:cNvPr id="15" name="Gráfico 14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7C91B388-479F-18ED-4CDE-B6FBD01F6F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38" y="3489033"/>
              <a:ext cx="674600" cy="355053"/>
            </a:xfrm>
            <a:prstGeom prst="rect">
              <a:avLst/>
            </a:prstGeom>
          </p:spPr>
        </p:pic>
        <p:pic>
          <p:nvPicPr>
            <p:cNvPr id="16" name="Gráfico 15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4E4557CE-379A-DEF9-9717-9DEFFADFCB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38" y="3920526"/>
              <a:ext cx="674600" cy="355053"/>
            </a:xfrm>
            <a:prstGeom prst="rect">
              <a:avLst/>
            </a:prstGeom>
          </p:spPr>
        </p:pic>
        <p:pic>
          <p:nvPicPr>
            <p:cNvPr id="17" name="Gráfico 16" descr="Ficheiro:Flag of the United States.svg – Wikipédia, a enciclopédia livre">
              <a:extLst>
                <a:ext uri="{FF2B5EF4-FFF2-40B4-BE49-F238E27FC236}">
                  <a16:creationId xmlns:a16="http://schemas.microsoft.com/office/drawing/2014/main" id="{DB0374FD-92F6-D30B-E932-5CC0F6D3FD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52637" y="4361200"/>
              <a:ext cx="674600" cy="355053"/>
            </a:xfrm>
            <a:prstGeom prst="rect">
              <a:avLst/>
            </a:prstGeom>
          </p:spPr>
        </p:pic>
        <p:pic>
          <p:nvPicPr>
            <p:cNvPr id="18" name="Imagem 17" descr="Google logo - Wikipedia">
              <a:extLst>
                <a:ext uri="{FF2B5EF4-FFF2-40B4-BE49-F238E27FC236}">
                  <a16:creationId xmlns:a16="http://schemas.microsoft.com/office/drawing/2014/main" id="{1FC71229-5E66-A6A8-87E4-347A6E9FA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44906" y="3945950"/>
              <a:ext cx="907056" cy="306485"/>
            </a:xfrm>
            <a:prstGeom prst="rect">
              <a:avLst/>
            </a:prstGeom>
          </p:spPr>
        </p:pic>
        <p:pic>
          <p:nvPicPr>
            <p:cNvPr id="19" name="Imagem 18" descr="File:Meta-Logo.png - Wikimedia Commons">
              <a:extLst>
                <a:ext uri="{FF2B5EF4-FFF2-40B4-BE49-F238E27FC236}">
                  <a16:creationId xmlns:a16="http://schemas.microsoft.com/office/drawing/2014/main" id="{EF9D96DE-81A9-BD5C-8743-D969194AB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02675" y="4249815"/>
              <a:ext cx="982339" cy="552565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5BB77599-FFFE-83F2-FE96-BEFD55A7E053}"/>
              </a:ext>
            </a:extLst>
          </p:cNvPr>
          <p:cNvGrpSpPr/>
          <p:nvPr/>
        </p:nvGrpSpPr>
        <p:grpSpPr>
          <a:xfrm>
            <a:off x="902384" y="1227422"/>
            <a:ext cx="2214189" cy="3385514"/>
            <a:chOff x="10196763" y="80211"/>
            <a:chExt cx="3922212" cy="4872790"/>
          </a:xfrm>
        </p:grpSpPr>
        <p:sp>
          <p:nvSpPr>
            <p:cNvPr id="21" name="Retângulo: Cantos Arredondados 58">
              <a:extLst>
                <a:ext uri="{FF2B5EF4-FFF2-40B4-BE49-F238E27FC236}">
                  <a16:creationId xmlns:a16="http://schemas.microsoft.com/office/drawing/2014/main" id="{51088C12-4253-0585-528D-A7A767E21897}"/>
                </a:ext>
              </a:extLst>
            </p:cNvPr>
            <p:cNvSpPr/>
            <p:nvPr/>
          </p:nvSpPr>
          <p:spPr>
            <a:xfrm>
              <a:off x="10196763" y="80211"/>
              <a:ext cx="3920289" cy="48727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86A9B22-7FCF-AD28-0F8A-24D42E26D810}"/>
                </a:ext>
              </a:extLst>
            </p:cNvPr>
            <p:cNvGrpSpPr/>
            <p:nvPr/>
          </p:nvGrpSpPr>
          <p:grpSpPr>
            <a:xfrm>
              <a:off x="10198930" y="178624"/>
              <a:ext cx="3920045" cy="4460242"/>
              <a:chOff x="659292" y="2790019"/>
              <a:chExt cx="3581582" cy="4069986"/>
            </a:xfrm>
          </p:grpSpPr>
          <p:grpSp>
            <p:nvGrpSpPr>
              <p:cNvPr id="23" name="Agrupar 22">
                <a:extLst>
                  <a:ext uri="{FF2B5EF4-FFF2-40B4-BE49-F238E27FC236}">
                    <a16:creationId xmlns:a16="http://schemas.microsoft.com/office/drawing/2014/main" id="{4954374D-80E8-ED0A-E57F-6599BE02F6E9}"/>
                  </a:ext>
                </a:extLst>
              </p:cNvPr>
              <p:cNvGrpSpPr/>
              <p:nvPr/>
            </p:nvGrpSpPr>
            <p:grpSpPr>
              <a:xfrm>
                <a:off x="913276" y="3210855"/>
                <a:ext cx="3074774" cy="3649150"/>
                <a:chOff x="636279" y="1646750"/>
                <a:chExt cx="3999743" cy="4982649"/>
              </a:xfrm>
            </p:grpSpPr>
            <p:pic>
              <p:nvPicPr>
                <p:cNvPr id="25" name="Google Shape;67;p12">
                  <a:extLst>
                    <a:ext uri="{FF2B5EF4-FFF2-40B4-BE49-F238E27FC236}">
                      <a16:creationId xmlns:a16="http://schemas.microsoft.com/office/drawing/2014/main" id="{F0CC0676-9FBA-B135-24EF-A051910595D9}"/>
                    </a:ext>
                  </a:extLst>
                </p:cNvPr>
                <p:cNvPicPr preferRelativeResize="0"/>
                <p:nvPr/>
              </p:nvPicPr>
              <p:blipFill>
                <a:blip r:embed="rId10">
                  <a:alphaModFix/>
                </a:blip>
                <a:stretch>
                  <a:fillRect/>
                </a:stretch>
              </p:blipFill>
              <p:spPr>
                <a:xfrm>
                  <a:off x="636279" y="1646750"/>
                  <a:ext cx="3999743" cy="498264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6" name="Google Shape;68;p12">
                  <a:extLst>
                    <a:ext uri="{FF2B5EF4-FFF2-40B4-BE49-F238E27FC236}">
                      <a16:creationId xmlns:a16="http://schemas.microsoft.com/office/drawing/2014/main" id="{533D96B9-8B18-2573-67D4-75EFF52106CC}"/>
                    </a:ext>
                  </a:extLst>
                </p:cNvPr>
                <p:cNvPicPr preferRelativeResize="0"/>
                <p:nvPr/>
              </p:nvPicPr>
              <p:blipFill>
                <a:blip r:embed="rId11">
                  <a:alphaModFix/>
                </a:blip>
                <a:stretch>
                  <a:fillRect/>
                </a:stretch>
              </p:blipFill>
              <p:spPr>
                <a:xfrm>
                  <a:off x="1198005" y="2023921"/>
                  <a:ext cx="591713" cy="59171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7" name="Google Shape;69;p12">
                  <a:extLst>
                    <a:ext uri="{FF2B5EF4-FFF2-40B4-BE49-F238E27FC236}">
                      <a16:creationId xmlns:a16="http://schemas.microsoft.com/office/drawing/2014/main" id="{81541D46-E18B-7992-87D8-FD182B3B8B61}"/>
                    </a:ext>
                  </a:extLst>
                </p:cNvPr>
                <p:cNvPicPr preferRelativeResize="0"/>
                <p:nvPr/>
              </p:nvPicPr>
              <p:blipFill>
                <a:blip r:embed="rId11">
                  <a:alphaModFix/>
                </a:blip>
                <a:stretch>
                  <a:fillRect/>
                </a:stretch>
              </p:blipFill>
              <p:spPr>
                <a:xfrm>
                  <a:off x="1676603" y="2048317"/>
                  <a:ext cx="591713" cy="59171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" name="Google Shape;70;p12">
                  <a:extLst>
                    <a:ext uri="{FF2B5EF4-FFF2-40B4-BE49-F238E27FC236}">
                      <a16:creationId xmlns:a16="http://schemas.microsoft.com/office/drawing/2014/main" id="{67C1775C-CB31-3C45-0B09-3B6956D3ED95}"/>
                    </a:ext>
                  </a:extLst>
                </p:cNvPr>
                <p:cNvPicPr preferRelativeResize="0"/>
                <p:nvPr/>
              </p:nvPicPr>
              <p:blipFill>
                <a:blip r:embed="rId11">
                  <a:alphaModFix/>
                </a:blip>
                <a:stretch>
                  <a:fillRect/>
                </a:stretch>
              </p:blipFill>
              <p:spPr>
                <a:xfrm>
                  <a:off x="2946514" y="3886396"/>
                  <a:ext cx="591713" cy="59171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" name="Google Shape;71;p12">
                  <a:extLst>
                    <a:ext uri="{FF2B5EF4-FFF2-40B4-BE49-F238E27FC236}">
                      <a16:creationId xmlns:a16="http://schemas.microsoft.com/office/drawing/2014/main" id="{F4118E17-2BB3-7986-7A5B-0ECAB0A8972E}"/>
                    </a:ext>
                  </a:extLst>
                </p:cNvPr>
                <p:cNvPicPr preferRelativeResize="0"/>
                <p:nvPr/>
              </p:nvPicPr>
              <p:blipFill>
                <a:blip r:embed="rId11">
                  <a:alphaModFix/>
                </a:blip>
                <a:stretch>
                  <a:fillRect/>
                </a:stretch>
              </p:blipFill>
              <p:spPr>
                <a:xfrm>
                  <a:off x="3373627" y="3910791"/>
                  <a:ext cx="591713" cy="59171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0" name="Google Shape;72;p12">
                  <a:extLst>
                    <a:ext uri="{FF2B5EF4-FFF2-40B4-BE49-F238E27FC236}">
                      <a16:creationId xmlns:a16="http://schemas.microsoft.com/office/drawing/2014/main" id="{9A9189E7-F65F-039A-9805-94C61513024C}"/>
                    </a:ext>
                  </a:extLst>
                </p:cNvPr>
                <p:cNvPicPr preferRelativeResize="0"/>
                <p:nvPr/>
              </p:nvPicPr>
              <p:blipFill>
                <a:blip r:embed="rId11">
                  <a:alphaModFix/>
                </a:blip>
                <a:stretch>
                  <a:fillRect/>
                </a:stretch>
              </p:blipFill>
              <p:spPr>
                <a:xfrm>
                  <a:off x="1455412" y="1660884"/>
                  <a:ext cx="591713" cy="59171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1" name="Google Shape;73;p12">
                  <a:extLst>
                    <a:ext uri="{FF2B5EF4-FFF2-40B4-BE49-F238E27FC236}">
                      <a16:creationId xmlns:a16="http://schemas.microsoft.com/office/drawing/2014/main" id="{F23DA83F-1120-D7A4-84CA-797E2C639046}"/>
                    </a:ext>
                  </a:extLst>
                </p:cNvPr>
                <p:cNvSpPr txBox="1"/>
                <p:nvPr/>
              </p:nvSpPr>
              <p:spPr>
                <a:xfrm>
                  <a:off x="1001128" y="2559023"/>
                  <a:ext cx="1500300" cy="33690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1200150" algn="bl" rotWithShape="0">
                    <a:schemeClr val="lt1">
                      <a:alpha val="55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b="1">
                      <a:solidFill>
                        <a:srgbClr val="E42320"/>
                      </a:solidFill>
                      <a:latin typeface="Tahoma"/>
                      <a:ea typeface="Tahoma"/>
                      <a:cs typeface="Tahoma"/>
                      <a:sym typeface="Tahoma"/>
                    </a:rPr>
                    <a:t>60%</a:t>
                  </a:r>
                  <a:endParaRPr b="1">
                    <a:solidFill>
                      <a:srgbClr val="E42320"/>
                    </a:solidFill>
                    <a:latin typeface="Tahoma"/>
                    <a:ea typeface="Tahoma"/>
                    <a:cs typeface="Tahoma"/>
                    <a:sym typeface="Tahoma"/>
                  </a:endParaRPr>
                </a:p>
              </p:txBody>
            </p:sp>
            <p:sp>
              <p:nvSpPr>
                <p:cNvPr id="32" name="Google Shape;74;p12">
                  <a:extLst>
                    <a:ext uri="{FF2B5EF4-FFF2-40B4-BE49-F238E27FC236}">
                      <a16:creationId xmlns:a16="http://schemas.microsoft.com/office/drawing/2014/main" id="{D61538EE-6A63-F2C9-6A1B-7614EC15CE17}"/>
                    </a:ext>
                  </a:extLst>
                </p:cNvPr>
                <p:cNvSpPr txBox="1"/>
                <p:nvPr/>
              </p:nvSpPr>
              <p:spPr>
                <a:xfrm>
                  <a:off x="2729635" y="4493661"/>
                  <a:ext cx="1500300" cy="33690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1200150" algn="bl" rotWithShape="0">
                    <a:schemeClr val="lt1">
                      <a:alpha val="55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b="1">
                      <a:solidFill>
                        <a:srgbClr val="E42320"/>
                      </a:solidFill>
                      <a:latin typeface="Tahoma"/>
                      <a:ea typeface="Tahoma"/>
                      <a:cs typeface="Tahoma"/>
                      <a:sym typeface="Tahoma"/>
                    </a:rPr>
                    <a:t>40%</a:t>
                  </a:r>
                  <a:endParaRPr b="1">
                    <a:solidFill>
                      <a:srgbClr val="E42320"/>
                    </a:solidFill>
                    <a:latin typeface="Tahoma"/>
                    <a:ea typeface="Tahoma"/>
                    <a:cs typeface="Tahoma"/>
                    <a:sym typeface="Tahoma"/>
                  </a:endParaRPr>
                </a:p>
              </p:txBody>
            </p:sp>
          </p:grpSp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24B3E2AF-56E9-32E3-332E-A4EF1843EA58}"/>
                  </a:ext>
                </a:extLst>
              </p:cNvPr>
              <p:cNvSpPr txBox="1"/>
              <p:nvPr/>
            </p:nvSpPr>
            <p:spPr>
              <a:xfrm>
                <a:off x="659292" y="2790019"/>
                <a:ext cx="3581582" cy="444647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pt-PT" sz="1600" b="1"/>
                  <a:t>Infraestrutura digital</a:t>
                </a:r>
                <a:endParaRPr lang="pt-PT" sz="1600"/>
              </a:p>
            </p:txBody>
          </p:sp>
        </p:grp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FAA9221-9C5A-F6C4-9308-CCFAA13FB17F}"/>
              </a:ext>
            </a:extLst>
          </p:cNvPr>
          <p:cNvGrpSpPr/>
          <p:nvPr/>
        </p:nvGrpSpPr>
        <p:grpSpPr>
          <a:xfrm>
            <a:off x="7869713" y="2879991"/>
            <a:ext cx="3888959" cy="2248648"/>
            <a:chOff x="8016604" y="2301606"/>
            <a:chExt cx="3888959" cy="2248648"/>
          </a:xfrm>
        </p:grpSpPr>
        <p:pic>
          <p:nvPicPr>
            <p:cNvPr id="34" name="Imagem 33" descr="Uma imagem com trator, roda, pneu, chão&#10;&#10;Os conteúdos gerados por IA poderão estar incorretos.">
              <a:extLst>
                <a:ext uri="{FF2B5EF4-FFF2-40B4-BE49-F238E27FC236}">
                  <a16:creationId xmlns:a16="http://schemas.microsoft.com/office/drawing/2014/main" id="{BEAEC528-0EC4-AEC1-5C6B-261FB05E2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3100" b="1482"/>
            <a:stretch>
              <a:fillRect/>
            </a:stretch>
          </p:blipFill>
          <p:spPr>
            <a:xfrm>
              <a:off x="8230000" y="3537964"/>
              <a:ext cx="3452986" cy="1012290"/>
            </a:xfrm>
            <a:prstGeom prst="rect">
              <a:avLst/>
            </a:prstGeom>
          </p:spPr>
        </p:pic>
        <p:pic>
          <p:nvPicPr>
            <p:cNvPr id="35" name="Imagem 34" descr="Banco John Deere amplia capital social - Revista Cultivar">
              <a:extLst>
                <a:ext uri="{FF2B5EF4-FFF2-40B4-BE49-F238E27FC236}">
                  <a16:creationId xmlns:a16="http://schemas.microsoft.com/office/drawing/2014/main" id="{57A8F2EF-2AA8-7E5E-EBD8-FC3DE95C4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016604" y="2301606"/>
              <a:ext cx="3888959" cy="1446884"/>
            </a:xfrm>
            <a:prstGeom prst="rect">
              <a:avLst/>
            </a:prstGeom>
          </p:spPr>
        </p:pic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37003BEA-46EF-704B-ED30-6046048A7324}"/>
              </a:ext>
            </a:extLst>
          </p:cNvPr>
          <p:cNvGrpSpPr/>
          <p:nvPr/>
        </p:nvGrpSpPr>
        <p:grpSpPr>
          <a:xfrm>
            <a:off x="8878320" y="510619"/>
            <a:ext cx="1880928" cy="2463935"/>
            <a:chOff x="8859959" y="657511"/>
            <a:chExt cx="1880928" cy="2463935"/>
          </a:xfrm>
        </p:grpSpPr>
        <p:pic>
          <p:nvPicPr>
            <p:cNvPr id="37" name="Imagem 36" descr="Uma imagem com máquina, engenharia, indústria, Técnico&#10;&#10;Os conteúdos gerados por IA poderão estar incorretos.">
              <a:extLst>
                <a:ext uri="{FF2B5EF4-FFF2-40B4-BE49-F238E27FC236}">
                  <a16:creationId xmlns:a16="http://schemas.microsoft.com/office/drawing/2014/main" id="{31148CF0-9215-277F-C48C-B1BFC68A4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859959" y="1009879"/>
              <a:ext cx="1880928" cy="2111567"/>
            </a:xfrm>
            <a:prstGeom prst="rect">
              <a:avLst/>
            </a:prstGeom>
          </p:spPr>
        </p:pic>
        <p:pic>
          <p:nvPicPr>
            <p:cNvPr id="38" name="Imagem 37" descr="Ficheiro:Bosch-logo.svg – Wikipédia, a enciclopédia livre">
              <a:extLst>
                <a:ext uri="{FF2B5EF4-FFF2-40B4-BE49-F238E27FC236}">
                  <a16:creationId xmlns:a16="http://schemas.microsoft.com/office/drawing/2014/main" id="{5D7CF3FB-74A1-AC1A-1154-CC1980063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221213" y="657511"/>
              <a:ext cx="1185962" cy="264062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FD64D8E7-B912-62BC-B3D8-88976B0D7F51}"/>
              </a:ext>
            </a:extLst>
          </p:cNvPr>
          <p:cNvGrpSpPr/>
          <p:nvPr/>
        </p:nvGrpSpPr>
        <p:grpSpPr>
          <a:xfrm>
            <a:off x="8079035" y="5472915"/>
            <a:ext cx="3317706" cy="915665"/>
            <a:chOff x="6977349" y="5225035"/>
            <a:chExt cx="5214651" cy="1347158"/>
          </a:xfrm>
        </p:grpSpPr>
        <p:pic>
          <p:nvPicPr>
            <p:cNvPr id="40" name="Imagem 39" descr="Uma imagem com máquina, engenharia, indústria, metal&#10;&#10;Os conteúdos gerados por IA poderão estar incorretos.">
              <a:extLst>
                <a:ext uri="{FF2B5EF4-FFF2-40B4-BE49-F238E27FC236}">
                  <a16:creationId xmlns:a16="http://schemas.microsoft.com/office/drawing/2014/main" id="{8B1EBE8C-B324-0050-ABF3-4CB16CEAA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1000" r="1725"/>
            <a:stretch>
              <a:fillRect/>
            </a:stretch>
          </p:blipFill>
          <p:spPr>
            <a:xfrm>
              <a:off x="6977349" y="5225060"/>
              <a:ext cx="3305061" cy="1347112"/>
            </a:xfrm>
            <a:prstGeom prst="rect">
              <a:avLst/>
            </a:prstGeom>
          </p:spPr>
        </p:pic>
        <p:pic>
          <p:nvPicPr>
            <p:cNvPr id="41" name="Imagem 40" descr="Ficheiro:SAP 2011 logo.svg – Wikipédia, a enciclopédia livre">
              <a:extLst>
                <a:ext uri="{FF2B5EF4-FFF2-40B4-BE49-F238E27FC236}">
                  <a16:creationId xmlns:a16="http://schemas.microsoft.com/office/drawing/2014/main" id="{EE9ACF07-94AC-03B5-EBB8-7449B3356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465736" y="5225035"/>
              <a:ext cx="2726264" cy="1347158"/>
            </a:xfrm>
            <a:prstGeom prst="rect">
              <a:avLst/>
            </a:prstGeom>
          </p:spPr>
        </p:pic>
      </p:grp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0165AD4-5E7B-0197-0344-09C31894C5C1}"/>
              </a:ext>
            </a:extLst>
          </p:cNvPr>
          <p:cNvSpPr txBox="1"/>
          <p:nvPr/>
        </p:nvSpPr>
        <p:spPr>
          <a:xfrm>
            <a:off x="764061" y="4473238"/>
            <a:ext cx="2646495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effectLst/>
              </a:rPr>
              <a:t>Em 2024, </a:t>
            </a:r>
            <a:r>
              <a:rPr lang="pt-BR" sz="1400" b="1" dirty="0">
                <a:effectLst/>
              </a:rPr>
              <a:t>84% das </a:t>
            </a:r>
            <a:r>
              <a:rPr lang="pt-BR" sz="1400" b="1" dirty="0" err="1">
                <a:effectLst/>
              </a:rPr>
              <a:t>EPPs</a:t>
            </a:r>
            <a:r>
              <a:rPr lang="pt-BR" sz="1400" b="1" dirty="0">
                <a:effectLst/>
              </a:rPr>
              <a:t> venderam via Whatsapp/Facebook </a:t>
            </a:r>
            <a:r>
              <a:rPr lang="pt-BR" sz="1400" dirty="0">
                <a:effectLst/>
              </a:rPr>
              <a:t>e </a:t>
            </a:r>
            <a:r>
              <a:rPr lang="pt-BR" sz="1400" b="1" dirty="0">
                <a:effectLst/>
              </a:rPr>
              <a:t>43% utilizaram redes sociais </a:t>
            </a:r>
            <a:r>
              <a:rPr lang="pt-BR" sz="1400" dirty="0">
                <a:effectLst/>
              </a:rPr>
              <a:t>como canal de comercialização.</a:t>
            </a:r>
            <a:endParaRPr lang="pt-BR" sz="14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3E72836-497F-224B-969A-0E99D3AA49DA}"/>
              </a:ext>
            </a:extLst>
          </p:cNvPr>
          <p:cNvSpPr txBox="1"/>
          <p:nvPr/>
        </p:nvSpPr>
        <p:spPr>
          <a:xfrm>
            <a:off x="1016806" y="5907322"/>
            <a:ext cx="20760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200" b="1" dirty="0"/>
              <a:t>90% dos serviços de TI do governo federal</a:t>
            </a:r>
            <a:r>
              <a:rPr lang="pt-BR" sz="1200" dirty="0"/>
              <a:t> vêm de Big </a:t>
            </a:r>
            <a:r>
              <a:rPr lang="pt-BR" sz="1200" dirty="0" err="1"/>
              <a:t>Techs</a:t>
            </a:r>
            <a:r>
              <a:rPr lang="pt-BR" sz="1200" dirty="0"/>
              <a:t> estrangeiras</a:t>
            </a:r>
          </a:p>
        </p:txBody>
      </p:sp>
    </p:spTree>
    <p:extLst>
      <p:ext uri="{BB962C8B-B14F-4D97-AF65-F5344CB8AC3E}">
        <p14:creationId xmlns:p14="http://schemas.microsoft.com/office/powerpoint/2010/main" val="279939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0" grpId="0" animBg="1"/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6C0BA-CAD1-DAE1-D586-4083246CA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CAC78B6-4CCE-9535-A041-86DB6FFA111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7" name="Título 1">
            <a:extLst>
              <a:ext uri="{FF2B5EF4-FFF2-40B4-BE49-F238E27FC236}">
                <a16:creationId xmlns:a16="http://schemas.microsoft.com/office/drawing/2014/main" id="{F261E53D-749D-8256-4BBC-A2D2B92037FA}"/>
              </a:ext>
            </a:extLst>
          </p:cNvPr>
          <p:cNvSpPr txBox="1">
            <a:spLocks/>
          </p:cNvSpPr>
          <p:nvPr/>
        </p:nvSpPr>
        <p:spPr>
          <a:xfrm>
            <a:off x="-979698" y="0"/>
            <a:ext cx="14683141" cy="93217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3600" b="1" cap="small" dirty="0">
                <a:latin typeface="Raleway"/>
                <a:ea typeface="+mn-ea"/>
                <a:cs typeface="+mn-cs"/>
              </a:rPr>
              <a:t>Geração de valor a partir dos dados</a:t>
            </a:r>
          </a:p>
          <a:p>
            <a:pPr algn="ctr"/>
            <a:r>
              <a:rPr lang="pt-PT" sz="2400" b="1" cap="small" dirty="0">
                <a:solidFill>
                  <a:srgbClr val="FF0000"/>
                </a:solidFill>
                <a:latin typeface="Raleway"/>
                <a:ea typeface="+mn-ea"/>
                <a:cs typeface="+mn-cs"/>
              </a:rPr>
              <a:t>Resultados da tomada de subsídios (MDIC, 2026)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E0541539-C34A-9FDD-81D6-064AC60829C8}"/>
              </a:ext>
            </a:extLst>
          </p:cNvPr>
          <p:cNvGrpSpPr/>
          <p:nvPr/>
        </p:nvGrpSpPr>
        <p:grpSpPr>
          <a:xfrm>
            <a:off x="654814" y="1150849"/>
            <a:ext cx="8441968" cy="5113548"/>
            <a:chOff x="436562" y="559510"/>
            <a:chExt cx="11841320" cy="5299869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1A1A990-7D27-C6D6-1653-6FA2843E09E7}"/>
                </a:ext>
              </a:extLst>
            </p:cNvPr>
            <p:cNvSpPr/>
            <p:nvPr/>
          </p:nvSpPr>
          <p:spPr>
            <a:xfrm>
              <a:off x="567997" y="565822"/>
              <a:ext cx="11417145" cy="5256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pt-P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PT" dirty="0"/>
            </a:p>
          </p:txBody>
        </p:sp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4D98208E-AEC7-C4E8-C031-9089816E041E}"/>
                </a:ext>
              </a:extLst>
            </p:cNvPr>
            <p:cNvGrpSpPr/>
            <p:nvPr/>
          </p:nvGrpSpPr>
          <p:grpSpPr>
            <a:xfrm>
              <a:off x="436562" y="559510"/>
              <a:ext cx="11841320" cy="5299869"/>
              <a:chOff x="436562" y="559510"/>
              <a:chExt cx="11841320" cy="5299869"/>
            </a:xfrm>
          </p:grpSpPr>
          <p:pic>
            <p:nvPicPr>
              <p:cNvPr id="41" name="Imagem 40" descr="Uma imagem com texto, captura de ecrã, diagrama, círculo&#10;&#10;Os conteúdos gerados por IA poderão estar incorretos.">
                <a:extLst>
                  <a:ext uri="{FF2B5EF4-FFF2-40B4-BE49-F238E27FC236}">
                    <a16:creationId xmlns:a16="http://schemas.microsoft.com/office/drawing/2014/main" id="{E47906E2-3E36-D18C-7A9B-4EB8B53153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6604" y="750075"/>
                <a:ext cx="10098795" cy="4944716"/>
              </a:xfrm>
              <a:prstGeom prst="rect">
                <a:avLst/>
              </a:prstGeom>
            </p:spPr>
          </p:pic>
          <p:sp>
            <p:nvSpPr>
              <p:cNvPr id="42" name="CaixaDeTexto 4">
                <a:extLst>
                  <a:ext uri="{FF2B5EF4-FFF2-40B4-BE49-F238E27FC236}">
                    <a16:creationId xmlns:a16="http://schemas.microsoft.com/office/drawing/2014/main" id="{5925B2B7-5BE7-FF86-B9B4-E9208A8E14C2}"/>
                  </a:ext>
                </a:extLst>
              </p:cNvPr>
              <p:cNvSpPr txBox="1"/>
              <p:nvPr/>
            </p:nvSpPr>
            <p:spPr>
              <a:xfrm>
                <a:off x="9731120" y="4122360"/>
                <a:ext cx="2546762" cy="9489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PT" sz="1050" b="1">
                    <a:solidFill>
                      <a:srgbClr val="156082"/>
                    </a:solidFill>
                  </a:rPr>
                  <a:t>Onde os dados são compartilhados?</a:t>
                </a:r>
              </a:p>
            </p:txBody>
          </p:sp>
          <p:sp>
            <p:nvSpPr>
              <p:cNvPr id="43" name="CaixaDeTexto 5">
                <a:extLst>
                  <a:ext uri="{FF2B5EF4-FFF2-40B4-BE49-F238E27FC236}">
                    <a16:creationId xmlns:a16="http://schemas.microsoft.com/office/drawing/2014/main" id="{168CF0AB-37B5-D90C-4F43-6922E9AF9B48}"/>
                  </a:ext>
                </a:extLst>
              </p:cNvPr>
              <p:cNvSpPr txBox="1"/>
              <p:nvPr/>
            </p:nvSpPr>
            <p:spPr>
              <a:xfrm>
                <a:off x="7493597" y="5420362"/>
                <a:ext cx="2351383" cy="4297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PT" sz="1200" b="1">
                    <a:solidFill>
                      <a:srgbClr val="156082"/>
                    </a:solidFill>
                  </a:rPr>
                  <a:t>Entre empresas </a:t>
                </a:r>
              </a:p>
            </p:txBody>
          </p:sp>
          <p:sp>
            <p:nvSpPr>
              <p:cNvPr id="44" name="CaixaDeTexto 6">
                <a:extLst>
                  <a:ext uri="{FF2B5EF4-FFF2-40B4-BE49-F238E27FC236}">
                    <a16:creationId xmlns:a16="http://schemas.microsoft.com/office/drawing/2014/main" id="{02FC401E-A1F6-B689-9F89-507072C6E898}"/>
                  </a:ext>
                </a:extLst>
              </p:cNvPr>
              <p:cNvSpPr txBox="1"/>
              <p:nvPr/>
            </p:nvSpPr>
            <p:spPr>
              <a:xfrm>
                <a:off x="5127554" y="5429630"/>
                <a:ext cx="1932326" cy="4297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PT" sz="1200" b="1">
                    <a:solidFill>
                      <a:srgbClr val="156082"/>
                    </a:solidFill>
                  </a:rPr>
                  <a:t>Na empresa </a:t>
                </a:r>
              </a:p>
            </p:txBody>
          </p:sp>
          <p:sp>
            <p:nvSpPr>
              <p:cNvPr id="45" name="CaixaDeTexto 7">
                <a:extLst>
                  <a:ext uri="{FF2B5EF4-FFF2-40B4-BE49-F238E27FC236}">
                    <a16:creationId xmlns:a16="http://schemas.microsoft.com/office/drawing/2014/main" id="{17FD69AF-3EB1-5DC1-D509-2946114DAAD3}"/>
                  </a:ext>
                </a:extLst>
              </p:cNvPr>
              <p:cNvSpPr txBox="1"/>
              <p:nvPr/>
            </p:nvSpPr>
            <p:spPr>
              <a:xfrm>
                <a:off x="2642233" y="5429539"/>
                <a:ext cx="1686955" cy="4174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PT" sz="1200" b="1">
                    <a:solidFill>
                      <a:srgbClr val="156082"/>
                    </a:solidFill>
                  </a:rPr>
                  <a:t>Na fábrica</a:t>
                </a:r>
                <a:endParaRPr lang="pt-PT" sz="1200"/>
              </a:p>
            </p:txBody>
          </p:sp>
          <p:sp>
            <p:nvSpPr>
              <p:cNvPr id="46" name="CaixaDeTexto 9">
                <a:extLst>
                  <a:ext uri="{FF2B5EF4-FFF2-40B4-BE49-F238E27FC236}">
                    <a16:creationId xmlns:a16="http://schemas.microsoft.com/office/drawing/2014/main" id="{78CB120E-9239-B73B-1212-991E8A5CE486}"/>
                  </a:ext>
                </a:extLst>
              </p:cNvPr>
              <p:cNvSpPr txBox="1"/>
              <p:nvPr/>
            </p:nvSpPr>
            <p:spPr>
              <a:xfrm>
                <a:off x="560855" y="567151"/>
                <a:ext cx="4430018" cy="4397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PT" sz="1200" b="1">
                    <a:solidFill>
                      <a:srgbClr val="156082"/>
                    </a:solidFill>
                  </a:rPr>
                  <a:t>Para que os dados são usados?</a:t>
                </a:r>
              </a:p>
            </p:txBody>
          </p:sp>
          <p:sp>
            <p:nvSpPr>
              <p:cNvPr id="47" name="CaixaDeTexto 10">
                <a:extLst>
                  <a:ext uri="{FF2B5EF4-FFF2-40B4-BE49-F238E27FC236}">
                    <a16:creationId xmlns:a16="http://schemas.microsoft.com/office/drawing/2014/main" id="{7B0C121E-4506-382D-2B12-BCE04822DD2F}"/>
                  </a:ext>
                </a:extLst>
              </p:cNvPr>
              <p:cNvSpPr txBox="1"/>
              <p:nvPr/>
            </p:nvSpPr>
            <p:spPr>
              <a:xfrm>
                <a:off x="436562" y="2173779"/>
                <a:ext cx="1756168" cy="7591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pt-PT" sz="1200" b="1">
                    <a:solidFill>
                      <a:srgbClr val="156082"/>
                    </a:solidFill>
                  </a:rPr>
                  <a:t>Análise avançada</a:t>
                </a:r>
              </a:p>
            </p:txBody>
          </p:sp>
          <p:sp>
            <p:nvSpPr>
              <p:cNvPr id="48" name="CaixaDeTexto 11">
                <a:extLst>
                  <a:ext uri="{FF2B5EF4-FFF2-40B4-BE49-F238E27FC236}">
                    <a16:creationId xmlns:a16="http://schemas.microsoft.com/office/drawing/2014/main" id="{342CADAE-1A20-DF7D-7072-C84CEDAEEF28}"/>
                  </a:ext>
                </a:extLst>
              </p:cNvPr>
              <p:cNvSpPr txBox="1"/>
              <p:nvPr/>
            </p:nvSpPr>
            <p:spPr>
              <a:xfrm>
                <a:off x="567390" y="3790981"/>
                <a:ext cx="1631872" cy="6956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pt-PT" sz="1200" b="1">
                    <a:solidFill>
                      <a:srgbClr val="156082"/>
                    </a:solidFill>
                  </a:rPr>
                  <a:t>Análise básica</a:t>
                </a:r>
              </a:p>
            </p:txBody>
          </p:sp>
          <p:sp>
            <p:nvSpPr>
              <p:cNvPr id="49" name="CaixaDeTexto 12">
                <a:extLst>
                  <a:ext uri="{FF2B5EF4-FFF2-40B4-BE49-F238E27FC236}">
                    <a16:creationId xmlns:a16="http://schemas.microsoft.com/office/drawing/2014/main" id="{736ECB85-6D7E-407D-EE55-06512054B5C3}"/>
                  </a:ext>
                </a:extLst>
              </p:cNvPr>
              <p:cNvSpPr txBox="1"/>
              <p:nvPr/>
            </p:nvSpPr>
            <p:spPr>
              <a:xfrm>
                <a:off x="2945196" y="2495101"/>
                <a:ext cx="1383993" cy="43517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PT" sz="1200" b="1">
                    <a:solidFill>
                      <a:srgbClr val="FFFFFF"/>
                    </a:solidFill>
                  </a:rPr>
                  <a:t>Básico</a:t>
                </a:r>
                <a:endParaRPr lang="pt-PT" sz="11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CaixaDeTexto 13">
                <a:extLst>
                  <a:ext uri="{FF2B5EF4-FFF2-40B4-BE49-F238E27FC236}">
                    <a16:creationId xmlns:a16="http://schemas.microsoft.com/office/drawing/2014/main" id="{07108EFE-F0C4-454A-D0CB-9E718255C9AE}"/>
                  </a:ext>
                </a:extLst>
              </p:cNvPr>
              <p:cNvSpPr txBox="1"/>
              <p:nvPr/>
            </p:nvSpPr>
            <p:spPr>
              <a:xfrm>
                <a:off x="5194701" y="1676021"/>
                <a:ext cx="1865180" cy="4555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PT" sz="1200" b="1">
                    <a:solidFill>
                      <a:srgbClr val="FFFFFF"/>
                    </a:solidFill>
                  </a:rPr>
                  <a:t>Avançado</a:t>
                </a:r>
                <a:endParaRPr lang="pt-PT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CaixaDeTexto 14">
                <a:extLst>
                  <a:ext uri="{FF2B5EF4-FFF2-40B4-BE49-F238E27FC236}">
                    <a16:creationId xmlns:a16="http://schemas.microsoft.com/office/drawing/2014/main" id="{01B5384F-0D5D-D8E7-5535-DF73F37C1031}"/>
                  </a:ext>
                </a:extLst>
              </p:cNvPr>
              <p:cNvSpPr txBox="1"/>
              <p:nvPr/>
            </p:nvSpPr>
            <p:spPr>
              <a:xfrm>
                <a:off x="7671745" y="559510"/>
                <a:ext cx="2108092" cy="43517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pt-P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pt-PT" sz="1200" b="1">
                    <a:solidFill>
                      <a:srgbClr val="FFFFFF"/>
                    </a:solidFill>
                  </a:rPr>
                  <a:t>Ótimo</a:t>
                </a:r>
                <a:endParaRPr lang="pt-PT" sz="12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2" name="Google Shape;378;p11">
            <a:extLst>
              <a:ext uri="{FF2B5EF4-FFF2-40B4-BE49-F238E27FC236}">
                <a16:creationId xmlns:a16="http://schemas.microsoft.com/office/drawing/2014/main" id="{6FBCB76E-3A80-C411-D56F-C6125A2F2D1F}"/>
              </a:ext>
            </a:extLst>
          </p:cNvPr>
          <p:cNvSpPr/>
          <p:nvPr/>
        </p:nvSpPr>
        <p:spPr>
          <a:xfrm>
            <a:off x="652943" y="6121349"/>
            <a:ext cx="1141786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lvl="1">
              <a:buClr>
                <a:srgbClr val="000000"/>
              </a:buClr>
              <a:buSzPts val="1800"/>
            </a:pPr>
            <a:r>
              <a:rPr lang="pt-BR" sz="1000" b="1" u="sng" dirty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T</a:t>
            </a:r>
            <a:r>
              <a:rPr lang="pt-BR" sz="800" b="1" u="sng" dirty="0">
                <a:solidFill>
                  <a:srgbClr val="000000"/>
                </a:solidFill>
                <a:latin typeface="Raleway"/>
                <a:ea typeface="Raleway"/>
                <a:cs typeface="Raleway"/>
              </a:rPr>
              <a:t>OMADA DE SUBSÍDIOS </a:t>
            </a:r>
          </a:p>
          <a:p>
            <a:pPr marL="0" lvl="1">
              <a:buClr>
                <a:srgbClr val="000000"/>
              </a:buClr>
              <a:buSzPts val="1800"/>
            </a:pPr>
            <a:r>
              <a:rPr lang="pt-BR" sz="800" b="1" i="1" dirty="0">
                <a:latin typeface="Raleway"/>
                <a:ea typeface="Raleway"/>
                <a:cs typeface="Raleway"/>
              </a:rPr>
              <a:t>Não iniciado:</a:t>
            </a:r>
            <a:r>
              <a:rPr lang="pt-BR" sz="800" i="1" dirty="0">
                <a:latin typeface="Raleway"/>
                <a:ea typeface="Raleway"/>
                <a:cs typeface="Raleway"/>
              </a:rPr>
              <a:t> organizações que ainda não iniciaram o uso de dados –</a:t>
            </a:r>
            <a:r>
              <a:rPr lang="pt-BR" sz="800" b="1" i="1" u="sng" dirty="0">
                <a:latin typeface="Raleway"/>
                <a:ea typeface="Raleway"/>
                <a:cs typeface="Raleway"/>
              </a:rPr>
              <a:t> 5,5% dos respondentes</a:t>
            </a:r>
          </a:p>
          <a:p>
            <a:pPr marL="0" lvl="1">
              <a:buSzPts val="1800"/>
            </a:pPr>
            <a:r>
              <a:rPr lang="pt-BR" sz="800" b="1" i="1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Nível básico</a:t>
            </a:r>
            <a:r>
              <a:rPr lang="pt-BR" sz="800" i="1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organizações que usam dados para descrever eventos passados ou monitorar o desempenho operacional. </a:t>
            </a:r>
            <a:r>
              <a:rPr lang="pt-BR" sz="800" i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–</a:t>
            </a:r>
            <a:r>
              <a:rPr lang="pt-BR" sz="800" b="1" i="1" u="sng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65% dos respondentes</a:t>
            </a:r>
            <a:endParaRPr lang="en-US" sz="800" b="1" i="1" u="sng" dirty="0">
              <a:latin typeface="Aptos" panose="02110004020202020204"/>
            </a:endParaRPr>
          </a:p>
          <a:p>
            <a:pPr marL="0" lvl="1">
              <a:buSzPts val="1800"/>
            </a:pPr>
            <a:r>
              <a:rPr lang="en-US" sz="800" b="1" i="1" dirty="0" err="1">
                <a:latin typeface="Raleway"/>
                <a:sym typeface="Raleway"/>
              </a:rPr>
              <a:t>Nível</a:t>
            </a:r>
            <a:r>
              <a:rPr lang="en-US" sz="800" b="1" i="1" dirty="0">
                <a:latin typeface="Raleway"/>
                <a:sym typeface="Raleway"/>
              </a:rPr>
              <a:t> </a:t>
            </a:r>
            <a:r>
              <a:rPr lang="en-US" sz="800" b="1" i="1" dirty="0" err="1">
                <a:latin typeface="Raleway"/>
                <a:sym typeface="Raleway"/>
              </a:rPr>
              <a:t>avançado</a:t>
            </a:r>
            <a:r>
              <a:rPr lang="en-US" sz="800" i="1" dirty="0">
                <a:latin typeface="Raleway"/>
                <a:sym typeface="Raleway"/>
              </a:rPr>
              <a:t>: o</a:t>
            </a:r>
            <a:r>
              <a:rPr lang="pt-BR" sz="800" i="1" dirty="0" err="1">
                <a:latin typeface="Raleway"/>
                <a:sym typeface="Raleway"/>
              </a:rPr>
              <a:t>rganizações</a:t>
            </a:r>
            <a:r>
              <a:rPr lang="pt-BR" sz="800" i="1" dirty="0">
                <a:latin typeface="Raleway"/>
                <a:sym typeface="Raleway"/>
              </a:rPr>
              <a:t> que usam dados para compreender causas, identificar padrões, antecipar cenários e qualificar a tomada de decisão</a:t>
            </a:r>
            <a:r>
              <a:rPr lang="en-US" sz="800" i="1" dirty="0">
                <a:latin typeface="Raleway"/>
                <a:sym typeface="Raleway"/>
              </a:rPr>
              <a:t> - </a:t>
            </a:r>
            <a:r>
              <a:rPr lang="en-US" sz="800" b="1" i="1" u="sng" dirty="0">
                <a:latin typeface="Raleway"/>
                <a:sym typeface="Raleway"/>
              </a:rPr>
              <a:t>22,5% dos </a:t>
            </a:r>
            <a:r>
              <a:rPr lang="en-US" sz="800" b="1" i="1" u="sng" dirty="0" err="1">
                <a:latin typeface="Raleway"/>
                <a:sym typeface="Raleway"/>
              </a:rPr>
              <a:t>respondentes</a:t>
            </a:r>
            <a:r>
              <a:rPr lang="en-US" sz="800" i="1" dirty="0">
                <a:latin typeface="Raleway"/>
                <a:sym typeface="Raleway"/>
              </a:rPr>
              <a:t>, </a:t>
            </a:r>
            <a:endParaRPr lang="en-US" sz="800" b="1" i="1" u="sng" dirty="0">
              <a:latin typeface="Aptos" panose="02110004020202020204"/>
            </a:endParaRPr>
          </a:p>
          <a:p>
            <a:pPr marL="0" lvl="1">
              <a:buSzPts val="1800"/>
            </a:pPr>
            <a:r>
              <a:rPr lang="en-US" sz="800" b="1" i="1" dirty="0" err="1">
                <a:latin typeface="Raleway"/>
                <a:sym typeface="Raleway"/>
              </a:rPr>
              <a:t>Nível</a:t>
            </a:r>
            <a:r>
              <a:rPr lang="en-US" sz="800" b="1" i="1" dirty="0">
                <a:latin typeface="Raleway"/>
                <a:sym typeface="Raleway"/>
              </a:rPr>
              <a:t> </a:t>
            </a:r>
            <a:r>
              <a:rPr lang="en-US" sz="800" b="1" i="1" dirty="0" err="1">
                <a:latin typeface="Raleway"/>
                <a:sym typeface="Raleway"/>
              </a:rPr>
              <a:t>ótimo</a:t>
            </a:r>
            <a:r>
              <a:rPr lang="en-US" sz="800" i="1" dirty="0">
                <a:latin typeface="Raleway"/>
                <a:sym typeface="Raleway"/>
              </a:rPr>
              <a:t>: </a:t>
            </a:r>
            <a:r>
              <a:rPr lang="en-US" sz="800" i="1" dirty="0" err="1">
                <a:latin typeface="Raleway"/>
                <a:sym typeface="Raleway"/>
              </a:rPr>
              <a:t>organizações</a:t>
            </a:r>
            <a:r>
              <a:rPr lang="en-US" sz="800" i="1" dirty="0">
                <a:latin typeface="Raleway"/>
                <a:sym typeface="Raleway"/>
              </a:rPr>
              <a:t> </a:t>
            </a:r>
            <a:r>
              <a:rPr lang="pt-BR" sz="800" i="1" dirty="0">
                <a:latin typeface="Raleway"/>
                <a:sym typeface="Raleway"/>
              </a:rPr>
              <a:t>com maior maturidade no uso de dados, caracterizadas pela </a:t>
            </a:r>
            <a:r>
              <a:rPr lang="en-US" sz="800" i="1" dirty="0" err="1">
                <a:latin typeface="Raleway"/>
                <a:sym typeface="Raleway"/>
              </a:rPr>
              <a:t>integração</a:t>
            </a:r>
            <a:r>
              <a:rPr lang="en-US" sz="800" i="1" dirty="0">
                <a:latin typeface="Raleway"/>
                <a:sym typeface="Raleway"/>
              </a:rPr>
              <a:t> e </a:t>
            </a:r>
            <a:r>
              <a:rPr lang="en-US" sz="800" i="1" dirty="0" err="1">
                <a:latin typeface="Raleway"/>
                <a:sym typeface="Raleway"/>
              </a:rPr>
              <a:t>compartilhamento</a:t>
            </a:r>
            <a:r>
              <a:rPr lang="en-US" sz="800" i="1" dirty="0">
                <a:latin typeface="Raleway"/>
                <a:sym typeface="Raleway"/>
              </a:rPr>
              <a:t> </a:t>
            </a:r>
            <a:r>
              <a:rPr lang="en-US" sz="800" i="1" dirty="0" err="1">
                <a:latin typeface="Raleway"/>
                <a:sym typeface="Raleway"/>
              </a:rPr>
              <a:t>inteligente</a:t>
            </a:r>
            <a:r>
              <a:rPr lang="en-US" sz="800" i="1" dirty="0">
                <a:latin typeface="Raleway"/>
                <a:sym typeface="Raleway"/>
              </a:rPr>
              <a:t> de dados </a:t>
            </a:r>
            <a:r>
              <a:rPr lang="en-US" sz="800" i="1" dirty="0" err="1">
                <a:latin typeface="Raleway"/>
                <a:sym typeface="Raleway"/>
              </a:rPr>
              <a:t>ao</a:t>
            </a:r>
            <a:r>
              <a:rPr lang="en-US" sz="800" i="1" dirty="0">
                <a:latin typeface="Raleway"/>
                <a:sym typeface="Raleway"/>
              </a:rPr>
              <a:t> </a:t>
            </a:r>
            <a:r>
              <a:rPr lang="en-US" sz="800" i="1" dirty="0" err="1">
                <a:latin typeface="Raleway"/>
                <a:sym typeface="Raleway"/>
              </a:rPr>
              <a:t>longo</a:t>
            </a:r>
            <a:r>
              <a:rPr lang="en-US" sz="800" i="1" dirty="0">
                <a:latin typeface="Raleway"/>
                <a:sym typeface="Raleway"/>
              </a:rPr>
              <a:t> de </a:t>
            </a:r>
            <a:r>
              <a:rPr lang="en-US" sz="800" i="1" dirty="0" err="1">
                <a:latin typeface="Raleway"/>
                <a:sym typeface="Raleway"/>
              </a:rPr>
              <a:t>toda</a:t>
            </a:r>
            <a:r>
              <a:rPr lang="en-US" sz="800" i="1" dirty="0">
                <a:latin typeface="Raleway"/>
                <a:sym typeface="Raleway"/>
              </a:rPr>
              <a:t> </a:t>
            </a:r>
            <a:r>
              <a:rPr lang="en-US" sz="800" i="1" dirty="0" err="1">
                <a:latin typeface="Raleway"/>
                <a:sym typeface="Raleway"/>
              </a:rPr>
              <a:t>cadeia</a:t>
            </a:r>
            <a:r>
              <a:rPr lang="en-US" sz="800" i="1" dirty="0">
                <a:latin typeface="Raleway"/>
                <a:sym typeface="Raleway"/>
              </a:rPr>
              <a:t> de valor – </a:t>
            </a:r>
            <a:r>
              <a:rPr lang="en-US" sz="800" b="1" i="1" u="sng" dirty="0">
                <a:latin typeface="Raleway"/>
                <a:sym typeface="Raleway"/>
              </a:rPr>
              <a:t>7% dos </a:t>
            </a:r>
            <a:r>
              <a:rPr lang="en-US" sz="800" b="1" i="1" u="sng" dirty="0" err="1">
                <a:latin typeface="Raleway"/>
                <a:sym typeface="Raleway"/>
              </a:rPr>
              <a:t>respondentes</a:t>
            </a:r>
            <a:endParaRPr lang="pt-BR" sz="800" b="1" i="1" u="sng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D03015B-6740-B642-C9DA-5C6287694B6F}"/>
              </a:ext>
            </a:extLst>
          </p:cNvPr>
          <p:cNvSpPr txBox="1"/>
          <p:nvPr/>
        </p:nvSpPr>
        <p:spPr>
          <a:xfrm>
            <a:off x="8186493" y="2195309"/>
            <a:ext cx="3361276" cy="170816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285750">
              <a:spcAft>
                <a:spcPts val="1000"/>
              </a:spcAft>
            </a:pPr>
            <a:endParaRPr lang="pt-PT" sz="1600" b="1" dirty="0">
              <a:solidFill>
                <a:schemeClr val="bg1"/>
              </a:solidFill>
              <a:latin typeface="Raleway"/>
            </a:endParaRPr>
          </a:p>
          <a:p>
            <a:pPr marL="285750">
              <a:spcAft>
                <a:spcPts val="1000"/>
              </a:spcAft>
            </a:pPr>
            <a:r>
              <a:rPr lang="pt-PT" sz="1600" b="1" dirty="0">
                <a:solidFill>
                  <a:schemeClr val="bg1"/>
                </a:solidFill>
                <a:latin typeface="Raleway"/>
              </a:rPr>
              <a:t> </a:t>
            </a:r>
            <a:r>
              <a:rPr lang="pt-PT" sz="1600" dirty="0">
                <a:solidFill>
                  <a:schemeClr val="bg1"/>
                </a:solidFill>
                <a:latin typeface="Raleway"/>
              </a:rPr>
              <a:t>Mundo: </a:t>
            </a:r>
            <a:r>
              <a:rPr lang="pt-PT" sz="1600" b="1" dirty="0">
                <a:solidFill>
                  <a:schemeClr val="bg1"/>
                </a:solidFill>
                <a:latin typeface="Raleway"/>
              </a:rPr>
              <a:t>70% dos dados industriais</a:t>
            </a:r>
            <a:r>
              <a:rPr lang="pt-PT" sz="1600" dirty="0">
                <a:solidFill>
                  <a:schemeClr val="bg1"/>
                </a:solidFill>
                <a:latin typeface="Raleway"/>
              </a:rPr>
              <a:t> não são utilizados</a:t>
            </a:r>
            <a:endParaRPr lang="pt-PT" sz="1600" b="1" dirty="0">
              <a:solidFill>
                <a:schemeClr val="bg1"/>
              </a:solidFill>
              <a:latin typeface="Raleway"/>
            </a:endParaRPr>
          </a:p>
          <a:p>
            <a:pPr marL="742950" lvl="1">
              <a:spcAft>
                <a:spcPts val="1000"/>
              </a:spcAft>
            </a:pPr>
            <a:r>
              <a:rPr lang="pt-PT" sz="1600" dirty="0">
                <a:solidFill>
                  <a:schemeClr val="bg1"/>
                </a:solidFill>
                <a:latin typeface="Raleway"/>
              </a:rPr>
              <a:t> Brasil: </a:t>
            </a:r>
            <a:r>
              <a:rPr lang="pt-PT" sz="1600" b="1" dirty="0">
                <a:solidFill>
                  <a:schemeClr val="bg1"/>
                </a:solidFill>
                <a:latin typeface="Raleway"/>
              </a:rPr>
              <a:t>86%:</a:t>
            </a:r>
          </a:p>
          <a:p>
            <a:pPr marL="742950" lvl="1">
              <a:spcAft>
                <a:spcPts val="1000"/>
              </a:spcAft>
            </a:pPr>
            <a:endParaRPr lang="pt-PT" sz="1600" b="1" dirty="0">
              <a:solidFill>
                <a:schemeClr val="bg1"/>
              </a:solidFill>
              <a:latin typeface="Raleway" pitchFamily="2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CE763AA-2261-E99D-A593-457F0BCAC67F}"/>
              </a:ext>
            </a:extLst>
          </p:cNvPr>
          <p:cNvSpPr/>
          <p:nvPr/>
        </p:nvSpPr>
        <p:spPr>
          <a:xfrm>
            <a:off x="2613413" y="3614767"/>
            <a:ext cx="483747" cy="597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</a:rPr>
              <a:t>65%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E92187D-F947-176E-B568-F6EEC173ABAA}"/>
              </a:ext>
            </a:extLst>
          </p:cNvPr>
          <p:cNvSpPr/>
          <p:nvPr/>
        </p:nvSpPr>
        <p:spPr>
          <a:xfrm>
            <a:off x="4347825" y="2896583"/>
            <a:ext cx="506358" cy="671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</a:rPr>
              <a:t>23%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2830D69-73D8-9C24-C487-9219E3277622}"/>
              </a:ext>
            </a:extLst>
          </p:cNvPr>
          <p:cNvSpPr/>
          <p:nvPr/>
        </p:nvSpPr>
        <p:spPr>
          <a:xfrm>
            <a:off x="5833480" y="2046102"/>
            <a:ext cx="1094368" cy="671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7%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0067CA-38A9-976C-F4A9-26FAE1B3C121}"/>
              </a:ext>
            </a:extLst>
          </p:cNvPr>
          <p:cNvSpPr txBox="1"/>
          <p:nvPr/>
        </p:nvSpPr>
        <p:spPr>
          <a:xfrm>
            <a:off x="881026" y="5242453"/>
            <a:ext cx="124593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</a:rPr>
              <a:t>5% </a:t>
            </a:r>
          </a:p>
          <a:p>
            <a:pPr algn="ctr"/>
            <a:r>
              <a:rPr lang="pt-BR" sz="1400" b="1" dirty="0">
                <a:solidFill>
                  <a:srgbClr val="FF0000"/>
                </a:solidFill>
              </a:rPr>
              <a:t>Não iniciado</a:t>
            </a:r>
          </a:p>
        </p:txBody>
      </p:sp>
    </p:spTree>
    <p:extLst>
      <p:ext uri="{BB962C8B-B14F-4D97-AF65-F5344CB8AC3E}">
        <p14:creationId xmlns:p14="http://schemas.microsoft.com/office/powerpoint/2010/main" val="1552161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3DD88-67C4-A6BA-9B86-998B86DBB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1E564AF-2C1D-C61F-DC48-ACE1A5062B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8" name="Google Shape;90;p13">
            <a:extLst>
              <a:ext uri="{FF2B5EF4-FFF2-40B4-BE49-F238E27FC236}">
                <a16:creationId xmlns:a16="http://schemas.microsoft.com/office/drawing/2014/main" id="{17AA194F-D547-E154-762F-3A673C1C2390}"/>
              </a:ext>
            </a:extLst>
          </p:cNvPr>
          <p:cNvSpPr txBox="1">
            <a:spLocks/>
          </p:cNvSpPr>
          <p:nvPr/>
        </p:nvSpPr>
        <p:spPr>
          <a:xfrm>
            <a:off x="912753" y="443676"/>
            <a:ext cx="12192000" cy="116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4000" b="1" cap="small">
                <a:latin typeface="Raleway"/>
              </a:rPr>
              <a:t>Estrutura </a:t>
            </a:r>
          </a:p>
          <a:p>
            <a:pPr marL="0" indent="0" algn="ctr">
              <a:buClr>
                <a:schemeClr val="dk1"/>
              </a:buClr>
              <a:buSzPct val="100000"/>
              <a:buFont typeface="Arial" panose="020B0604020202020204" pitchFamily="34" charset="0"/>
              <a:buNone/>
            </a:pPr>
            <a:endParaRPr lang="pt-BR" sz="32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D3526F-ABA9-5C0B-DC98-B5498D5105D3}"/>
              </a:ext>
            </a:extLst>
          </p:cNvPr>
          <p:cNvSpPr txBox="1"/>
          <p:nvPr/>
        </p:nvSpPr>
        <p:spPr>
          <a:xfrm>
            <a:off x="1061485" y="1618079"/>
            <a:ext cx="9074196" cy="36745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Clr>
                <a:srgbClr val="008B00"/>
              </a:buClr>
            </a:pPr>
            <a:r>
              <a:rPr lang="pt-BR" sz="2400" dirty="0">
                <a:latin typeface="Raleway"/>
                <a:ea typeface="Aptos" panose="020B0004020202020204" pitchFamily="34" charset="0"/>
                <a:cs typeface="Times New Roman"/>
              </a:rPr>
              <a:t>1. Economia Digital e soberania</a:t>
            </a:r>
          </a:p>
          <a:p>
            <a:pPr>
              <a:lnSpc>
                <a:spcPct val="200000"/>
              </a:lnSpc>
            </a:pPr>
            <a:r>
              <a:rPr lang="pt-BR" sz="2400" dirty="0">
                <a:latin typeface="Raleway"/>
                <a:ea typeface="Aptos" panose="020B0004020202020204" pitchFamily="34" charset="0"/>
                <a:cs typeface="Times New Roman"/>
              </a:rPr>
              <a:t>2. Contexto brasileiro </a:t>
            </a:r>
            <a:endParaRPr lang="pt-BR" dirty="0">
              <a:latin typeface="Aptos" panose="02110004020202020204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pt-BR" sz="2400" dirty="0">
                <a:latin typeface="Raleway"/>
                <a:cs typeface="Times New Roman"/>
              </a:rPr>
              <a:t>3. Desafios para o Brasil</a:t>
            </a:r>
            <a:endParaRPr lang="pt-BR" dirty="0">
              <a:latin typeface="Aptos" panose="02110004020202020204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pt-BR" sz="2400" dirty="0">
                <a:latin typeface="Raleway"/>
                <a:cs typeface="Times New Roman"/>
              </a:rPr>
              <a:t>4. Perspectiva da indústria</a:t>
            </a:r>
            <a:endParaRPr lang="pt-BR" dirty="0">
              <a:latin typeface="Aptos" panose="02110004020202020204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pt-BR" sz="2400" dirty="0">
                <a:latin typeface="Raleway"/>
                <a:cs typeface="Times New Roman"/>
              </a:rPr>
              <a:t>5. Oportunidades</a:t>
            </a:r>
          </a:p>
        </p:txBody>
      </p:sp>
    </p:spTree>
    <p:extLst>
      <p:ext uri="{BB962C8B-B14F-4D97-AF65-F5344CB8AC3E}">
        <p14:creationId xmlns:p14="http://schemas.microsoft.com/office/powerpoint/2010/main" val="3676298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09A42-1CAC-03B4-3E59-6C1EE43E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118F367-60AA-31A4-0927-449CC840AC3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4" name="Google Shape;90;p13">
            <a:extLst>
              <a:ext uri="{FF2B5EF4-FFF2-40B4-BE49-F238E27FC236}">
                <a16:creationId xmlns:a16="http://schemas.microsoft.com/office/drawing/2014/main" id="{13942C72-EF6B-4F9B-8A00-79FFEDEE946F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5400" b="1" cap="small">
                <a:latin typeface="Raleway"/>
              </a:rPr>
              <a:t>Perspectiva da indústria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64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E55E6-260B-1DDD-612D-BD3727AC0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7821836-B7C7-A64F-F8BD-2C858949804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29" name="Título 1">
            <a:extLst>
              <a:ext uri="{FF2B5EF4-FFF2-40B4-BE49-F238E27FC236}">
                <a16:creationId xmlns:a16="http://schemas.microsoft.com/office/drawing/2014/main" id="{887A4C64-DA02-8783-73F4-1249EFBCF430}"/>
              </a:ext>
            </a:extLst>
          </p:cNvPr>
          <p:cNvSpPr txBox="1">
            <a:spLocks/>
          </p:cNvSpPr>
          <p:nvPr/>
        </p:nvSpPr>
        <p:spPr>
          <a:xfrm>
            <a:off x="1207772" y="416427"/>
            <a:ext cx="10515600" cy="8090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>
                <a:latin typeface="+mn-lt"/>
                <a:ea typeface="+mn-ea"/>
                <a:cs typeface="+mn-cs"/>
              </a:rPr>
              <a:t>Dados existem mas permanecem ensilados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45F26D3-4CCC-95A8-5BFA-B71864F18D06}"/>
              </a:ext>
            </a:extLst>
          </p:cNvPr>
          <p:cNvSpPr txBox="1"/>
          <p:nvPr/>
        </p:nvSpPr>
        <p:spPr>
          <a:xfrm>
            <a:off x="3016182" y="1330874"/>
            <a:ext cx="138314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PT" sz="2800" b="1"/>
              <a:t>Origem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CBBA976-50F7-AF8D-F073-C2B3B685AFF9}"/>
              </a:ext>
            </a:extLst>
          </p:cNvPr>
          <p:cNvSpPr txBox="1"/>
          <p:nvPr/>
        </p:nvSpPr>
        <p:spPr>
          <a:xfrm>
            <a:off x="8943899" y="1129284"/>
            <a:ext cx="21913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 sz="2000" b="1"/>
              <a:t>Finalidade (exemplos)</a:t>
            </a:r>
          </a:p>
        </p:txBody>
      </p:sp>
      <p:pic>
        <p:nvPicPr>
          <p:cNvPr id="32" name="Gráfico 31" descr="Seta Para a Direita com preenchimento sólido">
            <a:extLst>
              <a:ext uri="{FF2B5EF4-FFF2-40B4-BE49-F238E27FC236}">
                <a16:creationId xmlns:a16="http://schemas.microsoft.com/office/drawing/2014/main" id="{E3057803-4A56-2ECF-6566-3941C3D81A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5829" y="1129284"/>
            <a:ext cx="914400" cy="914400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E4EE3468-24D0-A367-2F30-9D8D2536AC9E}"/>
              </a:ext>
            </a:extLst>
          </p:cNvPr>
          <p:cNvSpPr txBox="1"/>
          <p:nvPr/>
        </p:nvSpPr>
        <p:spPr>
          <a:xfrm>
            <a:off x="2314339" y="1912399"/>
            <a:ext cx="208498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2000"/>
              <a:t>Fabricantes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2F7D735-9A1B-72F0-E8AC-9213168AADAE}"/>
              </a:ext>
            </a:extLst>
          </p:cNvPr>
          <p:cNvSpPr txBox="1"/>
          <p:nvPr/>
        </p:nvSpPr>
        <p:spPr>
          <a:xfrm>
            <a:off x="8685883" y="1852240"/>
            <a:ext cx="303748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/>
              <a:t>Serviços de manutenção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6909B6AE-B95B-9228-456C-0C1FF5623C80}"/>
              </a:ext>
            </a:extLst>
          </p:cNvPr>
          <p:cNvSpPr txBox="1"/>
          <p:nvPr/>
        </p:nvSpPr>
        <p:spPr>
          <a:xfrm>
            <a:off x="1361837" y="2594187"/>
            <a:ext cx="303748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2000"/>
              <a:t>Varejistas e plataformas de e-commerce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DE247EC-6C8F-4BDA-0270-ED68ECD347F7}"/>
              </a:ext>
            </a:extLst>
          </p:cNvPr>
          <p:cNvSpPr txBox="1"/>
          <p:nvPr/>
        </p:nvSpPr>
        <p:spPr>
          <a:xfrm>
            <a:off x="8685882" y="2594187"/>
            <a:ext cx="346862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/>
              <a:t>Marketing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2901052-2719-0F98-EF01-306A4C877993}"/>
              </a:ext>
            </a:extLst>
          </p:cNvPr>
          <p:cNvSpPr txBox="1"/>
          <p:nvPr/>
        </p:nvSpPr>
        <p:spPr>
          <a:xfrm>
            <a:off x="5319818" y="1787010"/>
            <a:ext cx="244642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/>
              <a:t>Dados de máquinas conectadas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C36E4BB-193D-5DCE-3C62-CA8084707DCA}"/>
              </a:ext>
            </a:extLst>
          </p:cNvPr>
          <p:cNvSpPr txBox="1"/>
          <p:nvPr/>
        </p:nvSpPr>
        <p:spPr>
          <a:xfrm>
            <a:off x="5259660" y="2599142"/>
            <a:ext cx="25667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/>
              <a:t>Tendências, padrões de compras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92A95FC-402E-1E82-1D01-B51ADB29F356}"/>
              </a:ext>
            </a:extLst>
          </p:cNvPr>
          <p:cNvSpPr txBox="1"/>
          <p:nvPr/>
        </p:nvSpPr>
        <p:spPr>
          <a:xfrm>
            <a:off x="1361837" y="3456450"/>
            <a:ext cx="303748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2000"/>
              <a:t>Hospitais e serviços de saúde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3274E90-C435-4565-531C-CE9B9EB7995A}"/>
              </a:ext>
            </a:extLst>
          </p:cNvPr>
          <p:cNvSpPr txBox="1"/>
          <p:nvPr/>
        </p:nvSpPr>
        <p:spPr>
          <a:xfrm>
            <a:off x="5201280" y="3586792"/>
            <a:ext cx="28775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/>
              <a:t>Dados de saúde agregados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7747852-729D-0ADA-3458-C26F6BD0B3F2}"/>
              </a:ext>
            </a:extLst>
          </p:cNvPr>
          <p:cNvSpPr txBox="1"/>
          <p:nvPr/>
        </p:nvSpPr>
        <p:spPr>
          <a:xfrm>
            <a:off x="8685882" y="3586792"/>
            <a:ext cx="356888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/>
              <a:t>Soluções de saúde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073BEAC-9344-2892-C4A6-B12CDBA17F80}"/>
              </a:ext>
            </a:extLst>
          </p:cNvPr>
          <p:cNvSpPr txBox="1"/>
          <p:nvPr/>
        </p:nvSpPr>
        <p:spPr>
          <a:xfrm>
            <a:off x="1361837" y="4449055"/>
            <a:ext cx="303748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2000"/>
              <a:t>Fornecedor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849297E-2B4A-A0D2-8D80-1B7C7BF1AC6B}"/>
              </a:ext>
            </a:extLst>
          </p:cNvPr>
          <p:cNvSpPr txBox="1"/>
          <p:nvPr/>
        </p:nvSpPr>
        <p:spPr>
          <a:xfrm>
            <a:off x="5109265" y="4323669"/>
            <a:ext cx="287755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/>
              <a:t>Rastreio do produto ao longo da cadeia de valor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FAD5AC76-9689-41F8-7F7C-EC920C510ABD}"/>
              </a:ext>
            </a:extLst>
          </p:cNvPr>
          <p:cNvSpPr txBox="1"/>
          <p:nvPr/>
        </p:nvSpPr>
        <p:spPr>
          <a:xfrm>
            <a:off x="8685881" y="4449056"/>
            <a:ext cx="257722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/>
              <a:t>Logística integrada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97BE792-E484-56D8-D0CE-355078541A16}"/>
              </a:ext>
            </a:extLst>
          </p:cNvPr>
          <p:cNvSpPr txBox="1"/>
          <p:nvPr/>
        </p:nvSpPr>
        <p:spPr>
          <a:xfrm>
            <a:off x="1494393" y="5211152"/>
            <a:ext cx="303748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PT" sz="2000"/>
              <a:t>Bases de Governo</a:t>
            </a:r>
          </a:p>
        </p:txBody>
      </p:sp>
      <p:pic>
        <p:nvPicPr>
          <p:cNvPr id="46" name="Gráfico 45" descr="Fábrica destaque">
            <a:extLst>
              <a:ext uri="{FF2B5EF4-FFF2-40B4-BE49-F238E27FC236}">
                <a16:creationId xmlns:a16="http://schemas.microsoft.com/office/drawing/2014/main" id="{AAC16299-49B2-F581-B545-B5A106C1AA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8738" y="1521760"/>
            <a:ext cx="914400" cy="914400"/>
          </a:xfrm>
          <a:prstGeom prst="rect">
            <a:avLst/>
          </a:prstGeom>
        </p:spPr>
      </p:pic>
      <p:pic>
        <p:nvPicPr>
          <p:cNvPr id="47" name="Gráfico 46" descr="Camião de descargas destaque">
            <a:extLst>
              <a:ext uri="{FF2B5EF4-FFF2-40B4-BE49-F238E27FC236}">
                <a16:creationId xmlns:a16="http://schemas.microsoft.com/office/drawing/2014/main" id="{86DC799F-3D57-3752-E23F-EB84BBCDF3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1028" y="4156627"/>
            <a:ext cx="914400" cy="914400"/>
          </a:xfrm>
          <a:prstGeom prst="rect">
            <a:avLst/>
          </a:prstGeom>
        </p:spPr>
      </p:pic>
      <p:pic>
        <p:nvPicPr>
          <p:cNvPr id="48" name="Gráfico 47" descr="Médico destaque">
            <a:extLst>
              <a:ext uri="{FF2B5EF4-FFF2-40B4-BE49-F238E27FC236}">
                <a16:creationId xmlns:a16="http://schemas.microsoft.com/office/drawing/2014/main" id="{776F69DB-5476-8FEE-4867-622DDD094C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3348" y="3252900"/>
            <a:ext cx="914400" cy="914400"/>
          </a:xfrm>
          <a:prstGeom prst="rect">
            <a:avLst/>
          </a:prstGeom>
        </p:spPr>
      </p:pic>
      <p:pic>
        <p:nvPicPr>
          <p:cNvPr id="49" name="Gráfico 48" descr="Filantropia destaque">
            <a:extLst>
              <a:ext uri="{FF2B5EF4-FFF2-40B4-BE49-F238E27FC236}">
                <a16:creationId xmlns:a16="http://schemas.microsoft.com/office/drawing/2014/main" id="{C7B2F4F5-7297-0F1A-AA3E-11F9E2DDF1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184" y="2393929"/>
            <a:ext cx="914400" cy="914400"/>
          </a:xfrm>
          <a:prstGeom prst="rect">
            <a:avLst/>
          </a:prstGeom>
        </p:spPr>
      </p:pic>
      <p:sp>
        <p:nvSpPr>
          <p:cNvPr id="50" name="CaixaDeTexto 49">
            <a:extLst>
              <a:ext uri="{FF2B5EF4-FFF2-40B4-BE49-F238E27FC236}">
                <a16:creationId xmlns:a16="http://schemas.microsoft.com/office/drawing/2014/main" id="{B23F12B6-EA83-D6CD-64B0-236A03343E27}"/>
              </a:ext>
            </a:extLst>
          </p:cNvPr>
          <p:cNvSpPr txBox="1"/>
          <p:nvPr/>
        </p:nvSpPr>
        <p:spPr>
          <a:xfrm>
            <a:off x="5054629" y="5246702"/>
            <a:ext cx="28775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PT"/>
              <a:t>Dados de bases públicas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C61D377-B3F3-141A-928C-58C762CB2510}"/>
              </a:ext>
            </a:extLst>
          </p:cNvPr>
          <p:cNvSpPr txBox="1"/>
          <p:nvPr/>
        </p:nvSpPr>
        <p:spPr>
          <a:xfrm>
            <a:off x="8694506" y="5234064"/>
            <a:ext cx="29251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sz="2000"/>
              <a:t>Serviços, produtos etc.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E537A474-CA2B-D814-8EFB-F45B1CF27D04}"/>
              </a:ext>
            </a:extLst>
          </p:cNvPr>
          <p:cNvSpPr/>
          <p:nvPr/>
        </p:nvSpPr>
        <p:spPr>
          <a:xfrm>
            <a:off x="8180604" y="832392"/>
            <a:ext cx="3743864" cy="53598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0B8A9EC1-01E6-4CF5-A306-019F83C388F7}"/>
              </a:ext>
            </a:extLst>
          </p:cNvPr>
          <p:cNvSpPr txBox="1"/>
          <p:nvPr/>
        </p:nvSpPr>
        <p:spPr>
          <a:xfrm>
            <a:off x="8907304" y="2294130"/>
            <a:ext cx="2327760" cy="258532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NOVOS PRODUTOS E SERVIÇOS</a:t>
            </a:r>
          </a:p>
          <a:p>
            <a:pPr algn="ctr"/>
            <a:endParaRPr lang="pt-BR" b="1" dirty="0">
              <a:solidFill>
                <a:schemeClr val="bg1"/>
              </a:solidFill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NOVOS NEGÓCIOS</a:t>
            </a:r>
          </a:p>
          <a:p>
            <a:pPr algn="ctr"/>
            <a:endParaRPr lang="pt-BR" b="1" dirty="0">
              <a:solidFill>
                <a:schemeClr val="bg1"/>
              </a:solidFill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SOLUÇÕES E MODELOS DE IA</a:t>
            </a:r>
          </a:p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4" name="Gráfico 2" descr="Tribunal destaque">
            <a:extLst>
              <a:ext uri="{FF2B5EF4-FFF2-40B4-BE49-F238E27FC236}">
                <a16:creationId xmlns:a16="http://schemas.microsoft.com/office/drawing/2014/main" id="{8254016E-52D3-9D86-8F61-E402877DC2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74458" y="5069367"/>
            <a:ext cx="641866" cy="64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04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D262124-B29E-151B-C0BC-A166F586752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1B17DAF-5478-E155-9139-08587985D91E}"/>
              </a:ext>
            </a:extLst>
          </p:cNvPr>
          <p:cNvSpPr txBox="1"/>
          <p:nvPr/>
        </p:nvSpPr>
        <p:spPr>
          <a:xfrm>
            <a:off x="758716" y="312282"/>
            <a:ext cx="10302240" cy="645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4000" b="1" dirty="0">
                <a:latin typeface="Raleway"/>
                <a:ea typeface="+mj-ea"/>
                <a:cs typeface="+mj-cs"/>
              </a:rPr>
              <a:t>DADO COMO INSUMO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BB48D92-83F5-838B-3EC0-A9F231616983}"/>
              </a:ext>
            </a:extLst>
          </p:cNvPr>
          <p:cNvGrpSpPr/>
          <p:nvPr/>
        </p:nvGrpSpPr>
        <p:grpSpPr>
          <a:xfrm>
            <a:off x="844454" y="2096650"/>
            <a:ext cx="5405401" cy="1358374"/>
            <a:chOff x="844454" y="1458289"/>
            <a:chExt cx="5405401" cy="1358374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8EF4E370-C35C-300D-CF3D-374F3E77A3D9}"/>
                </a:ext>
              </a:extLst>
            </p:cNvPr>
            <p:cNvSpPr/>
            <p:nvPr/>
          </p:nvSpPr>
          <p:spPr>
            <a:xfrm>
              <a:off x="844454" y="1458289"/>
              <a:ext cx="5405401" cy="1292662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Raleway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54AD62A-A63A-0D8F-D3DB-BD298FA48D2D}"/>
                </a:ext>
              </a:extLst>
            </p:cNvPr>
            <p:cNvSpPr txBox="1"/>
            <p:nvPr/>
          </p:nvSpPr>
          <p:spPr>
            <a:xfrm>
              <a:off x="952500" y="1524001"/>
              <a:ext cx="5143501" cy="129266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pt-BR" sz="2000" b="1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Demandas da Tomada de Subsídios*</a:t>
              </a:r>
              <a:endParaRPr lang="pt-BR" sz="2000" b="1" dirty="0">
                <a:solidFill>
                  <a:schemeClr val="bg1"/>
                </a:solidFill>
                <a:latin typeface="Raleway"/>
                <a:cs typeface="Arial"/>
              </a:endParaRPr>
            </a:p>
            <a:p>
              <a:pPr>
                <a:lnSpc>
                  <a:spcPts val="1800"/>
                </a:lnSpc>
              </a:pPr>
              <a:endParaRPr lang="pt-BR" dirty="0">
                <a:solidFill>
                  <a:schemeClr val="bg1"/>
                </a:solidFill>
                <a:latin typeface="Raleway"/>
                <a:ea typeface="Arial"/>
                <a:cs typeface="Arial"/>
              </a:endParaRPr>
            </a:p>
            <a:p>
              <a:pPr marL="342900" indent="-342900">
                <a:lnSpc>
                  <a:spcPts val="1800"/>
                </a:lnSpc>
                <a:buFont typeface="Arial,Sans-Serif"/>
                <a:buChar char="•"/>
              </a:pPr>
              <a:r>
                <a:rPr lang="pt-BR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81</a:t>
              </a:r>
              <a:r>
                <a:rPr lang="pt-BR" sz="1800" b="0" i="0" u="none" strike="noStrike" baseline="0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%</a:t>
              </a:r>
              <a:r>
                <a:rPr lang="pt-BR" sz="1600" b="0" i="0" u="none" strike="noStrike" baseline="0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 segurança jurídica</a:t>
              </a:r>
              <a:r>
                <a:rPr lang="en-US" sz="1600" b="0" i="0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​</a:t>
              </a:r>
              <a:endParaRPr lang="en-US" dirty="0">
                <a:solidFill>
                  <a:schemeClr val="bg1"/>
                </a:solidFill>
                <a:latin typeface="Raleway"/>
              </a:endParaRPr>
            </a:p>
            <a:p>
              <a:pPr marL="342900" lvl="0" indent="-342900" algn="l" rtl="0">
                <a:lnSpc>
                  <a:spcPts val="1800"/>
                </a:lnSpc>
                <a:buFont typeface="Arial,Sans-Serif"/>
                <a:buChar char="•"/>
              </a:pPr>
              <a:r>
                <a:rPr lang="pt-BR" sz="1800" b="0" i="0" u="none" strike="noStrike" baseline="0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62%</a:t>
              </a:r>
              <a:r>
                <a:rPr lang="pt-BR" sz="1600" b="0" i="0" u="none" strike="noStrike" baseline="0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 regras claras e padronizadas</a:t>
              </a:r>
            </a:p>
            <a:p>
              <a:pPr algn="ctr"/>
              <a:endParaRPr lang="pt-BR" dirty="0">
                <a:latin typeface="Raleway"/>
              </a:endParaRPr>
            </a:p>
          </p:txBody>
        </p:sp>
      </p:grpSp>
      <p:graphicFrame>
        <p:nvGraphicFramePr>
          <p:cNvPr id="13" name="Espaço Reservado para Conteúdo 12">
            <a:extLst>
              <a:ext uri="{FF2B5EF4-FFF2-40B4-BE49-F238E27FC236}">
                <a16:creationId xmlns:a16="http://schemas.microsoft.com/office/drawing/2014/main" id="{A57809CA-F622-82CA-26E5-DA7015CA2F0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41037637"/>
              </p:ext>
            </p:extLst>
          </p:nvPr>
        </p:nvGraphicFramePr>
        <p:xfrm>
          <a:off x="954616" y="3878836"/>
          <a:ext cx="5181600" cy="25475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456481129"/>
                    </a:ext>
                  </a:extLst>
                </a:gridCol>
              </a:tblGrid>
              <a:tr h="63688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1F1F1F"/>
                          </a:solidFill>
                          <a:effectLst/>
                          <a:latin typeface="Raleway" pitchFamily="2" charset="0"/>
                        </a:rPr>
                        <a:t>52% mencionam preocupações com segredo industrial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581" marR="76581" marT="38290" marB="3829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187628"/>
                  </a:ext>
                </a:extLst>
              </a:tr>
              <a:tr h="63688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800" b="0" i="0" u="none" strike="noStrike">
                          <a:solidFill>
                            <a:srgbClr val="1F1F1F"/>
                          </a:solidFill>
                          <a:effectLst/>
                          <a:latin typeface="Raleway" pitchFamily="2" charset="0"/>
                        </a:rPr>
                        <a:t>63% necessitam controle sobre quem acessa, para qual finalidade e por quanto tempo</a:t>
                      </a: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581" marR="76581" marT="38290" marB="3829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121403"/>
                  </a:ext>
                </a:extLst>
              </a:tr>
              <a:tr h="63688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pt-BR" sz="1800" b="0" i="0" u="none" strike="noStrike" spc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55% solicitam mecanismos de governança confiáveis 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581" marR="76581" marT="38290" marB="3829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792461"/>
                  </a:ext>
                </a:extLst>
              </a:tr>
              <a:tr h="636889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endParaRPr lang="en-US" sz="9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6581" marR="76581" marT="38290" marB="3829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860579"/>
                  </a:ext>
                </a:extLst>
              </a:tr>
            </a:tbl>
          </a:graphicData>
        </a:graphic>
      </p:graphicFrame>
      <p:graphicFrame>
        <p:nvGraphicFramePr>
          <p:cNvPr id="15" name="Espaço Reservado para Conteúdo 14">
            <a:extLst>
              <a:ext uri="{FF2B5EF4-FFF2-40B4-BE49-F238E27FC236}">
                <a16:creationId xmlns:a16="http://schemas.microsoft.com/office/drawing/2014/main" id="{F54156A4-F33C-139C-0D1E-FBD7EB3566E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14831605"/>
              </p:ext>
            </p:extLst>
          </p:nvPr>
        </p:nvGraphicFramePr>
        <p:xfrm>
          <a:off x="6600069" y="3878827"/>
          <a:ext cx="5181600" cy="21994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853279587"/>
                    </a:ext>
                  </a:extLst>
                </a:gridCol>
              </a:tblGrid>
              <a:tr h="48696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INFRAESTRUTURA FEDERADA E ABERTA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212942"/>
                  </a:ext>
                </a:extLst>
              </a:tr>
              <a:tr h="486969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para permitir o </a:t>
                      </a:r>
                      <a:r>
                        <a:rPr lang="pt-BR" sz="18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acesso soberano aos dados</a:t>
                      </a: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, 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434043"/>
                  </a:ext>
                </a:extLst>
              </a:tr>
              <a:tr h="543980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com base em </a:t>
                      </a:r>
                      <a:r>
                        <a:rPr lang="pt-BR" sz="18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governança, políticas, regras e padrões</a:t>
                      </a: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 </a:t>
                      </a:r>
                      <a:endParaRPr lang="pt-BR" sz="900" b="0" i="0" dirty="0">
                        <a:solidFill>
                          <a:srgbClr val="000000"/>
                        </a:solidFill>
                        <a:effectLst/>
                        <a:latin typeface="Raleway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067854"/>
                  </a:ext>
                </a:extLst>
              </a:tr>
              <a:tr h="543980"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que definem uma </a:t>
                      </a:r>
                      <a:r>
                        <a:rPr lang="pt-BR" sz="18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estrutura de confiança</a:t>
                      </a:r>
                      <a:r>
                        <a:rPr lang="pt-BR" sz="18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 para todas as partes envolvidas.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58799"/>
                  </a:ext>
                </a:extLst>
              </a:tr>
            </a:tbl>
          </a:graphicData>
        </a:graphic>
      </p:graphicFrame>
      <p:grpSp>
        <p:nvGrpSpPr>
          <p:cNvPr id="9" name="Agrupar 8">
            <a:extLst>
              <a:ext uri="{FF2B5EF4-FFF2-40B4-BE49-F238E27FC236}">
                <a16:creationId xmlns:a16="http://schemas.microsoft.com/office/drawing/2014/main" id="{41F4DD4C-B6C1-6465-CFB3-350F8790758A}"/>
              </a:ext>
            </a:extLst>
          </p:cNvPr>
          <p:cNvGrpSpPr/>
          <p:nvPr/>
        </p:nvGrpSpPr>
        <p:grpSpPr>
          <a:xfrm>
            <a:off x="6634110" y="2108150"/>
            <a:ext cx="4641500" cy="1251015"/>
            <a:chOff x="6634110" y="1458288"/>
            <a:chExt cx="4641500" cy="1251015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B8FD612F-5CFE-8A4C-9BA8-7CDE48C66988}"/>
                </a:ext>
              </a:extLst>
            </p:cNvPr>
            <p:cNvSpPr/>
            <p:nvPr/>
          </p:nvSpPr>
          <p:spPr>
            <a:xfrm>
              <a:off x="6634110" y="1458288"/>
              <a:ext cx="4641500" cy="125101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Raleway"/>
              </a:endParaRPr>
            </a:p>
          </p:txBody>
        </p:sp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A269BB7A-A10D-ADD4-08FB-72F953C768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52050" y="1521883"/>
              <a:ext cx="914400" cy="914400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787D8257-1B0A-3EBD-A2A7-79DE37E4499B}"/>
                </a:ext>
              </a:extLst>
            </p:cNvPr>
            <p:cNvSpPr txBox="1"/>
            <p:nvPr/>
          </p:nvSpPr>
          <p:spPr>
            <a:xfrm>
              <a:off x="6955267" y="1593993"/>
              <a:ext cx="2983282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dirty="0">
                  <a:solidFill>
                    <a:schemeClr val="bg1"/>
                  </a:solidFill>
                  <a:latin typeface="Raleway"/>
                </a:rPr>
                <a:t>Espaços de compartilhamento de dados</a:t>
              </a:r>
              <a:endParaRPr lang="pt-BR" sz="1400" dirty="0">
                <a:solidFill>
                  <a:schemeClr val="bg1"/>
                </a:solidFill>
                <a:latin typeface="Raleway"/>
              </a:endParaRP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045B8AA-D60D-A21F-027F-56D4EDAF4948}"/>
              </a:ext>
            </a:extLst>
          </p:cNvPr>
          <p:cNvSpPr txBox="1"/>
          <p:nvPr/>
        </p:nvSpPr>
        <p:spPr>
          <a:xfrm>
            <a:off x="1052014" y="6647439"/>
            <a:ext cx="950595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800">
                <a:latin typeface="Raleway"/>
              </a:rPr>
              <a:t>*Fonte:  MDIC/ABDI, </a:t>
            </a:r>
            <a:r>
              <a:rPr lang="pt-BR" sz="800" err="1">
                <a:latin typeface="Raleway"/>
              </a:rPr>
              <a:t>Tomanda</a:t>
            </a:r>
            <a:r>
              <a:rPr lang="pt-BR" sz="800">
                <a:latin typeface="Raleway"/>
              </a:rPr>
              <a:t> de Subsídios para a PNED, 2026. ** Definição de espaço de compartilhamento de dados da  AEDP, 2023.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D803AC-3082-73F9-07E2-F1309587FB4B}"/>
              </a:ext>
            </a:extLst>
          </p:cNvPr>
          <p:cNvSpPr txBox="1"/>
          <p:nvPr/>
        </p:nvSpPr>
        <p:spPr>
          <a:xfrm>
            <a:off x="1052014" y="1313623"/>
            <a:ext cx="10302240" cy="645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pt-BR" sz="2400" b="1" dirty="0">
                <a:latin typeface="Raleway"/>
                <a:ea typeface="+mj-ea"/>
                <a:cs typeface="+mj-cs"/>
              </a:rPr>
              <a:t>Oportunidades no uso e compartilhamento de dados</a:t>
            </a:r>
            <a:endParaRPr lang="pt-BR" sz="1200" dirty="0">
              <a:latin typeface="Raleway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978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19621-CFD0-45AC-0051-2A64F9762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22FE5F8-2EF4-A6E2-E627-5237F34B41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40B4F49-8363-7466-5B81-32E523C15EC2}"/>
              </a:ext>
            </a:extLst>
          </p:cNvPr>
          <p:cNvSpPr txBox="1"/>
          <p:nvPr/>
        </p:nvSpPr>
        <p:spPr>
          <a:xfrm>
            <a:off x="1052014" y="686442"/>
            <a:ext cx="10302240" cy="645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4000" b="1" dirty="0">
                <a:latin typeface="Raleway"/>
                <a:ea typeface="+mj-ea"/>
                <a:cs typeface="+mj-cs"/>
              </a:rPr>
              <a:t>DADO COMO ATIVO ECONÔMICO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91FD699-A169-3D78-2ADA-6EFCB8C06594}"/>
              </a:ext>
            </a:extLst>
          </p:cNvPr>
          <p:cNvGrpSpPr/>
          <p:nvPr/>
        </p:nvGrpSpPr>
        <p:grpSpPr>
          <a:xfrm>
            <a:off x="844454" y="2892726"/>
            <a:ext cx="5405401" cy="2202611"/>
            <a:chOff x="844454" y="1627517"/>
            <a:chExt cx="5405401" cy="2202611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A29886DE-925E-AC41-2EE0-DED98406BD16}"/>
                </a:ext>
              </a:extLst>
            </p:cNvPr>
            <p:cNvSpPr/>
            <p:nvPr/>
          </p:nvSpPr>
          <p:spPr>
            <a:xfrm>
              <a:off x="844454" y="1627517"/>
              <a:ext cx="5405401" cy="2202611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Raleway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BF7C93D3-7792-FAD6-E8F6-030B081BD0F5}"/>
                </a:ext>
              </a:extLst>
            </p:cNvPr>
            <p:cNvSpPr txBox="1"/>
            <p:nvPr/>
          </p:nvSpPr>
          <p:spPr>
            <a:xfrm>
              <a:off x="992715" y="1736987"/>
              <a:ext cx="5143501" cy="203132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pt-BR" sz="2000" b="1" dirty="0">
                  <a:solidFill>
                    <a:schemeClr val="bg1"/>
                  </a:solidFill>
                  <a:latin typeface="Raleway"/>
                  <a:ea typeface="Arial"/>
                  <a:cs typeface="Arial"/>
                </a:rPr>
                <a:t>Demandas da Tomada de Subsídios*</a:t>
              </a:r>
              <a:endParaRPr lang="pt-BR" sz="2000" b="1" dirty="0">
                <a:solidFill>
                  <a:schemeClr val="bg1"/>
                </a:solidFill>
                <a:latin typeface="Raleway"/>
                <a:cs typeface="Arial"/>
              </a:endParaRPr>
            </a:p>
            <a:p>
              <a:pPr>
                <a:lnSpc>
                  <a:spcPts val="1800"/>
                </a:lnSpc>
              </a:pPr>
              <a:endParaRPr lang="pt-BR" dirty="0">
                <a:solidFill>
                  <a:schemeClr val="bg1"/>
                </a:solidFill>
                <a:latin typeface="Raleway"/>
                <a:ea typeface="Arial"/>
                <a:cs typeface="Arial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chemeClr val="bg1"/>
                  </a:solidFill>
                  <a:latin typeface="Raleway"/>
                </a:rPr>
                <a:t>28,5% demonstram interesse em marketplaces de dados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chemeClr val="bg1"/>
                  </a:solidFill>
                  <a:latin typeface="Raleway"/>
                </a:rPr>
                <a:t>67% demandam acesso a dados de mercado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chemeClr val="bg1"/>
                  </a:solidFill>
                  <a:latin typeface="Raleway"/>
                </a:rPr>
                <a:t>54% desejam dados de produção de terceiros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chemeClr val="bg1"/>
                  </a:solidFill>
                  <a:latin typeface="Raleway"/>
                </a:rPr>
                <a:t>23% veem valor na geração de receita a partir dos dados</a:t>
              </a:r>
            </a:p>
          </p:txBody>
        </p:sp>
      </p:grpSp>
      <p:graphicFrame>
        <p:nvGraphicFramePr>
          <p:cNvPr id="15" name="Espaço Reservado para Conteúdo 14">
            <a:extLst>
              <a:ext uri="{FF2B5EF4-FFF2-40B4-BE49-F238E27FC236}">
                <a16:creationId xmlns:a16="http://schemas.microsoft.com/office/drawing/2014/main" id="{BE08804B-AF93-0812-C13B-4A199C16181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9109216"/>
              </p:ext>
            </p:extLst>
          </p:nvPr>
        </p:nvGraphicFramePr>
        <p:xfrm>
          <a:off x="6600069" y="3878828"/>
          <a:ext cx="5181600" cy="327400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853279587"/>
                    </a:ext>
                  </a:extLst>
                </a:gridCol>
              </a:tblGrid>
              <a:tr h="16565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1F1F"/>
                          </a:solidFill>
                          <a:effectLst/>
                          <a:uLnTx/>
                          <a:uFillTx/>
                          <a:latin typeface="Raleway"/>
                          <a:ea typeface="+mn-ea"/>
                          <a:cs typeface="+mn-cs"/>
                        </a:rPr>
                        <a:t>Plataformas organizadas de mercado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1F1F"/>
                          </a:solidFill>
                          <a:effectLst/>
                          <a:uLnTx/>
                          <a:uFillTx/>
                          <a:latin typeface="Raleway"/>
                          <a:ea typeface="+mn-ea"/>
                          <a:cs typeface="+mn-cs"/>
                        </a:rPr>
                        <a:t>, inseridas ou integradas a espaços de compartilhamento de dados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1F1F"/>
                        </a:solidFill>
                        <a:effectLst/>
                        <a:uLnTx/>
                        <a:uFillTx/>
                        <a:latin typeface="Raleway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kern="1200" dirty="0">
                          <a:solidFill>
                            <a:srgbClr val="1F1F1F"/>
                          </a:solidFill>
                          <a:effectLst/>
                          <a:latin typeface="Raleway"/>
                          <a:ea typeface="+mn-ea"/>
                          <a:cs typeface="+mn-cs"/>
                        </a:rPr>
                        <a:t>Facilitar a oferta, a descoberta, a contratação, a remuneração, o acesso, a entrega e o acompanhamento</a:t>
                      </a:r>
                      <a:r>
                        <a:rPr lang="pt-BR" sz="1800" b="0" i="0" u="none" strike="noStrike" kern="1200" dirty="0">
                          <a:solidFill>
                            <a:srgbClr val="1F1F1F"/>
                          </a:solidFill>
                          <a:effectLst/>
                          <a:latin typeface="Raleway"/>
                          <a:ea typeface="+mn-ea"/>
                          <a:cs typeface="+mn-cs"/>
                        </a:rPr>
                        <a:t> do uso de dados não pessoais</a:t>
                      </a: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212942"/>
                  </a:ext>
                </a:extLst>
              </a:tr>
              <a:tr h="2482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1F1F"/>
                        </a:solidFill>
                        <a:effectLst/>
                        <a:uLnTx/>
                        <a:uFillTx/>
                        <a:latin typeface="Raleway"/>
                        <a:ea typeface="+mn-ea"/>
                        <a:cs typeface="+mn-cs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434043"/>
                  </a:ext>
                </a:extLst>
              </a:tr>
              <a:tr h="2482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1F1F"/>
                        </a:solidFill>
                        <a:effectLst/>
                        <a:uLnTx/>
                        <a:uFillTx/>
                        <a:latin typeface="Raleway"/>
                        <a:ea typeface="+mn-ea"/>
                        <a:cs typeface="+mn-cs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067854"/>
                  </a:ext>
                </a:extLst>
              </a:tr>
              <a:tr h="2482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1F1F"/>
                        </a:solidFill>
                        <a:effectLst/>
                        <a:uLnTx/>
                        <a:uFillTx/>
                        <a:latin typeface="Raleway"/>
                        <a:ea typeface="+mn-ea"/>
                        <a:cs typeface="+mn-cs"/>
                      </a:endParaRPr>
                    </a:p>
                  </a:txBody>
                  <a:tcPr marL="64132" marR="64132" marT="32061" marB="32061" anchor="ctr">
                    <a:lnL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6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58799"/>
                  </a:ext>
                </a:extLst>
              </a:tr>
            </a:tbl>
          </a:graphicData>
        </a:graphic>
      </p:graphicFrame>
      <p:grpSp>
        <p:nvGrpSpPr>
          <p:cNvPr id="9" name="Agrupar 8">
            <a:extLst>
              <a:ext uri="{FF2B5EF4-FFF2-40B4-BE49-F238E27FC236}">
                <a16:creationId xmlns:a16="http://schemas.microsoft.com/office/drawing/2014/main" id="{F8816580-24B3-3F23-D89B-9512B905EB4A}"/>
              </a:ext>
            </a:extLst>
          </p:cNvPr>
          <p:cNvGrpSpPr/>
          <p:nvPr/>
        </p:nvGrpSpPr>
        <p:grpSpPr>
          <a:xfrm>
            <a:off x="6634110" y="2108150"/>
            <a:ext cx="4641500" cy="1251015"/>
            <a:chOff x="6634110" y="1458288"/>
            <a:chExt cx="4641500" cy="1251015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09B1710E-225B-0D0E-AD38-99B11179F606}"/>
                </a:ext>
              </a:extLst>
            </p:cNvPr>
            <p:cNvSpPr/>
            <p:nvPr/>
          </p:nvSpPr>
          <p:spPr>
            <a:xfrm>
              <a:off x="6634110" y="1458288"/>
              <a:ext cx="4641500" cy="125101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latin typeface="Raleway"/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8FEF27B-17B4-5197-C0AC-474A2E291EC7}"/>
                </a:ext>
              </a:extLst>
            </p:cNvPr>
            <p:cNvSpPr txBox="1"/>
            <p:nvPr/>
          </p:nvSpPr>
          <p:spPr>
            <a:xfrm>
              <a:off x="6955267" y="1794417"/>
              <a:ext cx="2983282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Raleway"/>
                </a:rPr>
                <a:t>Bolsas de Dados </a:t>
              </a:r>
              <a:endParaRPr lang="pt-BR" sz="1600" b="1" dirty="0">
                <a:solidFill>
                  <a:schemeClr val="bg1"/>
                </a:solidFill>
                <a:latin typeface="Raleway"/>
              </a:endParaRP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EB08933-EC40-2DE4-F05E-48917FCA20E0}"/>
              </a:ext>
            </a:extLst>
          </p:cNvPr>
          <p:cNvSpPr txBox="1"/>
          <p:nvPr/>
        </p:nvSpPr>
        <p:spPr>
          <a:xfrm>
            <a:off x="1052014" y="6647439"/>
            <a:ext cx="950595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800">
                <a:latin typeface="Raleway"/>
              </a:rPr>
              <a:t>*Fonte:  MDIC/ABDI, </a:t>
            </a:r>
            <a:r>
              <a:rPr lang="pt-BR" sz="800" err="1">
                <a:latin typeface="Raleway"/>
              </a:rPr>
              <a:t>Tomanda</a:t>
            </a:r>
            <a:r>
              <a:rPr lang="pt-BR" sz="800">
                <a:latin typeface="Raleway"/>
              </a:rPr>
              <a:t> de Subsídios para a PNED, 2026. ** Definição de espaço de compartilhamento de dados da  AEDP, 2023.</a:t>
            </a:r>
          </a:p>
        </p:txBody>
      </p:sp>
      <p:pic>
        <p:nvPicPr>
          <p:cNvPr id="5" name="Gráfico 4" descr="Marketing com preenchimento sólido">
            <a:extLst>
              <a:ext uri="{FF2B5EF4-FFF2-40B4-BE49-F238E27FC236}">
                <a16:creationId xmlns:a16="http://schemas.microsoft.com/office/drawing/2014/main" id="{663019D0-22F3-BD5E-A39C-C894A41710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02506" y="22473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39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34898-26D8-4ECA-246D-C80E4DA96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9AFEB6B-EE68-6C8A-5230-8B79316B5B54}"/>
              </a:ext>
            </a:extLst>
          </p:cNvPr>
          <p:cNvSpPr/>
          <p:nvPr/>
        </p:nvSpPr>
        <p:spPr>
          <a:xfrm>
            <a:off x="868234" y="1603759"/>
            <a:ext cx="10775372" cy="233910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DC105CD4-FF3F-B4A7-0A94-AA74A5FB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6247CBC-997D-C153-595C-DF91A631D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45" y="378917"/>
            <a:ext cx="9638779" cy="1315124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Raleway"/>
              </a:rPr>
              <a:t>Capacitação digital</a:t>
            </a:r>
          </a:p>
        </p:txBody>
      </p:sp>
      <p:pic>
        <p:nvPicPr>
          <p:cNvPr id="7" name="Espaço Reservado para Conteúdo 6" descr="Grupo de pessoas estrutura de tópicos">
            <a:extLst>
              <a:ext uri="{FF2B5EF4-FFF2-40B4-BE49-F238E27FC236}">
                <a16:creationId xmlns:a16="http://schemas.microsoft.com/office/drawing/2014/main" id="{A60D319B-48CF-7C30-6430-653F4D82D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17773" y="4145627"/>
            <a:ext cx="1262143" cy="1262143"/>
          </a:xfr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B26ECEE-C635-AC1B-7756-C944B265DA27}"/>
              </a:ext>
            </a:extLst>
          </p:cNvPr>
          <p:cNvSpPr txBox="1"/>
          <p:nvPr/>
        </p:nvSpPr>
        <p:spPr>
          <a:xfrm>
            <a:off x="1028747" y="1705142"/>
            <a:ext cx="1065414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>
                <a:solidFill>
                  <a:schemeClr val="bg1"/>
                </a:solidFill>
              </a:rPr>
              <a:t>Dos respondentes da tomada de subsídios MDIC/ABDI (2026):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>
                <a:solidFill>
                  <a:schemeClr val="bg1"/>
                </a:solidFill>
              </a:rPr>
              <a:t>53% relatam falta de cultura organizacional </a:t>
            </a:r>
            <a:r>
              <a:rPr lang="pt-BR" sz="2000">
                <a:solidFill>
                  <a:schemeClr val="bg1"/>
                </a:solidFill>
              </a:rPr>
              <a:t>orientada a dados como barreira para o compartilhamento de dados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>
                <a:solidFill>
                  <a:schemeClr val="bg1"/>
                </a:solidFill>
              </a:rPr>
              <a:t>22%</a:t>
            </a:r>
            <a:r>
              <a:rPr lang="pt-BR" sz="2000">
                <a:solidFill>
                  <a:schemeClr val="bg1"/>
                </a:solidFill>
              </a:rPr>
              <a:t> apontam </a:t>
            </a:r>
            <a:r>
              <a:rPr lang="pt-BR" sz="2000" b="1">
                <a:solidFill>
                  <a:schemeClr val="bg1"/>
                </a:solidFill>
              </a:rPr>
              <a:t>dificuldades relacionadas a RH </a:t>
            </a:r>
            <a:r>
              <a:rPr lang="pt-BR" sz="2000">
                <a:solidFill>
                  <a:schemeClr val="bg1"/>
                </a:solidFill>
              </a:rPr>
              <a:t>qualificados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>
                <a:solidFill>
                  <a:schemeClr val="bg1"/>
                </a:solidFill>
              </a:rPr>
              <a:t>38,5% alertam para a falta de profissionais qualificados </a:t>
            </a:r>
            <a:r>
              <a:rPr lang="pt-BR" sz="2000">
                <a:solidFill>
                  <a:schemeClr val="bg1"/>
                </a:solidFill>
              </a:rPr>
              <a:t>ou de capacitação interna em gestão de dados</a:t>
            </a:r>
          </a:p>
          <a:p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C838A34-CFAD-0A90-53F7-99A67AD0F6AE}"/>
              </a:ext>
            </a:extLst>
          </p:cNvPr>
          <p:cNvSpPr/>
          <p:nvPr/>
        </p:nvSpPr>
        <p:spPr>
          <a:xfrm>
            <a:off x="1205345" y="5507182"/>
            <a:ext cx="2576946" cy="1153390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/>
              <a:t>Letramento digital e sensibilização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DE5F2BD-6F47-5204-2F32-5E663C47833B}"/>
              </a:ext>
            </a:extLst>
          </p:cNvPr>
          <p:cNvSpPr/>
          <p:nvPr/>
        </p:nvSpPr>
        <p:spPr>
          <a:xfrm>
            <a:off x="4909134" y="5507182"/>
            <a:ext cx="2576946" cy="1186336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/>
              <a:t>Capacitação orientada à aplicação (segurança, análise de dados, riscos, IA...)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26754E6-00A4-7483-201F-2050FC0C43F7}"/>
              </a:ext>
            </a:extLst>
          </p:cNvPr>
          <p:cNvSpPr/>
          <p:nvPr/>
        </p:nvSpPr>
        <p:spPr>
          <a:xfrm>
            <a:off x="8612924" y="5519512"/>
            <a:ext cx="2576946" cy="1186336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/>
              <a:t>Programas contínuos de qualificação e requalificação</a:t>
            </a:r>
          </a:p>
        </p:txBody>
      </p:sp>
      <p:pic>
        <p:nvPicPr>
          <p:cNvPr id="11" name="Gráfico 10" descr="Programador estrutura de tópicos">
            <a:extLst>
              <a:ext uri="{FF2B5EF4-FFF2-40B4-BE49-F238E27FC236}">
                <a16:creationId xmlns:a16="http://schemas.microsoft.com/office/drawing/2014/main" id="{5B029EBF-380E-9E62-D8F3-F8DE34EADD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2377" y="4090707"/>
            <a:ext cx="1167246" cy="1167246"/>
          </a:xfrm>
          <a:prstGeom prst="rect">
            <a:avLst/>
          </a:prstGeom>
        </p:spPr>
      </p:pic>
      <p:pic>
        <p:nvPicPr>
          <p:cNvPr id="13" name="Gráfico 12" descr="Pessoa com ideia estrutura de tópicos">
            <a:extLst>
              <a:ext uri="{FF2B5EF4-FFF2-40B4-BE49-F238E27FC236}">
                <a16:creationId xmlns:a16="http://schemas.microsoft.com/office/drawing/2014/main" id="{C8FE57A4-78B0-8B94-F961-A215FCE264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0419" y="4098356"/>
            <a:ext cx="1250372" cy="1250372"/>
          </a:xfrm>
          <a:prstGeom prst="rect">
            <a:avLst/>
          </a:prstGeom>
        </p:spPr>
      </p:pic>
      <p:pic>
        <p:nvPicPr>
          <p:cNvPr id="16" name="Gráfico 15" descr="Adicionar estrutura de tópicos">
            <a:extLst>
              <a:ext uri="{FF2B5EF4-FFF2-40B4-BE49-F238E27FC236}">
                <a16:creationId xmlns:a16="http://schemas.microsoft.com/office/drawing/2014/main" id="{7C4AA03D-32EE-C66A-F375-A8A2967862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5602" y="5781401"/>
            <a:ext cx="604951" cy="604951"/>
          </a:xfrm>
          <a:prstGeom prst="rect">
            <a:avLst/>
          </a:prstGeom>
        </p:spPr>
      </p:pic>
      <p:pic>
        <p:nvPicPr>
          <p:cNvPr id="17" name="Gráfico 16" descr="Adicionar estrutura de tópicos">
            <a:extLst>
              <a:ext uri="{FF2B5EF4-FFF2-40B4-BE49-F238E27FC236}">
                <a16:creationId xmlns:a16="http://schemas.microsoft.com/office/drawing/2014/main" id="{75BA2132-FAB2-A55E-78CA-98F7FFD9A4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50478" y="5781401"/>
            <a:ext cx="604951" cy="60495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D0CEFE6-269B-ACCB-162F-90A77C091DD7}"/>
              </a:ext>
            </a:extLst>
          </p:cNvPr>
          <p:cNvCxnSpPr>
            <a:cxnSpLocks/>
          </p:cNvCxnSpPr>
          <p:nvPr/>
        </p:nvCxnSpPr>
        <p:spPr>
          <a:xfrm flipV="1">
            <a:off x="656176" y="1373784"/>
            <a:ext cx="7512454" cy="185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27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7CB8D-E984-AF59-F696-1ABF58FCD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C329642-7FC4-6D67-A794-4C541A8C23F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Google Shape;90;p13">
            <a:extLst>
              <a:ext uri="{FF2B5EF4-FFF2-40B4-BE49-F238E27FC236}">
                <a16:creationId xmlns:a16="http://schemas.microsoft.com/office/drawing/2014/main" id="{3C6B66C8-0A73-06DC-BDD3-A2B85F7DC782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5400" b="1" cap="small" dirty="0">
                <a:latin typeface="Raleway"/>
              </a:rPr>
              <a:t>Oportunidades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242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A204FF3D-3935-E152-400F-EED8553E6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D3930BF-AFB3-48AB-6EF5-9F90D7B2824E}"/>
              </a:ext>
            </a:extLst>
          </p:cNvPr>
          <p:cNvSpPr txBox="1"/>
          <p:nvPr/>
        </p:nvSpPr>
        <p:spPr>
          <a:xfrm>
            <a:off x="1057162" y="286573"/>
            <a:ext cx="629208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 b="1">
                <a:latin typeface="Aptos"/>
                <a:ea typeface="+mn-lt"/>
                <a:cs typeface="+mn-lt"/>
              </a:rPr>
              <a:t>Nova Indústria Brasil</a:t>
            </a:r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5C0165E-74B0-5C35-2B3A-F1142E0517F6}"/>
              </a:ext>
            </a:extLst>
          </p:cNvPr>
          <p:cNvCxnSpPr>
            <a:cxnSpLocks/>
          </p:cNvCxnSpPr>
          <p:nvPr/>
        </p:nvCxnSpPr>
        <p:spPr>
          <a:xfrm flipV="1">
            <a:off x="1055776" y="771760"/>
            <a:ext cx="7572929" cy="1851"/>
          </a:xfrm>
          <a:prstGeom prst="line">
            <a:avLst/>
          </a:prstGeom>
          <a:ln w="19050">
            <a:solidFill>
              <a:srgbClr val="163DFF"/>
            </a:solidFill>
          </a:ln>
          <a:effectLst>
            <a:outerShdw blurRad="50800" dist="38100" dir="5400000" algn="t" rotWithShape="0">
              <a:srgbClr val="2E41F2">
                <a:alpha val="4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8884DD-8933-7C9E-F1A2-B071D78EA5DC}"/>
              </a:ext>
            </a:extLst>
          </p:cNvPr>
          <p:cNvSpPr txBox="1"/>
          <p:nvPr/>
        </p:nvSpPr>
        <p:spPr>
          <a:xfrm>
            <a:off x="1497880" y="3614338"/>
            <a:ext cx="2217057" cy="3385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CD7977F-00FA-7C10-CB45-AA98978A24D5}"/>
              </a:ext>
            </a:extLst>
          </p:cNvPr>
          <p:cNvSpPr txBox="1"/>
          <p:nvPr/>
        </p:nvSpPr>
        <p:spPr>
          <a:xfrm rot="10800000" flipV="1">
            <a:off x="1078170" y="5830843"/>
            <a:ext cx="4859897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>
                <a:ea typeface="+mn-lt"/>
                <a:cs typeface="+mn-lt"/>
              </a:rPr>
              <a:t>Fonte: Cetic.br, 2021.</a:t>
            </a:r>
            <a:endParaRPr lang="pt-BR" sz="100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706EDC2-B26A-B82D-DAFD-AE6A00358416}"/>
              </a:ext>
            </a:extLst>
          </p:cNvPr>
          <p:cNvSpPr/>
          <p:nvPr/>
        </p:nvSpPr>
        <p:spPr>
          <a:xfrm>
            <a:off x="1022089" y="1201185"/>
            <a:ext cx="5376385" cy="1010201"/>
          </a:xfrm>
          <a:prstGeom prst="roundRect">
            <a:avLst/>
          </a:prstGeom>
          <a:solidFill>
            <a:srgbClr val="EEF6F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4" algn="just"/>
            <a:r>
              <a:rPr lang="pt-BR" sz="1400" b="1">
                <a:solidFill>
                  <a:schemeClr val="tx1"/>
                </a:solidFill>
              </a:rPr>
              <a:t>Transformação Digital da Indústria para ampliar a produtividade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5FDDE43-E120-9295-CAA6-3C250FEE0786}"/>
              </a:ext>
            </a:extLst>
          </p:cNvPr>
          <p:cNvSpPr/>
          <p:nvPr/>
        </p:nvSpPr>
        <p:spPr>
          <a:xfrm>
            <a:off x="1079555" y="1340356"/>
            <a:ext cx="1672156" cy="755505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pt-BR" sz="1600" b="1"/>
              <a:t>MISSÃO 4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69DA7B2-F533-A6C0-854A-DD5AFD651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864" y="1499538"/>
            <a:ext cx="476724" cy="476724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4116302-81AB-7AE6-81C3-E866C32DCDBE}"/>
              </a:ext>
            </a:extLst>
          </p:cNvPr>
          <p:cNvSpPr/>
          <p:nvPr/>
        </p:nvSpPr>
        <p:spPr>
          <a:xfrm>
            <a:off x="6897098" y="1225375"/>
            <a:ext cx="5158672" cy="1010201"/>
          </a:xfrm>
          <a:prstGeom prst="roundRect">
            <a:avLst/>
          </a:prstGeom>
          <a:solidFill>
            <a:srgbClr val="EEF6F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just"/>
            <a:r>
              <a:rPr lang="pt-BR" b="1">
                <a:solidFill>
                  <a:srgbClr val="053987"/>
                </a:solidFill>
              </a:rPr>
              <a:t>23,5%</a:t>
            </a:r>
          </a:p>
          <a:p>
            <a:pPr lvl="4" algn="just"/>
            <a:r>
              <a:rPr lang="pt-BR" sz="1400">
                <a:solidFill>
                  <a:schemeClr val="tx1"/>
                </a:solidFill>
              </a:rPr>
              <a:t>das empresas industriais digitalizadas</a:t>
            </a:r>
            <a:r>
              <a:rPr lang="pt-BR" sz="1400" baseline="30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F5A6C508-AC5B-EE8B-EDB3-CF6DA88BC2F1}"/>
              </a:ext>
            </a:extLst>
          </p:cNvPr>
          <p:cNvSpPr/>
          <p:nvPr/>
        </p:nvSpPr>
        <p:spPr>
          <a:xfrm>
            <a:off x="7015373" y="1343977"/>
            <a:ext cx="1697917" cy="755505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 algn="ctr"/>
            <a:r>
              <a:rPr lang="pt-BR" sz="1400" b="1"/>
              <a:t>Diagnóstico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507BC1C-4546-24F0-F4CC-A7D32EA53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055" y="1552744"/>
            <a:ext cx="431981" cy="431981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39B1D44C-C725-BC62-507F-026ED82223C2}"/>
              </a:ext>
            </a:extLst>
          </p:cNvPr>
          <p:cNvSpPr/>
          <p:nvPr/>
        </p:nvSpPr>
        <p:spPr>
          <a:xfrm>
            <a:off x="924582" y="2521553"/>
            <a:ext cx="3169343" cy="3223759"/>
          </a:xfrm>
          <a:prstGeom prst="roundRect">
            <a:avLst/>
          </a:prstGeom>
          <a:solidFill>
            <a:srgbClr val="FAFBF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r>
              <a:rPr lang="pt-BR" sz="1400" b="1">
                <a:solidFill>
                  <a:schemeClr val="tx1"/>
                </a:solidFill>
                <a:latin typeface="Montserrat" panose="00000500000000000000" pitchFamily="2" charset="0"/>
              </a:rPr>
              <a:t>Formar e capacitar mão de obra em TICs e semicondutores</a:t>
            </a:r>
          </a:p>
          <a:p>
            <a:pPr algn="just"/>
            <a:endParaRPr lang="pt-BR" sz="1400" b="1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just"/>
            <a:r>
              <a:rPr lang="pt-BR" sz="1400" b="1">
                <a:solidFill>
                  <a:schemeClr val="tx1"/>
                </a:solidFill>
                <a:latin typeface="Montserrat" panose="00000500000000000000" pitchFamily="2" charset="0"/>
              </a:rPr>
              <a:t>Incrementar investimentos em inovação em exportações e TICs</a:t>
            </a:r>
          </a:p>
          <a:p>
            <a:pPr algn="just"/>
            <a:endParaRPr lang="pt-BR" sz="1400" b="1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just"/>
            <a:r>
              <a:rPr lang="pt-BR" sz="1400" b="1">
                <a:solidFill>
                  <a:schemeClr val="tx1"/>
                </a:solidFill>
                <a:latin typeface="Montserrat"/>
              </a:rPr>
              <a:t>Minimizar dependência de importação de </a:t>
            </a:r>
            <a:r>
              <a:rPr lang="pt-BR" sz="1400" b="1" i="1">
                <a:solidFill>
                  <a:schemeClr val="tx1"/>
                </a:solidFill>
                <a:latin typeface="Montserrat"/>
              </a:rPr>
              <a:t>hardware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A5A939-1867-30EC-C210-4756FBC91FF3}"/>
              </a:ext>
            </a:extLst>
          </p:cNvPr>
          <p:cNvSpPr/>
          <p:nvPr/>
        </p:nvSpPr>
        <p:spPr>
          <a:xfrm>
            <a:off x="924582" y="2521553"/>
            <a:ext cx="3169343" cy="767349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>
                <a:latin typeface="Montserrat" panose="00000500000000000000" pitchFamily="2" charset="0"/>
              </a:rPr>
              <a:t>Desafios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F741D624-2916-225A-5369-5E058F62AEBC}"/>
              </a:ext>
            </a:extLst>
          </p:cNvPr>
          <p:cNvSpPr/>
          <p:nvPr/>
        </p:nvSpPr>
        <p:spPr>
          <a:xfrm>
            <a:off x="5037285" y="2518673"/>
            <a:ext cx="3169343" cy="3223759"/>
          </a:xfrm>
          <a:prstGeom prst="roundRect">
            <a:avLst/>
          </a:prstGeom>
          <a:solidFill>
            <a:srgbClr val="FAFBF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r>
              <a:rPr lang="pt-BR" b="1">
                <a:solidFill>
                  <a:schemeClr val="tx1"/>
                </a:solidFill>
                <a:latin typeface="Montserrat" panose="00000500000000000000" pitchFamily="2" charset="0"/>
              </a:rPr>
              <a:t>Semicondutores</a:t>
            </a:r>
          </a:p>
          <a:p>
            <a:pPr algn="just"/>
            <a:endParaRPr lang="pt-BR" b="1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just"/>
            <a:r>
              <a:rPr lang="pt-BR" b="1">
                <a:solidFill>
                  <a:schemeClr val="tx1"/>
                </a:solidFill>
                <a:latin typeface="Montserrat" panose="00000500000000000000" pitchFamily="2" charset="0"/>
              </a:rPr>
              <a:t>Robôs Industriais</a:t>
            </a:r>
          </a:p>
          <a:p>
            <a:pPr algn="just"/>
            <a:endParaRPr lang="pt-BR" b="1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just"/>
            <a:r>
              <a:rPr lang="pt-BR" b="1">
                <a:solidFill>
                  <a:schemeClr val="tx1"/>
                </a:solidFill>
                <a:latin typeface="Montserrat" panose="00000500000000000000" pitchFamily="2" charset="0"/>
              </a:rPr>
              <a:t>Produtos/serviços digitais 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1FC5576-BF41-542B-1326-2F190F22E442}"/>
              </a:ext>
            </a:extLst>
          </p:cNvPr>
          <p:cNvSpPr/>
          <p:nvPr/>
        </p:nvSpPr>
        <p:spPr>
          <a:xfrm>
            <a:off x="5037285" y="2518673"/>
            <a:ext cx="3169343" cy="76810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400" b="1">
                <a:latin typeface="Montserrat"/>
              </a:rPr>
              <a:t>Cadeias prioritárias</a:t>
            </a:r>
            <a:endParaRPr lang="pt-BR" sz="2400"/>
          </a:p>
        </p:txBody>
      </p:sp>
      <p:sp>
        <p:nvSpPr>
          <p:cNvPr id="8" name="Retângulo: Cantos Arredondados 20">
            <a:extLst>
              <a:ext uri="{FF2B5EF4-FFF2-40B4-BE49-F238E27FC236}">
                <a16:creationId xmlns:a16="http://schemas.microsoft.com/office/drawing/2014/main" id="{5E8FC0B7-9D6B-1B02-FC38-EFC1A2010E22}"/>
              </a:ext>
            </a:extLst>
          </p:cNvPr>
          <p:cNvSpPr/>
          <p:nvPr/>
        </p:nvSpPr>
        <p:spPr>
          <a:xfrm>
            <a:off x="9149988" y="2518673"/>
            <a:ext cx="2565031" cy="3223759"/>
          </a:xfrm>
          <a:prstGeom prst="roundRect">
            <a:avLst/>
          </a:prstGeom>
          <a:solidFill>
            <a:srgbClr val="FAFBF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endParaRPr lang="pt-BR">
              <a:solidFill>
                <a:srgbClr val="053987"/>
              </a:solidFill>
            </a:endParaRPr>
          </a:p>
          <a:p>
            <a:pPr algn="just"/>
            <a:r>
              <a:rPr lang="pt-BR" sz="3200" b="1">
                <a:solidFill>
                  <a:srgbClr val="053987"/>
                </a:solidFill>
              </a:rPr>
              <a:t>2026: 25% </a:t>
            </a:r>
          </a:p>
          <a:p>
            <a:pPr algn="just"/>
            <a:r>
              <a:rPr lang="pt-BR" sz="3200" b="1">
                <a:solidFill>
                  <a:srgbClr val="053987"/>
                </a:solidFill>
              </a:rPr>
              <a:t>2033: 50%</a:t>
            </a:r>
          </a:p>
          <a:p>
            <a:pPr algn="just"/>
            <a:endParaRPr lang="pt-BR" sz="1400" b="1">
              <a:solidFill>
                <a:schemeClr val="tx1"/>
              </a:solidFill>
              <a:latin typeface="Montserrat"/>
            </a:endParaRPr>
          </a:p>
          <a:p>
            <a:r>
              <a:rPr lang="pt-BR" sz="1400" b="1">
                <a:solidFill>
                  <a:schemeClr val="tx1"/>
                </a:solidFill>
                <a:latin typeface="Montserrat"/>
              </a:rPr>
              <a:t>das empresas transformadas digitalmente</a:t>
            </a:r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4C0C79F-5055-9123-9FF3-816D94BDC9E6}"/>
              </a:ext>
            </a:extLst>
          </p:cNvPr>
          <p:cNvSpPr/>
          <p:nvPr/>
        </p:nvSpPr>
        <p:spPr>
          <a:xfrm>
            <a:off x="9149988" y="2518673"/>
            <a:ext cx="2565031" cy="76810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>
                <a:latin typeface="Montserrat" panose="00000500000000000000" pitchFamily="2" charset="0"/>
              </a:rPr>
              <a:t>Metas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FCFCF0C-B400-B9B0-F83C-5898C3DA550F}"/>
              </a:ext>
            </a:extLst>
          </p:cNvPr>
          <p:cNvCxnSpPr/>
          <p:nvPr/>
        </p:nvCxnSpPr>
        <p:spPr>
          <a:xfrm flipV="1">
            <a:off x="1199864" y="4363159"/>
            <a:ext cx="2793994" cy="9071"/>
          </a:xfrm>
          <a:prstGeom prst="line">
            <a:avLst/>
          </a:prstGeom>
          <a:ln>
            <a:solidFill>
              <a:srgbClr val="EEF6F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2FE1873-5B59-3B5D-228C-0977589A2D38}"/>
              </a:ext>
            </a:extLst>
          </p:cNvPr>
          <p:cNvCxnSpPr/>
          <p:nvPr/>
        </p:nvCxnSpPr>
        <p:spPr>
          <a:xfrm flipV="1">
            <a:off x="1199864" y="4999653"/>
            <a:ext cx="2793994" cy="9071"/>
          </a:xfrm>
          <a:prstGeom prst="line">
            <a:avLst/>
          </a:prstGeom>
          <a:ln>
            <a:solidFill>
              <a:srgbClr val="EEF6F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Imagem 27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90442198-83F1-0103-EB7B-A4C8FCB3924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35336" y="3091301"/>
            <a:ext cx="6918855" cy="64818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BAF5029-F8A5-55D3-65C8-40363D12A639}"/>
              </a:ext>
            </a:extLst>
          </p:cNvPr>
          <p:cNvSpPr txBox="1"/>
          <p:nvPr/>
        </p:nvSpPr>
        <p:spPr>
          <a:xfrm>
            <a:off x="5695276" y="6202095"/>
            <a:ext cx="486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Plano Mais Produção: </a:t>
            </a:r>
            <a:r>
              <a:rPr lang="pt-BR" dirty="0">
                <a:solidFill>
                  <a:srgbClr val="FF0000"/>
                </a:solidFill>
              </a:rPr>
              <a:t>R$ 101.449.615.614,00.</a:t>
            </a:r>
          </a:p>
        </p:txBody>
      </p:sp>
    </p:spTree>
    <p:extLst>
      <p:ext uri="{BB962C8B-B14F-4D97-AF65-F5344CB8AC3E}">
        <p14:creationId xmlns:p14="http://schemas.microsoft.com/office/powerpoint/2010/main" val="206386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22F4CF4-A441-C302-63C4-B8AB409D2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9012CF8-0D7F-A284-5235-9638D1F72DC4}"/>
              </a:ext>
            </a:extLst>
          </p:cNvPr>
          <p:cNvSpPr/>
          <p:nvPr/>
        </p:nvSpPr>
        <p:spPr>
          <a:xfrm>
            <a:off x="978089" y="1825970"/>
            <a:ext cx="3593910" cy="416256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7EEBB2BD-7465-3D65-C0FC-8DBD0B8DBC8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5" name="Título 3">
            <a:extLst>
              <a:ext uri="{FF2B5EF4-FFF2-40B4-BE49-F238E27FC236}">
                <a16:creationId xmlns:a16="http://schemas.microsoft.com/office/drawing/2014/main" id="{C1F77168-6273-B501-1B16-D8639927AE5E}"/>
              </a:ext>
            </a:extLst>
          </p:cNvPr>
          <p:cNvSpPr txBox="1">
            <a:spLocks/>
          </p:cNvSpPr>
          <p:nvPr/>
        </p:nvSpPr>
        <p:spPr>
          <a:xfrm>
            <a:off x="751713" y="341194"/>
            <a:ext cx="11569889" cy="1255857"/>
          </a:xfrm>
          <a:prstGeom prst="rect">
            <a:avLst/>
          </a:prstGeom>
        </p:spPr>
        <p:txBody>
          <a:bodyPr lIns="91440" tIns="45720" rIns="91440" bIns="4572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/>
              <a:t>Potencial do Governo: </a:t>
            </a:r>
            <a:r>
              <a:rPr lang="pt-BR" sz="2900" b="1" dirty="0">
                <a:latin typeface="Raleway"/>
              </a:rPr>
              <a:t>política digital pelo lado da demanda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76A6466-12A5-DF6D-EF68-DCB67DA76A86}"/>
              </a:ext>
            </a:extLst>
          </p:cNvPr>
          <p:cNvSpPr txBox="1"/>
          <p:nvPr/>
        </p:nvSpPr>
        <p:spPr>
          <a:xfrm>
            <a:off x="978089" y="6451339"/>
            <a:ext cx="952096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000"/>
              <a:t>Nota: Despesas referentes aos governos federal, estaduais e municipais.</a:t>
            </a:r>
            <a:endParaRPr lang="pt-BR"/>
          </a:p>
          <a:p>
            <a:r>
              <a:rPr lang="pt-BR" sz="1000"/>
              <a:t>Fonte: SILVA, E.C.; ROCHA, I. VAZ, J. C.; VENEZIANI, J.; MODANEZ, C. USP, Contratos, Códigos e Controle - A influência das big </a:t>
            </a:r>
            <a:r>
              <a:rPr lang="pt-BR" sz="1000" err="1"/>
              <a:t>techs</a:t>
            </a:r>
            <a:r>
              <a:rPr lang="pt-BR" sz="1000"/>
              <a:t> no Estado Brasileiro, 07/2025.</a:t>
            </a:r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DCD66F07-5993-0FFE-AC8E-4CEAF0E82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368" y="2007157"/>
            <a:ext cx="3599713" cy="43529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t-BR" sz="3200" b="1"/>
              <a:t>R$ 23 bi</a:t>
            </a:r>
            <a:endParaRPr lang="pt-BR"/>
          </a:p>
          <a:p>
            <a:pPr marL="0" indent="0" algn="ctr">
              <a:buNone/>
            </a:pPr>
            <a:r>
              <a:rPr lang="pt-BR" sz="3200" b="1"/>
              <a:t>(2014 – 2025)</a:t>
            </a:r>
            <a:endParaRPr lang="pt-BR"/>
          </a:p>
          <a:p>
            <a:pPr marL="0" indent="0">
              <a:buNone/>
            </a:pPr>
            <a:endParaRPr lang="pt-BR" sz="3200" b="1"/>
          </a:p>
          <a:p>
            <a:pPr marL="0" indent="0" algn="just">
              <a:buNone/>
            </a:pPr>
            <a:r>
              <a:rPr lang="pt-BR" sz="2000">
                <a:latin typeface="Raleway"/>
              </a:rPr>
              <a:t>Gasto do setor público com licenças de software, soluções de cloud, aplicações de seguranças e outros serviços contratados de corporações estrangeiras</a:t>
            </a:r>
            <a:r>
              <a:rPr lang="pt-BR"/>
              <a:t> </a:t>
            </a:r>
          </a:p>
          <a:p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EE69E9A-0BFD-01FA-7CF2-5A55F1A2F280}"/>
              </a:ext>
            </a:extLst>
          </p:cNvPr>
          <p:cNvSpPr/>
          <p:nvPr/>
        </p:nvSpPr>
        <p:spPr>
          <a:xfrm>
            <a:off x="4700165" y="1777123"/>
            <a:ext cx="3593910" cy="416256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7">
            <a:extLst>
              <a:ext uri="{FF2B5EF4-FFF2-40B4-BE49-F238E27FC236}">
                <a16:creationId xmlns:a16="http://schemas.microsoft.com/office/drawing/2014/main" id="{93E4EA76-24DC-6FFE-A36C-5487BA397B52}"/>
              </a:ext>
            </a:extLst>
          </p:cNvPr>
          <p:cNvSpPr txBox="1">
            <a:spLocks/>
          </p:cNvSpPr>
          <p:nvPr/>
        </p:nvSpPr>
        <p:spPr>
          <a:xfrm>
            <a:off x="4694306" y="1964172"/>
            <a:ext cx="3599713" cy="43529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/>
              <a:t>R$ 10 bi</a:t>
            </a:r>
            <a:endParaRPr lang="pt-BR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3200" b="1"/>
              <a:t>(2024 – 2025)</a:t>
            </a:r>
            <a:endParaRPr lang="pt-BR"/>
          </a:p>
          <a:p>
            <a:pPr marL="0" indent="0">
              <a:buFont typeface="Arial" panose="020B0604020202020204" pitchFamily="34" charset="0"/>
              <a:buNone/>
            </a:pPr>
            <a:endParaRPr lang="pt-BR" sz="3200" b="1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>
                <a:latin typeface="Raleway"/>
              </a:rPr>
              <a:t>Gasto do setor público com licenças de software, soluções de cloud, aplicações de seguranças e outros serviços contratados de corporações estrangeiras</a:t>
            </a:r>
            <a:r>
              <a:rPr lang="pt-BR"/>
              <a:t> </a:t>
            </a:r>
          </a:p>
          <a:p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08B85C1-5798-0F40-E918-0A8B0CDD9EBC}"/>
              </a:ext>
            </a:extLst>
          </p:cNvPr>
          <p:cNvGrpSpPr/>
          <p:nvPr/>
        </p:nvGrpSpPr>
        <p:grpSpPr>
          <a:xfrm>
            <a:off x="8519198" y="1830714"/>
            <a:ext cx="3654386" cy="4351338"/>
            <a:chOff x="8519198" y="1830714"/>
            <a:chExt cx="3654386" cy="4351338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023079F-315E-5499-E291-7BDEF8741DBB}"/>
                </a:ext>
              </a:extLst>
            </p:cNvPr>
            <p:cNvSpPr/>
            <p:nvPr/>
          </p:nvSpPr>
          <p:spPr>
            <a:xfrm>
              <a:off x="8519198" y="1836669"/>
              <a:ext cx="3654386" cy="4150472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spaço Reservado para Conteúdo 7">
              <a:extLst>
                <a:ext uri="{FF2B5EF4-FFF2-40B4-BE49-F238E27FC236}">
                  <a16:creationId xmlns:a16="http://schemas.microsoft.com/office/drawing/2014/main" id="{C6BEF9EA-591A-04A8-F128-6A27A62D2560}"/>
                </a:ext>
              </a:extLst>
            </p:cNvPr>
            <p:cNvSpPr txBox="1">
              <a:spLocks/>
            </p:cNvSpPr>
            <p:nvPr/>
          </p:nvSpPr>
          <p:spPr>
            <a:xfrm>
              <a:off x="8725054" y="1830714"/>
              <a:ext cx="3384645" cy="435133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pt-BR" sz="2400" b="1" dirty="0"/>
            </a:p>
            <a:p>
              <a:pPr marL="0" indent="0" algn="ctr">
                <a:buNone/>
              </a:pPr>
              <a:r>
                <a:rPr lang="pt-BR" b="1" dirty="0">
                  <a:latin typeface="Aharoni" panose="020F0502020204030204" pitchFamily="2" charset="-79"/>
                  <a:cs typeface="Aharoni" panose="020F0502020204030204" pitchFamily="2" charset="-79"/>
                </a:rPr>
                <a:t>Principais contratos</a:t>
              </a:r>
            </a:p>
            <a:p>
              <a:pPr marL="0" indent="0" algn="ctr">
                <a:buNone/>
              </a:pPr>
              <a:r>
                <a:rPr lang="pt-BR" b="1" dirty="0">
                  <a:latin typeface="Aharoni" panose="020F0502020204030204" pitchFamily="2" charset="-79"/>
                  <a:cs typeface="Aharoni" panose="020F0502020204030204" pitchFamily="2" charset="-79"/>
                </a:rPr>
                <a:t>governos</a:t>
              </a:r>
            </a:p>
            <a:p>
              <a:pPr marL="0" indent="0">
                <a:buNone/>
              </a:pPr>
              <a:endParaRPr lang="pt-BR" sz="2000" dirty="0"/>
            </a:p>
            <a:p>
              <a:pPr marL="0" indent="0">
                <a:buNone/>
              </a:pPr>
              <a:endParaRPr lang="pt-BR" sz="2000" dirty="0"/>
            </a:p>
            <a:p>
              <a:pPr marL="0" indent="0">
                <a:buNone/>
              </a:pPr>
              <a:r>
                <a:rPr lang="pt-BR" sz="2000" b="1" dirty="0">
                  <a:latin typeface="Raleway"/>
                </a:rPr>
                <a:t>R$ 3,2 bi</a:t>
              </a:r>
              <a:endParaRPr lang="pt-BR" b="1" dirty="0">
                <a:latin typeface="Raleway"/>
              </a:endParaRPr>
            </a:p>
            <a:p>
              <a:pPr marL="0" indent="0">
                <a:buNone/>
              </a:pPr>
              <a:endParaRPr lang="pt-BR" sz="2000" dirty="0"/>
            </a:p>
            <a:p>
              <a:pPr marL="0" indent="0">
                <a:buNone/>
              </a:pPr>
              <a:r>
                <a:rPr lang="pt-BR" sz="2000" b="1" dirty="0">
                  <a:latin typeface="Raleway"/>
                </a:rPr>
                <a:t>R$ 1,02 bi</a:t>
              </a:r>
            </a:p>
            <a:p>
              <a:pPr marL="0" indent="0">
                <a:buNone/>
              </a:pPr>
              <a:endParaRPr lang="pt-BR" sz="2000" dirty="0"/>
            </a:p>
            <a:p>
              <a:pPr marL="0" indent="0">
                <a:buNone/>
              </a:pPr>
              <a:r>
                <a:rPr lang="pt-BR" sz="2000" b="1" dirty="0"/>
                <a:t>R$ 938 mi</a:t>
              </a:r>
            </a:p>
            <a:p>
              <a:pPr marL="0" indent="0">
                <a:buNone/>
              </a:pPr>
              <a:endParaRPr lang="pt-BR" sz="2000" dirty="0"/>
            </a:p>
            <a:p>
              <a:pPr marL="0" indent="0">
                <a:buNone/>
              </a:pPr>
              <a:r>
                <a:rPr lang="pt-BR" sz="2000" b="1" dirty="0"/>
                <a:t>R$ 909 mi</a:t>
              </a:r>
            </a:p>
          </p:txBody>
        </p:sp>
        <p:pic>
          <p:nvPicPr>
            <p:cNvPr id="20" name="Imagem 19" descr="Logotipo&#10;&#10;O conteúdo gerado por IA pode estar incorreto.">
              <a:extLst>
                <a:ext uri="{FF2B5EF4-FFF2-40B4-BE49-F238E27FC236}">
                  <a16:creationId xmlns:a16="http://schemas.microsoft.com/office/drawing/2014/main" id="{B1220726-B832-51BD-30FD-3D50D8248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81" t="-2222" r="77607" b="-1111"/>
            <a:stretch>
              <a:fillRect/>
            </a:stretch>
          </p:blipFill>
          <p:spPr>
            <a:xfrm>
              <a:off x="10617137" y="3036627"/>
              <a:ext cx="702382" cy="689271"/>
            </a:xfrm>
            <a:prstGeom prst="rect">
              <a:avLst/>
            </a:prstGeom>
          </p:spPr>
        </p:pic>
        <p:pic>
          <p:nvPicPr>
            <p:cNvPr id="22" name="Imagem 21" descr="Oracle Logo PNG Vectors Free Download">
              <a:extLst>
                <a:ext uri="{FF2B5EF4-FFF2-40B4-BE49-F238E27FC236}">
                  <a16:creationId xmlns:a16="http://schemas.microsoft.com/office/drawing/2014/main" id="{B03BFEC0-89D3-A3A7-6382-CE784E10D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176" t="36479" r="658" b="32215"/>
            <a:stretch>
              <a:fillRect/>
            </a:stretch>
          </p:blipFill>
          <p:spPr>
            <a:xfrm>
              <a:off x="10141458" y="3827586"/>
              <a:ext cx="1728953" cy="567226"/>
            </a:xfrm>
            <a:prstGeom prst="rect">
              <a:avLst/>
            </a:prstGeom>
          </p:spPr>
        </p:pic>
        <p:pic>
          <p:nvPicPr>
            <p:cNvPr id="24" name="Imagem 23" descr="Logotipo&#10;&#10;O conteúdo gerado por IA pode estar incorreto.">
              <a:extLst>
                <a:ext uri="{FF2B5EF4-FFF2-40B4-BE49-F238E27FC236}">
                  <a16:creationId xmlns:a16="http://schemas.microsoft.com/office/drawing/2014/main" id="{7C0EF2D9-5571-75D6-36D2-0DD42DB86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7713" y="4572302"/>
              <a:ext cx="1245811" cy="507396"/>
            </a:xfrm>
            <a:prstGeom prst="rect">
              <a:avLst/>
            </a:prstGeom>
          </p:spPr>
        </p:pic>
        <p:pic>
          <p:nvPicPr>
            <p:cNvPr id="26" name="Imagem 25" descr="Red Hat · GitHub">
              <a:extLst>
                <a:ext uri="{FF2B5EF4-FFF2-40B4-BE49-F238E27FC236}">
                  <a16:creationId xmlns:a16="http://schemas.microsoft.com/office/drawing/2014/main" id="{1ED9BF1A-F321-975C-5302-8E446689F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49857" y="5188857"/>
              <a:ext cx="689429" cy="786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837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D6BCB93E-9C10-B4B4-1928-154E9D45F4F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9D1D4AA-8C01-A8F1-6AE0-3480F3D25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Iniciativas do Governo Federal no Digital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1B098A8-1F6F-A15A-5757-F0FB081C6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223"/>
            <a:ext cx="11099469" cy="507375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pt-BR" b="1" dirty="0"/>
              <a:t>Plano Brasileiro de Inteligência Artificial - PBIA</a:t>
            </a:r>
          </a:p>
          <a:p>
            <a:pPr marL="0" indent="0">
              <a:buNone/>
            </a:pPr>
            <a:r>
              <a:rPr lang="pt-BR" sz="2000" dirty="0"/>
              <a:t>Plano Brasileiro de Inteligência Artificial com iniciativas de processamento de modelos de linguagem e aplicações demandantes de computação em alto desempenho e bases de dados em português.</a:t>
            </a:r>
          </a:p>
          <a:p>
            <a:pPr marL="0" indent="0">
              <a:buNone/>
            </a:pPr>
            <a:r>
              <a:rPr lang="pt-BR" b="1" dirty="0"/>
              <a:t>Infraestrutura Nacional de Dados - IND</a:t>
            </a:r>
          </a:p>
          <a:p>
            <a:pPr marL="0" indent="0">
              <a:buNone/>
            </a:pPr>
            <a:r>
              <a:rPr lang="pt-BR" sz="2000" dirty="0"/>
              <a:t>Infraestrutura Nacional de Dados com grandes bases de dados públicos e de empresas estatais de TI </a:t>
            </a:r>
          </a:p>
          <a:p>
            <a:pPr marL="0" indent="0">
              <a:buNone/>
            </a:pPr>
            <a:r>
              <a:rPr lang="pt-BR" b="1" dirty="0"/>
              <a:t>Plano Nacional de Inclusão Digital – PNID </a:t>
            </a:r>
          </a:p>
          <a:p>
            <a:pPr marL="0" indent="0">
              <a:buNone/>
            </a:pPr>
            <a:r>
              <a:rPr lang="pt-BR" sz="2000" dirty="0"/>
              <a:t>Infraestrutura, Conectividade significativa e Letramento Digital </a:t>
            </a:r>
          </a:p>
          <a:p>
            <a:r>
              <a:rPr lang="pt-BR" b="1" dirty="0"/>
              <a:t>Novo PAC</a:t>
            </a:r>
          </a:p>
          <a:p>
            <a:pPr marL="0" indent="0">
              <a:buNone/>
            </a:pPr>
            <a:r>
              <a:rPr lang="pt-BR" sz="2000" dirty="0"/>
              <a:t>O eixo digital e de conectividade em 4G e 5G envolvem investimentos de R$ 23,6bi</a:t>
            </a:r>
          </a:p>
          <a:p>
            <a:r>
              <a:rPr lang="pt-BR" b="1" dirty="0"/>
              <a:t>CIT Digital</a:t>
            </a:r>
          </a:p>
          <a:p>
            <a:pPr marL="0" indent="0">
              <a:buNone/>
            </a:pPr>
            <a:r>
              <a:rPr lang="pt-BR" sz="2000" dirty="0"/>
              <a:t>Comitê Interministerial para Transformação Digital com a </a:t>
            </a:r>
            <a:r>
              <a:rPr lang="pt-BR" sz="2000" u="sng" dirty="0"/>
              <a:t>Câmara Técnica de Economia Digital</a:t>
            </a:r>
          </a:p>
        </p:txBody>
      </p:sp>
    </p:spTree>
    <p:extLst>
      <p:ext uri="{BB962C8B-B14F-4D97-AF65-F5344CB8AC3E}">
        <p14:creationId xmlns:p14="http://schemas.microsoft.com/office/powerpoint/2010/main" val="2661160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923C1A-0419-1002-2133-5D07653AD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66299"/>
            <a:ext cx="10515600" cy="993013"/>
          </a:xfrm>
        </p:spPr>
        <p:txBody>
          <a:bodyPr>
            <a:normAutofit/>
          </a:bodyPr>
          <a:lstStyle/>
          <a:p>
            <a:r>
              <a:rPr lang="pt-BR" sz="3600" b="1"/>
              <a:t>Câmara Técnica de Economia Digital</a:t>
            </a:r>
            <a:r>
              <a:rPr lang="pt-BR" sz="2400" b="1"/>
              <a:t>  2025-2026</a:t>
            </a:r>
            <a:br>
              <a:rPr lang="pt-BR" sz="3600" b="1"/>
            </a:br>
            <a:r>
              <a:rPr lang="pt-BR" sz="1600"/>
              <a:t>Comitê Interministerial para a Transformação Digital (</a:t>
            </a:r>
            <a:r>
              <a:rPr lang="pt-BR" sz="1600" err="1"/>
              <a:t>CITDigital</a:t>
            </a:r>
            <a:r>
              <a:rPr lang="pt-BR" sz="1600"/>
              <a:t>) da Presidência da República</a:t>
            </a:r>
            <a:endParaRPr lang="pt-BR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B084018-5C76-215A-51B3-C1D791A6EBDD}"/>
              </a:ext>
            </a:extLst>
          </p:cNvPr>
          <p:cNvSpPr/>
          <p:nvPr/>
        </p:nvSpPr>
        <p:spPr>
          <a:xfrm>
            <a:off x="929640" y="1690688"/>
            <a:ext cx="5166360" cy="2411674"/>
          </a:xfrm>
          <a:prstGeom prst="roundRect">
            <a:avLst>
              <a:gd name="adj" fmla="val 4571"/>
            </a:avLst>
          </a:prstGeom>
          <a:solidFill>
            <a:srgbClr val="FFFDF8"/>
          </a:solidFill>
          <a:ln w="7620">
            <a:solidFill>
              <a:srgbClr val="D8CDBB"/>
            </a:solidFill>
            <a:prstDash val="solid"/>
          </a:ln>
          <a:effectLst>
            <a:outerShdw blurRad="19050" dist="889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0287456A-07D2-EC5C-7457-2941F1CCA205}"/>
              </a:ext>
            </a:extLst>
          </p:cNvPr>
          <p:cNvSpPr/>
          <p:nvPr/>
        </p:nvSpPr>
        <p:spPr>
          <a:xfrm>
            <a:off x="929640" y="1690688"/>
            <a:ext cx="73152" cy="2411674"/>
          </a:xfrm>
          <a:prstGeom prst="rect">
            <a:avLst/>
          </a:prstGeom>
          <a:solidFill>
            <a:srgbClr val="B88E23"/>
          </a:solidFill>
          <a:ln w="12700">
            <a:solidFill>
              <a:srgbClr val="B88E2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23FF17CA-6575-1243-E8E8-AA1BE7B7A7E8}"/>
              </a:ext>
            </a:extLst>
          </p:cNvPr>
          <p:cNvSpPr/>
          <p:nvPr/>
        </p:nvSpPr>
        <p:spPr>
          <a:xfrm>
            <a:off x="1094232" y="1790922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B88E23"/>
                </a:solidFill>
              </a:rPr>
              <a:t>Eixo I — Governança e Estado Indutor</a:t>
            </a:r>
            <a:endParaRPr lang="en-US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3A9FA855-67EE-7A40-85BF-CD5153E9384F}"/>
              </a:ext>
            </a:extLst>
          </p:cNvPr>
          <p:cNvSpPr/>
          <p:nvPr/>
        </p:nvSpPr>
        <p:spPr>
          <a:xfrm>
            <a:off x="1094232" y="2250273"/>
            <a:ext cx="4892040" cy="1766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en-US" sz="1600" dirty="0">
                <a:solidFill>
                  <a:srgbClr val="423B31"/>
                </a:solidFill>
              </a:rPr>
              <a:t> </a:t>
            </a:r>
            <a:r>
              <a:rPr lang="en-US" sz="1600" dirty="0" err="1">
                <a:solidFill>
                  <a:srgbClr val="423B31"/>
                </a:solidFill>
              </a:rPr>
              <a:t>capacidade</a:t>
            </a:r>
            <a:r>
              <a:rPr lang="en-US" sz="1600" dirty="0">
                <a:solidFill>
                  <a:srgbClr val="423B31"/>
                </a:solidFill>
              </a:rPr>
              <a:t> de </a:t>
            </a:r>
            <a:r>
              <a:rPr lang="en-US" sz="1600" dirty="0" err="1">
                <a:solidFill>
                  <a:srgbClr val="423B31"/>
                </a:solidFill>
              </a:rPr>
              <a:t>c</a:t>
            </a:r>
            <a:r>
              <a:rPr lang="en-US" sz="1600" b="1" dirty="0" err="1">
                <a:solidFill>
                  <a:srgbClr val="423B31"/>
                </a:solidFill>
              </a:rPr>
              <a:t>oordenação</a:t>
            </a:r>
            <a:r>
              <a:rPr lang="en-US" sz="1600" b="1" dirty="0">
                <a:solidFill>
                  <a:srgbClr val="423B31"/>
                </a:solidFill>
              </a:rPr>
              <a:t>, </a:t>
            </a:r>
            <a:r>
              <a:rPr lang="en-US" sz="1600" b="1" dirty="0" err="1">
                <a:solidFill>
                  <a:srgbClr val="423B31"/>
                </a:solidFill>
              </a:rPr>
              <a:t>financiamento</a:t>
            </a:r>
            <a:r>
              <a:rPr lang="en-US" sz="1600" b="1" dirty="0">
                <a:solidFill>
                  <a:srgbClr val="423B31"/>
                </a:solidFill>
              </a:rPr>
              <a:t> e </a:t>
            </a:r>
            <a:r>
              <a:rPr lang="en-US" sz="1600" b="1" dirty="0" err="1">
                <a:solidFill>
                  <a:srgbClr val="423B31"/>
                </a:solidFill>
              </a:rPr>
              <a:t>indução</a:t>
            </a:r>
            <a:r>
              <a:rPr lang="en-US" sz="1600" dirty="0">
                <a:solidFill>
                  <a:srgbClr val="423B31"/>
                </a:solidFill>
              </a:rPr>
              <a:t> do </a:t>
            </a:r>
            <a:r>
              <a:rPr lang="en-US" sz="1600" dirty="0" err="1">
                <a:solidFill>
                  <a:srgbClr val="423B31"/>
                </a:solidFill>
              </a:rPr>
              <a:t>desenvolvimento</a:t>
            </a:r>
            <a:r>
              <a:rPr lang="en-US" sz="1600" dirty="0">
                <a:solidFill>
                  <a:srgbClr val="423B31"/>
                </a:solidFill>
              </a:rPr>
              <a:t> da </a:t>
            </a:r>
            <a:r>
              <a:rPr lang="en-US" sz="1600" dirty="0" err="1">
                <a:solidFill>
                  <a:srgbClr val="423B31"/>
                </a:solidFill>
              </a:rPr>
              <a:t>economia</a:t>
            </a:r>
            <a:r>
              <a:rPr lang="en-US" sz="1600" dirty="0">
                <a:solidFill>
                  <a:srgbClr val="423B31"/>
                </a:solidFill>
              </a:rPr>
              <a:t> digital </a:t>
            </a:r>
            <a:r>
              <a:rPr lang="en-US" sz="1600" dirty="0" err="1">
                <a:solidFill>
                  <a:srgbClr val="423B31"/>
                </a:solidFill>
              </a:rPr>
              <a:t>ao</a:t>
            </a:r>
            <a:r>
              <a:rPr lang="en-US" sz="1600" dirty="0">
                <a:solidFill>
                  <a:srgbClr val="423B31"/>
                </a:solidFill>
              </a:rPr>
              <a:t> articular </a:t>
            </a:r>
            <a:r>
              <a:rPr lang="en-US" sz="1600" dirty="0" err="1">
                <a:solidFill>
                  <a:srgbClr val="423B31"/>
                </a:solidFill>
              </a:rPr>
              <a:t>políticas</a:t>
            </a:r>
            <a:r>
              <a:rPr lang="en-US" sz="1600" dirty="0">
                <a:solidFill>
                  <a:srgbClr val="423B31"/>
                </a:solidFill>
              </a:rPr>
              <a:t>, </a:t>
            </a:r>
            <a:r>
              <a:rPr lang="en-US" sz="1600" dirty="0" err="1">
                <a:solidFill>
                  <a:srgbClr val="423B31"/>
                </a:solidFill>
              </a:rPr>
              <a:t>programas</a:t>
            </a:r>
            <a:r>
              <a:rPr lang="en-US" sz="1600" dirty="0">
                <a:solidFill>
                  <a:srgbClr val="423B31"/>
                </a:solidFill>
              </a:rPr>
              <a:t> e </a:t>
            </a:r>
            <a:r>
              <a:rPr lang="en-US" sz="1600" dirty="0" err="1">
                <a:solidFill>
                  <a:srgbClr val="423B31"/>
                </a:solidFill>
              </a:rPr>
              <a:t>instrumentos</a:t>
            </a:r>
            <a:r>
              <a:rPr lang="en-US" sz="1600" dirty="0">
                <a:solidFill>
                  <a:srgbClr val="423B31"/>
                </a:solidFill>
              </a:rPr>
              <a:t> </a:t>
            </a:r>
            <a:r>
              <a:rPr lang="en-US" sz="1600" dirty="0" err="1">
                <a:solidFill>
                  <a:srgbClr val="423B31"/>
                </a:solidFill>
              </a:rPr>
              <a:t>públicos</a:t>
            </a:r>
            <a:r>
              <a:rPr lang="en-US" sz="1600" dirty="0">
                <a:solidFill>
                  <a:srgbClr val="423B31"/>
                </a:solidFill>
              </a:rPr>
              <a:t> </a:t>
            </a:r>
            <a:endParaRPr lang="pt-BR"/>
          </a:p>
          <a:p>
            <a:endParaRPr lang="en-US" sz="1600"/>
          </a:p>
          <a:p>
            <a:endParaRPr lang="en-US" sz="1600">
              <a:solidFill>
                <a:srgbClr val="454240"/>
              </a:solidFill>
            </a:endParaRPr>
          </a:p>
          <a:p>
            <a:pPr marL="0" indent="0">
              <a:buNone/>
            </a:pPr>
            <a:endParaRPr lang="en-US" sz="1600"/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DE63711F-3BD9-DF45-DA95-AB5E119DAB9B}"/>
              </a:ext>
            </a:extLst>
          </p:cNvPr>
          <p:cNvSpPr/>
          <p:nvPr/>
        </p:nvSpPr>
        <p:spPr>
          <a:xfrm>
            <a:off x="929640" y="4280027"/>
            <a:ext cx="5166360" cy="2411674"/>
          </a:xfrm>
          <a:prstGeom prst="roundRect">
            <a:avLst>
              <a:gd name="adj" fmla="val 4571"/>
            </a:avLst>
          </a:prstGeom>
          <a:solidFill>
            <a:srgbClr val="FFFDF8"/>
          </a:solidFill>
          <a:ln w="7620">
            <a:solidFill>
              <a:srgbClr val="D8CDBB"/>
            </a:solidFill>
            <a:prstDash val="solid"/>
          </a:ln>
          <a:effectLst>
            <a:outerShdw blurRad="19050" dist="889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E0D24DA0-AD74-994C-A9BF-D38A7DE4EA25}"/>
              </a:ext>
            </a:extLst>
          </p:cNvPr>
          <p:cNvSpPr/>
          <p:nvPr/>
        </p:nvSpPr>
        <p:spPr>
          <a:xfrm>
            <a:off x="929640" y="4280027"/>
            <a:ext cx="73152" cy="2411674"/>
          </a:xfrm>
          <a:prstGeom prst="rect">
            <a:avLst/>
          </a:prstGeom>
          <a:solidFill>
            <a:srgbClr val="0B6FAE"/>
          </a:solidFill>
          <a:ln w="12700">
            <a:solidFill>
              <a:srgbClr val="0B6FA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5EBE4CDE-891E-D14F-E76E-AE5B42D395B8}"/>
              </a:ext>
            </a:extLst>
          </p:cNvPr>
          <p:cNvSpPr/>
          <p:nvPr/>
        </p:nvSpPr>
        <p:spPr>
          <a:xfrm>
            <a:off x="1094232" y="4467907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0B6FAE"/>
                </a:solidFill>
              </a:rPr>
              <a:t>Eixo II — Capacidades Tecnológicas e Produtivas</a:t>
            </a:r>
            <a:endParaRPr lang="en-US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B3A1A1AB-9887-A054-B6FA-AE6E69DA18C7}"/>
              </a:ext>
            </a:extLst>
          </p:cNvPr>
          <p:cNvSpPr/>
          <p:nvPr/>
        </p:nvSpPr>
        <p:spPr>
          <a:xfrm>
            <a:off x="1094232" y="5005156"/>
            <a:ext cx="4892040" cy="1521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pt-BR" sz="1600" b="1">
                <a:solidFill>
                  <a:srgbClr val="454240"/>
                </a:solidFill>
              </a:rPr>
              <a:t>Fortalecimento das capacidades tecnológicas</a:t>
            </a:r>
            <a:r>
              <a:rPr lang="pt-BR" sz="1600">
                <a:solidFill>
                  <a:srgbClr val="454240"/>
                </a:solidFill>
              </a:rPr>
              <a:t> e </a:t>
            </a:r>
            <a:r>
              <a:rPr lang="pt-BR" sz="1600" b="1">
                <a:solidFill>
                  <a:srgbClr val="454240"/>
                </a:solidFill>
              </a:rPr>
              <a:t>ampliação d</a:t>
            </a:r>
            <a:r>
              <a:rPr lang="pt-BR" sz="1600" b="1" dirty="0">
                <a:solidFill>
                  <a:srgbClr val="454240"/>
                </a:solidFill>
              </a:rPr>
              <a:t>a participação brasileira</a:t>
            </a:r>
            <a:r>
              <a:rPr lang="pt-BR" sz="1600" dirty="0">
                <a:solidFill>
                  <a:srgbClr val="454240"/>
                </a:solidFill>
              </a:rPr>
              <a:t> nos segmentos estratégicos da economia digital.</a:t>
            </a:r>
            <a:endParaRPr lang="en-US" sz="1600" dirty="0">
              <a:solidFill>
                <a:srgbClr val="454240"/>
              </a:solidFill>
            </a:endParaRPr>
          </a:p>
          <a:p>
            <a:pPr marL="0" indent="0">
              <a:buNone/>
            </a:pPr>
            <a:endParaRPr lang="en-US" sz="1600">
              <a:solidFill>
                <a:srgbClr val="454240"/>
              </a:solidFill>
            </a:endParaRPr>
          </a:p>
          <a:p>
            <a:pPr marL="0" indent="0">
              <a:buNone/>
            </a:pPr>
            <a:endParaRPr lang="en-US" sz="1600">
              <a:solidFill>
                <a:srgbClr val="454240"/>
              </a:solidFill>
            </a:endParaRPr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9D001394-2BA8-4A2C-B5AE-50932F1B3F3B}"/>
              </a:ext>
            </a:extLst>
          </p:cNvPr>
          <p:cNvSpPr/>
          <p:nvPr/>
        </p:nvSpPr>
        <p:spPr>
          <a:xfrm>
            <a:off x="6489192" y="1690688"/>
            <a:ext cx="5166360" cy="2411674"/>
          </a:xfrm>
          <a:prstGeom prst="roundRect">
            <a:avLst>
              <a:gd name="adj" fmla="val 4571"/>
            </a:avLst>
          </a:prstGeom>
          <a:solidFill>
            <a:srgbClr val="FFFDF8"/>
          </a:solidFill>
          <a:ln w="7620">
            <a:solidFill>
              <a:srgbClr val="D8CDBB"/>
            </a:solidFill>
            <a:prstDash val="solid"/>
          </a:ln>
          <a:effectLst>
            <a:outerShdw blurRad="19050" dist="889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13">
            <a:extLst>
              <a:ext uri="{FF2B5EF4-FFF2-40B4-BE49-F238E27FC236}">
                <a16:creationId xmlns:a16="http://schemas.microsoft.com/office/drawing/2014/main" id="{7A248E26-CE5E-19F8-5F93-537679575F93}"/>
              </a:ext>
            </a:extLst>
          </p:cNvPr>
          <p:cNvSpPr/>
          <p:nvPr/>
        </p:nvSpPr>
        <p:spPr>
          <a:xfrm>
            <a:off x="6489192" y="1690688"/>
            <a:ext cx="73152" cy="2411674"/>
          </a:xfrm>
          <a:prstGeom prst="rect">
            <a:avLst/>
          </a:prstGeom>
          <a:solidFill>
            <a:srgbClr val="2D8B57"/>
          </a:solidFill>
          <a:ln w="12700">
            <a:solidFill>
              <a:srgbClr val="2D8B5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A65722C7-FE73-E713-C555-6D47E57DF698}"/>
              </a:ext>
            </a:extLst>
          </p:cNvPr>
          <p:cNvSpPr/>
          <p:nvPr/>
        </p:nvSpPr>
        <p:spPr>
          <a:xfrm>
            <a:off x="6653784" y="1878568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2D8B57"/>
                </a:solidFill>
              </a:rPr>
              <a:t>Eixo III — Infraestrutura Digital, Conectividade e Dados como ativo econômico</a:t>
            </a:r>
            <a:endParaRPr lang="en-US"/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E5CBC477-DA76-4AFE-799E-35AECF939129}"/>
              </a:ext>
            </a:extLst>
          </p:cNvPr>
          <p:cNvSpPr/>
          <p:nvPr/>
        </p:nvSpPr>
        <p:spPr>
          <a:xfrm>
            <a:off x="6653784" y="2415817"/>
            <a:ext cx="4892040" cy="1511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pt-BR" sz="1600" b="1" dirty="0">
                <a:solidFill>
                  <a:srgbClr val="454240"/>
                </a:solidFill>
              </a:rPr>
              <a:t>Expansão da conectividade</a:t>
            </a:r>
            <a:r>
              <a:rPr lang="pt-BR" sz="1600" dirty="0">
                <a:solidFill>
                  <a:srgbClr val="454240"/>
                </a:solidFill>
              </a:rPr>
              <a:t> significativa </a:t>
            </a:r>
            <a:r>
              <a:rPr lang="pt-BR" sz="1600" b="1" dirty="0">
                <a:solidFill>
                  <a:srgbClr val="454240"/>
                </a:solidFill>
              </a:rPr>
              <a:t>e da</a:t>
            </a:r>
            <a:r>
              <a:rPr lang="pt-BR" sz="1600" dirty="0">
                <a:solidFill>
                  <a:srgbClr val="454240"/>
                </a:solidFill>
              </a:rPr>
              <a:t> </a:t>
            </a:r>
            <a:r>
              <a:rPr lang="pt-BR" sz="1600" b="1" dirty="0">
                <a:solidFill>
                  <a:srgbClr val="454240"/>
                </a:solidFill>
              </a:rPr>
              <a:t>infraestrutura </a:t>
            </a:r>
            <a:r>
              <a:rPr lang="pt-BR" sz="1600" b="1">
                <a:solidFill>
                  <a:srgbClr val="454240"/>
                </a:solidFill>
              </a:rPr>
              <a:t>digital</a:t>
            </a:r>
            <a:r>
              <a:rPr lang="pt-BR" sz="1600">
                <a:solidFill>
                  <a:srgbClr val="454240"/>
                </a:solidFill>
              </a:rPr>
              <a:t> e fortalecimento da capacidade nacional </a:t>
            </a:r>
            <a:r>
              <a:rPr lang="pt-BR" sz="1600" dirty="0">
                <a:solidFill>
                  <a:srgbClr val="454240"/>
                </a:solidFill>
              </a:rPr>
              <a:t>de geração, processamento e uso de dados.</a:t>
            </a:r>
            <a:endParaRPr lang="pt-BR"/>
          </a:p>
          <a:p>
            <a:pPr algn="ctr"/>
            <a:endParaRPr lang="en-US" sz="1600">
              <a:solidFill>
                <a:srgbClr val="454240"/>
              </a:solidFill>
            </a:endParaRPr>
          </a:p>
        </p:txBody>
      </p:sp>
      <p:sp>
        <p:nvSpPr>
          <p:cNvPr id="31" name="Shape 16">
            <a:extLst>
              <a:ext uri="{FF2B5EF4-FFF2-40B4-BE49-F238E27FC236}">
                <a16:creationId xmlns:a16="http://schemas.microsoft.com/office/drawing/2014/main" id="{8374503C-58C0-67B7-5ED3-3D8465178942}"/>
              </a:ext>
            </a:extLst>
          </p:cNvPr>
          <p:cNvSpPr/>
          <p:nvPr/>
        </p:nvSpPr>
        <p:spPr>
          <a:xfrm>
            <a:off x="6489192" y="4280027"/>
            <a:ext cx="5166360" cy="2411674"/>
          </a:xfrm>
          <a:prstGeom prst="roundRect">
            <a:avLst>
              <a:gd name="adj" fmla="val 4571"/>
            </a:avLst>
          </a:prstGeom>
          <a:solidFill>
            <a:srgbClr val="FFFDF8"/>
          </a:solidFill>
          <a:ln w="7620">
            <a:solidFill>
              <a:srgbClr val="D8CDBB"/>
            </a:solidFill>
            <a:prstDash val="solid"/>
          </a:ln>
          <a:effectLst>
            <a:outerShdw blurRad="19050" dist="889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" name="Shape 17">
            <a:extLst>
              <a:ext uri="{FF2B5EF4-FFF2-40B4-BE49-F238E27FC236}">
                <a16:creationId xmlns:a16="http://schemas.microsoft.com/office/drawing/2014/main" id="{28DFC27C-A042-1AC9-23F2-0A3C348C722B}"/>
              </a:ext>
            </a:extLst>
          </p:cNvPr>
          <p:cNvSpPr/>
          <p:nvPr/>
        </p:nvSpPr>
        <p:spPr>
          <a:xfrm>
            <a:off x="6489192" y="4280027"/>
            <a:ext cx="73152" cy="2411674"/>
          </a:xfrm>
          <a:prstGeom prst="rect">
            <a:avLst/>
          </a:prstGeom>
          <a:solidFill>
            <a:srgbClr val="6D5BA6"/>
          </a:solidFill>
          <a:ln w="12700">
            <a:solidFill>
              <a:srgbClr val="6D5BA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18">
            <a:extLst>
              <a:ext uri="{FF2B5EF4-FFF2-40B4-BE49-F238E27FC236}">
                <a16:creationId xmlns:a16="http://schemas.microsoft.com/office/drawing/2014/main" id="{22F6F299-726A-3C06-96D3-F10FD8E5B419}"/>
              </a:ext>
            </a:extLst>
          </p:cNvPr>
          <p:cNvSpPr/>
          <p:nvPr/>
        </p:nvSpPr>
        <p:spPr>
          <a:xfrm>
            <a:off x="6653784" y="4433403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6D5BA6"/>
                </a:solidFill>
              </a:rPr>
              <a:t>Eixo IV — Talentos, Conhecimento e Inovação</a:t>
            </a:r>
            <a:endParaRPr lang="en-US"/>
          </a:p>
        </p:txBody>
      </p:sp>
      <p:sp>
        <p:nvSpPr>
          <p:cNvPr id="37" name="Text 19">
            <a:extLst>
              <a:ext uri="{FF2B5EF4-FFF2-40B4-BE49-F238E27FC236}">
                <a16:creationId xmlns:a16="http://schemas.microsoft.com/office/drawing/2014/main" id="{01CFFE14-992E-4596-A14A-140DCD48FFD0}"/>
              </a:ext>
            </a:extLst>
          </p:cNvPr>
          <p:cNvSpPr/>
          <p:nvPr/>
        </p:nvSpPr>
        <p:spPr>
          <a:xfrm>
            <a:off x="6653784" y="5005156"/>
            <a:ext cx="4892040" cy="1521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pt-BR" sz="1600" b="1" dirty="0">
                <a:solidFill>
                  <a:srgbClr val="454240"/>
                </a:solidFill>
              </a:rPr>
              <a:t>Desenvolvimento das capacidades</a:t>
            </a:r>
            <a:r>
              <a:rPr lang="pt-BR" sz="1600" dirty="0">
                <a:solidFill>
                  <a:srgbClr val="454240"/>
                </a:solidFill>
              </a:rPr>
              <a:t> humanas, </a:t>
            </a:r>
            <a:r>
              <a:rPr lang="pt-BR" sz="1600">
                <a:solidFill>
                  <a:srgbClr val="454240"/>
                </a:solidFill>
              </a:rPr>
              <a:t>científicas e tecnológicas para sustentação da </a:t>
            </a:r>
            <a:r>
              <a:rPr lang="pt-BR" sz="1600" dirty="0">
                <a:solidFill>
                  <a:srgbClr val="454240"/>
                </a:solidFill>
              </a:rPr>
              <a:t>transformação digital.</a:t>
            </a:r>
            <a:endParaRPr lang="pt-BR"/>
          </a:p>
          <a:p>
            <a:endParaRPr lang="pt-BR" sz="1600">
              <a:solidFill>
                <a:srgbClr val="454240"/>
              </a:solidFill>
            </a:endParaRPr>
          </a:p>
        </p:txBody>
      </p:sp>
      <p:pic>
        <p:nvPicPr>
          <p:cNvPr id="43" name="Imagem 42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40EF73B4-6F3A-E6A7-1939-8CBAD920FF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C781B132-B728-FEE8-6FA4-CCCD3CC7DDF8}"/>
              </a:ext>
            </a:extLst>
          </p:cNvPr>
          <p:cNvSpPr txBox="1"/>
          <p:nvPr/>
        </p:nvSpPr>
        <p:spPr>
          <a:xfrm>
            <a:off x="1810512" y="1186807"/>
            <a:ext cx="897940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2000" b="1" u="sng" dirty="0">
                <a:ea typeface="+mj-ea"/>
                <a:cs typeface="+mj-cs"/>
              </a:rPr>
              <a:t>4</a:t>
            </a:r>
            <a:r>
              <a:rPr lang="pt-BR" sz="2000" b="1" u="sng" dirty="0">
                <a:latin typeface="Raleway"/>
                <a:ea typeface="+mj-ea"/>
                <a:cs typeface="+mj-cs"/>
              </a:rPr>
              <a:t> eixos</a:t>
            </a:r>
            <a:r>
              <a:rPr lang="pt-BR" sz="2000" b="1">
                <a:latin typeface="Raleway"/>
                <a:ea typeface="+mj-ea"/>
                <a:cs typeface="+mj-cs"/>
              </a:rPr>
              <a:t> para uma Estratégia Brasileira de Economia Digital</a:t>
            </a:r>
          </a:p>
        </p:txBody>
      </p:sp>
    </p:spTree>
    <p:extLst>
      <p:ext uri="{BB962C8B-B14F-4D97-AF65-F5344CB8AC3E}">
        <p14:creationId xmlns:p14="http://schemas.microsoft.com/office/powerpoint/2010/main" val="222124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A9BDC-474F-CDA5-70FC-D8F24E34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BDE9DE-BB62-8E5D-7BA2-117ECBB5E1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4" name="Google Shape;90;p13">
            <a:extLst>
              <a:ext uri="{FF2B5EF4-FFF2-40B4-BE49-F238E27FC236}">
                <a16:creationId xmlns:a16="http://schemas.microsoft.com/office/drawing/2014/main" id="{28B85BC4-3697-4DAA-B15E-8CEDAF60FAD4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pt-BR" sz="5400" b="1" cap="small">
                <a:latin typeface="Raleway"/>
              </a:rPr>
              <a:t>Economia Digital e  soberania</a:t>
            </a:r>
          </a:p>
        </p:txBody>
      </p:sp>
    </p:spTree>
    <p:extLst>
      <p:ext uri="{BB962C8B-B14F-4D97-AF65-F5344CB8AC3E}">
        <p14:creationId xmlns:p14="http://schemas.microsoft.com/office/powerpoint/2010/main" val="2935989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63DF4-FAD0-A7B6-783B-E235EC8B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C20ABE2-DECB-899A-7A44-707F435CA61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3" name="Google Shape;90;p13">
            <a:extLst>
              <a:ext uri="{FF2B5EF4-FFF2-40B4-BE49-F238E27FC236}">
                <a16:creationId xmlns:a16="http://schemas.microsoft.com/office/drawing/2014/main" id="{3FDAB467-CE18-DB68-45F6-30145DD7DA91}"/>
              </a:ext>
            </a:extLst>
          </p:cNvPr>
          <p:cNvSpPr txBox="1">
            <a:spLocks/>
          </p:cNvSpPr>
          <p:nvPr/>
        </p:nvSpPr>
        <p:spPr>
          <a:xfrm>
            <a:off x="1783660" y="2532437"/>
            <a:ext cx="8616412" cy="178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t-BR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63EE70D-F6D0-C78C-9ED6-7C7703F98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937" y="0"/>
            <a:ext cx="11353800" cy="1255857"/>
          </a:xfrm>
        </p:spPr>
        <p:txBody>
          <a:bodyPr>
            <a:normAutofit/>
          </a:bodyPr>
          <a:lstStyle/>
          <a:p>
            <a:r>
              <a:rPr lang="pt-BR" b="1" dirty="0"/>
              <a:t>Uma perspectiva transversal e sinérgica</a:t>
            </a:r>
          </a:p>
        </p:txBody>
      </p:sp>
      <p:graphicFrame>
        <p:nvGraphicFramePr>
          <p:cNvPr id="640" name="Diagrama 639">
            <a:extLst>
              <a:ext uri="{FF2B5EF4-FFF2-40B4-BE49-F238E27FC236}">
                <a16:creationId xmlns:a16="http://schemas.microsoft.com/office/drawing/2014/main" id="{E952F645-6414-A5DB-B12D-BEBB923FFE34}"/>
              </a:ext>
            </a:extLst>
          </p:cNvPr>
          <p:cNvGraphicFramePr/>
          <p:nvPr/>
        </p:nvGraphicFramePr>
        <p:xfrm>
          <a:off x="2024419" y="929186"/>
          <a:ext cx="8780058" cy="5932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41" name="Elipse 1140">
            <a:extLst>
              <a:ext uri="{FF2B5EF4-FFF2-40B4-BE49-F238E27FC236}">
                <a16:creationId xmlns:a16="http://schemas.microsoft.com/office/drawing/2014/main" id="{29EEBAC3-79C1-11B8-2524-354196566CE2}"/>
              </a:ext>
            </a:extLst>
          </p:cNvPr>
          <p:cNvSpPr/>
          <p:nvPr/>
        </p:nvSpPr>
        <p:spPr>
          <a:xfrm>
            <a:off x="5061045" y="2536210"/>
            <a:ext cx="2843282" cy="27295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Economia</a:t>
            </a:r>
          </a:p>
          <a:p>
            <a:pPr algn="ctr"/>
            <a:r>
              <a:rPr lang="pt-BR"/>
              <a:t>Digital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BB93B318-757A-9265-952C-DC0AFE6A73D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066" t="11866" r="13138" b="2"/>
          <a:stretch>
            <a:fillRect/>
          </a:stretch>
        </p:blipFill>
        <p:spPr>
          <a:xfrm>
            <a:off x="1478984" y="812364"/>
            <a:ext cx="9220251" cy="604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216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BF4742-0432-BA6D-B639-EAF6B5315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80" y="2373171"/>
            <a:ext cx="9800000" cy="1750000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pt-BR" sz="3200" b="1" dirty="0">
                <a:latin typeface="Raleway"/>
              </a:rPr>
              <a:t>Fomento à economia digital deve ser prioridade de política pública </a:t>
            </a:r>
            <a:r>
              <a:rPr lang="pt-BR" sz="3200" dirty="0">
                <a:latin typeface="Raleway"/>
              </a:rPr>
              <a:t>para</a:t>
            </a:r>
            <a:r>
              <a:rPr lang="pt-BR" sz="3200" b="1" dirty="0">
                <a:latin typeface="Raleway"/>
              </a:rPr>
              <a:t> </a:t>
            </a:r>
            <a:r>
              <a:rPr lang="pt-BR" sz="3200" dirty="0">
                <a:latin typeface="Raleway"/>
              </a:rPr>
              <a:t>a  promoção da soberania industrial e tecnológica do Brasil.</a:t>
            </a:r>
          </a:p>
        </p:txBody>
      </p:sp>
      <p:sp>
        <p:nvSpPr>
          <p:cNvPr id="9" name="Linha"/>
          <p:cNvSpPr/>
          <p:nvPr/>
        </p:nvSpPr>
        <p:spPr>
          <a:xfrm>
            <a:off x="1445285" y="1842478"/>
            <a:ext cx="2200000" cy="4572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endParaRPr lang="pt-BR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8F489596-6B10-E90A-9550-3574B12979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3584" y="135890"/>
            <a:ext cx="1747520" cy="174752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461F8B7-7222-B0B5-6A15-9F3EE2E97A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733" y="4617720"/>
            <a:ext cx="1615440" cy="161544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EB4D1E74-DA60-D3AA-79A4-C1EE7193C2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3187" y="4859741"/>
            <a:ext cx="1448937" cy="146031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580D4C3E-09AC-6305-5A54-A6EEA17D7C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9964" y="4905234"/>
            <a:ext cx="1323832" cy="1369325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6B85F3D5-7C15-2FE3-2C7E-9D4C1F2141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2801" y="4871115"/>
            <a:ext cx="1539921" cy="1448935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6A206255-6C49-6B2F-1DFC-76E70FB61D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2920" y="4825621"/>
            <a:ext cx="1414817" cy="13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81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E1150-D47D-B3D5-EC10-50CE24CF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ACBD85E-A404-45CB-B532-1039E479D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B1626B1-BAC7-4893-A5AC-620597685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64E9910-51FE-45BF-973D-9D2401FD3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CE7A49-177E-A904-8E84-852501BD7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365" y="2751815"/>
            <a:ext cx="4094959" cy="10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D744-86B0-766D-08B2-42761B1C4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8A8DD3B-5FE1-85E0-8BA3-B9F9255623E1}"/>
              </a:ext>
            </a:extLst>
          </p:cNvPr>
          <p:cNvSpPr/>
          <p:nvPr/>
        </p:nvSpPr>
        <p:spPr>
          <a:xfrm>
            <a:off x="5647426" y="-966158"/>
            <a:ext cx="5923472" cy="2927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AB437907-9C2F-6653-B4CA-BEE8F274A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426" y="728921"/>
            <a:ext cx="5356697" cy="593689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21CA252-0552-23BB-5866-E4645FA8305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5" name="Google Shape;90;p13">
            <a:extLst>
              <a:ext uri="{FF2B5EF4-FFF2-40B4-BE49-F238E27FC236}">
                <a16:creationId xmlns:a16="http://schemas.microsoft.com/office/drawing/2014/main" id="{F774B7C9-70D1-6B05-2A67-E484DD06EEF9}"/>
              </a:ext>
            </a:extLst>
          </p:cNvPr>
          <p:cNvSpPr txBox="1">
            <a:spLocks/>
          </p:cNvSpPr>
          <p:nvPr/>
        </p:nvSpPr>
        <p:spPr>
          <a:xfrm>
            <a:off x="230708" y="-36108"/>
            <a:ext cx="11835313" cy="921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4400" b="1" cap="small" dirty="0">
                <a:latin typeface="Raleway"/>
                <a:ea typeface="+mn-lt"/>
                <a:cs typeface="+mn-lt"/>
              </a:rPr>
              <a:t>Hoje a economia é digital</a:t>
            </a:r>
            <a:endParaRPr lang="pt-BR" sz="4400" b="1" cap="small" dirty="0">
              <a:latin typeface="Raleway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DC14A8-9FBC-CC48-33CA-A6554A1C7CFA}"/>
              </a:ext>
            </a:extLst>
          </p:cNvPr>
          <p:cNvSpPr txBox="1"/>
          <p:nvPr/>
        </p:nvSpPr>
        <p:spPr>
          <a:xfrm>
            <a:off x="826642" y="1862578"/>
            <a:ext cx="5535084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sz="2400" dirty="0">
              <a:latin typeface="Raleway"/>
              <a:ea typeface="+mn-lt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Raleway"/>
                <a:ea typeface="+mn-lt"/>
                <a:cs typeface="+mn-lt"/>
              </a:rPr>
              <a:t>No mundo: U$20 tri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400" dirty="0">
              <a:latin typeface="Raleway"/>
              <a:ea typeface="+mn-lt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b="1" dirty="0">
                <a:latin typeface="Raleway"/>
                <a:ea typeface="+mn-lt"/>
                <a:cs typeface="+mn-lt"/>
              </a:rPr>
              <a:t>No Brasil U$ 362 bi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400" dirty="0">
              <a:latin typeface="Raleway"/>
              <a:ea typeface="+mn-lt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Raleway"/>
                <a:ea typeface="+mn-lt"/>
                <a:cs typeface="+mn-lt"/>
              </a:rPr>
              <a:t>Nos EUA U$ 5,68 tri 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400" dirty="0">
              <a:latin typeface="Raleway"/>
              <a:ea typeface="+mn-lt"/>
              <a:cs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Raleway"/>
                <a:ea typeface="+mn-lt"/>
                <a:cs typeface="+mn-lt"/>
              </a:rPr>
              <a:t>Na China U$ 2,98 tri </a:t>
            </a:r>
          </a:p>
          <a:p>
            <a:pPr lvl="1"/>
            <a:endParaRPr lang="pt-BR" sz="2400" dirty="0">
              <a:latin typeface="Raleway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0029525-8AD2-0DD1-C999-3794B843DF4D}"/>
              </a:ext>
            </a:extLst>
          </p:cNvPr>
          <p:cNvSpPr txBox="1"/>
          <p:nvPr/>
        </p:nvSpPr>
        <p:spPr>
          <a:xfrm>
            <a:off x="921800" y="6613636"/>
            <a:ext cx="882353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Fonte: IDCA Global Digital </a:t>
            </a:r>
            <a:r>
              <a:rPr kumimoji="0" lang="pt-BR" sz="10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Economy</a:t>
            </a: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Report </a:t>
            </a:r>
            <a:r>
              <a:rPr lang="pt-BR" sz="1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2026, com dados</a:t>
            </a: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atualizados </a:t>
            </a:r>
            <a:r>
              <a:rPr lang="pt-BR" sz="1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de </a:t>
            </a:r>
            <a:r>
              <a:rPr kumimoji="0" lang="pt-BR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2025</a:t>
            </a:r>
            <a:r>
              <a:rPr lang="pt-BR" sz="1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.</a:t>
            </a:r>
            <a:endParaRPr kumimoji="0" lang="pt-BR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3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C3289-725B-2D22-6265-D4B0EA089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3D38BB3-221D-144B-E107-3064771F498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223245" y="3104908"/>
            <a:ext cx="7018639" cy="648183"/>
          </a:xfrm>
          <a:prstGeom prst="rect">
            <a:avLst/>
          </a:prstGeom>
        </p:spPr>
      </p:pic>
      <p:sp>
        <p:nvSpPr>
          <p:cNvPr id="5" name="Google Shape;90;p13">
            <a:extLst>
              <a:ext uri="{FF2B5EF4-FFF2-40B4-BE49-F238E27FC236}">
                <a16:creationId xmlns:a16="http://schemas.microsoft.com/office/drawing/2014/main" id="{F529633E-1642-F1C7-4289-248BBD816E7F}"/>
              </a:ext>
            </a:extLst>
          </p:cNvPr>
          <p:cNvSpPr txBox="1">
            <a:spLocks/>
          </p:cNvSpPr>
          <p:nvPr/>
        </p:nvSpPr>
        <p:spPr>
          <a:xfrm>
            <a:off x="1625998" y="-68723"/>
            <a:ext cx="9499817" cy="921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5200" cap="small" dirty="0">
                <a:ea typeface="+mn-lt"/>
                <a:cs typeface="+mn-lt"/>
              </a:rPr>
              <a:t>A relevância da Economia Digital</a:t>
            </a:r>
            <a:endParaRPr lang="pt-BR" sz="5200" dirty="0">
              <a:ea typeface="+mn-lt"/>
              <a:cs typeface="+mn-lt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pt-BR" sz="4800" cap="small" dirty="0">
              <a:latin typeface="Apto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A8ED62-E734-0344-931D-38441E71A693}"/>
              </a:ext>
            </a:extLst>
          </p:cNvPr>
          <p:cNvSpPr txBox="1"/>
          <p:nvPr/>
        </p:nvSpPr>
        <p:spPr>
          <a:xfrm>
            <a:off x="5727742" y="1509801"/>
            <a:ext cx="568627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Os setores da Economia Digital, como </a:t>
            </a:r>
            <a:r>
              <a:rPr kumimoji="0" lang="pt-BR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software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e serviços de IA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, semicondutores e cibersegurança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serão os que mais crescerão até 2040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Entre 2013 e 2023, o setor de TICs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cresceu três vezes mais rápido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itchFamily="2" charset="0"/>
                <a:ea typeface="Calibri"/>
                <a:cs typeface="Calibri"/>
                <a:sym typeface="Arial"/>
              </a:rPr>
              <a:t> que o total das economias da OCDE</a:t>
            </a:r>
          </a:p>
        </p:txBody>
      </p:sp>
      <p:pic>
        <p:nvPicPr>
          <p:cNvPr id="13" name="Imagem 12" descr="Imagem">
            <a:extLst>
              <a:ext uri="{FF2B5EF4-FFF2-40B4-BE49-F238E27FC236}">
                <a16:creationId xmlns:a16="http://schemas.microsoft.com/office/drawing/2014/main" id="{52F896D0-65D4-995A-10C2-22C3D14B2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44" y="1202463"/>
            <a:ext cx="4265369" cy="223265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C85B22-9DD0-1256-129E-25794A568548}"/>
              </a:ext>
            </a:extLst>
          </p:cNvPr>
          <p:cNvSpPr txBox="1"/>
          <p:nvPr/>
        </p:nvSpPr>
        <p:spPr>
          <a:xfrm>
            <a:off x="1224925" y="3458076"/>
            <a:ext cx="3741345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Fonte: Elaboração própria, com base em Forrester e </a:t>
            </a:r>
            <a:r>
              <a:rPr kumimoji="0" lang="pt-BR" sz="10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Statista</a:t>
            </a:r>
            <a:endParaRPr lang="pt-BR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5655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4BAF3-4056-7F50-6A96-6ED1F7348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Imagem 805">
            <a:extLst>
              <a:ext uri="{FF2B5EF4-FFF2-40B4-BE49-F238E27FC236}">
                <a16:creationId xmlns:a16="http://schemas.microsoft.com/office/drawing/2014/main" id="{9DC45930-F19A-4F43-E75C-3E4637BA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074" y="732006"/>
            <a:ext cx="3414074" cy="606188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848D6B0-9B51-5584-4956-1A8D4AEBA15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2FE2D836-3005-E741-B65D-2C78251CCF21}"/>
              </a:ext>
            </a:extLst>
          </p:cNvPr>
          <p:cNvSpPr txBox="1"/>
          <p:nvPr/>
        </p:nvSpPr>
        <p:spPr>
          <a:xfrm>
            <a:off x="642202" y="277749"/>
            <a:ext cx="10897819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4400" b="1">
                <a:solidFill>
                  <a:srgbClr val="333333"/>
                </a:solidFill>
                <a:latin typeface="Montserrat"/>
                <a:ea typeface="Montserrat" pitchFamily="34" charset="-122"/>
                <a:cs typeface="Montserrat" pitchFamily="34" charset="-120"/>
              </a:rPr>
              <a:t>Digital Stack</a:t>
            </a:r>
            <a:endParaRPr lang="en-US" sz="4400">
              <a:latin typeface="Montserrat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9155EC13-BE84-0878-EB04-6AFFD54B0DD0}"/>
              </a:ext>
            </a:extLst>
          </p:cNvPr>
          <p:cNvSpPr txBox="1"/>
          <p:nvPr/>
        </p:nvSpPr>
        <p:spPr>
          <a:xfrm>
            <a:off x="775627" y="551121"/>
            <a:ext cx="10902328" cy="6947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Cada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camada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desta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cadeia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representa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um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elo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crítico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de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soberania</a:t>
            </a:r>
            <a:r>
              <a:rPr lang="en-US" sz="1600" b="1" i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600" b="1" i="1" err="1">
                <a:solidFill>
                  <a:srgbClr val="0038A8"/>
                </a:solidFill>
                <a:latin typeface="Open Sans"/>
                <a:ea typeface="Open Sans"/>
                <a:cs typeface="Open Sans"/>
              </a:rPr>
              <a:t>nacional</a:t>
            </a:r>
          </a:p>
        </p:txBody>
      </p:sp>
      <p:sp>
        <p:nvSpPr>
          <p:cNvPr id="4" name="CaixaDeTexto 1684">
            <a:extLst>
              <a:ext uri="{FF2B5EF4-FFF2-40B4-BE49-F238E27FC236}">
                <a16:creationId xmlns:a16="http://schemas.microsoft.com/office/drawing/2014/main" id="{C00BD52B-6ADE-61D5-BFE7-D54E6BEDCC59}"/>
              </a:ext>
            </a:extLst>
          </p:cNvPr>
          <p:cNvSpPr txBox="1"/>
          <p:nvPr/>
        </p:nvSpPr>
        <p:spPr>
          <a:xfrm>
            <a:off x="8242473" y="6306879"/>
            <a:ext cx="3149573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b="0" i="0" u="none" strike="noStrike">
                <a:solidFill>
                  <a:srgbClr val="000000"/>
                </a:solidFill>
                <a:latin typeface="Aptos"/>
              </a:rPr>
              <a:t>Fonte: </a:t>
            </a:r>
            <a:r>
              <a:rPr lang="pt-BR" sz="800">
                <a:solidFill>
                  <a:srgbClr val="000000"/>
                </a:solidFill>
                <a:latin typeface="Aptos"/>
              </a:rPr>
              <a:t>Elaboração própria a partir de Banco Mundial, </a:t>
            </a:r>
            <a:r>
              <a:rPr lang="pt-BR" sz="800" i="1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Strengthening</a:t>
            </a:r>
            <a:r>
              <a:rPr lang="pt-BR" sz="800" i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 AI </a:t>
            </a:r>
            <a:r>
              <a:rPr lang="pt-BR" sz="800" i="1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Foundations</a:t>
            </a:r>
            <a:r>
              <a:rPr lang="pt-BR" sz="8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 (2025) e World Economic </a:t>
            </a:r>
            <a:r>
              <a:rPr lang="pt-BR" sz="800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Forum</a:t>
            </a:r>
            <a:r>
              <a:rPr lang="pt-BR" sz="8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, </a:t>
            </a:r>
            <a:r>
              <a:rPr lang="pt-BR" sz="800" i="1" err="1">
                <a:solidFill>
                  <a:srgbClr val="000000"/>
                </a:solidFill>
                <a:latin typeface="Aptos"/>
              </a:rPr>
              <a:t>Rethinking</a:t>
            </a:r>
            <a:r>
              <a:rPr lang="pt-BR" sz="800" b="0" i="1" u="none" strike="noStrike">
                <a:solidFill>
                  <a:srgbClr val="000000"/>
                </a:solidFill>
                <a:latin typeface="Aptos"/>
              </a:rPr>
              <a:t> AI Sovereignty</a:t>
            </a:r>
            <a:r>
              <a:rPr lang="pt-BR" sz="800" b="0" i="0" u="none" strike="noStrike">
                <a:solidFill>
                  <a:srgbClr val="000000"/>
                </a:solidFill>
                <a:latin typeface="Aptos"/>
              </a:rPr>
              <a:t>, 2026.</a:t>
            </a:r>
            <a:r>
              <a:rPr lang="en-US" sz="800" b="0" i="0" u="none" strike="noStrike">
                <a:solidFill>
                  <a:srgbClr val="000000"/>
                </a:solidFill>
                <a:latin typeface="Aptos"/>
              </a:rPr>
              <a:t>​</a:t>
            </a:r>
            <a:endParaRPr lang="pt-BR" sz="800"/>
          </a:p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0E82C9-9904-18C5-445B-5F347CC8E823}"/>
              </a:ext>
            </a:extLst>
          </p:cNvPr>
          <p:cNvSpPr txBox="1"/>
          <p:nvPr/>
        </p:nvSpPr>
        <p:spPr>
          <a:xfrm>
            <a:off x="1126963" y="2378321"/>
            <a:ext cx="34276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latin typeface="Raleway"/>
              </a:rPr>
              <a:t>Economia Digital:</a:t>
            </a:r>
            <a:r>
              <a:rPr lang="pt-BR" sz="1600" dirty="0">
                <a:latin typeface="Raleway"/>
              </a:rPr>
              <a:t> participação da atividade econômica que é viabilizada, escalada ou transformada por infraestrutura digital, dados, conectividade, plataformas e capital humano digitalmente qualificado.</a:t>
            </a:r>
            <a:endParaRPr lang="pt-BR" sz="1600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3C13665-EFFE-2B35-A98F-3C2796F906FE}"/>
              </a:ext>
            </a:extLst>
          </p:cNvPr>
          <p:cNvSpPr/>
          <p:nvPr/>
        </p:nvSpPr>
        <p:spPr>
          <a:xfrm>
            <a:off x="5164347" y="2823713"/>
            <a:ext cx="3243532" cy="12999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D8B9DC4-9D69-A2A8-9996-4C651BBBEC87}"/>
              </a:ext>
            </a:extLst>
          </p:cNvPr>
          <p:cNvGrpSpPr/>
          <p:nvPr/>
        </p:nvGrpSpPr>
        <p:grpSpPr>
          <a:xfrm>
            <a:off x="8540152" y="2160578"/>
            <a:ext cx="3464507" cy="2287541"/>
            <a:chOff x="8540152" y="2160578"/>
            <a:chExt cx="3464507" cy="2287541"/>
          </a:xfrm>
        </p:grpSpPr>
        <p:pic>
          <p:nvPicPr>
            <p:cNvPr id="10" name="Imagem 9" descr="Uma imagem contendo Forma&#10;&#10;O conteúdo gerado por IA pode estar incorreto.">
              <a:extLst>
                <a:ext uri="{FF2B5EF4-FFF2-40B4-BE49-F238E27FC236}">
                  <a16:creationId xmlns:a16="http://schemas.microsoft.com/office/drawing/2014/main" id="{48688BC6-A730-8830-99B3-111B35EEF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40152" y="2160578"/>
              <a:ext cx="3373618" cy="1963132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01773A3-D6CD-8B30-0735-C655341309CE}"/>
                </a:ext>
              </a:extLst>
            </p:cNvPr>
            <p:cNvSpPr txBox="1"/>
            <p:nvPr/>
          </p:nvSpPr>
          <p:spPr>
            <a:xfrm>
              <a:off x="9380335" y="4194203"/>
              <a:ext cx="2624324" cy="2539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rPr>
                <a:t>Fonte: Fórum Econômico Mundial 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798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9B82E-6CC8-FCB0-5780-EA2734EF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2A0FEF6-0D1C-DBF7-81BC-E052A0F2EFE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094367" y="3095099"/>
            <a:ext cx="6888542" cy="63889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4926AF2A-216B-179F-0CDE-FBBE86B39723}"/>
              </a:ext>
            </a:extLst>
          </p:cNvPr>
          <p:cNvSpPr txBox="1"/>
          <p:nvPr/>
        </p:nvSpPr>
        <p:spPr>
          <a:xfrm>
            <a:off x="664948" y="472063"/>
            <a:ext cx="10897819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4400" b="1">
                <a:solidFill>
                  <a:srgbClr val="333333"/>
                </a:solidFill>
                <a:latin typeface="Montserrat"/>
              </a:rPr>
              <a:t>Players do Digital Stack</a:t>
            </a:r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A6E8122-07FA-16B7-077A-1CC0EF483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820100"/>
              </p:ext>
            </p:extLst>
          </p:nvPr>
        </p:nvGraphicFramePr>
        <p:xfrm>
          <a:off x="1293577" y="1178990"/>
          <a:ext cx="9576325" cy="313015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57211">
                  <a:extLst>
                    <a:ext uri="{9D8B030D-6E8A-4147-A177-3AD203B41FA5}">
                      <a16:colId xmlns:a16="http://schemas.microsoft.com/office/drawing/2014/main" val="2688685103"/>
                    </a:ext>
                  </a:extLst>
                </a:gridCol>
                <a:gridCol w="5553977">
                  <a:extLst>
                    <a:ext uri="{9D8B030D-6E8A-4147-A177-3AD203B41FA5}">
                      <a16:colId xmlns:a16="http://schemas.microsoft.com/office/drawing/2014/main" val="1068363550"/>
                    </a:ext>
                  </a:extLst>
                </a:gridCol>
                <a:gridCol w="1865137">
                  <a:extLst>
                    <a:ext uri="{9D8B030D-6E8A-4147-A177-3AD203B41FA5}">
                      <a16:colId xmlns:a16="http://schemas.microsoft.com/office/drawing/2014/main" val="308548586"/>
                    </a:ext>
                  </a:extLst>
                </a:gridCol>
              </a:tblGrid>
              <a:tr h="4209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Elemento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Globais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Nacionais</a:t>
                      </a:r>
                      <a:endParaRPr lang="pt-BR" sz="1800" b="1" i="0" err="1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615415"/>
                  </a:ext>
                </a:extLst>
              </a:tr>
              <a:tr h="8418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pt-BR" sz="105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8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Amazon AWS, Microsoft Azure, Alibaba Cloud, OVHcloud, Google Cloud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450"/>
                        </a:spcAft>
                        <a:buNone/>
                      </a:pPr>
                      <a:r>
                        <a:rPr lang="pt-BR" sz="1800" b="0" i="1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Magalu Cloud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884326"/>
                  </a:ext>
                </a:extLst>
              </a:tr>
              <a:tr h="9236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05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8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Alphabet, Meta, Tiktok, Apple, Anthropic, DeepSeek, Open AI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450"/>
                        </a:spcAft>
                        <a:buNone/>
                      </a:pPr>
                      <a:r>
                        <a:rPr lang="pt-BR" sz="1800" b="0" i="1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Maritaca AI, Kunumi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71938"/>
                  </a:ext>
                </a:extLst>
              </a:tr>
              <a:tr h="861785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05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Hugging Face, Weights &amp; Biases, Pinecone, Parallel Domain, Synthesis AI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450"/>
                        </a:spcAft>
                        <a:buNone/>
                      </a:pPr>
                      <a:r>
                        <a:rPr lang="pt-BR" sz="1800" b="0" i="0" u="none" strike="noStrike" noProof="0">
                          <a:solidFill>
                            <a:schemeClr val="tx1"/>
                          </a:solidFill>
                          <a:effectLst/>
                          <a:latin typeface="Segoe UI"/>
                          <a:cs typeface="Segoe UI"/>
                        </a:rPr>
                        <a:t>  </a:t>
                      </a:r>
                      <a:r>
                        <a:rPr lang="pt-BR" sz="1800" b="0" i="1" u="none" strike="noStrike" noProof="0">
                          <a:solidFill>
                            <a:schemeClr val="tx1"/>
                          </a:solidFill>
                          <a:effectLst/>
                          <a:latin typeface="Segoe UI"/>
                          <a:cs typeface="Segoe UI"/>
                        </a:rPr>
                        <a:t>   Widelabs, SynthVision</a:t>
                      </a:r>
                      <a:endParaRPr lang="pt-BR" i="1"/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58016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C3E76FA-3098-0B8E-F2C1-1CBEA44064EB}"/>
              </a:ext>
            </a:extLst>
          </p:cNvPr>
          <p:cNvSpPr txBox="1"/>
          <p:nvPr/>
        </p:nvSpPr>
        <p:spPr>
          <a:xfrm>
            <a:off x="1949312" y="1709292"/>
            <a:ext cx="1346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200" b="1">
                <a:latin typeface="Segoe UI"/>
                <a:cs typeface="Segoe UI"/>
              </a:rPr>
              <a:t>Serviços e aplicações digitais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5A1AB1-8C67-05FF-AB47-A7C5D93ED2B8}"/>
              </a:ext>
            </a:extLst>
          </p:cNvPr>
          <p:cNvSpPr txBox="1"/>
          <p:nvPr/>
        </p:nvSpPr>
        <p:spPr>
          <a:xfrm>
            <a:off x="2328273" y="2885098"/>
            <a:ext cx="88924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 err="1">
                <a:latin typeface="Segoe UI"/>
                <a:cs typeface="Segoe UI"/>
              </a:rPr>
              <a:t>Modelos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793377-E4D1-0224-5390-90449E10A39B}"/>
              </a:ext>
            </a:extLst>
          </p:cNvPr>
          <p:cNvSpPr txBox="1"/>
          <p:nvPr/>
        </p:nvSpPr>
        <p:spPr>
          <a:xfrm>
            <a:off x="2128417" y="3778720"/>
            <a:ext cx="121783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Dados</a:t>
            </a:r>
            <a:endParaRPr lang="pt-BR"/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508BA531-CF4A-A573-3950-EE6AE9801764}"/>
              </a:ext>
            </a:extLst>
          </p:cNvPr>
          <p:cNvSpPr txBox="1"/>
          <p:nvPr/>
        </p:nvSpPr>
        <p:spPr>
          <a:xfrm>
            <a:off x="2134463" y="4292768"/>
            <a:ext cx="121783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Infraestrutura</a:t>
            </a:r>
          </a:p>
          <a:p>
            <a:r>
              <a:rPr lang="pt-BR" sz="1200" b="1">
                <a:latin typeface="Segoe UI"/>
                <a:cs typeface="Segoe UI"/>
              </a:rPr>
              <a:t>(Data Centers)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6D2121BB-CCB1-866E-69EE-CAE218076609}"/>
              </a:ext>
            </a:extLst>
          </p:cNvPr>
          <p:cNvSpPr txBox="1"/>
          <p:nvPr/>
        </p:nvSpPr>
        <p:spPr>
          <a:xfrm>
            <a:off x="2140512" y="5478100"/>
            <a:ext cx="121783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Hardware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825F9B-A43B-6E13-CC67-5E1A5D706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594" y="5306833"/>
            <a:ext cx="620289" cy="63376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7A57A67-A688-BD5E-B532-5260C92EE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817" y="6043439"/>
            <a:ext cx="513374" cy="561487"/>
          </a:xfrm>
          <a:prstGeom prst="rect">
            <a:avLst/>
          </a:prstGeom>
        </p:spPr>
      </p:pic>
      <p:pic>
        <p:nvPicPr>
          <p:cNvPr id="25" name="Picture 13" descr="Diagrama, Desenho técnico&#10;&#10;O conteúdo gerado por IA pode estar incorreto.">
            <a:extLst>
              <a:ext uri="{FF2B5EF4-FFF2-40B4-BE49-F238E27FC236}">
                <a16:creationId xmlns:a16="http://schemas.microsoft.com/office/drawing/2014/main" id="{6799ABC1-DD7E-3789-2BDD-6B67ED56C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182" y="4441903"/>
            <a:ext cx="613551" cy="609368"/>
          </a:xfrm>
          <a:prstGeom prst="rect">
            <a:avLst/>
          </a:prstGeom>
        </p:spPr>
      </p:pic>
      <p:pic>
        <p:nvPicPr>
          <p:cNvPr id="27" name="Picture 4" descr="Diagrama&#10;&#10;O conteúdo gerado por IA pode estar incorreto.">
            <a:extLst>
              <a:ext uri="{FF2B5EF4-FFF2-40B4-BE49-F238E27FC236}">
                <a16:creationId xmlns:a16="http://schemas.microsoft.com/office/drawing/2014/main" id="{31FAAF2E-4037-14A6-4752-0C0E5F3C8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446" y="3593465"/>
            <a:ext cx="781037" cy="654527"/>
          </a:xfrm>
          <a:prstGeom prst="rect">
            <a:avLst/>
          </a:prstGeom>
        </p:spPr>
      </p:pic>
      <p:pic>
        <p:nvPicPr>
          <p:cNvPr id="29" name="Picture 12" descr="Diagrama, Desenho técnico&#10;&#10;O conteúdo gerado por IA pode estar incorreto.">
            <a:extLst>
              <a:ext uri="{FF2B5EF4-FFF2-40B4-BE49-F238E27FC236}">
                <a16:creationId xmlns:a16="http://schemas.microsoft.com/office/drawing/2014/main" id="{CB454423-99E5-5D7C-5418-43F9386937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9699" y="1713474"/>
            <a:ext cx="854668" cy="805295"/>
          </a:xfrm>
          <a:prstGeom prst="rect">
            <a:avLst/>
          </a:prstGeom>
        </p:spPr>
      </p:pic>
      <p:pic>
        <p:nvPicPr>
          <p:cNvPr id="31" name="Picture 10" descr="Diagrama&#10;&#10;O conteúdo gerado por IA pode estar incorreto.">
            <a:extLst>
              <a:ext uri="{FF2B5EF4-FFF2-40B4-BE49-F238E27FC236}">
                <a16:creationId xmlns:a16="http://schemas.microsoft.com/office/drawing/2014/main" id="{B86ABD71-B8DE-ED10-29DD-97F073E2C2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1094" y="2673150"/>
            <a:ext cx="999135" cy="694541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044B5063-5366-DCBF-3560-393B13FA9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155089"/>
              </p:ext>
            </p:extLst>
          </p:nvPr>
        </p:nvGraphicFramePr>
        <p:xfrm>
          <a:off x="1286493" y="4285012"/>
          <a:ext cx="9565576" cy="23065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00140">
                  <a:extLst>
                    <a:ext uri="{9D8B030D-6E8A-4147-A177-3AD203B41FA5}">
                      <a16:colId xmlns:a16="http://schemas.microsoft.com/office/drawing/2014/main" val="2717033713"/>
                    </a:ext>
                  </a:extLst>
                </a:gridCol>
                <a:gridCol w="5559375">
                  <a:extLst>
                    <a:ext uri="{9D8B030D-6E8A-4147-A177-3AD203B41FA5}">
                      <a16:colId xmlns:a16="http://schemas.microsoft.com/office/drawing/2014/main" val="720662052"/>
                    </a:ext>
                  </a:extLst>
                </a:gridCol>
                <a:gridCol w="1806061">
                  <a:extLst>
                    <a:ext uri="{9D8B030D-6E8A-4147-A177-3AD203B41FA5}">
                      <a16:colId xmlns:a16="http://schemas.microsoft.com/office/drawing/2014/main" val="1269777838"/>
                    </a:ext>
                  </a:extLst>
                </a:gridCol>
              </a:tblGrid>
              <a:tr h="791962">
                <a:tc>
                  <a:txBody>
                    <a:bodyPr/>
                    <a:lstStyle/>
                    <a:p>
                      <a:pPr marL="0" marR="0" algn="l" fontAlgn="ctr">
                        <a:buNone/>
                      </a:pP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pt-BR" sz="1800" b="0" i="0" dirty="0" err="1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Elea</a:t>
                      </a:r>
                      <a:r>
                        <a:rPr lang="pt-BR" sz="18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 Data Centers, Ascenty, </a:t>
                      </a:r>
                      <a:r>
                        <a:rPr lang="pt-BR" sz="1800" b="0" i="0" dirty="0" err="1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Equinix</a:t>
                      </a:r>
                      <a:r>
                        <a:rPr lang="pt-BR" sz="18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, Scala</a:t>
                      </a: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endParaRPr lang="pt-BR" sz="1800" b="0" i="1" dirty="0">
                        <a:solidFill>
                          <a:srgbClr val="000000"/>
                        </a:solidFill>
                        <a:effectLst/>
                        <a:latin typeface="Segoe UI"/>
                      </a:endParaRP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598746"/>
                  </a:ext>
                </a:extLst>
              </a:tr>
              <a:tr h="861259">
                <a:tc>
                  <a:txBody>
                    <a:bodyPr/>
                    <a:lstStyle/>
                    <a:p>
                      <a:pPr marL="0" marR="0" algn="l" fontAlgn="ctr">
                        <a:buNone/>
                      </a:pP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buNone/>
                      </a:pPr>
                      <a:r>
                        <a:rPr lang="pt-BR" sz="18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Intel, Dell, Samsung, Nvidia, TSMC, AMD</a:t>
                      </a:r>
                      <a:endParaRPr lang="pt-BR" dirty="0"/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0" i="1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Positivo Telecom</a:t>
                      </a: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7802"/>
                  </a:ext>
                </a:extLst>
              </a:tr>
              <a:tr h="653369">
                <a:tc>
                  <a:txBody>
                    <a:bodyPr/>
                    <a:lstStyle/>
                    <a:p>
                      <a:pPr marL="0" marR="0" algn="l" fontAlgn="ctr">
                        <a:buNone/>
                      </a:pPr>
                      <a:endParaRPr lang="pt-BR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buNone/>
                      </a:pPr>
                      <a:r>
                        <a:rPr lang="pt-BR" sz="1800" b="0" i="0" dirty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Multiempresas</a:t>
                      </a: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buNone/>
                      </a:pPr>
                      <a:r>
                        <a:rPr lang="pt-BR" sz="18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Multiempresas</a:t>
                      </a:r>
                    </a:p>
                  </a:txBody>
                  <a:tcPr marL="72009" marR="72009" marT="72009" marB="72009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83785"/>
                  </a:ext>
                </a:extLst>
              </a:tr>
            </a:tbl>
          </a:graphicData>
        </a:graphic>
      </p:graphicFrame>
      <p:pic>
        <p:nvPicPr>
          <p:cNvPr id="4" name="Picture 13" descr="Diagrama, Desenho técnico&#10;&#10;O conteúdo gerado por IA pode estar incorreto.">
            <a:extLst>
              <a:ext uri="{FF2B5EF4-FFF2-40B4-BE49-F238E27FC236}">
                <a16:creationId xmlns:a16="http://schemas.microsoft.com/office/drawing/2014/main" id="{69D9EC83-26FE-4143-B240-4F063BB7F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162" y="4315193"/>
            <a:ext cx="661170" cy="731161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B32F5365-946B-573E-DB08-52127A88D260}"/>
              </a:ext>
            </a:extLst>
          </p:cNvPr>
          <p:cNvSpPr txBox="1"/>
          <p:nvPr/>
        </p:nvSpPr>
        <p:spPr>
          <a:xfrm>
            <a:off x="2031654" y="4516529"/>
            <a:ext cx="121783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Infraestrutura (Data Centers)</a:t>
            </a:r>
            <a:endParaRPr lang="pt-BR"/>
          </a:p>
        </p:txBody>
      </p:sp>
      <p:pic>
        <p:nvPicPr>
          <p:cNvPr id="12" name="Picture 9" descr="Diagrama, Desenho técnico&#10;&#10;O conteúdo gerado por IA pode estar incorreto.">
            <a:extLst>
              <a:ext uri="{FF2B5EF4-FFF2-40B4-BE49-F238E27FC236}">
                <a16:creationId xmlns:a16="http://schemas.microsoft.com/office/drawing/2014/main" id="{13FCF73B-26B1-9499-A438-B601BAB0C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052" y="5165313"/>
            <a:ext cx="694356" cy="707112"/>
          </a:xfrm>
          <a:prstGeom prst="rect">
            <a:avLst/>
          </a:prstGeom>
        </p:spPr>
      </p:pic>
      <p:sp>
        <p:nvSpPr>
          <p:cNvPr id="15" name="TextBox 12">
            <a:extLst>
              <a:ext uri="{FF2B5EF4-FFF2-40B4-BE49-F238E27FC236}">
                <a16:creationId xmlns:a16="http://schemas.microsoft.com/office/drawing/2014/main" id="{A3A09E98-6807-177E-A468-ED396FDCD98A}"/>
              </a:ext>
            </a:extLst>
          </p:cNvPr>
          <p:cNvSpPr txBox="1"/>
          <p:nvPr/>
        </p:nvSpPr>
        <p:spPr>
          <a:xfrm>
            <a:off x="2132295" y="5479811"/>
            <a:ext cx="121783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Hardware</a:t>
            </a:r>
            <a:endParaRPr lang="pt-BR"/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A35C0E9E-0C27-7FE4-072C-6F1454479A7D}"/>
              </a:ext>
            </a:extLst>
          </p:cNvPr>
          <p:cNvSpPr txBox="1"/>
          <p:nvPr/>
        </p:nvSpPr>
        <p:spPr>
          <a:xfrm>
            <a:off x="2131548" y="5953144"/>
            <a:ext cx="12178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latin typeface="Segoe UI"/>
                <a:cs typeface="Segoe UI"/>
              </a:rPr>
              <a:t>Insumos naturais Estratégicos</a:t>
            </a:r>
            <a:endParaRPr lang="pt-BR" err="1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F3C9224-263F-2F30-1F7E-115C91C040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7075" y="6000401"/>
            <a:ext cx="591131" cy="530073"/>
          </a:xfrm>
          <a:prstGeom prst="rect">
            <a:avLst/>
          </a:prstGeom>
        </p:spPr>
      </p:pic>
      <p:sp>
        <p:nvSpPr>
          <p:cNvPr id="3" name="CaixaDeTexto 1684">
            <a:extLst>
              <a:ext uri="{FF2B5EF4-FFF2-40B4-BE49-F238E27FC236}">
                <a16:creationId xmlns:a16="http://schemas.microsoft.com/office/drawing/2014/main" id="{7AA586CF-133B-7404-BAB0-C547FF7A8BCD}"/>
              </a:ext>
            </a:extLst>
          </p:cNvPr>
          <p:cNvSpPr txBox="1"/>
          <p:nvPr/>
        </p:nvSpPr>
        <p:spPr>
          <a:xfrm>
            <a:off x="1293577" y="6616450"/>
            <a:ext cx="7355416" cy="49244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b="0" i="0" u="none" strike="noStrike">
                <a:solidFill>
                  <a:srgbClr val="000000"/>
                </a:solidFill>
                <a:latin typeface="Aptos"/>
              </a:rPr>
              <a:t>Fonte: </a:t>
            </a:r>
            <a:r>
              <a:rPr lang="pt-BR" sz="800">
                <a:solidFill>
                  <a:srgbClr val="000000"/>
                </a:solidFill>
                <a:latin typeface="Aptos"/>
              </a:rPr>
              <a:t>Elaboração própria a partir de Banco Mundial, </a:t>
            </a:r>
            <a:r>
              <a:rPr lang="pt-BR" sz="800" i="1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Strengthening</a:t>
            </a:r>
            <a:r>
              <a:rPr lang="pt-BR" sz="800" i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 AI </a:t>
            </a:r>
            <a:r>
              <a:rPr lang="pt-BR" sz="800" i="1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Foundations</a:t>
            </a:r>
            <a:r>
              <a:rPr lang="pt-BR" sz="8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 (2025) e World Economic </a:t>
            </a:r>
            <a:r>
              <a:rPr lang="pt-BR" sz="800" err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Forum</a:t>
            </a:r>
            <a:r>
              <a:rPr lang="pt-BR" sz="800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, </a:t>
            </a:r>
            <a:r>
              <a:rPr lang="pt-BR" sz="800" i="1" err="1">
                <a:solidFill>
                  <a:srgbClr val="000000"/>
                </a:solidFill>
                <a:latin typeface="Aptos"/>
              </a:rPr>
              <a:t>Rethinking</a:t>
            </a:r>
            <a:r>
              <a:rPr lang="pt-BR" sz="800" b="0" i="1" u="none" strike="noStrike">
                <a:solidFill>
                  <a:srgbClr val="000000"/>
                </a:solidFill>
                <a:latin typeface="Aptos"/>
              </a:rPr>
              <a:t> AI Sovereignty</a:t>
            </a:r>
            <a:r>
              <a:rPr lang="pt-BR" sz="800" b="0" i="0" u="none" strike="noStrike">
                <a:solidFill>
                  <a:srgbClr val="000000"/>
                </a:solidFill>
                <a:latin typeface="Aptos"/>
              </a:rPr>
              <a:t>, 2026.</a:t>
            </a:r>
            <a:r>
              <a:rPr lang="en-US" sz="800" b="0" i="0" u="none" strike="noStrike">
                <a:solidFill>
                  <a:srgbClr val="000000"/>
                </a:solidFill>
                <a:latin typeface="Aptos"/>
              </a:rPr>
              <a:t>​</a:t>
            </a:r>
            <a:endParaRPr lang="pt-BR" sz="800"/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893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9AAE6B0-B87C-8A5C-245E-7A74E2F28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9CBAC5D-AF9F-F2A0-B9D5-C130E830865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15534" y="3137432"/>
            <a:ext cx="6888542" cy="63889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BFCDF3E5-1CF9-1F87-FED7-26C2ADDE763E}"/>
              </a:ext>
            </a:extLst>
          </p:cNvPr>
          <p:cNvSpPr txBox="1"/>
          <p:nvPr/>
        </p:nvSpPr>
        <p:spPr>
          <a:xfrm>
            <a:off x="664948" y="353191"/>
            <a:ext cx="10897819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4400" b="1" err="1">
                <a:solidFill>
                  <a:srgbClr val="333333"/>
                </a:solidFill>
                <a:latin typeface="Montserrat"/>
                <a:ea typeface="Montserrat" pitchFamily="34" charset="-122"/>
                <a:cs typeface="Montserrat" pitchFamily="34" charset="-120"/>
              </a:rPr>
              <a:t>Caracterização</a:t>
            </a:r>
            <a:r>
              <a:rPr lang="en-US" sz="4400" b="1">
                <a:solidFill>
                  <a:srgbClr val="333333"/>
                </a:solidFill>
                <a:latin typeface="Montserrat"/>
                <a:ea typeface="Montserrat" pitchFamily="34" charset="-122"/>
                <a:cs typeface="Montserrat" pitchFamily="34" charset="-120"/>
              </a:rPr>
              <a:t> da Digital Stack (I)</a:t>
            </a:r>
            <a:endParaRPr lang="en-US" sz="4400">
              <a:latin typeface="Montserrat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2793ED2-47C5-B609-1555-A9677FFF6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468795"/>
              </p:ext>
            </p:extLst>
          </p:nvPr>
        </p:nvGraphicFramePr>
        <p:xfrm>
          <a:off x="1135007" y="1007752"/>
          <a:ext cx="10427760" cy="54827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51519">
                  <a:extLst>
                    <a:ext uri="{9D8B030D-6E8A-4147-A177-3AD203B41FA5}">
                      <a16:colId xmlns:a16="http://schemas.microsoft.com/office/drawing/2014/main" val="2688685103"/>
                    </a:ext>
                  </a:extLst>
                </a:gridCol>
                <a:gridCol w="3461421">
                  <a:extLst>
                    <a:ext uri="{9D8B030D-6E8A-4147-A177-3AD203B41FA5}">
                      <a16:colId xmlns:a16="http://schemas.microsoft.com/office/drawing/2014/main" val="1068363550"/>
                    </a:ext>
                  </a:extLst>
                </a:gridCol>
                <a:gridCol w="4814820">
                  <a:extLst>
                    <a:ext uri="{9D8B030D-6E8A-4147-A177-3AD203B41FA5}">
                      <a16:colId xmlns:a16="http://schemas.microsoft.com/office/drawing/2014/main" val="308548586"/>
                    </a:ext>
                  </a:extLst>
                </a:gridCol>
              </a:tblGrid>
              <a:tr h="5504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Elemento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Características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Dados Críticos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615415"/>
                  </a:ext>
                </a:extLst>
              </a:tr>
              <a:tr h="15208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pt-BR" sz="1800" b="1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Minerais essenciais à cadeia de hardware (lítio, terras-raras, nióbio)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Minerais: 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terras raras (2ª maior reserva (23,3%), nióbio (1ª maior reserva)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Energia: 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limpa, abundante e comparativamente barata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884326"/>
                  </a:ext>
                </a:extLst>
              </a:tr>
              <a:tr h="1520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800" b="1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Chips, servidores e redes.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Déficit (2024):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US$ 40,4 bi (importações saltaram +70% desde 2015)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Inovação: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35 patentes locais </a:t>
                      </a:r>
                      <a:r>
                        <a:rPr lang="pt-BR" sz="1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532 estrangeiras na área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71938"/>
                  </a:ext>
                </a:extLst>
              </a:tr>
              <a:tr h="1890603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800" b="1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b="0" i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Infraestrutura crítica central de processamento e armazenamento.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cabos submarinos mapeados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554 data centers no país (465 privados e 89 públicos)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Potência atual:</a:t>
                      </a:r>
                      <a:r>
                        <a:rPr lang="pt-BR" sz="1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Em operação somam de 800 a 843 MW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580165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CDA9F130-E337-2FB4-2853-7EE2AD5C505C}"/>
              </a:ext>
            </a:extLst>
          </p:cNvPr>
          <p:cNvSpPr txBox="1"/>
          <p:nvPr/>
        </p:nvSpPr>
        <p:spPr>
          <a:xfrm>
            <a:off x="1108880" y="6636342"/>
            <a:ext cx="108978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Fontes: </a:t>
            </a:r>
            <a:r>
              <a:rPr lang="en-US" sz="1000" err="1"/>
              <a:t>Elaboração</a:t>
            </a:r>
            <a:r>
              <a:rPr lang="en-US" sz="1000"/>
              <a:t> propria a </a:t>
            </a:r>
            <a:r>
              <a:rPr lang="en-US" sz="1000" err="1"/>
              <a:t>partir</a:t>
            </a:r>
            <a:r>
              <a:rPr lang="en-US" sz="1000"/>
              <a:t> de USGS Mineral Commodity Summaries 2025; BID; ANM; </a:t>
            </a:r>
            <a:r>
              <a:rPr lang="en-US" sz="1000" err="1"/>
              <a:t>Amcham</a:t>
            </a:r>
            <a:r>
              <a:rPr lang="en-US" sz="1000"/>
              <a:t> </a:t>
            </a:r>
            <a:r>
              <a:rPr lang="en-US" sz="1000" err="1"/>
              <a:t>Brasil</a:t>
            </a:r>
            <a:r>
              <a:rPr lang="en-US" sz="1000"/>
              <a:t>; </a:t>
            </a:r>
            <a:r>
              <a:rPr lang="en-US" sz="1000" err="1"/>
              <a:t>Camex</a:t>
            </a:r>
            <a:r>
              <a:rPr lang="en-US" sz="1000"/>
              <a:t>; MCTI/INPI; PBIA/MCTI; </a:t>
            </a:r>
            <a:r>
              <a:rPr lang="en-US" sz="1000" err="1"/>
              <a:t>Mapeamento</a:t>
            </a:r>
            <a:r>
              <a:rPr lang="en-US" sz="1000"/>
              <a:t> da </a:t>
            </a:r>
            <a:r>
              <a:rPr lang="en-US" sz="1000" err="1"/>
              <a:t>infraestrutura</a:t>
            </a:r>
            <a:r>
              <a:rPr lang="en-US" sz="1000"/>
              <a:t> digital no </a:t>
            </a:r>
            <a:r>
              <a:rPr lang="en-US" sz="1000" err="1"/>
              <a:t>Brasil</a:t>
            </a:r>
            <a:r>
              <a:rPr lang="en-US" sz="1000"/>
              <a:t>.</a:t>
            </a:r>
          </a:p>
          <a:p>
            <a:pPr algn="ctr"/>
            <a:endParaRPr lang="pt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D2F2E1-5CDF-562C-31BE-4E149CD53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251" y="1601148"/>
            <a:ext cx="1199735" cy="12338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3A998D-FC8E-F8AE-468F-5EDFB6A9079F}"/>
              </a:ext>
            </a:extLst>
          </p:cNvPr>
          <p:cNvSpPr txBox="1"/>
          <p:nvPr/>
        </p:nvSpPr>
        <p:spPr>
          <a:xfrm>
            <a:off x="1135007" y="2780305"/>
            <a:ext cx="23043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latin typeface="Segoe UI"/>
                <a:cs typeface="Segoe UI"/>
              </a:rPr>
              <a:t>Insumos naturais estratégicos</a:t>
            </a:r>
            <a:endParaRPr lang="en-US" dirty="0">
              <a:latin typeface="Segoe UI"/>
              <a:cs typeface="Segoe U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F73034-74FA-CF59-648E-15F6E3BE5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07" y="3497706"/>
            <a:ext cx="1042918" cy="10655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D605DD-0849-A547-8EB4-183EE439D9F1}"/>
              </a:ext>
            </a:extLst>
          </p:cNvPr>
          <p:cNvSpPr txBox="1"/>
          <p:nvPr/>
        </p:nvSpPr>
        <p:spPr>
          <a:xfrm>
            <a:off x="1464025" y="4447961"/>
            <a:ext cx="17449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latin typeface="Segoe UI"/>
                <a:cs typeface="Segoe UI"/>
              </a:rPr>
              <a:t>Hardware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D33499-3C0F-B133-78DD-A37E5D885B54}"/>
              </a:ext>
            </a:extLst>
          </p:cNvPr>
          <p:cNvSpPr txBox="1"/>
          <p:nvPr/>
        </p:nvSpPr>
        <p:spPr>
          <a:xfrm>
            <a:off x="1340428" y="6121168"/>
            <a:ext cx="19925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>
                <a:latin typeface="Segoe UI"/>
                <a:cs typeface="Segoe UI"/>
              </a:rPr>
              <a:t>Data centers</a:t>
            </a:r>
            <a:endParaRPr lang="en-US">
              <a:latin typeface="Segoe UI"/>
              <a:cs typeface="Segoe U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949D92-06D5-74AD-22CC-BAFAC070F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0877" y="4895764"/>
            <a:ext cx="1346199" cy="133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2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7251286-A596-A906-2194-468C31D7C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7FF6C01-53AB-81EB-4D01-129FE9050B3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r="17219"/>
          <a:stretch>
            <a:fillRect/>
          </a:stretch>
        </p:blipFill>
        <p:spPr>
          <a:xfrm rot="5400000">
            <a:off x="-3146651" y="3123846"/>
            <a:ext cx="6884775" cy="606995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56883832-7096-860F-CB66-098DC0268862}"/>
              </a:ext>
            </a:extLst>
          </p:cNvPr>
          <p:cNvSpPr txBox="1"/>
          <p:nvPr/>
        </p:nvSpPr>
        <p:spPr>
          <a:xfrm>
            <a:off x="908124" y="55879"/>
            <a:ext cx="10825168" cy="7734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4400" b="1" err="1">
                <a:solidFill>
                  <a:srgbClr val="333333"/>
                </a:solidFill>
                <a:latin typeface="Montserrat"/>
              </a:rPr>
              <a:t>Caracterização</a:t>
            </a:r>
            <a:r>
              <a:rPr lang="en-US" sz="4400" b="1">
                <a:solidFill>
                  <a:srgbClr val="333333"/>
                </a:solidFill>
                <a:latin typeface="Montserrat"/>
              </a:rPr>
              <a:t> da Digital Stack (II)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67FA8BC-B774-C84C-2980-8E9910025645}"/>
              </a:ext>
            </a:extLst>
          </p:cNvPr>
          <p:cNvSpPr txBox="1"/>
          <p:nvPr/>
        </p:nvSpPr>
        <p:spPr>
          <a:xfrm>
            <a:off x="1084781" y="5782404"/>
            <a:ext cx="1028116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Fontes: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Cetic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; Portal Dados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Abertos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(gov.br); PBIA/MCTI; Pesquisa TIC Empresas;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Fecomércio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SP; FGV IBRE;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Ministério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da Fazenda.</a:t>
            </a:r>
            <a:endParaRPr lang="pt-BR" sz="1000">
              <a:ea typeface="+mn-lt"/>
              <a:cs typeface="+mn-lt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8F5F771-0C8D-17E8-0DA9-49582F7A6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946272"/>
              </p:ext>
            </p:extLst>
          </p:nvPr>
        </p:nvGraphicFramePr>
        <p:xfrm>
          <a:off x="706512" y="1069027"/>
          <a:ext cx="11348328" cy="53646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951">
                  <a:extLst>
                    <a:ext uri="{9D8B030D-6E8A-4147-A177-3AD203B41FA5}">
                      <a16:colId xmlns:a16="http://schemas.microsoft.com/office/drawing/2014/main" val="35384539"/>
                    </a:ext>
                  </a:extLst>
                </a:gridCol>
                <a:gridCol w="3208993">
                  <a:extLst>
                    <a:ext uri="{9D8B030D-6E8A-4147-A177-3AD203B41FA5}">
                      <a16:colId xmlns:a16="http://schemas.microsoft.com/office/drawing/2014/main" val="1373623791"/>
                    </a:ext>
                  </a:extLst>
                </a:gridCol>
                <a:gridCol w="6115384">
                  <a:extLst>
                    <a:ext uri="{9D8B030D-6E8A-4147-A177-3AD203B41FA5}">
                      <a16:colId xmlns:a16="http://schemas.microsoft.com/office/drawing/2014/main" val="2025623532"/>
                    </a:ext>
                  </a:extLst>
                </a:gridCol>
              </a:tblGrid>
              <a:tr h="3255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Elemento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Características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b="1" i="0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Dados Críticos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113211"/>
                  </a:ext>
                </a:extLst>
              </a:tr>
              <a:tr h="1407345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40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A matéria-prima digital. Uso e compartilhamento funcionam como ativo econômico estratégico.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Processamento:</a:t>
                      </a: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60% dos dados gerados no Brasil são processados nos EUA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Presença:</a:t>
                      </a: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5,53 mi de domínios.br (6ª posição na OCDE/G20)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Abertura:</a:t>
                      </a: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Mais de 18 mil bases disponíveis no gov.br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993549"/>
                  </a:ext>
                </a:extLst>
              </a:tr>
              <a:tr h="1091410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40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Esforço de programação com amplos conjuntos de dados para identificar padrões e guiar decisões.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Investimentos: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R$ 23 bi previstos IA (2024-2028)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Adoção: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75% usam Big Data; 49% armazenam na nuvem; 13% utilizam IA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Dependência estatal: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90% dos serviços de TI do governo federal vêm de Big </a:t>
                      </a:r>
                      <a:r>
                        <a:rPr lang="pt-BR" sz="1400" b="0" i="0" dirty="0" err="1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Techs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 estrangeiras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404992"/>
                  </a:ext>
                </a:extLst>
              </a:tr>
              <a:tr h="1225443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pt-BR" sz="1400" b="1" i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400" b="0" i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Produtos e serviços digitais diretos que geram receita, emprego e impulsionam o PIB.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E-commerce (2025):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Faturamento de R$ 295,6 bi, representando 18,7% do total do varejo</a:t>
                      </a:r>
                    </a:p>
                    <a:p>
                      <a:pPr marL="342900" lvl="0" indent="-342900" algn="l">
                        <a:spcAft>
                          <a:spcPts val="45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Consumo: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70,2% dos consumidores afirmam comprar pela internet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Déficit comercial:</a:t>
                      </a:r>
                      <a:r>
                        <a:rPr lang="pt-BR" sz="1400" b="0" i="0" dirty="0">
                          <a:solidFill>
                            <a:schemeClr val="tx1"/>
                          </a:solidFill>
                          <a:effectLst/>
                          <a:latin typeface="Segoe UI"/>
                        </a:rPr>
                        <a:t> US$ 7,1 bi negativos na balança de serviços de Telecom e Computação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b="1" dirty="0">
                          <a:effectLst/>
                        </a:rPr>
                        <a:t>Dependência externa</a:t>
                      </a:r>
                      <a:r>
                        <a:rPr lang="pt-BR" sz="1400" dirty="0">
                          <a:effectLst/>
                        </a:rPr>
                        <a:t>: Em 2024, 84% das </a:t>
                      </a:r>
                      <a:r>
                        <a:rPr lang="pt-BR" sz="1400" dirty="0" err="1">
                          <a:effectLst/>
                        </a:rPr>
                        <a:t>EPPs</a:t>
                      </a:r>
                      <a:r>
                        <a:rPr lang="pt-BR" sz="1400" dirty="0">
                          <a:effectLst/>
                        </a:rPr>
                        <a:t> venderam via Whatsapp/Facebook e 43% utilizaram redes sociais como canal de comercialização; apenas 31% que utilizam site próprio.</a:t>
                      </a:r>
                      <a:endParaRPr lang="pt-BR" sz="1400" b="0" i="0" dirty="0">
                        <a:solidFill>
                          <a:schemeClr val="tx1"/>
                        </a:solidFill>
                        <a:effectLst/>
                        <a:latin typeface="Segoe UI"/>
                      </a:endParaRP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2537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3395ABB-C970-28AA-6812-76A85490C5E4}"/>
              </a:ext>
            </a:extLst>
          </p:cNvPr>
          <p:cNvSpPr txBox="1"/>
          <p:nvPr/>
        </p:nvSpPr>
        <p:spPr>
          <a:xfrm>
            <a:off x="999761" y="2615746"/>
            <a:ext cx="10954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>
                <a:latin typeface="Segoe UI"/>
                <a:cs typeface="Segoe UI"/>
              </a:rPr>
              <a:t>Dados</a:t>
            </a:r>
            <a:endParaRPr lang="en-US">
              <a:latin typeface="Segoe UI"/>
              <a:cs typeface="Segoe U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54309-1BED-2974-0849-9CF805C28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116" y="1607066"/>
            <a:ext cx="1010411" cy="9862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33478E-C890-B4C9-C203-0596CF9175E1}"/>
              </a:ext>
            </a:extLst>
          </p:cNvPr>
          <p:cNvSpPr txBox="1"/>
          <p:nvPr/>
        </p:nvSpPr>
        <p:spPr>
          <a:xfrm>
            <a:off x="492966" y="3772777"/>
            <a:ext cx="22516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>
                <a:latin typeface="Segoe UI"/>
                <a:cs typeface="Segoe UI"/>
              </a:rPr>
              <a:t>Modelos </a:t>
            </a:r>
            <a:endParaRPr lang="en-US">
              <a:latin typeface="Segoe UI"/>
              <a:cs typeface="Segoe UI"/>
            </a:endParaRPr>
          </a:p>
          <a:p>
            <a:pPr algn="ctr"/>
            <a:r>
              <a:rPr lang="pt-BR" b="1">
                <a:latin typeface="Segoe UI"/>
                <a:cs typeface="Segoe UI"/>
              </a:rPr>
              <a:t>(IA, Big Data)</a:t>
            </a:r>
            <a:endParaRPr lang="en-US">
              <a:latin typeface="Segoe UI"/>
              <a:cs typeface="Segoe U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9294DD-A43A-0824-D49D-88AC5886B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74" y="3007543"/>
            <a:ext cx="1095432" cy="7753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F2933A5-19D6-049B-6A7C-47A4F3198F0C}"/>
              </a:ext>
            </a:extLst>
          </p:cNvPr>
          <p:cNvSpPr txBox="1"/>
          <p:nvPr/>
        </p:nvSpPr>
        <p:spPr>
          <a:xfrm>
            <a:off x="492965" y="5649820"/>
            <a:ext cx="22516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>
                <a:latin typeface="Segoe UI"/>
                <a:cs typeface="Segoe UI"/>
              </a:rPr>
              <a:t>Serviços e aplicações</a:t>
            </a:r>
            <a:endParaRPr lang="en-US">
              <a:latin typeface="Segoe UI"/>
              <a:cs typeface="Segoe U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1F0153-96D2-E030-16EC-536BEB724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774" y="4518974"/>
            <a:ext cx="1061418" cy="103098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3DC809-3DCB-B186-EE1B-9FC195205A7B}"/>
              </a:ext>
            </a:extLst>
          </p:cNvPr>
          <p:cNvSpPr txBox="1"/>
          <p:nvPr/>
        </p:nvSpPr>
        <p:spPr>
          <a:xfrm>
            <a:off x="1156116" y="6555900"/>
            <a:ext cx="1028116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Fontes: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Cetic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; Portal Dados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Abertos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(gov.br); PBIA/MCTI;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Pesquisa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TIC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Empresas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;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Fecomércio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SP; FGV IBRE; </a:t>
            </a:r>
            <a:r>
              <a:rPr lang="en-US" sz="1000" err="1">
                <a:solidFill>
                  <a:srgbClr val="000000"/>
                </a:solidFill>
                <a:ea typeface="+mn-lt"/>
                <a:cs typeface="+mn-lt"/>
              </a:rPr>
              <a:t>Ministério</a:t>
            </a:r>
            <a:r>
              <a:rPr lang="en-US" sz="1000">
                <a:solidFill>
                  <a:srgbClr val="000000"/>
                </a:solidFill>
                <a:ea typeface="+mn-lt"/>
                <a:cs typeface="+mn-lt"/>
              </a:rPr>
              <a:t> da Fazenda; CGI.br/NIC.br.</a:t>
            </a:r>
            <a:endParaRPr lang="pt-BR" sz="10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64442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A5C0F11D5C844A9BEE52800953C1EC" ma:contentTypeVersion="7" ma:contentTypeDescription="Crie um novo documento." ma:contentTypeScope="" ma:versionID="0270c6a410203620e4cd6b94c6d2b8ee">
  <xsd:schema xmlns:xsd="http://www.w3.org/2001/XMLSchema" xmlns:xs="http://www.w3.org/2001/XMLSchema" xmlns:p="http://schemas.microsoft.com/office/2006/metadata/properties" xmlns:ns2="0bf7aa98-cdf9-4dd6-b3d1-dc14a68ccb53" xmlns:ns3="a3ffd530-dd32-4e2d-9a51-df923a7f4c91" xmlns:ns4="0dc56903-ed75-4e6c-93b0-af435de09e51" targetNamespace="http://schemas.microsoft.com/office/2006/metadata/properties" ma:root="true" ma:fieldsID="ad762fb57edaa9b503eddfb071d6f9ba" ns2:_="" ns3:_="" ns4:_="">
    <xsd:import namespace="0bf7aa98-cdf9-4dd6-b3d1-dc14a68ccb53"/>
    <xsd:import namespace="a3ffd530-dd32-4e2d-9a51-df923a7f4c91"/>
    <xsd:import namespace="0dc56903-ed75-4e6c-93b0-af435de09e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lcf76f155ced4ddcb4097134ff3c332f" minOccurs="0"/>
                <xsd:element ref="ns4:TaxCatchAll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7aa98-cdf9-4dd6-b3d1-dc14a68ccb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fd530-dd32-4e2d-9a51-df923a7f4c9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39d7e3e-2180-4bf4-896a-658d90d149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56903-ed75-4e6c-93b0-af435de09e5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c4cc824-5401-4f59-8ebe-c00bc67e7bb2}" ma:internalName="TaxCatchAll" ma:showField="CatchAllData" ma:web="0dc56903-ed75-4e6c-93b0-af435de09e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c56903-ed75-4e6c-93b0-af435de09e51" xsi:nil="true"/>
    <lcf76f155ced4ddcb4097134ff3c332f xmlns="a3ffd530-dd32-4e2d-9a51-df923a7f4c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514712A-266E-4FC5-9996-F522F4BC7D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0BF775-58C2-4E2C-968D-6DCBBDDF5085}">
  <ds:schemaRefs>
    <ds:schemaRef ds:uri="0bf7aa98-cdf9-4dd6-b3d1-dc14a68ccb53"/>
    <ds:schemaRef ds:uri="0dc56903-ed75-4e6c-93b0-af435de09e51"/>
    <ds:schemaRef ds:uri="a3ffd530-dd32-4e2d-9a51-df923a7f4c9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80ED53-A2FF-4427-827C-304A789FA81E}">
  <ds:schemaRefs>
    <ds:schemaRef ds:uri="0bf7aa98-cdf9-4dd6-b3d1-dc14a68ccb53"/>
    <ds:schemaRef ds:uri="0dc56903-ed75-4e6c-93b0-af435de09e51"/>
    <ds:schemaRef ds:uri="a3ffd530-dd32-4e2d-9a51-df923a7f4c9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2581</Words>
  <Application>Microsoft Office PowerPoint</Application>
  <PresentationFormat>Widescreen</PresentationFormat>
  <Paragraphs>371</Paragraphs>
  <Slides>32</Slides>
  <Notes>2</Notes>
  <HiddenSlides>5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6" baseType="lpstr">
      <vt:lpstr>Meiryo</vt:lpstr>
      <vt:lpstr>Aharoni</vt:lpstr>
      <vt:lpstr>Aptos</vt:lpstr>
      <vt:lpstr>Aptos Display</vt:lpstr>
      <vt:lpstr>Arial</vt:lpstr>
      <vt:lpstr>Arial,Sans-Serif</vt:lpstr>
      <vt:lpstr>Calibri</vt:lpstr>
      <vt:lpstr>Montserrat</vt:lpstr>
      <vt:lpstr>Open Sans</vt:lpstr>
      <vt:lpstr>Raleway</vt:lpstr>
      <vt:lpstr>Roboto</vt:lpstr>
      <vt:lpstr>Segoe UI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Governo como fornecedor e habilitador de dados</vt:lpstr>
      <vt:lpstr>Apresentação do PowerPoint</vt:lpstr>
      <vt:lpstr>Impactos socioeconômicos  do setor de dados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Capacitação digital</vt:lpstr>
      <vt:lpstr>Apresentação do PowerPoint</vt:lpstr>
      <vt:lpstr>Apresentação do PowerPoint</vt:lpstr>
      <vt:lpstr>Apresentação do PowerPoint</vt:lpstr>
      <vt:lpstr>Iniciativas do Governo Federal no Digital</vt:lpstr>
      <vt:lpstr>Câmara Técnica de Economia Digital  2025-2026 Comitê Interministerial para a Transformação Digital (CITDigital) da Presidência da República</vt:lpstr>
      <vt:lpstr>Uma perspectiva transversal e sinérgica</vt:lpstr>
      <vt:lpstr>Fomento à economia digital deve ser prioridade de política pública para a  promoção da soberania industrial e tecnológica do Brasil.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Lemes De Melo</dc:creator>
  <cp:lastModifiedBy>Moema Ramos Cavalcanti Veloso</cp:lastModifiedBy>
  <cp:revision>112</cp:revision>
  <dcterms:created xsi:type="dcterms:W3CDTF">2024-04-09T18:55:04Z</dcterms:created>
  <dcterms:modified xsi:type="dcterms:W3CDTF">2026-08-25T17:25:56Z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0x0101008AA5C0F11D5C844A9BEE52800953C1EC</vt:lpwstr>
  </property>
  <property fmtid="{D5CDD505-2E9C-101B-9397-08002B2CF9AE}" pid="3" name="MediaServiceImageTags">
    <vt:lpwstr/>
  </property>
</Properties>
</file>