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98" r:id="rId3"/>
    <p:sldId id="296" r:id="rId4"/>
    <p:sldId id="308" r:id="rId5"/>
    <p:sldId id="309" r:id="rId6"/>
    <p:sldId id="311" r:id="rId7"/>
    <p:sldId id="310" r:id="rId8"/>
    <p:sldId id="312" r:id="rId9"/>
    <p:sldId id="315" r:id="rId10"/>
    <p:sldId id="301" r:id="rId11"/>
    <p:sldId id="299" r:id="rId12"/>
    <p:sldId id="297" r:id="rId13"/>
    <p:sldId id="300" r:id="rId14"/>
    <p:sldId id="302" r:id="rId15"/>
    <p:sldId id="304" r:id="rId16"/>
    <p:sldId id="281" r:id="rId17"/>
    <p:sldId id="305" r:id="rId18"/>
  </p:sldIdLst>
  <p:sldSz cx="9144000" cy="6858000" type="screen4x3"/>
  <p:notesSz cx="6805613" cy="9944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CC"/>
    <a:srgbClr val="FFFFFF"/>
    <a:srgbClr val="87E0E9"/>
    <a:srgbClr val="B88C00"/>
    <a:srgbClr val="4C8CC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238" autoAdjust="0"/>
  </p:normalViewPr>
  <p:slideViewPr>
    <p:cSldViewPr snapToGrid="0" snapToObjects="1">
      <p:cViewPr>
        <p:scale>
          <a:sx n="77" d="100"/>
          <a:sy n="77" d="100"/>
        </p:scale>
        <p:origin x="-4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426A66-00BE-4304-8306-3FCAC9C3C482}" type="doc">
      <dgm:prSet loTypeId="urn:microsoft.com/office/officeart/2005/8/layout/chart3" loCatId="cycle" qsTypeId="urn:microsoft.com/office/officeart/2005/8/quickstyle/simple1" qsCatId="simple" csTypeId="urn:microsoft.com/office/officeart/2005/8/colors/colorful2" csCatId="colorful" phldr="1"/>
      <dgm:spPr/>
    </dgm:pt>
    <dgm:pt modelId="{83984202-DF5F-49DA-B430-0238F8DC44E2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adaptação  de currículos</a:t>
          </a:r>
          <a:endParaRPr lang="pt-BR" b="1" dirty="0">
            <a:solidFill>
              <a:schemeClr val="tx1"/>
            </a:solidFill>
          </a:endParaRPr>
        </a:p>
      </dgm:t>
    </dgm:pt>
    <dgm:pt modelId="{42C8567C-8FF0-4E34-BAA0-3E24C5E2BEE5}" type="parTrans" cxnId="{B1E05E1F-AEF3-46FB-8971-C24CD1BF268A}">
      <dgm:prSet/>
      <dgm:spPr/>
      <dgm:t>
        <a:bodyPr/>
        <a:lstStyle/>
        <a:p>
          <a:endParaRPr lang="pt-BR"/>
        </a:p>
      </dgm:t>
    </dgm:pt>
    <dgm:pt modelId="{97DEFCB6-FB6C-46F7-B86A-B03A63B7F025}" type="sibTrans" cxnId="{B1E05E1F-AEF3-46FB-8971-C24CD1BF268A}">
      <dgm:prSet/>
      <dgm:spPr/>
      <dgm:t>
        <a:bodyPr/>
        <a:lstStyle/>
        <a:p>
          <a:endParaRPr lang="pt-BR"/>
        </a:p>
      </dgm:t>
    </dgm:pt>
    <dgm:pt modelId="{57EA8A7D-77E5-4BDB-91BE-D41D11FD5D64}">
      <dgm:prSet phldrT="[Texto]"/>
      <dgm:spPr/>
      <dgm:t>
        <a:bodyPr/>
        <a:lstStyle/>
        <a:p>
          <a:r>
            <a:rPr lang="pt-BR" b="1" dirty="0" smtClean="0"/>
            <a:t>adaptação da certificação e avaliação  para </a:t>
          </a:r>
          <a:r>
            <a:rPr lang="pt-BR" b="1" dirty="0" err="1" smtClean="0"/>
            <a:t>PCDs</a:t>
          </a:r>
          <a:endParaRPr lang="pt-BR" b="1" dirty="0"/>
        </a:p>
      </dgm:t>
    </dgm:pt>
    <dgm:pt modelId="{9DE10B08-3F28-41E5-A850-58EA4EEE0103}" type="parTrans" cxnId="{4428321B-232C-4111-9E1C-0F36F2732FF9}">
      <dgm:prSet/>
      <dgm:spPr/>
      <dgm:t>
        <a:bodyPr/>
        <a:lstStyle/>
        <a:p>
          <a:endParaRPr lang="pt-BR"/>
        </a:p>
      </dgm:t>
    </dgm:pt>
    <dgm:pt modelId="{B8B0550D-06E8-4F07-8C5C-9A429EDFF8A5}" type="sibTrans" cxnId="{4428321B-232C-4111-9E1C-0F36F2732FF9}">
      <dgm:prSet/>
      <dgm:spPr/>
      <dgm:t>
        <a:bodyPr/>
        <a:lstStyle/>
        <a:p>
          <a:endParaRPr lang="pt-BR"/>
        </a:p>
      </dgm:t>
    </dgm:pt>
    <dgm:pt modelId="{A7B8B985-AFC1-47AD-944D-9B20AAEA073F}">
      <dgm:prSet phldrT="[Texto]"/>
      <dgm:spPr/>
      <dgm:t>
        <a:bodyPr/>
        <a:lstStyle/>
        <a:p>
          <a:r>
            <a:rPr lang="pt-BR" b="1" dirty="0" smtClean="0"/>
            <a:t>capacitação docente  para atuar com cursos adaptados</a:t>
          </a:r>
          <a:endParaRPr lang="pt-BR" b="1" dirty="0"/>
        </a:p>
      </dgm:t>
    </dgm:pt>
    <dgm:pt modelId="{AAECDB0E-7BC6-483D-800C-76CCA831721E}" type="parTrans" cxnId="{230963A1-313D-449F-B0AB-E12F271EDF13}">
      <dgm:prSet/>
      <dgm:spPr/>
      <dgm:t>
        <a:bodyPr/>
        <a:lstStyle/>
        <a:p>
          <a:endParaRPr lang="pt-BR"/>
        </a:p>
      </dgm:t>
    </dgm:pt>
    <dgm:pt modelId="{695821BC-027B-4CFE-A709-DF0986F51569}" type="sibTrans" cxnId="{230963A1-313D-449F-B0AB-E12F271EDF13}">
      <dgm:prSet/>
      <dgm:spPr/>
      <dgm:t>
        <a:bodyPr/>
        <a:lstStyle/>
        <a:p>
          <a:endParaRPr lang="pt-BR"/>
        </a:p>
      </dgm:t>
    </dgm:pt>
    <dgm:pt modelId="{2D15D160-6001-467A-8F01-332CE82DE11C}">
      <dgm:prSet phldrT="[Texto]" custT="1"/>
      <dgm:spPr/>
      <dgm:t>
        <a:bodyPr/>
        <a:lstStyle/>
        <a:p>
          <a:r>
            <a:rPr lang="pt-BR" sz="1800" b="1" dirty="0" smtClean="0">
              <a:solidFill>
                <a:schemeClr val="tx1"/>
              </a:solidFill>
            </a:rPr>
            <a:t>Situações de aprendizagem adaptadas</a:t>
          </a:r>
          <a:endParaRPr lang="pt-BR" sz="1800" b="1" dirty="0">
            <a:solidFill>
              <a:schemeClr val="tx1"/>
            </a:solidFill>
          </a:endParaRPr>
        </a:p>
      </dgm:t>
    </dgm:pt>
    <dgm:pt modelId="{B9B6ED2B-5C49-4E5A-A1FE-AC53DEB8E5AD}" type="parTrans" cxnId="{A38B1EB6-362C-4236-9423-C0E59811E08E}">
      <dgm:prSet/>
      <dgm:spPr/>
      <dgm:t>
        <a:bodyPr/>
        <a:lstStyle/>
        <a:p>
          <a:endParaRPr lang="pt-BR"/>
        </a:p>
      </dgm:t>
    </dgm:pt>
    <dgm:pt modelId="{419070E7-0D12-4156-8CA4-3B1B56F7F882}" type="sibTrans" cxnId="{A38B1EB6-362C-4236-9423-C0E59811E08E}">
      <dgm:prSet/>
      <dgm:spPr/>
      <dgm:t>
        <a:bodyPr/>
        <a:lstStyle/>
        <a:p>
          <a:endParaRPr lang="pt-BR"/>
        </a:p>
      </dgm:t>
    </dgm:pt>
    <dgm:pt modelId="{E209030D-1138-40A9-A74F-9FAA54D58857}">
      <dgm:prSet phldrT="[Texto]"/>
      <dgm:spPr/>
      <dgm:t>
        <a:bodyPr/>
        <a:lstStyle/>
        <a:p>
          <a:r>
            <a:rPr lang="pt-BR" b="1" dirty="0" smtClean="0"/>
            <a:t>adaptação de livros didáticos </a:t>
          </a:r>
          <a:endParaRPr lang="pt-BR" b="1" dirty="0"/>
        </a:p>
      </dgm:t>
    </dgm:pt>
    <dgm:pt modelId="{E55B2545-89F7-4908-BBAE-140BDCFD484C}" type="parTrans" cxnId="{DD7BDDB6-55C9-4456-9466-23160327F531}">
      <dgm:prSet/>
      <dgm:spPr/>
      <dgm:t>
        <a:bodyPr/>
        <a:lstStyle/>
        <a:p>
          <a:endParaRPr lang="pt-BR"/>
        </a:p>
      </dgm:t>
    </dgm:pt>
    <dgm:pt modelId="{3167CC4B-A179-40BC-B002-F1CC37EB4A3E}" type="sibTrans" cxnId="{DD7BDDB6-55C9-4456-9466-23160327F531}">
      <dgm:prSet/>
      <dgm:spPr/>
      <dgm:t>
        <a:bodyPr/>
        <a:lstStyle/>
        <a:p>
          <a:endParaRPr lang="pt-BR"/>
        </a:p>
      </dgm:t>
    </dgm:pt>
    <dgm:pt modelId="{21FE3CAE-3B86-4D80-BC36-4A2298369D20}" type="pres">
      <dgm:prSet presAssocID="{BB426A66-00BE-4304-8306-3FCAC9C3C482}" presName="compositeShape" presStyleCnt="0">
        <dgm:presLayoutVars>
          <dgm:chMax val="7"/>
          <dgm:dir/>
          <dgm:resizeHandles val="exact"/>
        </dgm:presLayoutVars>
      </dgm:prSet>
      <dgm:spPr/>
    </dgm:pt>
    <dgm:pt modelId="{4D177D90-91DA-48EA-8BB0-CF4B24764888}" type="pres">
      <dgm:prSet presAssocID="{BB426A66-00BE-4304-8306-3FCAC9C3C482}" presName="wedge1" presStyleLbl="node1" presStyleIdx="0" presStyleCnt="5" custScaleX="99718" custScaleY="97628" custLinFactNeighborX="-3750" custLinFactNeighborY="3750"/>
      <dgm:spPr/>
      <dgm:t>
        <a:bodyPr/>
        <a:lstStyle/>
        <a:p>
          <a:endParaRPr lang="pt-BR"/>
        </a:p>
      </dgm:t>
    </dgm:pt>
    <dgm:pt modelId="{4738A0E9-045E-447F-99F3-F5DEDB4316F6}" type="pres">
      <dgm:prSet presAssocID="{BB426A66-00BE-4304-8306-3FCAC9C3C482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8CBA37-5F57-4D71-87AC-284114A66D98}" type="pres">
      <dgm:prSet presAssocID="{BB426A66-00BE-4304-8306-3FCAC9C3C482}" presName="wedge2" presStyleLbl="node1" presStyleIdx="1" presStyleCnt="5"/>
      <dgm:spPr/>
      <dgm:t>
        <a:bodyPr/>
        <a:lstStyle/>
        <a:p>
          <a:endParaRPr lang="pt-BR"/>
        </a:p>
      </dgm:t>
    </dgm:pt>
    <dgm:pt modelId="{9296006F-41A6-4F63-9962-86B79221D529}" type="pres">
      <dgm:prSet presAssocID="{BB426A66-00BE-4304-8306-3FCAC9C3C482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93F8C0-E5BC-4227-9086-A172A14A2991}" type="pres">
      <dgm:prSet presAssocID="{BB426A66-00BE-4304-8306-3FCAC9C3C482}" presName="wedge3" presStyleLbl="node1" presStyleIdx="2" presStyleCnt="5"/>
      <dgm:spPr/>
      <dgm:t>
        <a:bodyPr/>
        <a:lstStyle/>
        <a:p>
          <a:endParaRPr lang="pt-BR"/>
        </a:p>
      </dgm:t>
    </dgm:pt>
    <dgm:pt modelId="{D12E735C-ED29-49FB-B67C-F92D02598CF5}" type="pres">
      <dgm:prSet presAssocID="{BB426A66-00BE-4304-8306-3FCAC9C3C482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C10319-71FA-48A5-A90D-714919B43FAD}" type="pres">
      <dgm:prSet presAssocID="{BB426A66-00BE-4304-8306-3FCAC9C3C482}" presName="wedge4" presStyleLbl="node1" presStyleIdx="3" presStyleCnt="5"/>
      <dgm:spPr/>
      <dgm:t>
        <a:bodyPr/>
        <a:lstStyle/>
        <a:p>
          <a:endParaRPr lang="pt-BR"/>
        </a:p>
      </dgm:t>
    </dgm:pt>
    <dgm:pt modelId="{FEC38F66-6CE2-4C93-9BB7-1A21EF33DB38}" type="pres">
      <dgm:prSet presAssocID="{BB426A66-00BE-4304-8306-3FCAC9C3C482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AD8EE16-2902-461B-BA5D-18C87C6A2685}" type="pres">
      <dgm:prSet presAssocID="{BB426A66-00BE-4304-8306-3FCAC9C3C482}" presName="wedge5" presStyleLbl="node1" presStyleIdx="4" presStyleCnt="5"/>
      <dgm:spPr/>
      <dgm:t>
        <a:bodyPr/>
        <a:lstStyle/>
        <a:p>
          <a:endParaRPr lang="pt-BR"/>
        </a:p>
      </dgm:t>
    </dgm:pt>
    <dgm:pt modelId="{9307C3B1-9C90-44B9-AC10-2B7D71797BF9}" type="pres">
      <dgm:prSet presAssocID="{BB426A66-00BE-4304-8306-3FCAC9C3C482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1E05E1F-AEF3-46FB-8971-C24CD1BF268A}" srcId="{BB426A66-00BE-4304-8306-3FCAC9C3C482}" destId="{83984202-DF5F-49DA-B430-0238F8DC44E2}" srcOrd="0" destOrd="0" parTransId="{42C8567C-8FF0-4E34-BAA0-3E24C5E2BEE5}" sibTransId="{97DEFCB6-FB6C-46F7-B86A-B03A63B7F025}"/>
    <dgm:cxn modelId="{4428321B-232C-4111-9E1C-0F36F2732FF9}" srcId="{BB426A66-00BE-4304-8306-3FCAC9C3C482}" destId="{57EA8A7D-77E5-4BDB-91BE-D41D11FD5D64}" srcOrd="2" destOrd="0" parTransId="{9DE10B08-3F28-41E5-A850-58EA4EEE0103}" sibTransId="{B8B0550D-06E8-4F07-8C5C-9A429EDFF8A5}"/>
    <dgm:cxn modelId="{DD7BDDB6-55C9-4456-9466-23160327F531}" srcId="{BB426A66-00BE-4304-8306-3FCAC9C3C482}" destId="{E209030D-1138-40A9-A74F-9FAA54D58857}" srcOrd="4" destOrd="0" parTransId="{E55B2545-89F7-4908-BBAE-140BDCFD484C}" sibTransId="{3167CC4B-A179-40BC-B002-F1CC37EB4A3E}"/>
    <dgm:cxn modelId="{25CD9B67-1698-42B5-B2F6-61ABC126C018}" type="presOf" srcId="{E209030D-1138-40A9-A74F-9FAA54D58857}" destId="{CAD8EE16-2902-461B-BA5D-18C87C6A2685}" srcOrd="0" destOrd="0" presId="urn:microsoft.com/office/officeart/2005/8/layout/chart3"/>
    <dgm:cxn modelId="{2E9121D6-17AE-482B-9062-DF3E8DAD64C0}" type="presOf" srcId="{E209030D-1138-40A9-A74F-9FAA54D58857}" destId="{9307C3B1-9C90-44B9-AC10-2B7D71797BF9}" srcOrd="1" destOrd="0" presId="urn:microsoft.com/office/officeart/2005/8/layout/chart3"/>
    <dgm:cxn modelId="{AF02BB6F-8FED-4EF5-B757-8DA406D34204}" type="presOf" srcId="{2D15D160-6001-467A-8F01-332CE82DE11C}" destId="{FC8CBA37-5F57-4D71-87AC-284114A66D98}" srcOrd="0" destOrd="0" presId="urn:microsoft.com/office/officeart/2005/8/layout/chart3"/>
    <dgm:cxn modelId="{E311BDC8-2867-45B2-8703-4C95EB300CC3}" type="presOf" srcId="{57EA8A7D-77E5-4BDB-91BE-D41D11FD5D64}" destId="{D12E735C-ED29-49FB-B67C-F92D02598CF5}" srcOrd="1" destOrd="0" presId="urn:microsoft.com/office/officeart/2005/8/layout/chart3"/>
    <dgm:cxn modelId="{230963A1-313D-449F-B0AB-E12F271EDF13}" srcId="{BB426A66-00BE-4304-8306-3FCAC9C3C482}" destId="{A7B8B985-AFC1-47AD-944D-9B20AAEA073F}" srcOrd="3" destOrd="0" parTransId="{AAECDB0E-7BC6-483D-800C-76CCA831721E}" sibTransId="{695821BC-027B-4CFE-A709-DF0986F51569}"/>
    <dgm:cxn modelId="{A38B1EB6-362C-4236-9423-C0E59811E08E}" srcId="{BB426A66-00BE-4304-8306-3FCAC9C3C482}" destId="{2D15D160-6001-467A-8F01-332CE82DE11C}" srcOrd="1" destOrd="0" parTransId="{B9B6ED2B-5C49-4E5A-A1FE-AC53DEB8E5AD}" sibTransId="{419070E7-0D12-4156-8CA4-3B1B56F7F882}"/>
    <dgm:cxn modelId="{7585A651-FD85-4AD2-A453-27AEE6C76739}" type="presOf" srcId="{A7B8B985-AFC1-47AD-944D-9B20AAEA073F}" destId="{8CC10319-71FA-48A5-A90D-714919B43FAD}" srcOrd="0" destOrd="0" presId="urn:microsoft.com/office/officeart/2005/8/layout/chart3"/>
    <dgm:cxn modelId="{6F09A071-FEA3-4C04-9A6F-A135109F528C}" type="presOf" srcId="{2D15D160-6001-467A-8F01-332CE82DE11C}" destId="{9296006F-41A6-4F63-9962-86B79221D529}" srcOrd="1" destOrd="0" presId="urn:microsoft.com/office/officeart/2005/8/layout/chart3"/>
    <dgm:cxn modelId="{CD1649E5-E171-48FA-814C-3D64C692C66A}" type="presOf" srcId="{57EA8A7D-77E5-4BDB-91BE-D41D11FD5D64}" destId="{2693F8C0-E5BC-4227-9086-A172A14A2991}" srcOrd="0" destOrd="0" presId="urn:microsoft.com/office/officeart/2005/8/layout/chart3"/>
    <dgm:cxn modelId="{39181C6E-5B29-44FE-A029-D63E710B4849}" type="presOf" srcId="{A7B8B985-AFC1-47AD-944D-9B20AAEA073F}" destId="{FEC38F66-6CE2-4C93-9BB7-1A21EF33DB38}" srcOrd="1" destOrd="0" presId="urn:microsoft.com/office/officeart/2005/8/layout/chart3"/>
    <dgm:cxn modelId="{D8C861EE-A25D-410F-ACB3-D883E5C8F427}" type="presOf" srcId="{83984202-DF5F-49DA-B430-0238F8DC44E2}" destId="{4738A0E9-045E-447F-99F3-F5DEDB4316F6}" srcOrd="1" destOrd="0" presId="urn:microsoft.com/office/officeart/2005/8/layout/chart3"/>
    <dgm:cxn modelId="{102B3B96-61DA-4CAE-8F92-0BC3DD4238A3}" type="presOf" srcId="{BB426A66-00BE-4304-8306-3FCAC9C3C482}" destId="{21FE3CAE-3B86-4D80-BC36-4A2298369D20}" srcOrd="0" destOrd="0" presId="urn:microsoft.com/office/officeart/2005/8/layout/chart3"/>
    <dgm:cxn modelId="{281D39E9-74E9-48D5-9054-4D951459DE06}" type="presOf" srcId="{83984202-DF5F-49DA-B430-0238F8DC44E2}" destId="{4D177D90-91DA-48EA-8BB0-CF4B24764888}" srcOrd="0" destOrd="0" presId="urn:microsoft.com/office/officeart/2005/8/layout/chart3"/>
    <dgm:cxn modelId="{4C76126B-FEA7-4A31-8A40-78EFAF1B85ED}" type="presParOf" srcId="{21FE3CAE-3B86-4D80-BC36-4A2298369D20}" destId="{4D177D90-91DA-48EA-8BB0-CF4B24764888}" srcOrd="0" destOrd="0" presId="urn:microsoft.com/office/officeart/2005/8/layout/chart3"/>
    <dgm:cxn modelId="{5822102C-3125-4E17-B941-C137208FEB4A}" type="presParOf" srcId="{21FE3CAE-3B86-4D80-BC36-4A2298369D20}" destId="{4738A0E9-045E-447F-99F3-F5DEDB4316F6}" srcOrd="1" destOrd="0" presId="urn:microsoft.com/office/officeart/2005/8/layout/chart3"/>
    <dgm:cxn modelId="{94FD3BC5-DF73-4563-A827-7B788771B482}" type="presParOf" srcId="{21FE3CAE-3B86-4D80-BC36-4A2298369D20}" destId="{FC8CBA37-5F57-4D71-87AC-284114A66D98}" srcOrd="2" destOrd="0" presId="urn:microsoft.com/office/officeart/2005/8/layout/chart3"/>
    <dgm:cxn modelId="{3B155177-CDE5-473C-BE25-75FDC96038F6}" type="presParOf" srcId="{21FE3CAE-3B86-4D80-BC36-4A2298369D20}" destId="{9296006F-41A6-4F63-9962-86B79221D529}" srcOrd="3" destOrd="0" presId="urn:microsoft.com/office/officeart/2005/8/layout/chart3"/>
    <dgm:cxn modelId="{F0DD9E53-DC59-4565-A2A9-C815D984D533}" type="presParOf" srcId="{21FE3CAE-3B86-4D80-BC36-4A2298369D20}" destId="{2693F8C0-E5BC-4227-9086-A172A14A2991}" srcOrd="4" destOrd="0" presId="urn:microsoft.com/office/officeart/2005/8/layout/chart3"/>
    <dgm:cxn modelId="{87D664D6-0AB3-479E-9D85-CAFD1D2E56B2}" type="presParOf" srcId="{21FE3CAE-3B86-4D80-BC36-4A2298369D20}" destId="{D12E735C-ED29-49FB-B67C-F92D02598CF5}" srcOrd="5" destOrd="0" presId="urn:microsoft.com/office/officeart/2005/8/layout/chart3"/>
    <dgm:cxn modelId="{3C83EA01-60D1-4EBB-AB42-3D2CDE663FDB}" type="presParOf" srcId="{21FE3CAE-3B86-4D80-BC36-4A2298369D20}" destId="{8CC10319-71FA-48A5-A90D-714919B43FAD}" srcOrd="6" destOrd="0" presId="urn:microsoft.com/office/officeart/2005/8/layout/chart3"/>
    <dgm:cxn modelId="{B0036F1F-8959-437C-8AB7-DCE5A27B95BE}" type="presParOf" srcId="{21FE3CAE-3B86-4D80-BC36-4A2298369D20}" destId="{FEC38F66-6CE2-4C93-9BB7-1A21EF33DB38}" srcOrd="7" destOrd="0" presId="urn:microsoft.com/office/officeart/2005/8/layout/chart3"/>
    <dgm:cxn modelId="{E90C669D-9B67-4679-BA63-89C2F4785AD3}" type="presParOf" srcId="{21FE3CAE-3B86-4D80-BC36-4A2298369D20}" destId="{CAD8EE16-2902-461B-BA5D-18C87C6A2685}" srcOrd="8" destOrd="0" presId="urn:microsoft.com/office/officeart/2005/8/layout/chart3"/>
    <dgm:cxn modelId="{58A50C61-4F88-4403-BEE7-5BC7577872A1}" type="presParOf" srcId="{21FE3CAE-3B86-4D80-BC36-4A2298369D20}" destId="{9307C3B1-9C90-44B9-AC10-2B7D71797BF9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A25CEE-4C98-410C-BE72-297B198316B7}" type="doc">
      <dgm:prSet loTypeId="urn:microsoft.com/office/officeart/2005/8/layout/pList2#1" loCatId="list" qsTypeId="urn:microsoft.com/office/officeart/2005/8/quickstyle/simple1" qsCatId="simple" csTypeId="urn:microsoft.com/office/officeart/2005/8/colors/colorful1#1" csCatId="colorful" phldr="1"/>
      <dgm:spPr/>
    </dgm:pt>
    <dgm:pt modelId="{1225EBED-71D2-4401-83A9-C037DCCB3E2B}">
      <dgm:prSet phldrT="[Texto]" custT="1"/>
      <dgm:spPr/>
      <dgm:t>
        <a:bodyPr/>
        <a:lstStyle/>
        <a:p>
          <a:r>
            <a:rPr lang="pt-BR" sz="1800" b="1" u="none" dirty="0" smtClean="0"/>
            <a:t>AVALIAÇÃO </a:t>
          </a:r>
        </a:p>
        <a:p>
          <a:r>
            <a:rPr lang="pt-BR" sz="1600" dirty="0" smtClean="0"/>
            <a:t>Descrever o que aluno será capaz de desenvolver com ou sem auxilio, com orientação do Grupo de Apoio Local - GAL</a:t>
          </a:r>
        </a:p>
        <a:p>
          <a:r>
            <a:rPr lang="pt-BR" sz="1600" dirty="0" smtClean="0"/>
            <a:t>Flexibilizar prazos para a conclusão da formação e ou antecipação de estudos, quando for o caso</a:t>
          </a:r>
          <a:endParaRPr lang="pt-BR" sz="1600" dirty="0"/>
        </a:p>
      </dgm:t>
    </dgm:pt>
    <dgm:pt modelId="{B9431F33-E25C-427F-8B3B-EF995B720CAE}" type="parTrans" cxnId="{4FAA1CC2-876C-40A8-81B4-81CF2921ABC8}">
      <dgm:prSet/>
      <dgm:spPr/>
      <dgm:t>
        <a:bodyPr/>
        <a:lstStyle/>
        <a:p>
          <a:endParaRPr lang="pt-BR"/>
        </a:p>
      </dgm:t>
    </dgm:pt>
    <dgm:pt modelId="{6771FA2C-8D17-4DAC-955E-46AB2E52E8BC}" type="sibTrans" cxnId="{4FAA1CC2-876C-40A8-81B4-81CF2921ABC8}">
      <dgm:prSet/>
      <dgm:spPr/>
      <dgm:t>
        <a:bodyPr/>
        <a:lstStyle/>
        <a:p>
          <a:endParaRPr lang="pt-BR"/>
        </a:p>
      </dgm:t>
    </dgm:pt>
    <dgm:pt modelId="{7BB219AE-4929-4444-984B-1CD72721852F}">
      <dgm:prSet phldrT="[Texto]" custT="1"/>
      <dgm:spPr/>
      <dgm:t>
        <a:bodyPr/>
        <a:lstStyle/>
        <a:p>
          <a:r>
            <a:rPr lang="pt-BR" sz="1800" b="1" u="none" dirty="0" smtClean="0"/>
            <a:t>CERTIFICAÇÃO </a:t>
          </a:r>
        </a:p>
        <a:p>
          <a:r>
            <a:rPr lang="pt-BR" sz="1600" dirty="0" smtClean="0"/>
            <a:t>Certificação de conclusão de escolaridade e/ou de saberes reconhecidos vinculados ao Itinerário Nacional de Educação </a:t>
          </a:r>
        </a:p>
        <a:p>
          <a:r>
            <a:rPr lang="pt-BR" sz="1600" dirty="0" smtClean="0"/>
            <a:t>Profissional, alinhados com a Classificação Brasileira de Ocupações - CBO, que apresentem, de forma descritiva, as competências desenvolvidas pelo educando, com apoio do GAL </a:t>
          </a:r>
          <a:endParaRPr lang="pt-BR" sz="1600" dirty="0"/>
        </a:p>
      </dgm:t>
    </dgm:pt>
    <dgm:pt modelId="{6515C01E-30A1-42C0-8D99-9DF6BA818AE3}" type="parTrans" cxnId="{A863A675-C437-4CD0-B130-79574E0EDD38}">
      <dgm:prSet/>
      <dgm:spPr/>
      <dgm:t>
        <a:bodyPr/>
        <a:lstStyle/>
        <a:p>
          <a:endParaRPr lang="pt-BR"/>
        </a:p>
      </dgm:t>
    </dgm:pt>
    <dgm:pt modelId="{DAAD04F8-030C-4F19-B4F8-B75646DCC3BC}" type="sibTrans" cxnId="{A863A675-C437-4CD0-B130-79574E0EDD38}">
      <dgm:prSet/>
      <dgm:spPr/>
      <dgm:t>
        <a:bodyPr/>
        <a:lstStyle/>
        <a:p>
          <a:endParaRPr lang="pt-BR"/>
        </a:p>
      </dgm:t>
    </dgm:pt>
    <dgm:pt modelId="{72A2E9D6-229B-4ADB-8EA1-B3631B3074F0}">
      <dgm:prSet phldrT="[Texto]" custT="1"/>
      <dgm:spPr/>
      <dgm:t>
        <a:bodyPr/>
        <a:lstStyle/>
        <a:p>
          <a:r>
            <a:rPr lang="pt-BR" sz="1800" b="1" u="none" dirty="0" smtClean="0"/>
            <a:t>ACESSIBILIDADE</a:t>
          </a:r>
        </a:p>
        <a:p>
          <a:endParaRPr lang="pt-BR" sz="2100" b="1" dirty="0" smtClean="0"/>
        </a:p>
        <a:p>
          <a:r>
            <a:rPr lang="pt-BR" sz="1600" dirty="0" smtClean="0"/>
            <a:t>Acesso aos espaços comuns de ensino e aprendizagem, por meio de adequações arquitetônicas de prédios e ambientes</a:t>
          </a:r>
          <a:endParaRPr lang="pt-BR" sz="1600" dirty="0"/>
        </a:p>
      </dgm:t>
    </dgm:pt>
    <dgm:pt modelId="{9B67F9B7-41C8-46B6-9373-DD1D5172AFF8}" type="parTrans" cxnId="{1F67329D-80A8-460E-938B-E7F517C4E4CB}">
      <dgm:prSet/>
      <dgm:spPr/>
      <dgm:t>
        <a:bodyPr/>
        <a:lstStyle/>
        <a:p>
          <a:endParaRPr lang="pt-BR"/>
        </a:p>
      </dgm:t>
    </dgm:pt>
    <dgm:pt modelId="{4667A048-0B0C-4D4C-928B-FD8AC421E460}" type="sibTrans" cxnId="{1F67329D-80A8-460E-938B-E7F517C4E4CB}">
      <dgm:prSet/>
      <dgm:spPr/>
      <dgm:t>
        <a:bodyPr/>
        <a:lstStyle/>
        <a:p>
          <a:endParaRPr lang="pt-BR"/>
        </a:p>
      </dgm:t>
    </dgm:pt>
    <dgm:pt modelId="{EA2F6B60-AB3B-4FED-8C5E-6738A69EC5A3}" type="pres">
      <dgm:prSet presAssocID="{0FA25CEE-4C98-410C-BE72-297B198316B7}" presName="Name0" presStyleCnt="0">
        <dgm:presLayoutVars>
          <dgm:dir/>
          <dgm:resizeHandles val="exact"/>
        </dgm:presLayoutVars>
      </dgm:prSet>
      <dgm:spPr/>
    </dgm:pt>
    <dgm:pt modelId="{359979CD-3DD6-4DCF-B049-70BADB12B39E}" type="pres">
      <dgm:prSet presAssocID="{0FA25CEE-4C98-410C-BE72-297B198316B7}" presName="bkgdShp" presStyleLbl="alignAccFollowNode1" presStyleIdx="0" presStyleCnt="1"/>
      <dgm:spPr/>
    </dgm:pt>
    <dgm:pt modelId="{E2D12D18-9A4F-47A4-A67E-D686E115751C}" type="pres">
      <dgm:prSet presAssocID="{0FA25CEE-4C98-410C-BE72-297B198316B7}" presName="linComp" presStyleCnt="0"/>
      <dgm:spPr/>
    </dgm:pt>
    <dgm:pt modelId="{41644A60-D80E-404F-8097-7E72FF1C8689}" type="pres">
      <dgm:prSet presAssocID="{1225EBED-71D2-4401-83A9-C037DCCB3E2B}" presName="compNode" presStyleCnt="0"/>
      <dgm:spPr/>
    </dgm:pt>
    <dgm:pt modelId="{EBD0534B-71C4-474E-9602-F29E54C3FA4C}" type="pres">
      <dgm:prSet presAssocID="{1225EBED-71D2-4401-83A9-C037DCCB3E2B}" presName="node" presStyleLbl="node1" presStyleIdx="0" presStyleCnt="3" custScaleX="123587" custScaleY="122166" custLinFactNeighborX="-954" custLinFactNeighborY="-55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BAE6278-92A5-406B-BB21-E757E060DAD6}" type="pres">
      <dgm:prSet presAssocID="{1225EBED-71D2-4401-83A9-C037DCCB3E2B}" presName="invisiNode" presStyleLbl="node1" presStyleIdx="0" presStyleCnt="3"/>
      <dgm:spPr/>
    </dgm:pt>
    <dgm:pt modelId="{17CAD8AF-613B-477E-BB04-D6A7C33AC920}" type="pres">
      <dgm:prSet presAssocID="{1225EBED-71D2-4401-83A9-C037DCCB3E2B}" presName="imagNode" presStyleLbl="fgImgPlace1" presStyleIdx="0" presStyleCnt="3" custScaleX="120902" custScaleY="86448" custLinFactNeighborX="-470" custLinFactNeighborY="-1643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C573D75-1442-40E8-8D38-2C652D283CB5}" type="pres">
      <dgm:prSet presAssocID="{6771FA2C-8D17-4DAC-955E-46AB2E52E8BC}" presName="sibTrans" presStyleLbl="sibTrans2D1" presStyleIdx="0" presStyleCnt="0"/>
      <dgm:spPr/>
      <dgm:t>
        <a:bodyPr/>
        <a:lstStyle/>
        <a:p>
          <a:endParaRPr lang="pt-BR"/>
        </a:p>
      </dgm:t>
    </dgm:pt>
    <dgm:pt modelId="{C393118D-FAE5-4AC5-85BF-7B62404FC57C}" type="pres">
      <dgm:prSet presAssocID="{7BB219AE-4929-4444-984B-1CD72721852F}" presName="compNode" presStyleCnt="0"/>
      <dgm:spPr/>
    </dgm:pt>
    <dgm:pt modelId="{2B938AD7-592F-4415-9099-B90A9107DACC}" type="pres">
      <dgm:prSet presAssocID="{7BB219AE-4929-4444-984B-1CD72721852F}" presName="node" presStyleLbl="node1" presStyleIdx="1" presStyleCnt="3" custScaleX="118230" custScaleY="124463" custLinFactNeighborX="-2244" custLinFactNeighborY="-611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128994-BAF1-4471-B74F-3F6C0012F657}" type="pres">
      <dgm:prSet presAssocID="{7BB219AE-4929-4444-984B-1CD72721852F}" presName="invisiNode" presStyleLbl="node1" presStyleIdx="1" presStyleCnt="3"/>
      <dgm:spPr/>
    </dgm:pt>
    <dgm:pt modelId="{CB86C402-9428-4794-A0C2-0161D83692F0}" type="pres">
      <dgm:prSet presAssocID="{7BB219AE-4929-4444-984B-1CD72721852F}" presName="imagNode" presStyleLbl="fgImgPlace1" presStyleIdx="1" presStyleCnt="3" custScaleX="110733" custScaleY="87740" custLinFactNeighborX="-2805" custLinFactNeighborY="-1823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C3E3FF7-2A66-4E1B-8ADF-9EB644CFA65B}" type="pres">
      <dgm:prSet presAssocID="{DAAD04F8-030C-4F19-B4F8-B75646DCC3BC}" presName="sibTrans" presStyleLbl="sibTrans2D1" presStyleIdx="0" presStyleCnt="0"/>
      <dgm:spPr/>
      <dgm:t>
        <a:bodyPr/>
        <a:lstStyle/>
        <a:p>
          <a:endParaRPr lang="pt-BR"/>
        </a:p>
      </dgm:t>
    </dgm:pt>
    <dgm:pt modelId="{B8360A66-D708-4ADB-8E7D-BA1B1F611108}" type="pres">
      <dgm:prSet presAssocID="{72A2E9D6-229B-4ADB-8EA1-B3631B3074F0}" presName="compNode" presStyleCnt="0"/>
      <dgm:spPr/>
    </dgm:pt>
    <dgm:pt modelId="{8F12B24D-94B3-4F0C-836F-C85A9FD382A7}" type="pres">
      <dgm:prSet presAssocID="{72A2E9D6-229B-4ADB-8EA1-B3631B3074F0}" presName="node" presStyleLbl="node1" presStyleIdx="2" presStyleCnt="3" custScaleX="124469" custScaleY="121043" custLinFactNeighborX="-3239" custLinFactNeighborY="-52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220EE63-1143-47A8-8D39-C4F689FD87FC}" type="pres">
      <dgm:prSet presAssocID="{72A2E9D6-229B-4ADB-8EA1-B3631B3074F0}" presName="invisiNode" presStyleLbl="node1" presStyleIdx="2" presStyleCnt="3"/>
      <dgm:spPr/>
    </dgm:pt>
    <dgm:pt modelId="{DA642953-9434-4361-8687-A3301F831AE7}" type="pres">
      <dgm:prSet presAssocID="{72A2E9D6-229B-4ADB-8EA1-B3631B3074F0}" presName="imagNode" presStyleLbl="fgImgPlace1" presStyleIdx="2" presStyleCnt="3" custScaleX="117395" custScaleY="87740" custLinFactNeighborX="-3927" custLinFactNeighborY="-28802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4FAA1CC2-876C-40A8-81B4-81CF2921ABC8}" srcId="{0FA25CEE-4C98-410C-BE72-297B198316B7}" destId="{1225EBED-71D2-4401-83A9-C037DCCB3E2B}" srcOrd="0" destOrd="0" parTransId="{B9431F33-E25C-427F-8B3B-EF995B720CAE}" sibTransId="{6771FA2C-8D17-4DAC-955E-46AB2E52E8BC}"/>
    <dgm:cxn modelId="{012689BD-9B57-47C8-8AA9-A15A140382CD}" type="presOf" srcId="{0FA25CEE-4C98-410C-BE72-297B198316B7}" destId="{EA2F6B60-AB3B-4FED-8C5E-6738A69EC5A3}" srcOrd="0" destOrd="0" presId="urn:microsoft.com/office/officeart/2005/8/layout/pList2#1"/>
    <dgm:cxn modelId="{D865DEB8-EFBC-4B8F-942A-D994A893D981}" type="presOf" srcId="{6771FA2C-8D17-4DAC-955E-46AB2E52E8BC}" destId="{CC573D75-1442-40E8-8D38-2C652D283CB5}" srcOrd="0" destOrd="0" presId="urn:microsoft.com/office/officeart/2005/8/layout/pList2#1"/>
    <dgm:cxn modelId="{1F67329D-80A8-460E-938B-E7F517C4E4CB}" srcId="{0FA25CEE-4C98-410C-BE72-297B198316B7}" destId="{72A2E9D6-229B-4ADB-8EA1-B3631B3074F0}" srcOrd="2" destOrd="0" parTransId="{9B67F9B7-41C8-46B6-9373-DD1D5172AFF8}" sibTransId="{4667A048-0B0C-4D4C-928B-FD8AC421E460}"/>
    <dgm:cxn modelId="{A863A675-C437-4CD0-B130-79574E0EDD38}" srcId="{0FA25CEE-4C98-410C-BE72-297B198316B7}" destId="{7BB219AE-4929-4444-984B-1CD72721852F}" srcOrd="1" destOrd="0" parTransId="{6515C01E-30A1-42C0-8D99-9DF6BA818AE3}" sibTransId="{DAAD04F8-030C-4F19-B4F8-B75646DCC3BC}"/>
    <dgm:cxn modelId="{09E19F13-8F20-4A5B-B7C2-59025CA36723}" type="presOf" srcId="{7BB219AE-4929-4444-984B-1CD72721852F}" destId="{2B938AD7-592F-4415-9099-B90A9107DACC}" srcOrd="0" destOrd="0" presId="urn:microsoft.com/office/officeart/2005/8/layout/pList2#1"/>
    <dgm:cxn modelId="{02D8F537-E319-489A-A4B7-762AF4ED695D}" type="presOf" srcId="{1225EBED-71D2-4401-83A9-C037DCCB3E2B}" destId="{EBD0534B-71C4-474E-9602-F29E54C3FA4C}" srcOrd="0" destOrd="0" presId="urn:microsoft.com/office/officeart/2005/8/layout/pList2#1"/>
    <dgm:cxn modelId="{AA1C1765-385A-4DE2-8FE1-DEB2D9B05CCC}" type="presOf" srcId="{DAAD04F8-030C-4F19-B4F8-B75646DCC3BC}" destId="{AC3E3FF7-2A66-4E1B-8ADF-9EB644CFA65B}" srcOrd="0" destOrd="0" presId="urn:microsoft.com/office/officeart/2005/8/layout/pList2#1"/>
    <dgm:cxn modelId="{D9883AFE-0A6D-4036-A393-5D57422633E5}" type="presOf" srcId="{72A2E9D6-229B-4ADB-8EA1-B3631B3074F0}" destId="{8F12B24D-94B3-4F0C-836F-C85A9FD382A7}" srcOrd="0" destOrd="0" presId="urn:microsoft.com/office/officeart/2005/8/layout/pList2#1"/>
    <dgm:cxn modelId="{04FD4390-EF54-4179-BF58-6C9326774613}" type="presParOf" srcId="{EA2F6B60-AB3B-4FED-8C5E-6738A69EC5A3}" destId="{359979CD-3DD6-4DCF-B049-70BADB12B39E}" srcOrd="0" destOrd="0" presId="urn:microsoft.com/office/officeart/2005/8/layout/pList2#1"/>
    <dgm:cxn modelId="{8C7C469B-1046-44A3-B578-B351B481F7ED}" type="presParOf" srcId="{EA2F6B60-AB3B-4FED-8C5E-6738A69EC5A3}" destId="{E2D12D18-9A4F-47A4-A67E-D686E115751C}" srcOrd="1" destOrd="0" presId="urn:microsoft.com/office/officeart/2005/8/layout/pList2#1"/>
    <dgm:cxn modelId="{B2DFD834-19A9-46A0-87F3-E8E583FC9646}" type="presParOf" srcId="{E2D12D18-9A4F-47A4-A67E-D686E115751C}" destId="{41644A60-D80E-404F-8097-7E72FF1C8689}" srcOrd="0" destOrd="0" presId="urn:microsoft.com/office/officeart/2005/8/layout/pList2#1"/>
    <dgm:cxn modelId="{25B50107-78F6-4504-B713-AF4074368D3B}" type="presParOf" srcId="{41644A60-D80E-404F-8097-7E72FF1C8689}" destId="{EBD0534B-71C4-474E-9602-F29E54C3FA4C}" srcOrd="0" destOrd="0" presId="urn:microsoft.com/office/officeart/2005/8/layout/pList2#1"/>
    <dgm:cxn modelId="{FBFA06E6-942A-46C1-9E08-BEFA6FD0632D}" type="presParOf" srcId="{41644A60-D80E-404F-8097-7E72FF1C8689}" destId="{BBAE6278-92A5-406B-BB21-E757E060DAD6}" srcOrd="1" destOrd="0" presId="urn:microsoft.com/office/officeart/2005/8/layout/pList2#1"/>
    <dgm:cxn modelId="{954279D5-80B1-49B0-BBD8-43AF2AB1A8A2}" type="presParOf" srcId="{41644A60-D80E-404F-8097-7E72FF1C8689}" destId="{17CAD8AF-613B-477E-BB04-D6A7C33AC920}" srcOrd="2" destOrd="0" presId="urn:microsoft.com/office/officeart/2005/8/layout/pList2#1"/>
    <dgm:cxn modelId="{EA1772A0-CE27-482B-A2E0-F5C58600CBD2}" type="presParOf" srcId="{E2D12D18-9A4F-47A4-A67E-D686E115751C}" destId="{CC573D75-1442-40E8-8D38-2C652D283CB5}" srcOrd="1" destOrd="0" presId="urn:microsoft.com/office/officeart/2005/8/layout/pList2#1"/>
    <dgm:cxn modelId="{9820F54A-331B-4DEA-9705-1462AC7FDC74}" type="presParOf" srcId="{E2D12D18-9A4F-47A4-A67E-D686E115751C}" destId="{C393118D-FAE5-4AC5-85BF-7B62404FC57C}" srcOrd="2" destOrd="0" presId="urn:microsoft.com/office/officeart/2005/8/layout/pList2#1"/>
    <dgm:cxn modelId="{AD2FB29D-1117-4EE6-8F3D-A6FFA53615EC}" type="presParOf" srcId="{C393118D-FAE5-4AC5-85BF-7B62404FC57C}" destId="{2B938AD7-592F-4415-9099-B90A9107DACC}" srcOrd="0" destOrd="0" presId="urn:microsoft.com/office/officeart/2005/8/layout/pList2#1"/>
    <dgm:cxn modelId="{88E5FA4D-C2C4-4F44-AC6A-96B88A2C25A0}" type="presParOf" srcId="{C393118D-FAE5-4AC5-85BF-7B62404FC57C}" destId="{6C128994-BAF1-4471-B74F-3F6C0012F657}" srcOrd="1" destOrd="0" presId="urn:microsoft.com/office/officeart/2005/8/layout/pList2#1"/>
    <dgm:cxn modelId="{9FFEF7F8-C9C4-4E0A-AB28-985517103A25}" type="presParOf" srcId="{C393118D-FAE5-4AC5-85BF-7B62404FC57C}" destId="{CB86C402-9428-4794-A0C2-0161D83692F0}" srcOrd="2" destOrd="0" presId="urn:microsoft.com/office/officeart/2005/8/layout/pList2#1"/>
    <dgm:cxn modelId="{FA01BC9C-48E7-4F2D-B839-3C1F4C65005A}" type="presParOf" srcId="{E2D12D18-9A4F-47A4-A67E-D686E115751C}" destId="{AC3E3FF7-2A66-4E1B-8ADF-9EB644CFA65B}" srcOrd="3" destOrd="0" presId="urn:microsoft.com/office/officeart/2005/8/layout/pList2#1"/>
    <dgm:cxn modelId="{8BB034FB-6541-409D-9AAF-C70B141A8C9F}" type="presParOf" srcId="{E2D12D18-9A4F-47A4-A67E-D686E115751C}" destId="{B8360A66-D708-4ADB-8E7D-BA1B1F611108}" srcOrd="4" destOrd="0" presId="urn:microsoft.com/office/officeart/2005/8/layout/pList2#1"/>
    <dgm:cxn modelId="{9CCE94C2-76AE-44A3-9D1E-87A2C72A90E2}" type="presParOf" srcId="{B8360A66-D708-4ADB-8E7D-BA1B1F611108}" destId="{8F12B24D-94B3-4F0C-836F-C85A9FD382A7}" srcOrd="0" destOrd="0" presId="urn:microsoft.com/office/officeart/2005/8/layout/pList2#1"/>
    <dgm:cxn modelId="{3F8525F5-AEC6-472D-AC84-DC062D215CF2}" type="presParOf" srcId="{B8360A66-D708-4ADB-8E7D-BA1B1F611108}" destId="{B220EE63-1143-47A8-8D39-C4F689FD87FC}" srcOrd="1" destOrd="0" presId="urn:microsoft.com/office/officeart/2005/8/layout/pList2#1"/>
    <dgm:cxn modelId="{8A9E4B06-64BE-4CCD-88FC-1726ABA5C0A1}" type="presParOf" srcId="{B8360A66-D708-4ADB-8E7D-BA1B1F611108}" destId="{DA642953-9434-4361-8687-A3301F831AE7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F1A1DE-3388-4D26-A5E3-F34E562B74DE}" type="doc">
      <dgm:prSet loTypeId="urn:microsoft.com/office/officeart/2005/8/layout/pList2#2" loCatId="list" qsTypeId="urn:microsoft.com/office/officeart/2005/8/quickstyle/simple1" qsCatId="simple" csTypeId="urn:microsoft.com/office/officeart/2005/8/colors/colorful3" csCatId="colorful" phldr="1"/>
      <dgm:spPr/>
    </dgm:pt>
    <dgm:pt modelId="{48B31C47-3DAF-4EE4-8DB4-39D63EB008CE}">
      <dgm:prSet phldrT="[Texto]" custT="1"/>
      <dgm:spPr/>
      <dgm:t>
        <a:bodyPr/>
        <a:lstStyle/>
        <a:p>
          <a:r>
            <a:rPr lang="pt-BR" sz="1800" b="1" u="none" dirty="0" smtClean="0">
              <a:solidFill>
                <a:srgbClr val="FF0000"/>
              </a:solidFill>
            </a:rPr>
            <a:t>MATERIAIS E EQUIPAMENTOS </a:t>
          </a:r>
        </a:p>
        <a:p>
          <a:endParaRPr lang="pt-BR" sz="1600" b="1" dirty="0" smtClean="0"/>
        </a:p>
        <a:p>
          <a:r>
            <a:rPr lang="pt-BR" sz="1600" b="1" dirty="0" smtClean="0"/>
            <a:t>Adequação de livro didático nacional, mobiliários e equipamentos, sistema de comunicação e informação, transporte e demais serviços</a:t>
          </a:r>
          <a:endParaRPr lang="pt-BR" sz="1600" b="1" dirty="0"/>
        </a:p>
      </dgm:t>
    </dgm:pt>
    <dgm:pt modelId="{96D01A99-BA4F-4855-B717-014513813462}" type="parTrans" cxnId="{73BAB271-5304-45EB-A0DD-0917151A1EE0}">
      <dgm:prSet/>
      <dgm:spPr/>
      <dgm:t>
        <a:bodyPr/>
        <a:lstStyle/>
        <a:p>
          <a:endParaRPr lang="pt-BR"/>
        </a:p>
      </dgm:t>
    </dgm:pt>
    <dgm:pt modelId="{00A95222-20DB-4FA0-8B18-724FF6AD3665}" type="sibTrans" cxnId="{73BAB271-5304-45EB-A0DD-0917151A1EE0}">
      <dgm:prSet/>
      <dgm:spPr/>
      <dgm:t>
        <a:bodyPr/>
        <a:lstStyle/>
        <a:p>
          <a:endParaRPr lang="pt-BR"/>
        </a:p>
      </dgm:t>
    </dgm:pt>
    <dgm:pt modelId="{B78CCBA3-2096-4FC4-B995-D5E4416B8C46}">
      <dgm:prSet phldrT="[Texto]" custT="1"/>
      <dgm:spPr/>
      <dgm:t>
        <a:bodyPr/>
        <a:lstStyle/>
        <a:p>
          <a:r>
            <a:rPr lang="pt-BR" sz="1800" b="1" u="none" dirty="0" smtClean="0">
              <a:solidFill>
                <a:srgbClr val="FF0000"/>
              </a:solidFill>
            </a:rPr>
            <a:t>CAPACITAÇÃO DOCENTE </a:t>
          </a:r>
        </a:p>
        <a:p>
          <a:endParaRPr lang="pt-BR" sz="1600" b="1" dirty="0" smtClean="0"/>
        </a:p>
        <a:p>
          <a:r>
            <a:rPr lang="pt-BR" sz="1600" dirty="0" smtClean="0"/>
            <a:t>Formação continuada de professores para atendimento educacional especializado nos cursos adaptados/adequados do Itinerário Nacional de Educação Profissional</a:t>
          </a:r>
          <a:endParaRPr lang="pt-BR" sz="1600" dirty="0"/>
        </a:p>
      </dgm:t>
    </dgm:pt>
    <dgm:pt modelId="{9553F153-4202-44E8-85C2-AC214FFD2B0A}" type="parTrans" cxnId="{15FAB14E-2441-458B-B30A-E5265847F00F}">
      <dgm:prSet/>
      <dgm:spPr/>
      <dgm:t>
        <a:bodyPr/>
        <a:lstStyle/>
        <a:p>
          <a:endParaRPr lang="pt-BR"/>
        </a:p>
      </dgm:t>
    </dgm:pt>
    <dgm:pt modelId="{383A997F-3A30-4C9B-9BC8-796E9BB9D801}" type="sibTrans" cxnId="{15FAB14E-2441-458B-B30A-E5265847F00F}">
      <dgm:prSet/>
      <dgm:spPr/>
      <dgm:t>
        <a:bodyPr/>
        <a:lstStyle/>
        <a:p>
          <a:endParaRPr lang="pt-BR"/>
        </a:p>
      </dgm:t>
    </dgm:pt>
    <dgm:pt modelId="{F126FD12-16C7-41B4-A4FC-03F39F38039B}" type="pres">
      <dgm:prSet presAssocID="{F0F1A1DE-3388-4D26-A5E3-F34E562B74DE}" presName="Name0" presStyleCnt="0">
        <dgm:presLayoutVars>
          <dgm:dir/>
          <dgm:resizeHandles val="exact"/>
        </dgm:presLayoutVars>
      </dgm:prSet>
      <dgm:spPr/>
    </dgm:pt>
    <dgm:pt modelId="{CC05F5A2-9175-4DFF-BBA1-B36C737EF51A}" type="pres">
      <dgm:prSet presAssocID="{F0F1A1DE-3388-4D26-A5E3-F34E562B74DE}" presName="bkgdShp" presStyleLbl="alignAccFollowNode1" presStyleIdx="0" presStyleCnt="1"/>
      <dgm:spPr/>
    </dgm:pt>
    <dgm:pt modelId="{CCB501BF-4B58-45EE-9F01-5CB25BB768C1}" type="pres">
      <dgm:prSet presAssocID="{F0F1A1DE-3388-4D26-A5E3-F34E562B74DE}" presName="linComp" presStyleCnt="0"/>
      <dgm:spPr/>
    </dgm:pt>
    <dgm:pt modelId="{68DEA686-18E5-4496-B1AB-38F0761C9D55}" type="pres">
      <dgm:prSet presAssocID="{48B31C47-3DAF-4EE4-8DB4-39D63EB008CE}" presName="compNode" presStyleCnt="0"/>
      <dgm:spPr/>
    </dgm:pt>
    <dgm:pt modelId="{28BD7EB1-E3DD-4784-AC8D-F955E6260A0E}" type="pres">
      <dgm:prSet presAssocID="{48B31C47-3DAF-4EE4-8DB4-39D63EB008C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F92858A-94C0-4056-9078-4EA1C3EC5E61}" type="pres">
      <dgm:prSet presAssocID="{48B31C47-3DAF-4EE4-8DB4-39D63EB008CE}" presName="invisiNode" presStyleLbl="node1" presStyleIdx="0" presStyleCnt="2"/>
      <dgm:spPr/>
    </dgm:pt>
    <dgm:pt modelId="{2ECC1041-6614-4999-90E7-6ABAC4EA11AC}" type="pres">
      <dgm:prSet presAssocID="{48B31C47-3DAF-4EE4-8DB4-39D63EB008CE}" presName="imagNod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C5969E0-D498-466A-8C86-323CB1C655E4}" type="pres">
      <dgm:prSet presAssocID="{00A95222-20DB-4FA0-8B18-724FF6AD3665}" presName="sibTrans" presStyleLbl="sibTrans2D1" presStyleIdx="0" presStyleCnt="0"/>
      <dgm:spPr/>
      <dgm:t>
        <a:bodyPr/>
        <a:lstStyle/>
        <a:p>
          <a:endParaRPr lang="pt-BR"/>
        </a:p>
      </dgm:t>
    </dgm:pt>
    <dgm:pt modelId="{FAA43A77-0E9D-4AA4-989F-50BCAFC87D45}" type="pres">
      <dgm:prSet presAssocID="{B78CCBA3-2096-4FC4-B995-D5E4416B8C46}" presName="compNode" presStyleCnt="0"/>
      <dgm:spPr/>
    </dgm:pt>
    <dgm:pt modelId="{9F94EB92-AF01-4C03-A314-65A933DEE622}" type="pres">
      <dgm:prSet presAssocID="{B78CCBA3-2096-4FC4-B995-D5E4416B8C4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E279F3-1697-43BB-806A-4543905A2693}" type="pres">
      <dgm:prSet presAssocID="{B78CCBA3-2096-4FC4-B995-D5E4416B8C46}" presName="invisiNode" presStyleLbl="node1" presStyleIdx="1" presStyleCnt="2"/>
      <dgm:spPr/>
    </dgm:pt>
    <dgm:pt modelId="{3DD4D32B-3566-4080-889E-2B622AC74E05}" type="pres">
      <dgm:prSet presAssocID="{B78CCBA3-2096-4FC4-B995-D5E4416B8C46}" presName="imagNode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EA0B8C88-749A-4F8B-A0B7-B91011F71963}" type="presOf" srcId="{F0F1A1DE-3388-4D26-A5E3-F34E562B74DE}" destId="{F126FD12-16C7-41B4-A4FC-03F39F38039B}" srcOrd="0" destOrd="0" presId="urn:microsoft.com/office/officeart/2005/8/layout/pList2#2"/>
    <dgm:cxn modelId="{24FC7EC2-309B-4ACE-B429-A29496F3F5D5}" type="presOf" srcId="{48B31C47-3DAF-4EE4-8DB4-39D63EB008CE}" destId="{28BD7EB1-E3DD-4784-AC8D-F955E6260A0E}" srcOrd="0" destOrd="0" presId="urn:microsoft.com/office/officeart/2005/8/layout/pList2#2"/>
    <dgm:cxn modelId="{F1FD39AB-BF94-4C75-8865-7145D1A91A90}" type="presOf" srcId="{00A95222-20DB-4FA0-8B18-724FF6AD3665}" destId="{1C5969E0-D498-466A-8C86-323CB1C655E4}" srcOrd="0" destOrd="0" presId="urn:microsoft.com/office/officeart/2005/8/layout/pList2#2"/>
    <dgm:cxn modelId="{095E8086-BD15-432E-964F-6DDE03F43A0D}" type="presOf" srcId="{B78CCBA3-2096-4FC4-B995-D5E4416B8C46}" destId="{9F94EB92-AF01-4C03-A314-65A933DEE622}" srcOrd="0" destOrd="0" presId="urn:microsoft.com/office/officeart/2005/8/layout/pList2#2"/>
    <dgm:cxn modelId="{73BAB271-5304-45EB-A0DD-0917151A1EE0}" srcId="{F0F1A1DE-3388-4D26-A5E3-F34E562B74DE}" destId="{48B31C47-3DAF-4EE4-8DB4-39D63EB008CE}" srcOrd="0" destOrd="0" parTransId="{96D01A99-BA4F-4855-B717-014513813462}" sibTransId="{00A95222-20DB-4FA0-8B18-724FF6AD3665}"/>
    <dgm:cxn modelId="{15FAB14E-2441-458B-B30A-E5265847F00F}" srcId="{F0F1A1DE-3388-4D26-A5E3-F34E562B74DE}" destId="{B78CCBA3-2096-4FC4-B995-D5E4416B8C46}" srcOrd="1" destOrd="0" parTransId="{9553F153-4202-44E8-85C2-AC214FFD2B0A}" sibTransId="{383A997F-3A30-4C9B-9BC8-796E9BB9D801}"/>
    <dgm:cxn modelId="{D8ED8DA0-DE51-4C53-AF24-630A64774482}" type="presParOf" srcId="{F126FD12-16C7-41B4-A4FC-03F39F38039B}" destId="{CC05F5A2-9175-4DFF-BBA1-B36C737EF51A}" srcOrd="0" destOrd="0" presId="urn:microsoft.com/office/officeart/2005/8/layout/pList2#2"/>
    <dgm:cxn modelId="{18F6E490-0F60-4889-97E4-A34CB135E13F}" type="presParOf" srcId="{F126FD12-16C7-41B4-A4FC-03F39F38039B}" destId="{CCB501BF-4B58-45EE-9F01-5CB25BB768C1}" srcOrd="1" destOrd="0" presId="urn:microsoft.com/office/officeart/2005/8/layout/pList2#2"/>
    <dgm:cxn modelId="{97261CE7-03AB-4581-B4C3-D6F1E6716961}" type="presParOf" srcId="{CCB501BF-4B58-45EE-9F01-5CB25BB768C1}" destId="{68DEA686-18E5-4496-B1AB-38F0761C9D55}" srcOrd="0" destOrd="0" presId="urn:microsoft.com/office/officeart/2005/8/layout/pList2#2"/>
    <dgm:cxn modelId="{DCC42649-66D0-4355-8609-AFA27192CE07}" type="presParOf" srcId="{68DEA686-18E5-4496-B1AB-38F0761C9D55}" destId="{28BD7EB1-E3DD-4784-AC8D-F955E6260A0E}" srcOrd="0" destOrd="0" presId="urn:microsoft.com/office/officeart/2005/8/layout/pList2#2"/>
    <dgm:cxn modelId="{D01B91B0-CCFD-4BB5-8F39-E4C86B75CBC5}" type="presParOf" srcId="{68DEA686-18E5-4496-B1AB-38F0761C9D55}" destId="{4F92858A-94C0-4056-9078-4EA1C3EC5E61}" srcOrd="1" destOrd="0" presId="urn:microsoft.com/office/officeart/2005/8/layout/pList2#2"/>
    <dgm:cxn modelId="{7BBC5CFE-5F7D-4D28-87D3-DE1C4BEC4412}" type="presParOf" srcId="{68DEA686-18E5-4496-B1AB-38F0761C9D55}" destId="{2ECC1041-6614-4999-90E7-6ABAC4EA11AC}" srcOrd="2" destOrd="0" presId="urn:microsoft.com/office/officeart/2005/8/layout/pList2#2"/>
    <dgm:cxn modelId="{C80D3F51-AACE-4FEB-89D7-695BD6293089}" type="presParOf" srcId="{CCB501BF-4B58-45EE-9F01-5CB25BB768C1}" destId="{1C5969E0-D498-466A-8C86-323CB1C655E4}" srcOrd="1" destOrd="0" presId="urn:microsoft.com/office/officeart/2005/8/layout/pList2#2"/>
    <dgm:cxn modelId="{B2F227AD-6F4E-47C7-911C-161A9C76991B}" type="presParOf" srcId="{CCB501BF-4B58-45EE-9F01-5CB25BB768C1}" destId="{FAA43A77-0E9D-4AA4-989F-50BCAFC87D45}" srcOrd="2" destOrd="0" presId="urn:microsoft.com/office/officeart/2005/8/layout/pList2#2"/>
    <dgm:cxn modelId="{C13588C0-5FA8-4142-A8FE-61EE410EC105}" type="presParOf" srcId="{FAA43A77-0E9D-4AA4-989F-50BCAFC87D45}" destId="{9F94EB92-AF01-4C03-A314-65A933DEE622}" srcOrd="0" destOrd="0" presId="urn:microsoft.com/office/officeart/2005/8/layout/pList2#2"/>
    <dgm:cxn modelId="{D6C6DC83-D2F1-4D62-924E-B310B26C74F4}" type="presParOf" srcId="{FAA43A77-0E9D-4AA4-989F-50BCAFC87D45}" destId="{B4E279F3-1697-43BB-806A-4543905A2693}" srcOrd="1" destOrd="0" presId="urn:microsoft.com/office/officeart/2005/8/layout/pList2#2"/>
    <dgm:cxn modelId="{A7F95F82-142A-4AC7-8C12-597750C06DC9}" type="presParOf" srcId="{FAA43A77-0E9D-4AA4-989F-50BCAFC87D45}" destId="{3DD4D32B-3566-4080-889E-2B622AC74E05}" srcOrd="2" destOrd="0" presId="urn:microsoft.com/office/officeart/2005/8/layout/pList2#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177D90-91DA-48EA-8BB0-CF4B24764888}">
      <dsp:nvSpPr>
        <dsp:cNvPr id="0" name=""/>
        <dsp:cNvSpPr/>
      </dsp:nvSpPr>
      <dsp:spPr>
        <a:xfrm>
          <a:off x="1668244" y="618636"/>
          <a:ext cx="5384838" cy="5271977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adaptação  de currículos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4428615" y="1406295"/>
        <a:ext cx="1826998" cy="1223851"/>
      </dsp:txXfrm>
    </dsp:sp>
    <dsp:sp modelId="{FC8CBA37-5F57-4D71-87AC-284114A66D98}">
      <dsp:nvSpPr>
        <dsp:cNvPr id="0" name=""/>
        <dsp:cNvSpPr/>
      </dsp:nvSpPr>
      <dsp:spPr>
        <a:xfrm>
          <a:off x="1674130" y="612449"/>
          <a:ext cx="5400066" cy="5400066"/>
        </a:xfrm>
        <a:prstGeom prst="pie">
          <a:avLst>
            <a:gd name="adj1" fmla="val 20520000"/>
            <a:gd name="adj2" fmla="val 324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tx1"/>
              </a:solidFill>
            </a:rPr>
            <a:t>Situações de aprendizagem adaptadas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5203460" y="3055337"/>
        <a:ext cx="1607162" cy="1356445"/>
      </dsp:txXfrm>
    </dsp:sp>
    <dsp:sp modelId="{2693F8C0-E5BC-4227-9086-A172A14A2991}">
      <dsp:nvSpPr>
        <dsp:cNvPr id="0" name=""/>
        <dsp:cNvSpPr/>
      </dsp:nvSpPr>
      <dsp:spPr>
        <a:xfrm>
          <a:off x="1674130" y="612449"/>
          <a:ext cx="5400066" cy="5400066"/>
        </a:xfrm>
        <a:prstGeom prst="pie">
          <a:avLst>
            <a:gd name="adj1" fmla="val 3240000"/>
            <a:gd name="adj2" fmla="val 756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adaptação da certificação e avaliação  para </a:t>
          </a:r>
          <a:r>
            <a:rPr lang="pt-BR" sz="1800" b="1" kern="1200" dirty="0" err="1" smtClean="0"/>
            <a:t>PCDs</a:t>
          </a:r>
          <a:endParaRPr lang="pt-BR" sz="1800" b="1" kern="1200" dirty="0"/>
        </a:p>
      </dsp:txBody>
      <dsp:txXfrm>
        <a:off x="3409866" y="4662499"/>
        <a:ext cx="1928595" cy="1157157"/>
      </dsp:txXfrm>
    </dsp:sp>
    <dsp:sp modelId="{8CC10319-71FA-48A5-A90D-714919B43FAD}">
      <dsp:nvSpPr>
        <dsp:cNvPr id="0" name=""/>
        <dsp:cNvSpPr/>
      </dsp:nvSpPr>
      <dsp:spPr>
        <a:xfrm>
          <a:off x="1674130" y="612449"/>
          <a:ext cx="5400066" cy="540006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capacitação docente  para atuar com cursos adaptados</a:t>
          </a:r>
          <a:endParaRPr lang="pt-BR" sz="1800" b="1" kern="1200" dirty="0"/>
        </a:p>
      </dsp:txBody>
      <dsp:txXfrm>
        <a:off x="1931276" y="3055337"/>
        <a:ext cx="1607162" cy="1356445"/>
      </dsp:txXfrm>
    </dsp:sp>
    <dsp:sp modelId="{CAD8EE16-2902-461B-BA5D-18C87C6A2685}">
      <dsp:nvSpPr>
        <dsp:cNvPr id="0" name=""/>
        <dsp:cNvSpPr/>
      </dsp:nvSpPr>
      <dsp:spPr>
        <a:xfrm>
          <a:off x="1674130" y="612449"/>
          <a:ext cx="5400066" cy="5400066"/>
        </a:xfrm>
        <a:prstGeom prst="pie">
          <a:avLst>
            <a:gd name="adj1" fmla="val 1188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adaptação de livros didáticos </a:t>
          </a:r>
          <a:endParaRPr lang="pt-BR" sz="1800" b="1" kern="1200" dirty="0"/>
        </a:p>
      </dsp:txBody>
      <dsp:txXfrm>
        <a:off x="2461640" y="1435317"/>
        <a:ext cx="1832165" cy="125358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9979CD-3DD6-4DCF-B049-70BADB12B39E}">
      <dsp:nvSpPr>
        <dsp:cNvPr id="0" name=""/>
        <dsp:cNvSpPr/>
      </dsp:nvSpPr>
      <dsp:spPr>
        <a:xfrm>
          <a:off x="0" y="0"/>
          <a:ext cx="8928847" cy="254754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CAD8AF-613B-477E-BB04-D6A7C33AC920}">
      <dsp:nvSpPr>
        <dsp:cNvPr id="0" name=""/>
        <dsp:cNvSpPr/>
      </dsp:nvSpPr>
      <dsp:spPr>
        <a:xfrm>
          <a:off x="292296" y="0"/>
          <a:ext cx="2623483" cy="161502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D0534B-71C4-474E-9602-F29E54C3FA4C}">
      <dsp:nvSpPr>
        <dsp:cNvPr id="0" name=""/>
        <dsp:cNvSpPr/>
      </dsp:nvSpPr>
      <dsp:spPr>
        <a:xfrm rot="10800000">
          <a:off x="252663" y="1857385"/>
          <a:ext cx="2681745" cy="3803841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u="none" kern="1200" dirty="0" smtClean="0"/>
            <a:t>AVALIAÇÃO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Descrever o que aluno será capaz de desenvolver com ou sem auxilio, com orientação do Grupo de Apoio Local - GAL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Flexibilizar prazos para a conclusão da formação e ou antecipação de estudos, quando for o caso</a:t>
          </a:r>
          <a:endParaRPr lang="pt-BR" sz="1600" kern="1200" dirty="0"/>
        </a:p>
      </dsp:txBody>
      <dsp:txXfrm rot="10800000">
        <a:off x="252663" y="1857385"/>
        <a:ext cx="2681745" cy="3803841"/>
      </dsp:txXfrm>
    </dsp:sp>
    <dsp:sp modelId="{CB86C402-9428-4794-A0C2-0161D83692F0}">
      <dsp:nvSpPr>
        <dsp:cNvPr id="0" name=""/>
        <dsp:cNvSpPr/>
      </dsp:nvSpPr>
      <dsp:spPr>
        <a:xfrm>
          <a:off x="3192575" y="0"/>
          <a:ext cx="2402823" cy="163915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38AD7-592F-4415-9099-B90A9107DACC}">
      <dsp:nvSpPr>
        <dsp:cNvPr id="0" name=""/>
        <dsp:cNvSpPr/>
      </dsp:nvSpPr>
      <dsp:spPr>
        <a:xfrm rot="10800000">
          <a:off x="3123409" y="1785841"/>
          <a:ext cx="2565502" cy="3875362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u="none" kern="1200" dirty="0" smtClean="0"/>
            <a:t>CERTIFICAÇÃO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Certificação de conclusão de escolaridade e/ou de saberes reconhecidos vinculados ao Itinerário Nacional de Educação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Profissional, alinhados com a Classificação Brasileira de Ocupações - CBO, que apresentem, de forma descritiva, as competências desenvolvidas pelo educando, com apoio do GAL </a:t>
          </a:r>
          <a:endParaRPr lang="pt-BR" sz="1600" kern="1200" dirty="0"/>
        </a:p>
      </dsp:txBody>
      <dsp:txXfrm rot="10800000">
        <a:off x="3123409" y="1785841"/>
        <a:ext cx="2565502" cy="3875362"/>
      </dsp:txXfrm>
    </dsp:sp>
    <dsp:sp modelId="{DA642953-9434-4361-8687-A3301F831AE7}">
      <dsp:nvSpPr>
        <dsp:cNvPr id="0" name=""/>
        <dsp:cNvSpPr/>
      </dsp:nvSpPr>
      <dsp:spPr>
        <a:xfrm>
          <a:off x="5946135" y="0"/>
          <a:ext cx="2547384" cy="163915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12B24D-94B3-4F0C-836F-C85A9FD382A7}">
      <dsp:nvSpPr>
        <dsp:cNvPr id="0" name=""/>
        <dsp:cNvSpPr/>
      </dsp:nvSpPr>
      <dsp:spPr>
        <a:xfrm rot="10800000">
          <a:off x="5884314" y="1892328"/>
          <a:ext cx="2700884" cy="3768875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u="none" kern="1200" dirty="0" smtClean="0"/>
            <a:t>ACESSIBILIDADE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1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Acesso aos espaços comuns de ensino e aprendizagem, por meio de adequações arquitetônicas de prédios e ambientes</a:t>
          </a:r>
          <a:endParaRPr lang="pt-BR" sz="1600" kern="1200" dirty="0"/>
        </a:p>
      </dsp:txBody>
      <dsp:txXfrm rot="10800000">
        <a:off x="5884314" y="1892328"/>
        <a:ext cx="2700884" cy="37688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05F5A2-9175-4DFF-BBA1-B36C737EF51A}">
      <dsp:nvSpPr>
        <dsp:cNvPr id="0" name=""/>
        <dsp:cNvSpPr/>
      </dsp:nvSpPr>
      <dsp:spPr>
        <a:xfrm>
          <a:off x="0" y="0"/>
          <a:ext cx="6602506" cy="234247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C1041-6614-4999-90E7-6ABAC4EA11AC}">
      <dsp:nvSpPr>
        <dsp:cNvPr id="0" name=""/>
        <dsp:cNvSpPr/>
      </dsp:nvSpPr>
      <dsp:spPr>
        <a:xfrm>
          <a:off x="198832" y="312330"/>
          <a:ext cx="2954685" cy="17178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BD7EB1-E3DD-4784-AC8D-F955E6260A0E}">
      <dsp:nvSpPr>
        <dsp:cNvPr id="0" name=""/>
        <dsp:cNvSpPr/>
      </dsp:nvSpPr>
      <dsp:spPr>
        <a:xfrm rot="10800000">
          <a:off x="198832" y="2342477"/>
          <a:ext cx="2954685" cy="2863028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u="none" kern="1200" dirty="0" smtClean="0">
              <a:solidFill>
                <a:srgbClr val="FF0000"/>
              </a:solidFill>
            </a:rPr>
            <a:t>MATERIAIS E EQUIPAMENTOS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6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Adequação de livro didático nacional, mobiliários e equipamentos, sistema de comunicação e informação, transporte e demais serviços</a:t>
          </a:r>
          <a:endParaRPr lang="pt-BR" sz="1600" b="1" kern="1200" dirty="0"/>
        </a:p>
      </dsp:txBody>
      <dsp:txXfrm rot="10800000">
        <a:off x="198832" y="2342477"/>
        <a:ext cx="2954685" cy="2863028"/>
      </dsp:txXfrm>
    </dsp:sp>
    <dsp:sp modelId="{3DD4D32B-3566-4080-889E-2B622AC74E05}">
      <dsp:nvSpPr>
        <dsp:cNvPr id="0" name=""/>
        <dsp:cNvSpPr/>
      </dsp:nvSpPr>
      <dsp:spPr>
        <a:xfrm>
          <a:off x="3448987" y="312330"/>
          <a:ext cx="2954685" cy="17178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4EB92-AF01-4C03-A314-65A933DEE622}">
      <dsp:nvSpPr>
        <dsp:cNvPr id="0" name=""/>
        <dsp:cNvSpPr/>
      </dsp:nvSpPr>
      <dsp:spPr>
        <a:xfrm rot="10800000">
          <a:off x="3448987" y="2342477"/>
          <a:ext cx="2954685" cy="2863028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u="none" kern="1200" dirty="0" smtClean="0">
              <a:solidFill>
                <a:srgbClr val="FF0000"/>
              </a:solidFill>
            </a:rPr>
            <a:t>CAPACITAÇÃO DOCENTE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6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Formação continuada de professores para atendimento educacional especializado nos cursos adaptados/adequados do Itinerário Nacional de Educação Profissional</a:t>
          </a:r>
          <a:endParaRPr lang="pt-BR" sz="1600" kern="1200" dirty="0"/>
        </a:p>
      </dsp:txBody>
      <dsp:txXfrm rot="10800000">
        <a:off x="3448987" y="2342477"/>
        <a:ext cx="2954685" cy="2863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#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75012-DA9A-402B-806F-431FC52255BD}" type="datetimeFigureOut">
              <a:rPr lang="pt-BR" smtClean="0"/>
              <a:pPr/>
              <a:t>03/06/2013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662E3-2007-41AC-A278-5FF2429DB59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8878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F79D0-401F-4334-B265-1E821303FD2B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enai_Capa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CCF37-92FD-4AF5-958B-B0116B0CFCC5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FDC56-E5E6-4DAF-9038-2E388C9573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16AC-CEF5-4287-BB71-BABDDBD68EED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5304-69B2-4631-BC51-524987F8E6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3B9C-2193-4619-8486-379C1DA60E41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B5D4-1EAD-43CC-B900-DB950B81ED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3556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5F301-EB48-48C1-8231-55B236349712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842B2-18E2-45A9-B84E-A000F15E81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82A83-166D-4FD1-8112-C023F2826D5D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FF878-AFB2-4B97-8BC8-6D9EAC6F48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99681-3C2E-4327-A675-01047C3E00C9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40EBA-72AA-42E7-BA36-6B47DA3FF1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3476C-7FF3-419C-8616-1B64F4EF2F81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337E-1B68-4607-93CF-79FB4C2508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7B86A-0B09-423C-8FA4-8328F06B1C6B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71C02-E8BF-4055-8278-EC8DD49051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81AA0-BA81-4A57-A444-653D97CD00D7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4CC30-B628-45D0-8904-F794A3F5C6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A1812-8427-4AF2-85FB-4C24FFD3255A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45501-6230-43B0-8747-546D1FB4CD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DDE22-9916-4FF3-93D9-F89ACDCDCF1D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4934E-A727-4B88-ABD5-BDFF8120DF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B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FF982709-BD1B-4B3C-AB76-43396B60CF78}" type="datetime1">
              <a:rPr lang="en-US"/>
              <a:pPr>
                <a:defRPr/>
              </a:pPr>
              <a:t>6/3/2013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06FBCC2-8F7D-4663-B824-01CFF1A11E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9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br/url?sa=i&amp;source=images&amp;cd=&amp;cad=rja&amp;docid=HV9EGL7wTGWq0M&amp;tbnid=Z8dYXuiHw9MVzM:&amp;ved=0CAgQjRwwADgk&amp;url=http://www.escolaeugeniodecastro.pt/legislacao.html&amp;ei=ykRHUaDyHOqy0QG49IH4Cw&amp;psig=AFQjCNEJHlB0t_C1klrIZ_bxHg_ghmg9RA&amp;ust=1363711562532907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google.com.br/url?sa=i&amp;source=images&amp;cd=&amp;cad=rja&amp;docid=HV9EGL7wTGWq0M&amp;tbnid=Z8dYXuiHw9MVzM:&amp;ved=0CAgQjRwwADgk&amp;url=http://www.escolaeugeniodecastro.pt/legislacao.html&amp;ei=ykRHUaDyHOqy0QG49IH4Cw&amp;psig=AFQjCNEJHlB0t_C1klrIZ_bxHg_ghmg9RA&amp;ust=136371156253290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ulo 4"/>
          <p:cNvSpPr>
            <a:spLocks noGrp="1"/>
          </p:cNvSpPr>
          <p:nvPr>
            <p:ph type="ctrTitle"/>
          </p:nvPr>
        </p:nvSpPr>
        <p:spPr>
          <a:xfrm>
            <a:off x="1613647" y="887506"/>
            <a:ext cx="7530353" cy="3725499"/>
          </a:xfrm>
          <a:solidFill>
            <a:schemeClr val="tx2">
              <a:lumMod val="40000"/>
              <a:lumOff val="60000"/>
              <a:alpha val="21000"/>
            </a:schemeClr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/>
              </a:rPr>
              <a:t/>
            </a:r>
            <a:b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/>
              </a:rPr>
            </a:b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/>
              </a:rPr>
              <a:t/>
            </a:r>
            <a:b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/>
              </a:rPr>
            </a:br>
            <a:r>
              <a:rPr lang="pt-BR" sz="5400" b="1" dirty="0">
                <a:solidFill>
                  <a:srgbClr val="002060"/>
                </a:solidFill>
              </a:rPr>
              <a:t>Lei de Cotas</a:t>
            </a:r>
            <a:br>
              <a:rPr lang="pt-BR" sz="5400" b="1" dirty="0">
                <a:solidFill>
                  <a:srgbClr val="002060"/>
                </a:solidFill>
              </a:rPr>
            </a:br>
            <a:r>
              <a:rPr lang="pt-PT" sz="5400" b="1" dirty="0">
                <a:solidFill>
                  <a:srgbClr val="002060"/>
                </a:solidFill>
              </a:rPr>
              <a:t>Lei nº </a:t>
            </a:r>
            <a:r>
              <a:rPr lang="pt-PT" sz="5400" b="1" dirty="0" smtClean="0">
                <a:solidFill>
                  <a:srgbClr val="002060"/>
                </a:solidFill>
              </a:rPr>
              <a:t>8.213/91</a:t>
            </a:r>
            <a:br>
              <a:rPr lang="pt-PT" sz="5400" b="1" dirty="0" smtClean="0">
                <a:solidFill>
                  <a:srgbClr val="002060"/>
                </a:solidFill>
              </a:rPr>
            </a:br>
            <a:r>
              <a:rPr lang="pt-BR" sz="2400" dirty="0" smtClean="0"/>
              <a:t>Adriana </a:t>
            </a:r>
            <a:r>
              <a:rPr lang="pt-BR" sz="2400" dirty="0" err="1" smtClean="0"/>
              <a:t>Barufaldi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SENAI –DN</a:t>
            </a:r>
            <a:br>
              <a:rPr lang="pt-BR" sz="2400" dirty="0" smtClean="0"/>
            </a:br>
            <a:r>
              <a:rPr lang="pt-BR" sz="2400" dirty="0" smtClean="0"/>
              <a:t>2013</a:t>
            </a:r>
            <a:br>
              <a:rPr lang="pt-BR" sz="2400" dirty="0" smtClean="0"/>
            </a:br>
            <a:r>
              <a:rPr lang="pt-BR" sz="48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/>
              </a:rPr>
              <a:t/>
            </a:r>
            <a:br>
              <a:rPr lang="pt-BR" sz="48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/>
              </a:rPr>
            </a:br>
            <a:endParaRPr lang="pt-BR" sz="4800" b="1" dirty="0" smtClean="0">
              <a:solidFill>
                <a:srgbClr val="00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ＭＳ Ｐゴシック"/>
            </a:endParaRPr>
          </a:p>
        </p:txBody>
      </p:sp>
      <p:pic>
        <p:nvPicPr>
          <p:cNvPr id="5" name="Imagem 4" descr="6595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5152" y="2239268"/>
            <a:ext cx="2308735" cy="26157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-1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214282" y="1192872"/>
            <a:ext cx="8015318" cy="5665127"/>
            <a:chOff x="0" y="0"/>
            <a:chExt cx="9144000" cy="6858000"/>
          </a:xfrm>
        </p:grpSpPr>
        <p:pic>
          <p:nvPicPr>
            <p:cNvPr id="5131" name="Imagem 11" descr="Template.png"/>
            <p:cNvPicPr>
              <a:picLocks noChangeAspect="1"/>
            </p:cNvPicPr>
            <p:nvPr/>
          </p:nvPicPr>
          <p:blipFill>
            <a:blip r:embed="rId3" cstate="print"/>
            <a:srcRect b="97975"/>
            <a:stretch>
              <a:fillRect/>
            </a:stretch>
          </p:blipFill>
          <p:spPr bwMode="auto">
            <a:xfrm>
              <a:off x="0" y="0"/>
              <a:ext cx="9144000" cy="138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Imagem 12" descr="Template.png"/>
            <p:cNvPicPr>
              <a:picLocks noChangeAspect="1"/>
            </p:cNvPicPr>
            <p:nvPr/>
          </p:nvPicPr>
          <p:blipFill>
            <a:blip r:embed="rId3" cstate="print"/>
            <a:srcRect t="92709"/>
            <a:stretch>
              <a:fillRect/>
            </a:stretch>
          </p:blipFill>
          <p:spPr bwMode="auto">
            <a:xfrm>
              <a:off x="0" y="6357958"/>
              <a:ext cx="9144000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Imagem 13" descr="Template.png"/>
            <p:cNvPicPr>
              <a:picLocks noChangeAspect="1"/>
            </p:cNvPicPr>
            <p:nvPr/>
          </p:nvPicPr>
          <p:blipFill>
            <a:blip r:embed="rId3" cstate="print"/>
            <a:srcRect l="97656" t="1788" b="7291"/>
            <a:stretch>
              <a:fillRect/>
            </a:stretch>
          </p:blipFill>
          <p:spPr bwMode="auto">
            <a:xfrm>
              <a:off x="8929718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Imagem 14" descr="Template.png"/>
            <p:cNvPicPr>
              <a:picLocks noChangeAspect="1"/>
            </p:cNvPicPr>
            <p:nvPr/>
          </p:nvPicPr>
          <p:blipFill>
            <a:blip r:embed="rId3" cstate="print"/>
            <a:srcRect t="1788" r="97656" b="7291"/>
            <a:stretch>
              <a:fillRect/>
            </a:stretch>
          </p:blipFill>
          <p:spPr bwMode="auto">
            <a:xfrm>
              <a:off x="0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CaixaDeTexto 26"/>
          <p:cNvSpPr txBox="1"/>
          <p:nvPr/>
        </p:nvSpPr>
        <p:spPr>
          <a:xfrm>
            <a:off x="5379695" y="143598"/>
            <a:ext cx="3550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FFFF00"/>
                </a:solidFill>
              </a:rPr>
              <a:t>escopo</a:t>
            </a:r>
            <a:endParaRPr lang="pt-BR" sz="4000" b="1" dirty="0">
              <a:solidFill>
                <a:srgbClr val="FFFF00"/>
              </a:solidFill>
            </a:endParaRPr>
          </a:p>
        </p:txBody>
      </p:sp>
      <p:graphicFrame>
        <p:nvGraphicFramePr>
          <p:cNvPr id="11" name="Diagrama 10"/>
          <p:cNvGraphicFramePr/>
          <p:nvPr/>
        </p:nvGraphicFramePr>
        <p:xfrm>
          <a:off x="-202576" y="143598"/>
          <a:ext cx="8929717" cy="6428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2" name="Imagem 11" descr="MC900433949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14750" y="3071812"/>
            <a:ext cx="1214438" cy="12144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6942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pic>
        <p:nvPicPr>
          <p:cNvPr id="13" name="Imagem 12" descr="Template.png"/>
          <p:cNvPicPr>
            <a:picLocks noChangeAspect="1"/>
          </p:cNvPicPr>
          <p:nvPr/>
        </p:nvPicPr>
        <p:blipFill>
          <a:blip r:embed="rId3" cstate="print"/>
          <a:srcRect t="92709"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1507525" y="0"/>
            <a:ext cx="7636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Exemplos de cursos  Oferecidos</a:t>
            </a:r>
            <a:endParaRPr lang="pt-BR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Imagem 11" descr="j0412392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801661">
            <a:off x="-1085086" y="2242583"/>
            <a:ext cx="4982946" cy="2894505"/>
          </a:xfrm>
          <a:prstGeom prst="rect">
            <a:avLst/>
          </a:prstGeom>
        </p:spPr>
      </p:pic>
      <p:sp>
        <p:nvSpPr>
          <p:cNvPr id="23" name="CaixaDeTexto 22"/>
          <p:cNvSpPr txBox="1"/>
          <p:nvPr/>
        </p:nvSpPr>
        <p:spPr>
          <a:xfrm>
            <a:off x="3106272" y="968189"/>
            <a:ext cx="63066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400" b="1" dirty="0" smtClean="0">
                <a:solidFill>
                  <a:srgbClr val="002060"/>
                </a:solidFill>
              </a:rPr>
              <a:t>Operador de Microcomputadores</a:t>
            </a:r>
          </a:p>
          <a:p>
            <a:endParaRPr lang="pt-BR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2400" b="1" dirty="0" smtClean="0">
                <a:solidFill>
                  <a:srgbClr val="002060"/>
                </a:solidFill>
              </a:rPr>
              <a:t>Montador e Reparador de Microcomputadores</a:t>
            </a:r>
          </a:p>
          <a:p>
            <a:pPr>
              <a:buFont typeface="Wingdings" pitchFamily="2" charset="2"/>
              <a:buChar char="ü"/>
            </a:pPr>
            <a:endParaRPr lang="pt-BR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2400" b="1" dirty="0" smtClean="0">
                <a:solidFill>
                  <a:srgbClr val="002060"/>
                </a:solidFill>
              </a:rPr>
              <a:t>Mecânico de Manutenção de Motores Ciclo Otto</a:t>
            </a:r>
          </a:p>
          <a:p>
            <a:pPr>
              <a:buFont typeface="Wingdings" pitchFamily="2" charset="2"/>
              <a:buChar char="ü"/>
            </a:pPr>
            <a:endParaRPr lang="pt-BR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2400" b="1" dirty="0" smtClean="0">
                <a:solidFill>
                  <a:srgbClr val="002060"/>
                </a:solidFill>
              </a:rPr>
              <a:t>Mecânico de Manutenção de Motocicletas</a:t>
            </a:r>
          </a:p>
          <a:p>
            <a:endParaRPr lang="pt-BR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Pedreiro de Alvenaria</a:t>
            </a:r>
          </a:p>
          <a:p>
            <a:pPr>
              <a:buFont typeface="Wingdings" pitchFamily="2" charset="2"/>
              <a:buChar char="ü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Padeiro</a:t>
            </a:r>
          </a:p>
          <a:p>
            <a:pPr>
              <a:buFont typeface="Wingdings" pitchFamily="2" charset="2"/>
              <a:buChar char="ü"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Costureiro de Máquina Reta e Overloque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942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pic>
        <p:nvPicPr>
          <p:cNvPr id="13" name="Imagem 12" descr="Template.png"/>
          <p:cNvPicPr>
            <a:picLocks noChangeAspect="1"/>
          </p:cNvPicPr>
          <p:nvPr/>
        </p:nvPicPr>
        <p:blipFill>
          <a:blip r:embed="rId3" cstate="print"/>
          <a:srcRect t="92709"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 descr="Imagem16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029200"/>
            <a:ext cx="1733550" cy="1828800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59705309"/>
              </p:ext>
            </p:extLst>
          </p:nvPr>
        </p:nvGraphicFramePr>
        <p:xfrm>
          <a:off x="247137" y="493242"/>
          <a:ext cx="8686797" cy="62288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631"/>
                <a:gridCol w="686631"/>
                <a:gridCol w="686631"/>
                <a:gridCol w="686631"/>
                <a:gridCol w="686631"/>
                <a:gridCol w="686631"/>
                <a:gridCol w="1133856"/>
                <a:gridCol w="686631"/>
                <a:gridCol w="686631"/>
                <a:gridCol w="686631"/>
                <a:gridCol w="686631"/>
                <a:gridCol w="686631"/>
              </a:tblGrid>
              <a:tr h="214532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Distribuição de matrículas realizadas para </a:t>
                      </a:r>
                      <a:r>
                        <a:rPr lang="pt-BR" sz="800" dirty="0" err="1">
                          <a:effectLst/>
                        </a:rPr>
                        <a:t>PcD</a:t>
                      </a:r>
                      <a:r>
                        <a:rPr lang="pt-BR" sz="800" dirty="0">
                          <a:effectLst/>
                        </a:rPr>
                        <a:t>, segundo tipo de deficiência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/>
                    </a:p>
                  </a:txBody>
                  <a:tcPr marL="45229" marR="45229" marT="22615" marB="22615"/>
                </a:tc>
                <a:tc>
                  <a:txBody>
                    <a:bodyPr/>
                    <a:lstStyle/>
                    <a:p>
                      <a:endParaRPr lang="pt-BR" sz="900"/>
                    </a:p>
                  </a:txBody>
                  <a:tcPr marL="45229" marR="45229" marT="22615" marB="22615"/>
                </a:tc>
                <a:tc>
                  <a:txBody>
                    <a:bodyPr/>
                    <a:lstStyle/>
                    <a:p>
                      <a:endParaRPr lang="pt-BR" sz="900"/>
                    </a:p>
                  </a:txBody>
                  <a:tcPr marL="45229" marR="45229" marT="22615" marB="22615"/>
                </a:tc>
                <a:tc>
                  <a:txBody>
                    <a:bodyPr/>
                    <a:lstStyle/>
                    <a:p>
                      <a:endParaRPr lang="pt-BR" sz="900"/>
                    </a:p>
                  </a:txBody>
                  <a:tcPr marL="45229" marR="45229" marT="22615" marB="22615"/>
                </a:tc>
              </a:tr>
              <a:tr h="198608"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/>
                    </a:p>
                  </a:txBody>
                  <a:tcPr marL="45229" marR="45229" marT="22615" marB="22615"/>
                </a:tc>
                <a:tc>
                  <a:txBody>
                    <a:bodyPr/>
                    <a:lstStyle/>
                    <a:p>
                      <a:endParaRPr lang="pt-BR" sz="900"/>
                    </a:p>
                  </a:txBody>
                  <a:tcPr marL="45229" marR="45229" marT="22615" marB="22615"/>
                </a:tc>
                <a:tc>
                  <a:txBody>
                    <a:bodyPr/>
                    <a:lstStyle/>
                    <a:p>
                      <a:endParaRPr lang="pt-BR" sz="900"/>
                    </a:p>
                  </a:txBody>
                  <a:tcPr marL="45229" marR="45229" marT="22615" marB="22615"/>
                </a:tc>
                <a:tc>
                  <a:txBody>
                    <a:bodyPr/>
                    <a:lstStyle/>
                    <a:p>
                      <a:endParaRPr lang="pt-BR" sz="900"/>
                    </a:p>
                  </a:txBody>
                  <a:tcPr marL="45229" marR="45229" marT="22615" marB="22615"/>
                </a:tc>
              </a:tr>
              <a:tr h="321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Período: 2007 a </a:t>
                      </a:r>
                      <a:r>
                        <a:rPr lang="pt-BR" sz="800" dirty="0" smtClean="0">
                          <a:effectLst/>
                        </a:rPr>
                        <a:t>2013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32761"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32761"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32761"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21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>
                          <a:effectLst/>
                        </a:rPr>
                        <a:t>Tipo de Deficiência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dirty="0">
                          <a:effectLst/>
                        </a:rPr>
                        <a:t>2007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dirty="0">
                          <a:effectLst/>
                        </a:rPr>
                        <a:t>2008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2009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2010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2011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effectLst/>
                          <a:latin typeface="Calibri"/>
                        </a:rPr>
                        <a:t>           2013</a:t>
                      </a:r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1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effectLst/>
                        </a:rPr>
                        <a:t>Mental</a:t>
                      </a:r>
                      <a:endParaRPr lang="pt-B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1.042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1.372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1.155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1.201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1.388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1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Visual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2.998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2.894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3.041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2.843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2.929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14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Auditiva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1.969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2.452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2.789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2.798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3.290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1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err="1">
                          <a:effectLst/>
                        </a:rPr>
                        <a:t>Fisica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2.041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2.861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3.815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4.135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4.602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29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Múltiplas Deficiências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228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230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334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451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550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21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Altas Habilidades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1.898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1.067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1.357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1.243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1.056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21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Condutas Típicas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-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-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38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378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1.004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1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Outras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-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20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0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effectLst/>
                        </a:rPr>
                        <a:t>11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61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effectLst/>
                        </a:rPr>
                        <a:t>Total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10.176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10.896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12.530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13.049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14.830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effectLst/>
                          <a:latin typeface="Calibri"/>
                        </a:rPr>
                        <a:t>           7.000</a:t>
                      </a:r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9356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9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32761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32761"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8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21797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600" dirty="0">
                          <a:effectLst/>
                        </a:rPr>
                        <a:t>Fonte: DN/UNIGEST - sistema de Controle da Produção</a:t>
                      </a:r>
                      <a:endParaRPr lang="pt-BR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pt-BR" sz="5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6942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6824" y="0"/>
            <a:ext cx="833717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FF00"/>
                </a:solidFill>
              </a:rPr>
              <a:t>Orientações relacionadas à gestão escolar no processo de adaptação/adequação dos cursos</a:t>
            </a:r>
          </a:p>
          <a:p>
            <a:endParaRPr lang="pt-BR" sz="3600" b="1" dirty="0" smtClean="0">
              <a:solidFill>
                <a:srgbClr val="FFFF00"/>
              </a:solidFill>
            </a:endParaRPr>
          </a:p>
          <a:p>
            <a:endParaRPr lang="pt-BR" sz="3600" b="1" dirty="0" smtClean="0">
              <a:solidFill>
                <a:srgbClr val="FFFF00"/>
              </a:solidFill>
            </a:endParaRPr>
          </a:p>
          <a:p>
            <a:endParaRPr lang="pt-BR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08528" y="3724834"/>
            <a:ext cx="77858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3600" b="1" u="sng" dirty="0" smtClean="0"/>
          </a:p>
          <a:p>
            <a:endParaRPr lang="pt-BR" sz="3600" b="1" u="sng" dirty="0" smtClean="0"/>
          </a:p>
          <a:p>
            <a:endParaRPr lang="pt-BR" b="1" dirty="0" smtClean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="" xmlns:p14="http://schemas.microsoft.com/office/powerpoint/2010/main" val="1978623422"/>
              </p:ext>
            </p:extLst>
          </p:nvPr>
        </p:nvGraphicFramePr>
        <p:xfrm>
          <a:off x="215152" y="1196788"/>
          <a:ext cx="8928847" cy="5661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406942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6824" y="0"/>
            <a:ext cx="833717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Orientações relacionadas à gestão escolar no processo de adaptação/adequação dos cursos</a:t>
            </a:r>
          </a:p>
          <a:p>
            <a:endParaRPr lang="pt-BR" sz="3600" b="1" dirty="0" smtClean="0">
              <a:solidFill>
                <a:srgbClr val="FFFF00"/>
              </a:solidFill>
            </a:endParaRPr>
          </a:p>
          <a:p>
            <a:endParaRPr lang="pt-BR" sz="3600" b="1" dirty="0" smtClean="0">
              <a:solidFill>
                <a:srgbClr val="FFFF00"/>
              </a:solidFill>
            </a:endParaRPr>
          </a:p>
          <a:p>
            <a:endParaRPr lang="pt-BR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08528" y="3724834"/>
            <a:ext cx="77858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3600" b="1" u="sng" dirty="0" smtClean="0"/>
          </a:p>
          <a:p>
            <a:endParaRPr lang="pt-BR" sz="3600" b="1" u="sng" dirty="0" smtClean="0"/>
          </a:p>
          <a:p>
            <a:endParaRPr lang="pt-BR" b="1" dirty="0" smtClean="0"/>
          </a:p>
        </p:txBody>
      </p:sp>
      <p:graphicFrame>
        <p:nvGraphicFramePr>
          <p:cNvPr id="13" name="Diagrama 12"/>
          <p:cNvGraphicFramePr/>
          <p:nvPr/>
        </p:nvGraphicFramePr>
        <p:xfrm>
          <a:off x="1532965" y="1397000"/>
          <a:ext cx="6602506" cy="5205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406942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08528" y="3724834"/>
            <a:ext cx="77858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3600" b="1" u="sng" dirty="0" smtClean="0"/>
          </a:p>
          <a:p>
            <a:endParaRPr lang="pt-BR" sz="3600" b="1" u="sng" dirty="0" smtClean="0"/>
          </a:p>
          <a:p>
            <a:endParaRPr lang="pt-BR" b="1" dirty="0" smtClean="0"/>
          </a:p>
        </p:txBody>
      </p:sp>
      <p:sp>
        <p:nvSpPr>
          <p:cNvPr id="10" name="CaixaDeTexto 9"/>
          <p:cNvSpPr txBox="1"/>
          <p:nvPr/>
        </p:nvSpPr>
        <p:spPr>
          <a:xfrm>
            <a:off x="0" y="941294"/>
            <a:ext cx="914400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</p:txBody>
      </p:sp>
      <p:sp>
        <p:nvSpPr>
          <p:cNvPr id="12" name="Retângulo 11"/>
          <p:cNvSpPr/>
          <p:nvPr/>
        </p:nvSpPr>
        <p:spPr>
          <a:xfrm>
            <a:off x="4168937" y="117693"/>
            <a:ext cx="497506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FF00"/>
                </a:solidFill>
              </a:rPr>
              <a:t>Base Legal</a:t>
            </a:r>
          </a:p>
          <a:p>
            <a:endParaRPr lang="pt-BR" b="1" dirty="0" smtClean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Lei  10.098 </a:t>
            </a:r>
            <a:r>
              <a:rPr lang="pt-BR" dirty="0" smtClean="0"/>
              <a:t>– Promoção da acessibilidade</a:t>
            </a:r>
          </a:p>
          <a:p>
            <a:endParaRPr lang="pt-BR" dirty="0" smtClean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Lei 9394/96 </a:t>
            </a:r>
            <a:r>
              <a:rPr lang="pt-BR" dirty="0" smtClean="0"/>
              <a:t>– Diretrizes e Bases da Educação</a:t>
            </a:r>
          </a:p>
          <a:p>
            <a:endParaRPr lang="pt-BR" dirty="0" smtClean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Decreto 186/2008 </a:t>
            </a:r>
            <a:r>
              <a:rPr lang="pt-BR" dirty="0" smtClean="0"/>
              <a:t>– Aprova o texto da convenção sobre os Direitos das Pessoas com Deficiência</a:t>
            </a:r>
          </a:p>
          <a:p>
            <a:endParaRPr lang="pt-BR" dirty="0" smtClean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Decreto 5296/2004 </a:t>
            </a:r>
            <a:r>
              <a:rPr lang="pt-BR" dirty="0" smtClean="0"/>
              <a:t>Regulamenta as Leis 10.048/2000  e 10.098/2000</a:t>
            </a:r>
          </a:p>
          <a:p>
            <a:endParaRPr lang="pt-BR" b="1" dirty="0" smtClean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Decreto 3298/99 </a:t>
            </a:r>
            <a:r>
              <a:rPr lang="pt-BR" dirty="0" smtClean="0"/>
              <a:t>– Inserção Direta da Pessoa com Deficiência no mercado de trabalho e regulamenta a Lei 7.853/89</a:t>
            </a:r>
          </a:p>
          <a:p>
            <a:endParaRPr lang="pt-BR" dirty="0" smtClean="0"/>
          </a:p>
          <a:p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Decreto 7.612/11 </a:t>
            </a:r>
            <a:r>
              <a:rPr lang="pt-BR" dirty="0" smtClean="0"/>
              <a:t>-  Institui o Plano viver Sem Limites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NBR 9050 </a:t>
            </a:r>
            <a:r>
              <a:rPr lang="pt-BR" dirty="0" smtClean="0"/>
              <a:t>-  Norma Brasileira para acessibilidade a edificações, mobiliário, espaços e equipamentos urbanos</a:t>
            </a:r>
            <a:endParaRPr lang="pt-BR" dirty="0"/>
          </a:p>
        </p:txBody>
      </p:sp>
      <p:pic>
        <p:nvPicPr>
          <p:cNvPr id="13" name="Picture 4" descr="http://www.escolaeugeniodecastro.pt/imagens/legislacao/legislacao.pn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94" y="117693"/>
            <a:ext cx="4096143" cy="66226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6942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escolaeugeniodecastro.pt/imagens/legislacao/legislacao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3205" y="2200026"/>
            <a:ext cx="6230795" cy="4657974"/>
          </a:xfrm>
          <a:prstGeom prst="rect">
            <a:avLst/>
          </a:prstGeom>
          <a:noFill/>
        </p:spPr>
      </p:pic>
      <p:sp>
        <p:nvSpPr>
          <p:cNvPr id="2" name="CaixaDeTexto 1"/>
          <p:cNvSpPr txBox="1"/>
          <p:nvPr/>
        </p:nvSpPr>
        <p:spPr>
          <a:xfrm>
            <a:off x="294968" y="191730"/>
            <a:ext cx="8554064" cy="563231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Base Legal</a:t>
            </a:r>
          </a:p>
          <a:p>
            <a:endParaRPr lang="pt-BR" sz="2000" b="1" dirty="0" smtClean="0"/>
          </a:p>
          <a:p>
            <a:r>
              <a:rPr lang="pt-BR" sz="2000" dirty="0" smtClean="0"/>
              <a:t>Lei  10.098 – Promoção da acessibilidade</a:t>
            </a:r>
          </a:p>
          <a:p>
            <a:endParaRPr lang="pt-BR" sz="2000" dirty="0" smtClean="0"/>
          </a:p>
          <a:p>
            <a:r>
              <a:rPr lang="pt-BR" sz="2000" dirty="0" smtClean="0"/>
              <a:t>Lei 9394/96 – Diretrizes e Bases da Educação</a:t>
            </a:r>
          </a:p>
          <a:p>
            <a:endParaRPr lang="pt-BR" sz="2000" dirty="0" smtClean="0"/>
          </a:p>
          <a:p>
            <a:r>
              <a:rPr lang="pt-BR" sz="2000" dirty="0" smtClean="0"/>
              <a:t>Decreto 186/2008 – Aprova o texto da convenção sobre os Direitos das Pessoas com Deficiência</a:t>
            </a:r>
          </a:p>
          <a:p>
            <a:endParaRPr lang="pt-BR" sz="2000" dirty="0" smtClean="0"/>
          </a:p>
          <a:p>
            <a:r>
              <a:rPr lang="pt-BR" sz="2000" dirty="0" smtClean="0"/>
              <a:t>Decreto 5296/2004 Regulamenta as Leis 10.048/2000  e 10.098/2000</a:t>
            </a:r>
          </a:p>
          <a:p>
            <a:endParaRPr lang="pt-BR" sz="2000" dirty="0" smtClean="0"/>
          </a:p>
          <a:p>
            <a:r>
              <a:rPr lang="pt-BR" sz="2000" dirty="0" smtClean="0"/>
              <a:t>Decreto 3298/99 – Inserção Direta da Pessoa com Deficiência no mercado de trabalho e regulamenta a Lei 7.853/89</a:t>
            </a:r>
          </a:p>
          <a:p>
            <a:endParaRPr lang="pt-BR" sz="2000" dirty="0" smtClean="0"/>
          </a:p>
          <a:p>
            <a:r>
              <a:rPr lang="pt-BR" sz="2000" dirty="0" smtClean="0"/>
              <a:t>Decreto 7.612/11 -  Institui o Plano viver Sem Limites</a:t>
            </a:r>
          </a:p>
          <a:p>
            <a:endParaRPr lang="pt-BR" sz="2000" dirty="0" smtClean="0"/>
          </a:p>
          <a:p>
            <a:r>
              <a:rPr lang="pt-BR" sz="2000" dirty="0" smtClean="0"/>
              <a:t>NBR 9050 -  Norma Brasileira para acessibilidade a edificações, mobiliário, espaços e equipamentos urbanos</a:t>
            </a:r>
            <a:endParaRPr lang="pt-BR" dirty="0"/>
          </a:p>
        </p:txBody>
      </p:sp>
      <p:pic>
        <p:nvPicPr>
          <p:cNvPr id="5" name="Picture 3" descr="H:\2013\13.3.03.10.01.01.26 - Programa Nacional EAD - PAULA - ANDREA - HUGO\03_Memórias de reuniões e videoconferências\Imagens para Apresentações\Cópia de Logo SENAI vazada positiva azul sem icon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3021" y="6506272"/>
            <a:ext cx="1904642" cy="3407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08528" y="3724834"/>
            <a:ext cx="77858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3600" b="1" u="sng" dirty="0" smtClean="0"/>
          </a:p>
          <a:p>
            <a:endParaRPr lang="pt-BR" sz="3600" b="1" u="sng" dirty="0" smtClean="0"/>
          </a:p>
          <a:p>
            <a:endParaRPr lang="pt-BR" b="1" dirty="0" smtClean="0"/>
          </a:p>
        </p:txBody>
      </p:sp>
      <p:sp>
        <p:nvSpPr>
          <p:cNvPr id="10" name="CaixaDeTexto 9"/>
          <p:cNvSpPr txBox="1"/>
          <p:nvPr/>
        </p:nvSpPr>
        <p:spPr>
          <a:xfrm>
            <a:off x="0" y="941294"/>
            <a:ext cx="914400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  <a:p>
            <a:pPr algn="ctr"/>
            <a:endParaRPr lang="pt-BR" sz="2000" dirty="0" smtClean="0"/>
          </a:p>
        </p:txBody>
      </p:sp>
      <p:pic>
        <p:nvPicPr>
          <p:cNvPr id="8" name="Imagem 7" descr="Imagem20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9193" y="22462"/>
            <a:ext cx="5146816" cy="4737797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734671" y="4760259"/>
            <a:ext cx="60915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Obrigada</a:t>
            </a:r>
          </a:p>
          <a:p>
            <a:pPr algn="ctr"/>
            <a:r>
              <a:rPr lang="pt-BR" b="1" dirty="0" smtClean="0"/>
              <a:t>Adriana </a:t>
            </a:r>
            <a:r>
              <a:rPr lang="pt-BR" b="1" dirty="0" err="1" smtClean="0"/>
              <a:t>Barufaldi</a:t>
            </a:r>
            <a:r>
              <a:rPr lang="pt-BR" b="1" dirty="0" smtClean="0"/>
              <a:t> </a:t>
            </a:r>
          </a:p>
          <a:p>
            <a:pPr algn="ctr"/>
            <a:r>
              <a:rPr lang="pt-BR" b="1" dirty="0" smtClean="0"/>
              <a:t>abertoldi@dn.senai.br</a:t>
            </a:r>
          </a:p>
          <a:p>
            <a:pPr algn="ctr"/>
            <a:r>
              <a:rPr lang="pt-BR" b="1" dirty="0" smtClean="0"/>
              <a:t>UNIEP – SENAI/DN</a:t>
            </a:r>
          </a:p>
          <a:p>
            <a:pPr algn="ctr"/>
            <a:endParaRPr lang="pt-BR" b="1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06942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-1001806"/>
            <a:ext cx="9144000" cy="785980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endParaRPr lang="pt-BR" b="1" dirty="0">
              <a:solidFill>
                <a:srgbClr val="FFFF00"/>
              </a:solidFill>
            </a:endParaRPr>
          </a:p>
        </p:txBody>
      </p:sp>
      <p:pic>
        <p:nvPicPr>
          <p:cNvPr id="13" name="Imagem 12" descr="Template.png"/>
          <p:cNvPicPr>
            <a:picLocks noChangeAspect="1"/>
          </p:cNvPicPr>
          <p:nvPr/>
        </p:nvPicPr>
        <p:blipFill>
          <a:blip r:embed="rId3" cstate="print"/>
          <a:srcRect t="92709"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http://www.aaerj.org.br/wp-content/uploads/2012/08/curso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9603" y="3013640"/>
            <a:ext cx="1962830" cy="19624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CaixaDeTexto 10"/>
          <p:cNvSpPr txBox="1"/>
          <p:nvPr/>
        </p:nvSpPr>
        <p:spPr>
          <a:xfrm>
            <a:off x="2162433" y="1940011"/>
            <a:ext cx="68209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FF00"/>
                </a:solidFill>
                <a:latin typeface="Arial Narrow" pitchFamily="34" charset="0"/>
              </a:rPr>
              <a:t>Responsável pelo acesso e a inclusão, nos Cursos de Educação Profissional do SENAI, de Pessoas com Necessidades Educacionais Especiais (deficientes/condutas típicas/altas habilidades) e nas questões de raça, etnia, gênero e idosos, fundamentado no princípio do direito ao exercício da cidadania.</a:t>
            </a:r>
            <a:endParaRPr lang="pt-BR" sz="28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816443" y="432486"/>
            <a:ext cx="6203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PROGRAMA SENAI DE AÇÕES INCLUSIVAS</a:t>
            </a:r>
            <a:endParaRPr lang="pt-BR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942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44267" y="45720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44266" y="0"/>
            <a:ext cx="9099733" cy="7315200"/>
            <a:chOff x="0" y="0"/>
            <a:chExt cx="9144000" cy="6858000"/>
          </a:xfrm>
        </p:grpSpPr>
        <p:pic>
          <p:nvPicPr>
            <p:cNvPr id="5131" name="Imagem 11" descr="Template.png"/>
            <p:cNvPicPr>
              <a:picLocks noChangeAspect="1"/>
            </p:cNvPicPr>
            <p:nvPr/>
          </p:nvPicPr>
          <p:blipFill>
            <a:blip r:embed="rId3" cstate="print"/>
            <a:srcRect b="97975"/>
            <a:stretch>
              <a:fillRect/>
            </a:stretch>
          </p:blipFill>
          <p:spPr bwMode="auto">
            <a:xfrm>
              <a:off x="0" y="0"/>
              <a:ext cx="9144000" cy="138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Imagem 12" descr="Template.png"/>
            <p:cNvPicPr>
              <a:picLocks noChangeAspect="1"/>
            </p:cNvPicPr>
            <p:nvPr/>
          </p:nvPicPr>
          <p:blipFill>
            <a:blip r:embed="rId3" cstate="print"/>
            <a:srcRect t="92709"/>
            <a:stretch>
              <a:fillRect/>
            </a:stretch>
          </p:blipFill>
          <p:spPr bwMode="auto">
            <a:xfrm>
              <a:off x="0" y="6357958"/>
              <a:ext cx="9144000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Imagem 13" descr="Template.png"/>
            <p:cNvPicPr>
              <a:picLocks noChangeAspect="1"/>
            </p:cNvPicPr>
            <p:nvPr/>
          </p:nvPicPr>
          <p:blipFill>
            <a:blip r:embed="rId3" cstate="print"/>
            <a:srcRect l="97656" t="1788" b="7291"/>
            <a:stretch>
              <a:fillRect/>
            </a:stretch>
          </p:blipFill>
          <p:spPr bwMode="auto">
            <a:xfrm>
              <a:off x="8929718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Imagem 14" descr="Template.png"/>
            <p:cNvPicPr>
              <a:picLocks noChangeAspect="1"/>
            </p:cNvPicPr>
            <p:nvPr/>
          </p:nvPicPr>
          <p:blipFill>
            <a:blip r:embed="rId3" cstate="print"/>
            <a:srcRect t="1788" r="97656" b="7291"/>
            <a:stretch>
              <a:fillRect/>
            </a:stretch>
          </p:blipFill>
          <p:spPr bwMode="auto">
            <a:xfrm>
              <a:off x="0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" name="Imagem 25" descr="MC90043394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039" y="2474259"/>
            <a:ext cx="2078514" cy="3176824"/>
          </a:xfrm>
          <a:prstGeom prst="rect">
            <a:avLst/>
          </a:prstGeom>
        </p:spPr>
      </p:pic>
      <p:sp>
        <p:nvSpPr>
          <p:cNvPr id="28" name="Retângulo 27"/>
          <p:cNvSpPr/>
          <p:nvPr/>
        </p:nvSpPr>
        <p:spPr>
          <a:xfrm>
            <a:off x="2075936" y="1696017"/>
            <a:ext cx="68537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pt-PT" sz="2400" b="1" dirty="0"/>
              <a:t>A cota determina quantas pessoas com deficiência a empresa precisa manter contratadas , conforme estabelece o art. 93 da Lei nº 8.213/91:</a:t>
            </a:r>
          </a:p>
          <a:p>
            <a:endParaRPr lang="pt-PT" sz="2400" b="1" dirty="0"/>
          </a:p>
          <a:p>
            <a:pPr>
              <a:buFont typeface="Arial" charset="0"/>
              <a:buNone/>
            </a:pPr>
            <a:r>
              <a:rPr lang="pt-PT" sz="2400" b="1" dirty="0"/>
              <a:t/>
            </a:r>
            <a:br>
              <a:rPr lang="pt-PT" sz="2400" b="1" dirty="0"/>
            </a:br>
            <a:r>
              <a:rPr lang="pt-PT" sz="2400" b="1" dirty="0"/>
              <a:t>I - de 100 a 200 empregados .................. 2%</a:t>
            </a:r>
            <a:br>
              <a:rPr lang="pt-PT" sz="2400" b="1" dirty="0"/>
            </a:br>
            <a:r>
              <a:rPr lang="pt-PT" sz="2400" b="1" dirty="0"/>
              <a:t>II - de 201 a 500 ............................................ 3%</a:t>
            </a:r>
            <a:br>
              <a:rPr lang="pt-PT" sz="2400" b="1" dirty="0"/>
            </a:br>
            <a:r>
              <a:rPr lang="pt-PT" sz="2400" b="1" dirty="0"/>
              <a:t>III - de 501 a 1.000 ........................................ 4%</a:t>
            </a:r>
            <a:br>
              <a:rPr lang="pt-PT" sz="2400" b="1" dirty="0"/>
            </a:br>
            <a:r>
              <a:rPr lang="pt-PT" sz="2400" b="1" dirty="0"/>
              <a:t>IV - de 1.001 em diante ............................. 5%</a:t>
            </a:r>
            <a:endParaRPr lang="pt-BR" sz="2400" b="1" dirty="0"/>
          </a:p>
        </p:txBody>
      </p:sp>
    </p:spTree>
    <p:extLst>
      <p:ext uri="{BB962C8B-B14F-4D97-AF65-F5344CB8AC3E}">
        <p14:creationId xmlns="" xmlns:p14="http://schemas.microsoft.com/office/powerpoint/2010/main" val="406942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131" name="Imagem 11" descr="Template.png"/>
            <p:cNvPicPr>
              <a:picLocks noChangeAspect="1"/>
            </p:cNvPicPr>
            <p:nvPr/>
          </p:nvPicPr>
          <p:blipFill>
            <a:blip r:embed="rId3" cstate="print"/>
            <a:srcRect b="97975"/>
            <a:stretch>
              <a:fillRect/>
            </a:stretch>
          </p:blipFill>
          <p:spPr bwMode="auto">
            <a:xfrm>
              <a:off x="0" y="0"/>
              <a:ext cx="9144000" cy="138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Imagem 12" descr="Template.png"/>
            <p:cNvPicPr>
              <a:picLocks noChangeAspect="1"/>
            </p:cNvPicPr>
            <p:nvPr/>
          </p:nvPicPr>
          <p:blipFill>
            <a:blip r:embed="rId3" cstate="print"/>
            <a:srcRect t="92709"/>
            <a:stretch>
              <a:fillRect/>
            </a:stretch>
          </p:blipFill>
          <p:spPr bwMode="auto">
            <a:xfrm>
              <a:off x="0" y="6357958"/>
              <a:ext cx="9144000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Imagem 13" descr="Template.png"/>
            <p:cNvPicPr>
              <a:picLocks noChangeAspect="1"/>
            </p:cNvPicPr>
            <p:nvPr/>
          </p:nvPicPr>
          <p:blipFill>
            <a:blip r:embed="rId3" cstate="print"/>
            <a:srcRect l="97656" t="1788" b="7291"/>
            <a:stretch>
              <a:fillRect/>
            </a:stretch>
          </p:blipFill>
          <p:spPr bwMode="auto">
            <a:xfrm>
              <a:off x="8929718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Imagem 14" descr="Template.png"/>
            <p:cNvPicPr>
              <a:picLocks noChangeAspect="1"/>
            </p:cNvPicPr>
            <p:nvPr/>
          </p:nvPicPr>
          <p:blipFill>
            <a:blip r:embed="rId3" cstate="print"/>
            <a:srcRect t="1788" r="97656" b="7291"/>
            <a:stretch>
              <a:fillRect/>
            </a:stretch>
          </p:blipFill>
          <p:spPr bwMode="auto">
            <a:xfrm>
              <a:off x="0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" name="Imagem 25" descr="MC90043394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039" y="2474259"/>
            <a:ext cx="2078514" cy="3176824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5593977" y="143598"/>
            <a:ext cx="3550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FFFF00"/>
                </a:solidFill>
              </a:rPr>
              <a:t>dados</a:t>
            </a:r>
            <a:endParaRPr lang="pt-BR" sz="4000" b="1" dirty="0">
              <a:solidFill>
                <a:srgbClr val="FFFF00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2272553" y="1696017"/>
            <a:ext cx="676430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  <a:p>
            <a:r>
              <a:rPr lang="pt-BR" sz="2400" b="1" dirty="0" smtClean="0"/>
              <a:t>MTE </a:t>
            </a:r>
            <a:r>
              <a:rPr lang="pt-BR" sz="2400" b="1" dirty="0"/>
              <a:t>– RAIS 2010</a:t>
            </a:r>
          </a:p>
          <a:p>
            <a:pPr>
              <a:buFont typeface="Arial" charset="0"/>
              <a:buChar char="•"/>
            </a:pPr>
            <a:r>
              <a:rPr lang="pt-BR" sz="2400" b="1" dirty="0"/>
              <a:t>O número de </a:t>
            </a:r>
            <a:r>
              <a:rPr lang="pt-BR" sz="2400" b="1" dirty="0" err="1"/>
              <a:t>PcD</a:t>
            </a:r>
            <a:r>
              <a:rPr lang="pt-BR" sz="2400" b="1" dirty="0"/>
              <a:t> que ingressaram no mercado formal cresceu 6,2% - 2009/2010</a:t>
            </a:r>
          </a:p>
          <a:p>
            <a:pPr>
              <a:buFont typeface="Arial" charset="0"/>
              <a:buChar char="•"/>
            </a:pPr>
            <a:r>
              <a:rPr lang="pt-BR" sz="2400" b="1" dirty="0"/>
              <a:t>  Na industrias </a:t>
            </a:r>
            <a:r>
              <a:rPr lang="pt-BR" sz="2400" b="1" dirty="0" smtClean="0"/>
              <a:t>metalúrgicas, </a:t>
            </a:r>
            <a:r>
              <a:rPr lang="pt-BR" sz="2400" b="1" dirty="0"/>
              <a:t>a inclusão  chega a 82,4%.</a:t>
            </a:r>
          </a:p>
          <a:p>
            <a:pPr>
              <a:buFont typeface="Arial" charset="0"/>
              <a:buChar char="•"/>
            </a:pPr>
            <a:r>
              <a:rPr lang="pt-BR" sz="2400" b="1" dirty="0"/>
              <a:t>Foram ocupados 17,4 mil novos postos de trabalho em áreas </a:t>
            </a:r>
            <a:r>
              <a:rPr lang="pt-BR" sz="2400" b="1" dirty="0" smtClean="0"/>
              <a:t>administrativas.</a:t>
            </a:r>
            <a:endParaRPr lang="pt-BR" sz="2400" b="1" dirty="0"/>
          </a:p>
          <a:p>
            <a:pPr>
              <a:buFont typeface="Arial" charset="0"/>
              <a:buChar char="•"/>
            </a:pPr>
            <a:r>
              <a:rPr lang="pt-BR" sz="2400" b="1" dirty="0"/>
              <a:t>A Lei 3.298/99  regulamenta que a empresa com 100 ou mais funcionários deverá atender a cota com reabilitados ou com </a:t>
            </a:r>
            <a:r>
              <a:rPr lang="pt-BR" sz="2400" b="1" dirty="0" err="1"/>
              <a:t>PcD</a:t>
            </a:r>
            <a:r>
              <a:rPr lang="pt-BR" sz="2400" b="1" dirty="0"/>
              <a:t> </a:t>
            </a:r>
            <a:r>
              <a:rPr lang="pt-BR" sz="2400" b="1" dirty="0" smtClean="0"/>
              <a:t>habilitados.</a:t>
            </a:r>
            <a:endParaRPr lang="pt-BR" sz="2400" b="1" dirty="0"/>
          </a:p>
        </p:txBody>
      </p:sp>
    </p:spTree>
    <p:extLst>
      <p:ext uri="{BB962C8B-B14F-4D97-AF65-F5344CB8AC3E}">
        <p14:creationId xmlns="" xmlns:p14="http://schemas.microsoft.com/office/powerpoint/2010/main" val="34283714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131" name="Imagem 11" descr="Template.png"/>
            <p:cNvPicPr>
              <a:picLocks noChangeAspect="1"/>
            </p:cNvPicPr>
            <p:nvPr/>
          </p:nvPicPr>
          <p:blipFill>
            <a:blip r:embed="rId3" cstate="print"/>
            <a:srcRect b="97975"/>
            <a:stretch>
              <a:fillRect/>
            </a:stretch>
          </p:blipFill>
          <p:spPr bwMode="auto">
            <a:xfrm>
              <a:off x="0" y="0"/>
              <a:ext cx="9144000" cy="138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Imagem 12" descr="Template.png"/>
            <p:cNvPicPr>
              <a:picLocks noChangeAspect="1"/>
            </p:cNvPicPr>
            <p:nvPr/>
          </p:nvPicPr>
          <p:blipFill>
            <a:blip r:embed="rId3" cstate="print"/>
            <a:srcRect t="92709"/>
            <a:stretch>
              <a:fillRect/>
            </a:stretch>
          </p:blipFill>
          <p:spPr bwMode="auto">
            <a:xfrm>
              <a:off x="0" y="6357958"/>
              <a:ext cx="9144000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Imagem 13" descr="Template.png"/>
            <p:cNvPicPr>
              <a:picLocks noChangeAspect="1"/>
            </p:cNvPicPr>
            <p:nvPr/>
          </p:nvPicPr>
          <p:blipFill>
            <a:blip r:embed="rId3" cstate="print"/>
            <a:srcRect l="97656" t="1788" b="7291"/>
            <a:stretch>
              <a:fillRect/>
            </a:stretch>
          </p:blipFill>
          <p:spPr bwMode="auto">
            <a:xfrm>
              <a:off x="8929718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Imagem 14" descr="Template.png"/>
            <p:cNvPicPr>
              <a:picLocks noChangeAspect="1"/>
            </p:cNvPicPr>
            <p:nvPr/>
          </p:nvPicPr>
          <p:blipFill>
            <a:blip r:embed="rId3" cstate="print"/>
            <a:srcRect t="1788" r="97656" b="7291"/>
            <a:stretch>
              <a:fillRect/>
            </a:stretch>
          </p:blipFill>
          <p:spPr bwMode="auto">
            <a:xfrm>
              <a:off x="0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" name="Imagem 25" descr="MC90043394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039" y="2474259"/>
            <a:ext cx="2078514" cy="3176824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5593977" y="143598"/>
            <a:ext cx="3550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FFFF00"/>
                </a:solidFill>
              </a:rPr>
              <a:t>dados</a:t>
            </a:r>
            <a:endParaRPr lang="pt-BR" sz="4000" b="1" dirty="0">
              <a:solidFill>
                <a:srgbClr val="FFFF00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2272553" y="1696017"/>
            <a:ext cx="62528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dirty="0"/>
              <a:t>Atualmente 306 mil pessoas com deficiência formalmente empregadas no Brasil. Desse total, cerca de 223 mil foram contratadas  beneficiadas pela Lei de Cotas</a:t>
            </a:r>
          </a:p>
          <a:p>
            <a:pPr algn="ctr"/>
            <a:r>
              <a:rPr lang="pt-BR" sz="4000" b="1" dirty="0" smtClean="0"/>
              <a:t> 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4726245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131" name="Imagem 11" descr="Template.png"/>
            <p:cNvPicPr>
              <a:picLocks noChangeAspect="1"/>
            </p:cNvPicPr>
            <p:nvPr/>
          </p:nvPicPr>
          <p:blipFill>
            <a:blip r:embed="rId3" cstate="print"/>
            <a:srcRect b="97975"/>
            <a:stretch>
              <a:fillRect/>
            </a:stretch>
          </p:blipFill>
          <p:spPr bwMode="auto">
            <a:xfrm>
              <a:off x="0" y="0"/>
              <a:ext cx="9144000" cy="138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Imagem 12" descr="Template.png"/>
            <p:cNvPicPr>
              <a:picLocks noChangeAspect="1"/>
            </p:cNvPicPr>
            <p:nvPr/>
          </p:nvPicPr>
          <p:blipFill>
            <a:blip r:embed="rId3" cstate="print"/>
            <a:srcRect t="92709"/>
            <a:stretch>
              <a:fillRect/>
            </a:stretch>
          </p:blipFill>
          <p:spPr bwMode="auto">
            <a:xfrm>
              <a:off x="0" y="6357958"/>
              <a:ext cx="9144000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Imagem 13" descr="Template.png"/>
            <p:cNvPicPr>
              <a:picLocks noChangeAspect="1"/>
            </p:cNvPicPr>
            <p:nvPr/>
          </p:nvPicPr>
          <p:blipFill>
            <a:blip r:embed="rId3" cstate="print"/>
            <a:srcRect l="97656" t="1788" b="7291"/>
            <a:stretch>
              <a:fillRect/>
            </a:stretch>
          </p:blipFill>
          <p:spPr bwMode="auto">
            <a:xfrm>
              <a:off x="8929718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Imagem 14" descr="Template.png"/>
            <p:cNvPicPr>
              <a:picLocks noChangeAspect="1"/>
            </p:cNvPicPr>
            <p:nvPr/>
          </p:nvPicPr>
          <p:blipFill>
            <a:blip r:embed="rId3" cstate="print"/>
            <a:srcRect t="1788" r="97656" b="7291"/>
            <a:stretch>
              <a:fillRect/>
            </a:stretch>
          </p:blipFill>
          <p:spPr bwMode="auto">
            <a:xfrm>
              <a:off x="0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" name="Imagem 25" descr="MC90043394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039" y="2474259"/>
            <a:ext cx="2078514" cy="3176824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667265" y="143598"/>
            <a:ext cx="8476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FF00"/>
                </a:solidFill>
              </a:rPr>
              <a:t>CUMPRIMENTO DE COTAS PELA INDUSTRIA</a:t>
            </a:r>
            <a:endParaRPr lang="pt-BR" sz="2800" b="1" dirty="0">
              <a:solidFill>
                <a:srgbClr val="FFFF00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2272553" y="1696017"/>
            <a:ext cx="625288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pt-BR" sz="2000" dirty="0" smtClean="0"/>
              <a:t> </a:t>
            </a:r>
            <a:r>
              <a:rPr lang="pt-BR" sz="2400" b="1" dirty="0"/>
              <a:t>Acontece não pelo poder punitivo da lei, mas pela Responsabilidade  Social e compromisso da empresa</a:t>
            </a:r>
            <a:r>
              <a:rPr lang="pt-BR" sz="2400" b="1" dirty="0" smtClean="0"/>
              <a:t>.</a:t>
            </a:r>
          </a:p>
          <a:p>
            <a:endParaRPr lang="pt-BR" sz="2400" b="1" dirty="0"/>
          </a:p>
          <a:p>
            <a:pPr>
              <a:buFont typeface="Arial" charset="0"/>
              <a:buChar char="•"/>
            </a:pPr>
            <a:r>
              <a:rPr lang="pt-BR" sz="2400" b="1" dirty="0"/>
              <a:t> Pelo alto grau de qualificação que o país vem atingindo</a:t>
            </a:r>
            <a:r>
              <a:rPr lang="pt-BR" sz="2400" b="1" dirty="0" smtClean="0"/>
              <a:t>.</a:t>
            </a:r>
          </a:p>
          <a:p>
            <a:endParaRPr lang="pt-BR" sz="2400" b="1" dirty="0"/>
          </a:p>
          <a:p>
            <a:pPr>
              <a:buFont typeface="Arial" charset="0"/>
              <a:buChar char="•"/>
            </a:pPr>
            <a:r>
              <a:rPr lang="pt-BR" sz="2400" b="1" dirty="0"/>
              <a:t>Pelo nível de maturidade empresarial. A exemplo o nível de investimento das empresas em  educação, treinamento, programas de inclusão.</a:t>
            </a:r>
          </a:p>
        </p:txBody>
      </p:sp>
    </p:spTree>
    <p:extLst>
      <p:ext uri="{BB962C8B-B14F-4D97-AF65-F5344CB8AC3E}">
        <p14:creationId xmlns="" xmlns:p14="http://schemas.microsoft.com/office/powerpoint/2010/main" val="15590863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131" name="Imagem 11" descr="Template.png"/>
            <p:cNvPicPr>
              <a:picLocks noChangeAspect="1"/>
            </p:cNvPicPr>
            <p:nvPr/>
          </p:nvPicPr>
          <p:blipFill>
            <a:blip r:embed="rId3" cstate="print"/>
            <a:srcRect b="97975"/>
            <a:stretch>
              <a:fillRect/>
            </a:stretch>
          </p:blipFill>
          <p:spPr bwMode="auto">
            <a:xfrm>
              <a:off x="0" y="0"/>
              <a:ext cx="9144000" cy="138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Imagem 12" descr="Template.png"/>
            <p:cNvPicPr>
              <a:picLocks noChangeAspect="1"/>
            </p:cNvPicPr>
            <p:nvPr/>
          </p:nvPicPr>
          <p:blipFill>
            <a:blip r:embed="rId3" cstate="print"/>
            <a:srcRect t="92709"/>
            <a:stretch>
              <a:fillRect/>
            </a:stretch>
          </p:blipFill>
          <p:spPr bwMode="auto">
            <a:xfrm>
              <a:off x="0" y="6357958"/>
              <a:ext cx="9144000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Imagem 13" descr="Template.png"/>
            <p:cNvPicPr>
              <a:picLocks noChangeAspect="1"/>
            </p:cNvPicPr>
            <p:nvPr/>
          </p:nvPicPr>
          <p:blipFill>
            <a:blip r:embed="rId3" cstate="print"/>
            <a:srcRect l="97656" t="1788" b="7291"/>
            <a:stretch>
              <a:fillRect/>
            </a:stretch>
          </p:blipFill>
          <p:spPr bwMode="auto">
            <a:xfrm>
              <a:off x="8929718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Imagem 14" descr="Template.png"/>
            <p:cNvPicPr>
              <a:picLocks noChangeAspect="1"/>
            </p:cNvPicPr>
            <p:nvPr/>
          </p:nvPicPr>
          <p:blipFill>
            <a:blip r:embed="rId3" cstate="print"/>
            <a:srcRect t="1788" r="97656" b="7291"/>
            <a:stretch>
              <a:fillRect/>
            </a:stretch>
          </p:blipFill>
          <p:spPr bwMode="auto">
            <a:xfrm>
              <a:off x="0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" name="Imagem 25" descr="MC90043394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039" y="2474259"/>
            <a:ext cx="2078514" cy="3176824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194039" y="143598"/>
            <a:ext cx="8949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FFFF00"/>
                </a:solidFill>
              </a:rPr>
              <a:t>NECESSIDADE PARA O ATENDIMENTO DA LEI DE COTAS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2272553" y="1696017"/>
            <a:ext cx="625288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pPr>
              <a:buFont typeface="Arial" charset="0"/>
              <a:buChar char="•"/>
            </a:pPr>
            <a:r>
              <a:rPr lang="pt-BR" dirty="0"/>
              <a:t> </a:t>
            </a:r>
            <a:r>
              <a:rPr lang="pt-BR" sz="3200" b="1" dirty="0"/>
              <a:t>Parceria entre estado e iniciativa privada, principalmente com as  micro e pequenas </a:t>
            </a:r>
            <a:r>
              <a:rPr lang="pt-BR" sz="3200" b="1" dirty="0" smtClean="0"/>
              <a:t>empresas</a:t>
            </a:r>
            <a:endParaRPr lang="pt-BR" sz="3200" b="1" dirty="0"/>
          </a:p>
          <a:p>
            <a:pPr lvl="1">
              <a:buFont typeface="Arial" charset="0"/>
              <a:buChar char="•"/>
            </a:pPr>
            <a:r>
              <a:rPr lang="pt-BR" sz="2800" b="1" dirty="0"/>
              <a:t>Poucos colaboradores</a:t>
            </a:r>
          </a:p>
          <a:p>
            <a:pPr lvl="1">
              <a:buFont typeface="Arial" charset="0"/>
              <a:buChar char="•"/>
            </a:pPr>
            <a:r>
              <a:rPr lang="pt-BR" sz="2800" b="1" dirty="0"/>
              <a:t>RH fortalecido</a:t>
            </a:r>
          </a:p>
          <a:p>
            <a:pPr lvl="1">
              <a:buFont typeface="Arial" charset="0"/>
              <a:buChar char="•"/>
            </a:pPr>
            <a:r>
              <a:rPr lang="pt-BR" sz="2800" b="1" dirty="0"/>
              <a:t>O </a:t>
            </a:r>
            <a:r>
              <a:rPr lang="pt-BR" sz="2800" b="1" dirty="0" smtClean="0"/>
              <a:t>custo </a:t>
            </a:r>
            <a:r>
              <a:rPr lang="pt-BR" sz="2800" b="1" dirty="0"/>
              <a:t>de adaptações de posto é muito impactante</a:t>
            </a:r>
          </a:p>
          <a:p>
            <a:pPr lvl="1">
              <a:buFont typeface="Arial" charset="0"/>
              <a:buChar char="•"/>
            </a:pPr>
            <a:r>
              <a:rPr lang="pt-BR" sz="2800" b="1" dirty="0"/>
              <a:t>Dificuldade para manutenção de equipes multiprofissionais</a:t>
            </a:r>
          </a:p>
        </p:txBody>
      </p:sp>
    </p:spTree>
    <p:extLst>
      <p:ext uri="{BB962C8B-B14F-4D97-AF65-F5344CB8AC3E}">
        <p14:creationId xmlns="" xmlns:p14="http://schemas.microsoft.com/office/powerpoint/2010/main" val="25319497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131" name="Imagem 11" descr="Template.png"/>
            <p:cNvPicPr>
              <a:picLocks noChangeAspect="1"/>
            </p:cNvPicPr>
            <p:nvPr/>
          </p:nvPicPr>
          <p:blipFill>
            <a:blip r:embed="rId3" cstate="print"/>
            <a:srcRect b="97975"/>
            <a:stretch>
              <a:fillRect/>
            </a:stretch>
          </p:blipFill>
          <p:spPr bwMode="auto">
            <a:xfrm>
              <a:off x="0" y="0"/>
              <a:ext cx="9144000" cy="138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Imagem 12" descr="Template.png"/>
            <p:cNvPicPr>
              <a:picLocks noChangeAspect="1"/>
            </p:cNvPicPr>
            <p:nvPr/>
          </p:nvPicPr>
          <p:blipFill>
            <a:blip r:embed="rId3" cstate="print"/>
            <a:srcRect t="92709"/>
            <a:stretch>
              <a:fillRect/>
            </a:stretch>
          </p:blipFill>
          <p:spPr bwMode="auto">
            <a:xfrm>
              <a:off x="0" y="6357958"/>
              <a:ext cx="9144000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Imagem 13" descr="Template.png"/>
            <p:cNvPicPr>
              <a:picLocks noChangeAspect="1"/>
            </p:cNvPicPr>
            <p:nvPr/>
          </p:nvPicPr>
          <p:blipFill>
            <a:blip r:embed="rId3" cstate="print"/>
            <a:srcRect l="97656" t="1788" b="7291"/>
            <a:stretch>
              <a:fillRect/>
            </a:stretch>
          </p:blipFill>
          <p:spPr bwMode="auto">
            <a:xfrm>
              <a:off x="8929718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Imagem 14" descr="Template.png"/>
            <p:cNvPicPr>
              <a:picLocks noChangeAspect="1"/>
            </p:cNvPicPr>
            <p:nvPr/>
          </p:nvPicPr>
          <p:blipFill>
            <a:blip r:embed="rId3" cstate="print"/>
            <a:srcRect t="1788" r="97656" b="7291"/>
            <a:stretch>
              <a:fillRect/>
            </a:stretch>
          </p:blipFill>
          <p:spPr bwMode="auto">
            <a:xfrm>
              <a:off x="0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" name="Imagem 25" descr="MC90043394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039" y="2474259"/>
            <a:ext cx="2078514" cy="3176824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194039" y="143598"/>
            <a:ext cx="89499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FF00"/>
                </a:solidFill>
              </a:rPr>
              <a:t>MECANISMOS DE APOIO DO SISTEMA S PARA A INDÚSTRIA VISANDO O  CUMPRIMENTO  DA LEI DE COTAS 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2272552" y="1696017"/>
            <a:ext cx="665716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000" dirty="0"/>
          </a:p>
          <a:p>
            <a:pPr>
              <a:buFont typeface="Arial" charset="0"/>
              <a:buChar char="•"/>
            </a:pPr>
            <a:r>
              <a:rPr lang="pt-BR" sz="2000" dirty="0"/>
              <a:t> </a:t>
            </a:r>
            <a:r>
              <a:rPr lang="pt-BR" sz="2400" b="1" dirty="0"/>
              <a:t>Ofertas de cursos regulares e customizados para reabilitados ou Pessoas com Deficiência habilitadas</a:t>
            </a:r>
            <a:r>
              <a:rPr lang="pt-BR" sz="2400" b="1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pt-BR" sz="2400" b="1" dirty="0"/>
              <a:t>Ampliação da gratuidade e do número de vagas nos cursos oferecidos</a:t>
            </a:r>
            <a:r>
              <a:rPr lang="pt-BR" sz="2400" b="1" dirty="0" smtClean="0"/>
              <a:t>.</a:t>
            </a:r>
            <a:endParaRPr lang="pt-BR" sz="2400" b="1" dirty="0"/>
          </a:p>
          <a:p>
            <a:pPr>
              <a:buFont typeface="Arial" charset="0"/>
              <a:buChar char="•"/>
            </a:pPr>
            <a:r>
              <a:rPr lang="pt-BR" sz="2400" b="1" dirty="0"/>
              <a:t>Melhoria nas condições de acessibilidade arquitetônica, atendendo os dispositivos da NBR 9050</a:t>
            </a:r>
          </a:p>
          <a:p>
            <a:pPr>
              <a:buFont typeface="Arial" charset="0"/>
              <a:buChar char="•"/>
            </a:pPr>
            <a:r>
              <a:rPr lang="pt-BR" sz="2400" b="1" dirty="0"/>
              <a:t> Programas  de reabilitação profissional</a:t>
            </a:r>
          </a:p>
          <a:p>
            <a:pPr>
              <a:buFont typeface="Arial" charset="0"/>
              <a:buChar char="•"/>
            </a:pPr>
            <a:r>
              <a:rPr lang="pt-BR" sz="2400" b="1" dirty="0"/>
              <a:t> Programa de inclusão de </a:t>
            </a:r>
            <a:r>
              <a:rPr lang="pt-BR" sz="2400" b="1" dirty="0" err="1"/>
              <a:t>PcD</a:t>
            </a:r>
            <a:r>
              <a:rPr lang="pt-BR" sz="2400" b="1" dirty="0"/>
              <a:t> no trabalho.</a:t>
            </a:r>
          </a:p>
          <a:p>
            <a:pPr>
              <a:buFont typeface="Arial" charset="0"/>
              <a:buChar char="•"/>
            </a:pPr>
            <a:r>
              <a:rPr lang="pt-BR" sz="2400" b="1" dirty="0"/>
              <a:t>Campanha de sensibilização para os empresários</a:t>
            </a:r>
          </a:p>
        </p:txBody>
      </p:sp>
    </p:spTree>
    <p:extLst>
      <p:ext uri="{BB962C8B-B14F-4D97-AF65-F5344CB8AC3E}">
        <p14:creationId xmlns="" xmlns:p14="http://schemas.microsoft.com/office/powerpoint/2010/main" val="12844887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69" tIns="45686" rIns="91369" bIns="45686" anchor="ctr"/>
          <a:lstStyle/>
          <a:p>
            <a:pPr algn="ctr">
              <a:defRPr/>
            </a:pPr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131" name="Imagem 11" descr="Template.png"/>
            <p:cNvPicPr>
              <a:picLocks noChangeAspect="1"/>
            </p:cNvPicPr>
            <p:nvPr/>
          </p:nvPicPr>
          <p:blipFill>
            <a:blip r:embed="rId3" cstate="print"/>
            <a:srcRect b="97975"/>
            <a:stretch>
              <a:fillRect/>
            </a:stretch>
          </p:blipFill>
          <p:spPr bwMode="auto">
            <a:xfrm>
              <a:off x="0" y="0"/>
              <a:ext cx="9144000" cy="138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Imagem 12" descr="Template.png"/>
            <p:cNvPicPr>
              <a:picLocks noChangeAspect="1"/>
            </p:cNvPicPr>
            <p:nvPr/>
          </p:nvPicPr>
          <p:blipFill>
            <a:blip r:embed="rId3" cstate="print"/>
            <a:srcRect t="92709"/>
            <a:stretch>
              <a:fillRect/>
            </a:stretch>
          </p:blipFill>
          <p:spPr bwMode="auto">
            <a:xfrm>
              <a:off x="0" y="6357958"/>
              <a:ext cx="9144000" cy="500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Imagem 13" descr="Template.png"/>
            <p:cNvPicPr>
              <a:picLocks noChangeAspect="1"/>
            </p:cNvPicPr>
            <p:nvPr/>
          </p:nvPicPr>
          <p:blipFill>
            <a:blip r:embed="rId3" cstate="print"/>
            <a:srcRect l="97656" t="1788" b="7291"/>
            <a:stretch>
              <a:fillRect/>
            </a:stretch>
          </p:blipFill>
          <p:spPr bwMode="auto">
            <a:xfrm>
              <a:off x="8929718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Imagem 14" descr="Template.png"/>
            <p:cNvPicPr>
              <a:picLocks noChangeAspect="1"/>
            </p:cNvPicPr>
            <p:nvPr/>
          </p:nvPicPr>
          <p:blipFill>
            <a:blip r:embed="rId3" cstate="print"/>
            <a:srcRect t="1788" r="97656" b="7291"/>
            <a:stretch>
              <a:fillRect/>
            </a:stretch>
          </p:blipFill>
          <p:spPr bwMode="auto">
            <a:xfrm>
              <a:off x="0" y="122663"/>
              <a:ext cx="214282" cy="6235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" name="Imagem 25" descr="MC90043394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039" y="2474259"/>
            <a:ext cx="2078514" cy="3176824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5593977" y="143598"/>
            <a:ext cx="3550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FFFF00"/>
                </a:solidFill>
              </a:rPr>
              <a:t>iniciativa</a:t>
            </a:r>
            <a:endParaRPr lang="pt-BR" sz="4000" b="1" dirty="0">
              <a:solidFill>
                <a:srgbClr val="FFFF00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2272553" y="1696017"/>
            <a:ext cx="62528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Adequação curricular de Cursos para a profissionalização e inclusão das Pessoas com necessidades educacionais especiais. </a:t>
            </a:r>
            <a:endParaRPr lang="pt-BR" sz="4000" dirty="0"/>
          </a:p>
        </p:txBody>
      </p:sp>
    </p:spTree>
    <p:extLst>
      <p:ext uri="{BB962C8B-B14F-4D97-AF65-F5344CB8AC3E}">
        <p14:creationId xmlns="" xmlns:p14="http://schemas.microsoft.com/office/powerpoint/2010/main" val="19709100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2426</TotalTime>
  <Words>863</Words>
  <Application>Microsoft Office PowerPoint</Application>
  <PresentationFormat>Apresentação na tela (4:3)</PresentationFormat>
  <Paragraphs>218</Paragraphs>
  <Slides>17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Office Theme</vt:lpstr>
      <vt:lpstr>  Lei de Cotas Lei nº 8.213/91 Adriana Barufaldi SENAI –DN 2013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Alexandre Perri</dc:creator>
  <cp:lastModifiedBy>CNI</cp:lastModifiedBy>
  <cp:revision>369</cp:revision>
  <dcterms:created xsi:type="dcterms:W3CDTF">2011-12-08T16:28:17Z</dcterms:created>
  <dcterms:modified xsi:type="dcterms:W3CDTF">2013-06-03T12:16:56Z</dcterms:modified>
</cp:coreProperties>
</file>